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4" r:id="rId3"/>
    <p:sldId id="257" r:id="rId4"/>
    <p:sldId id="275" r:id="rId5"/>
    <p:sldId id="284" r:id="rId6"/>
    <p:sldId id="261" r:id="rId7"/>
    <p:sldId id="285" r:id="rId8"/>
    <p:sldId id="287" r:id="rId9"/>
    <p:sldId id="279" r:id="rId10"/>
    <p:sldId id="281" r:id="rId11"/>
    <p:sldId id="283" r:id="rId12"/>
    <p:sldId id="282" r:id="rId13"/>
    <p:sldId id="268" r:id="rId1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940" autoAdjust="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Environmental Restoration (ER) Program Site Status</a:t>
            </a:r>
          </a:p>
        </c:rich>
      </c:tx>
      <c:layout>
        <c:manualLayout>
          <c:xMode val="edge"/>
          <c:yMode val="edge"/>
          <c:x val="0.14524154589371982"/>
          <c:y val="4.93300919508454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Environmental Restoration Program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007-41ED-8DDB-D57010D7FC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007-41ED-8DDB-D57010D7FC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007-41ED-8DDB-D57010D7FC05}"/>
              </c:ext>
            </c:extLst>
          </c:dPt>
          <c:dLbls>
            <c:dLbl>
              <c:idx val="1"/>
              <c:layout>
                <c:manualLayout>
                  <c:x val="-6.6658250599109889E-2"/>
                  <c:y val="7.7265152948505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07-41ED-8DDB-D57010D7FC05}"/>
                </c:ext>
              </c:extLst>
            </c:dLbl>
            <c:dLbl>
              <c:idx val="2"/>
              <c:layout>
                <c:manualLayout>
                  <c:x val="8.6965936323176993E-2"/>
                  <c:y val="-0.34699709647450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07-41ED-8DDB-D57010D7FC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Undergoing Screening</c:v>
                </c:pt>
                <c:pt idx="1">
                  <c:v>Undergoing RI/FS</c:v>
                </c:pt>
                <c:pt idx="2">
                  <c:v>Cleanup Complete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4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07-41ED-8DDB-D57010D7FC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8254918372234017"/>
          <c:w val="0.99916866369964619"/>
          <c:h val="0.199938961303396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7544F-C967-45F0-AAC2-387D9CAC5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3D7DD5-5E1D-4BB6-AAD2-9C00428FB3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00F09D2-1405-413D-8C4F-8F4A7546FAA0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13FE3A-2E92-40A4-9A27-5529A657B6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BCF17-F510-457C-843E-9FECE19487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25FA654-1A2E-4728-8BDD-1B31330C9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06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88CC630-B840-420C-AD3A-31B9A6FB52FC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EF15596-FBF7-4F78-8BBD-3F2FD570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0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 brief overview and status update of the Environmental Restoration Program at WNY with an emphasis on the activities related to the Anacostia River sediments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56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7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56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43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9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38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CERCLA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84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22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</a:t>
            </a:r>
            <a:r>
              <a:rPr lang="en-US" baseline="0" dirty="0"/>
              <a:t> the l</a:t>
            </a:r>
            <a:r>
              <a:rPr lang="en-US" dirty="0"/>
              <a:t>ocations of Environmental</a:t>
            </a:r>
            <a:r>
              <a:rPr lang="en-US" baseline="0" dirty="0"/>
              <a:t> Restoration Sites at WNY (red outlines).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752">
              <a:defRPr/>
            </a:pPr>
            <a:r>
              <a:rPr lang="en-US" dirty="0"/>
              <a:t>32 ER sites across the WNY where the Navy may have used chemicals in its industrial past that might have contaminated the soil, groundwater, and sediment. </a:t>
            </a:r>
          </a:p>
          <a:p>
            <a:pPr defTabSz="936752">
              <a:defRPr/>
            </a:pPr>
            <a:r>
              <a:rPr lang="en-US" dirty="0"/>
              <a:t>Cleanup Complete – 27</a:t>
            </a:r>
          </a:p>
          <a:p>
            <a:pPr defTabSz="936752">
              <a:defRPr/>
            </a:pPr>
            <a:r>
              <a:rPr lang="en-US" dirty="0"/>
              <a:t>Undergoing RI/FS – 4 (Site 21, 24, OU2, </a:t>
            </a:r>
            <a:r>
              <a:rPr lang="en-US" dirty="0" err="1"/>
              <a:t>OU1</a:t>
            </a:r>
            <a:r>
              <a:rPr lang="en-US" dirty="0"/>
              <a:t>)</a:t>
            </a:r>
          </a:p>
          <a:p>
            <a:pPr defTabSz="936752">
              <a:defRPr/>
            </a:pPr>
            <a:r>
              <a:rPr lang="en-US" dirty="0"/>
              <a:t>Undergoing screening – 1 (</a:t>
            </a:r>
            <a:r>
              <a:rPr lang="en-US" dirty="0" err="1"/>
              <a:t>SSA</a:t>
            </a:r>
            <a:r>
              <a:rPr lang="en-US" dirty="0"/>
              <a:t> 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20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71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15596-FBF7-4F78-8BBD-3F2FD5701D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95409-DEA6-4848-94D3-39CBB6734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6348C-8ABB-4EBC-BD7D-81717BE76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2C6A0-01E1-4139-BDED-FB304970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36F17-6E71-4F10-9978-FF0D6223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5BF01-DCD8-4DBD-88E5-F499DB9C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79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187E-3281-4622-89A1-EAA6ECFD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F7EA9-CE90-4331-8A23-4464F90A0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47A6A-88A9-47DF-8C37-F8FCF8CBF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1849A-97BD-4AAE-AE6E-E2DA88CA0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D2119-EE9E-492E-BC69-07C27AA2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1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3465E-E73E-4FD0-A654-8B12E7BDE0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2E810-412E-4DEA-A147-09114D7CD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354DC-499D-4256-B13A-55151307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4E71A-346A-4B40-90FE-8D04CE6D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3A0F2-E905-4C7D-93BD-DE088BF09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6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F9D50-4FEB-4E30-A542-7AD6B2222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A9DD-E5AF-4D3B-A5B1-BEA3A7D3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B871C-CA0D-4DD4-A4D3-2709681F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8F4F0-E136-4022-AB03-5DBFD4DE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AA6E8-F924-4C9B-BE25-8BCDEC72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1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87450-3D54-4449-AEF1-546E4BAA8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374EF-56AD-48C5-A880-787421966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33434-0424-40D9-9DFD-28CEDA937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2395-2D20-400E-8D1B-C5089073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677F4-1CC5-47B4-AA8F-76F114B2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2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E0653-2C5E-40D9-8D22-0B751F5F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3716C-6D2D-4A98-B516-EBBD60566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C9BC6-782F-40DE-850C-7A975FBAD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2331F-E725-4F89-B201-B66A5A396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CD218-EED9-4D59-A316-62E225F86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113D8-1415-4263-A0DD-69F60DAF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8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10B2-75C8-4A4E-8DF9-42FC6A78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8BC18-10F3-4B52-A769-12E833D2C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A698C-FE19-4502-8252-2AD277E77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0C7A8C-EB47-45F9-BB9D-56D388E2B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9B6AD1-AF3B-4AEC-A92F-794AC5FF2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6F9D0-D8AF-4C0B-A532-73716895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21CC9-F59D-4D22-8674-A3C3C355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9ECAB-B1F9-47C1-8EEE-2E984D0C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6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1EA85-B977-4939-92A5-1C84BDDC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F64B7-F16D-4AB5-8E54-535D25D48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7BFB-9E4D-4711-8D3B-A95C33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F286FE-B898-4EBE-995C-E9E82111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0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DE1226-B041-4EAE-A16A-90BD47DA6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ED100-2817-4AD9-90A8-1053EA30E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39313-C6AE-4492-8C0E-0D1045CAC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9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969A-C229-40EE-99B7-F43BCB154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3AD6C-DA61-48D0-B524-E847CBFAE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68F8F-C8EF-4A52-9340-F081EA53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FE0DB-3AA0-41C2-B47D-9CE5F649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0F446-A628-460D-83BC-B4C4BF34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49C64-5FF7-4CD9-BD03-44AED35A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3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70B38-8AE0-4642-81DA-6760EE41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B2F96-18C3-4C62-B20E-CC0386656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25079-643C-487F-BC1C-17046ABED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85DD8-7646-4A5C-88F6-70336206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0F58D-987F-4AB4-9199-049DA5380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01AEE-DD59-440A-8A1D-277C07D3B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8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CC049D-E2CD-40A2-A3D0-6709EC10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5849A-86AB-47D5-84EE-FA4DDBD37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C827D-7D27-4982-A2D4-C0D47F437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60DB4-B860-4B2B-8FE1-2B7C863E1E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6CC0A-A7CA-45DD-80B1-21BB684CD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6F138-83DC-46B8-8288-6461756AF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8C2A1-3F21-43A4-8105-33752BC1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3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5441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Washington Navy Yard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Environmental Restoration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Presented to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The Leadership Council for a Cleaner Anacostia River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December 14, 2017</a:t>
            </a:r>
          </a:p>
        </p:txBody>
      </p:sp>
    </p:spTree>
    <p:extLst>
      <p:ext uri="{BB962C8B-B14F-4D97-AF65-F5344CB8AC3E}">
        <p14:creationId xmlns:p14="http://schemas.microsoft.com/office/powerpoint/2010/main" val="658139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BD98-12AE-4C96-93D6-0147C73A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Recent OU2 Investigative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8BE9-A5EC-41FF-A972-9168FAE85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539551"/>
            <a:ext cx="10831286" cy="5004940"/>
          </a:xfrm>
        </p:spPr>
        <p:txBody>
          <a:bodyPr>
            <a:normAutofit lnSpcReduction="10000"/>
          </a:bodyPr>
          <a:lstStyle/>
          <a:p>
            <a:pPr marL="0" indent="0" defTabSz="917844">
              <a:buNone/>
              <a:defRPr/>
            </a:pPr>
            <a:r>
              <a:rPr lang="en-US" sz="4000" dirty="0"/>
              <a:t>2015-17:  Pre-FS investigation</a:t>
            </a:r>
          </a:p>
          <a:p>
            <a:pPr marL="0" indent="0" defTabSz="917844">
              <a:buNone/>
              <a:defRPr/>
            </a:pPr>
            <a:endParaRPr lang="en-US" sz="4000" dirty="0"/>
          </a:p>
          <a:p>
            <a:pPr defTabSz="917844">
              <a:defRPr/>
            </a:pPr>
            <a:r>
              <a:rPr lang="en-US" sz="3600" dirty="0"/>
              <a:t>Define lateral outline of Navy impacts by extending sampling further out into river</a:t>
            </a:r>
          </a:p>
          <a:p>
            <a:pPr lvl="1" defTabSz="917844">
              <a:buFont typeface="Wingdings" panose="05000000000000000000" pitchFamily="2" charset="2"/>
              <a:buChar char="ü"/>
              <a:defRPr/>
            </a:pPr>
            <a:r>
              <a:rPr lang="en-US" sz="3200" dirty="0"/>
              <a:t>Collected 46 surface sediment samples (top 6”)</a:t>
            </a:r>
          </a:p>
          <a:p>
            <a:pPr lvl="1" defTabSz="917844">
              <a:buFont typeface="Wingdings" panose="05000000000000000000" pitchFamily="2" charset="2"/>
              <a:buChar char="ü"/>
              <a:defRPr/>
            </a:pPr>
            <a:endParaRPr lang="en-US" sz="3200" dirty="0"/>
          </a:p>
          <a:p>
            <a:pPr defTabSz="917844">
              <a:defRPr/>
            </a:pPr>
            <a:r>
              <a:rPr lang="en-US" sz="3600" dirty="0"/>
              <a:t>Determine if surface sediment conditions are improving by collecting top 1” samples</a:t>
            </a:r>
          </a:p>
          <a:p>
            <a:pPr lvl="1" defTabSz="917844">
              <a:buFont typeface="Wingdings" panose="05000000000000000000" pitchFamily="2" charset="2"/>
              <a:buChar char="ü"/>
              <a:defRPr/>
            </a:pPr>
            <a:r>
              <a:rPr lang="en-US" sz="3200" dirty="0"/>
              <a:t>Collected 10 shallow surface sediment samples (top 1”)</a:t>
            </a:r>
          </a:p>
        </p:txBody>
      </p:sp>
    </p:spTree>
    <p:extLst>
      <p:ext uri="{BB962C8B-B14F-4D97-AF65-F5344CB8AC3E}">
        <p14:creationId xmlns:p14="http://schemas.microsoft.com/office/powerpoint/2010/main" val="3366632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BD98-12AE-4C96-93D6-0147C73A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Recent OU2 Investigative Activities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8BE9-A5EC-41FF-A972-9168FAE85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280160"/>
            <a:ext cx="10831286" cy="5264331"/>
          </a:xfrm>
        </p:spPr>
        <p:txBody>
          <a:bodyPr>
            <a:normAutofit lnSpcReduction="10000"/>
          </a:bodyPr>
          <a:lstStyle/>
          <a:p>
            <a:pPr marL="0" indent="0" defTabSz="917844">
              <a:buNone/>
              <a:defRPr/>
            </a:pPr>
            <a:r>
              <a:rPr lang="en-US" sz="4000" dirty="0"/>
              <a:t>2015-17: Pre-FS investigation (cont.)</a:t>
            </a:r>
          </a:p>
          <a:p>
            <a:pPr marL="0" indent="0" defTabSz="917844">
              <a:buNone/>
              <a:defRPr/>
            </a:pPr>
            <a:endParaRPr lang="en-US" sz="4000" dirty="0"/>
          </a:p>
          <a:p>
            <a:pPr lvl="1" defTabSz="917844">
              <a:defRPr/>
            </a:pPr>
            <a:r>
              <a:rPr lang="en-US" sz="3600" dirty="0"/>
              <a:t>Define vertical extent of contamination to evaluate sediment volumes for actions involving dredging, by collecting sediment cores </a:t>
            </a:r>
          </a:p>
          <a:p>
            <a:pPr lvl="2" defTabSz="917844">
              <a:buFont typeface="Wingdings" panose="05000000000000000000" pitchFamily="2" charset="2"/>
              <a:buChar char="ü"/>
              <a:defRPr/>
            </a:pPr>
            <a:r>
              <a:rPr lang="en-US" sz="3200" dirty="0"/>
              <a:t>Collected 250 samples from 12 sediment cores to depth of up to 18 feet</a:t>
            </a:r>
          </a:p>
          <a:p>
            <a:pPr lvl="2" defTabSz="917844">
              <a:buFont typeface="Wingdings" panose="05000000000000000000" pitchFamily="2" charset="2"/>
              <a:buChar char="ü"/>
              <a:defRPr/>
            </a:pPr>
            <a:endParaRPr lang="en-US" sz="3200" dirty="0"/>
          </a:p>
          <a:p>
            <a:pPr lvl="1" defTabSz="917844">
              <a:defRPr/>
            </a:pPr>
            <a:r>
              <a:rPr lang="en-US" sz="3600" dirty="0"/>
              <a:t>Conducted PCB and PAH forensics to aid in defining Navy impacts</a:t>
            </a:r>
          </a:p>
        </p:txBody>
      </p:sp>
    </p:spTree>
    <p:extLst>
      <p:ext uri="{BB962C8B-B14F-4D97-AF65-F5344CB8AC3E}">
        <p14:creationId xmlns:p14="http://schemas.microsoft.com/office/powerpoint/2010/main" val="137539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BD98-12AE-4C96-93D6-0147C73A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Next Steps of OU2 Investigative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8BE9-A5EC-41FF-A972-9168FAE85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800807"/>
            <a:ext cx="10831286" cy="4743683"/>
          </a:xfrm>
        </p:spPr>
        <p:txBody>
          <a:bodyPr>
            <a:normAutofit/>
          </a:bodyPr>
          <a:lstStyle/>
          <a:p>
            <a:pPr lvl="1" defTabSz="917844">
              <a:defRPr/>
            </a:pPr>
            <a:r>
              <a:rPr lang="en-US" sz="3600" dirty="0"/>
              <a:t>Incorporate sediment data collected by DOEE (ongoing)</a:t>
            </a:r>
          </a:p>
          <a:p>
            <a:pPr lvl="1" defTabSz="917844">
              <a:defRPr/>
            </a:pPr>
            <a:endParaRPr lang="en-US" sz="3600" dirty="0"/>
          </a:p>
          <a:p>
            <a:pPr lvl="1" defTabSz="917844">
              <a:defRPr/>
            </a:pPr>
            <a:r>
              <a:rPr lang="en-US" sz="3600" dirty="0"/>
              <a:t>Complete forensics evaluation and develop a pre-FS data report/technical memo (draft in early 2018)</a:t>
            </a:r>
          </a:p>
          <a:p>
            <a:pPr lvl="1" defTabSz="917844">
              <a:defRPr/>
            </a:pPr>
            <a:endParaRPr lang="en-US" sz="3600" dirty="0"/>
          </a:p>
          <a:p>
            <a:pPr lvl="1" defTabSz="917844">
              <a:defRPr/>
            </a:pPr>
            <a:r>
              <a:rPr lang="en-US" sz="3600" dirty="0"/>
              <a:t>Develop WNY-specific Feasibility Study (2018)</a:t>
            </a:r>
          </a:p>
        </p:txBody>
      </p:sp>
    </p:spTree>
    <p:extLst>
      <p:ext uri="{BB962C8B-B14F-4D97-AF65-F5344CB8AC3E}">
        <p14:creationId xmlns:p14="http://schemas.microsoft.com/office/powerpoint/2010/main" val="3475787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20477" y="1581533"/>
            <a:ext cx="8143875" cy="4676775"/>
            <a:chOff x="533400" y="1828800"/>
            <a:chExt cx="8143875" cy="467677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3962400"/>
              <a:ext cx="8143875" cy="2543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75421" y="1828800"/>
              <a:ext cx="4603033" cy="27051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7846" y="2934462"/>
              <a:ext cx="2098754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" y="1828800"/>
              <a:ext cx="2060368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10831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4"/>
            <a:ext cx="3017594" cy="40448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Washington Navy Yard’s Location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on the Anacostia River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9F9A7-D509-4C87-BFEF-B40EE2F5AD2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11285316" y="6176962"/>
            <a:ext cx="68484" cy="45719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Graphic showing river with WNY highlighted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FC17D-E713-4F51-BA6E-8B1A64D7D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94" y="0"/>
            <a:ext cx="9281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2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8" y="0"/>
            <a:ext cx="10515600" cy="86285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Washington Navy Yard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7415" y="862855"/>
            <a:ext cx="8182708" cy="593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988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BD98-12AE-4C96-93D6-0147C73A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9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8BE9-A5EC-41FF-A972-9168FAE85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006"/>
            <a:ext cx="10515600" cy="4473677"/>
          </a:xfrm>
        </p:spPr>
        <p:txBody>
          <a:bodyPr>
            <a:normAutofit lnSpcReduction="10000"/>
          </a:bodyPr>
          <a:lstStyle/>
          <a:p>
            <a:pPr defTabSz="917844">
              <a:defRPr/>
            </a:pPr>
            <a:r>
              <a:rPr lang="en-US" sz="3600" dirty="0"/>
              <a:t>WNY has been an active Navy Yard since 1799</a:t>
            </a:r>
          </a:p>
          <a:p>
            <a:pPr defTabSz="917844">
              <a:defRPr/>
            </a:pPr>
            <a:r>
              <a:rPr lang="en-US" sz="3600" dirty="0"/>
              <a:t>Most industrial activities stopped in 1960</a:t>
            </a:r>
          </a:p>
          <a:p>
            <a:pPr defTabSz="917844">
              <a:defRPr/>
            </a:pPr>
            <a:r>
              <a:rPr lang="en-US" sz="3600" dirty="0"/>
              <a:t>WNY Environmental Restoration Program has been active since the 1990’s</a:t>
            </a:r>
          </a:p>
          <a:p>
            <a:pPr defTabSz="917844">
              <a:defRPr/>
            </a:pPr>
            <a:r>
              <a:rPr lang="en-US" sz="3600" dirty="0"/>
              <a:t>Operating under the Superfund (CERCLA) program in partnership with EPA and DOEE</a:t>
            </a:r>
          </a:p>
          <a:p>
            <a:pPr defTabSz="917844">
              <a:defRPr/>
            </a:pPr>
            <a:r>
              <a:rPr lang="en-US" sz="3600" dirty="0"/>
              <a:t>WNY is the only National Priorities List site in Washington, DC</a:t>
            </a:r>
          </a:p>
        </p:txBody>
      </p:sp>
    </p:spTree>
    <p:extLst>
      <p:ext uri="{BB962C8B-B14F-4D97-AF65-F5344CB8AC3E}">
        <p14:creationId xmlns:p14="http://schemas.microsoft.com/office/powerpoint/2010/main" val="1981389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BD98-12AE-4C96-93D6-0147C73A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13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Overview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8BE9-A5EC-41FF-A972-9168FAE85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516"/>
            <a:ext cx="10515600" cy="5181037"/>
          </a:xfrm>
        </p:spPr>
        <p:txBody>
          <a:bodyPr>
            <a:normAutofit/>
          </a:bodyPr>
          <a:lstStyle/>
          <a:p>
            <a:pPr marL="0" indent="0" defTabSz="917844">
              <a:buNone/>
              <a:defRPr/>
            </a:pPr>
            <a:r>
              <a:rPr lang="en-US" sz="4000" dirty="0"/>
              <a:t>Chemicals of Concern include:</a:t>
            </a:r>
          </a:p>
          <a:p>
            <a:pPr defTabSz="917844">
              <a:defRPr/>
            </a:pPr>
            <a:endParaRPr lang="en-US" sz="4000" dirty="0"/>
          </a:p>
          <a:p>
            <a:pPr lvl="1" defTabSz="917844">
              <a:defRPr/>
            </a:pPr>
            <a:r>
              <a:rPr lang="en-US" sz="3600" b="1" u="sng" dirty="0"/>
              <a:t>Soil</a:t>
            </a:r>
            <a:r>
              <a:rPr lang="en-US" sz="3600" b="1" dirty="0"/>
              <a:t>: </a:t>
            </a:r>
            <a:r>
              <a:rPr lang="en-US" sz="3600" dirty="0"/>
              <a:t>PCBs, polycyclic aromatic hydrocarbons (PAHs), lead, petroleum, chlorinated solvents</a:t>
            </a:r>
          </a:p>
          <a:p>
            <a:pPr marL="457200" lvl="1" indent="0" defTabSz="917844">
              <a:buNone/>
              <a:defRPr/>
            </a:pPr>
            <a:endParaRPr lang="en-US" sz="3600" dirty="0"/>
          </a:p>
          <a:p>
            <a:pPr lvl="1" defTabSz="917844">
              <a:defRPr/>
            </a:pPr>
            <a:r>
              <a:rPr lang="en-US" sz="3600" b="1" u="sng" dirty="0"/>
              <a:t>Groundwater</a:t>
            </a:r>
            <a:r>
              <a:rPr lang="en-US" sz="3600" b="1" dirty="0"/>
              <a:t>: </a:t>
            </a:r>
            <a:r>
              <a:rPr lang="en-US" sz="3600" dirty="0"/>
              <a:t>petroleum, chlorinated solvents</a:t>
            </a:r>
          </a:p>
          <a:p>
            <a:pPr lvl="1" defTabSz="917844">
              <a:defRPr/>
            </a:pPr>
            <a:endParaRPr lang="en-US" sz="3600" dirty="0"/>
          </a:p>
          <a:p>
            <a:pPr lvl="1" defTabSz="917844">
              <a:defRPr/>
            </a:pPr>
            <a:r>
              <a:rPr lang="en-US" sz="3600" b="1" u="sng" dirty="0"/>
              <a:t>Sediment</a:t>
            </a:r>
            <a:r>
              <a:rPr lang="en-US" sz="3600" b="1" dirty="0"/>
              <a:t>: </a:t>
            </a:r>
            <a:r>
              <a:rPr lang="en-US" sz="3600" dirty="0"/>
              <a:t>PCBs, PAHs, metals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95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499" y="5427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Environmental Restoration Sites (on land)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64224" y="4398264"/>
            <a:ext cx="512064" cy="1956816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49948" y="5636780"/>
            <a:ext cx="661012" cy="7183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06728" y="2662226"/>
            <a:ext cx="804231" cy="41148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5853" y="1747826"/>
            <a:ext cx="641847" cy="290524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44502" y="2867965"/>
            <a:ext cx="1051173" cy="1637359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54E5AD41-50BE-4BFA-A5EA-B0F75FA3D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0" y="1105511"/>
            <a:ext cx="11088688" cy="56149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3200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Environmental Restoration Program Status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43632"/>
              </p:ext>
            </p:extLst>
          </p:nvPr>
        </p:nvGraphicFramePr>
        <p:xfrm>
          <a:off x="838200" y="1441937"/>
          <a:ext cx="10515600" cy="4825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6859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2262"/>
            <a:ext cx="1374665" cy="159604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Operable Unit 2 -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Navy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Sediment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Sampling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9301EAD-4567-4C72-89CF-6E53F70D9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87" y="65314"/>
            <a:ext cx="10645813" cy="6792686"/>
          </a:xfrm>
        </p:spPr>
      </p:pic>
    </p:spTree>
    <p:extLst>
      <p:ext uri="{BB962C8B-B14F-4D97-AF65-F5344CB8AC3E}">
        <p14:creationId xmlns:p14="http://schemas.microsoft.com/office/powerpoint/2010/main" val="1190746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BD98-12AE-4C96-93D6-0147C73A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History of OU2 Investigative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8BE9-A5EC-41FF-A972-9168FAE85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 fontScale="92500" lnSpcReduction="10000"/>
          </a:bodyPr>
          <a:lstStyle/>
          <a:p>
            <a:pPr defTabSz="917844">
              <a:defRPr/>
            </a:pPr>
            <a:r>
              <a:rPr lang="en-US" sz="4000" dirty="0"/>
              <a:t>1999: Investigated and replaced all former sewers leading to the Anacostia River </a:t>
            </a:r>
          </a:p>
          <a:p>
            <a:pPr defTabSz="917844">
              <a:defRPr/>
            </a:pPr>
            <a:r>
              <a:rPr lang="en-US" sz="4000" dirty="0"/>
              <a:t>1999: Sampled surface sediment (30 samples)</a:t>
            </a:r>
          </a:p>
          <a:p>
            <a:pPr defTabSz="917844">
              <a:defRPr/>
            </a:pPr>
            <a:r>
              <a:rPr lang="en-US" sz="4000" dirty="0"/>
              <a:t>2006: Sampled surface and subsurface sediment (120 samples)</a:t>
            </a:r>
          </a:p>
          <a:p>
            <a:pPr defTabSz="917844">
              <a:defRPr/>
            </a:pPr>
            <a:r>
              <a:rPr lang="en-US" sz="4000" dirty="0"/>
              <a:t>2009: Sampled surface sediment (40) and fish tissue (50) and performed sediment stability testing and flow modeling </a:t>
            </a:r>
          </a:p>
          <a:p>
            <a:pPr defTabSz="917844">
              <a:defRPr/>
            </a:pPr>
            <a:r>
              <a:rPr lang="en-US" sz="4000" dirty="0"/>
              <a:t>2014: Finalized Remedial Investigation report</a:t>
            </a:r>
          </a:p>
        </p:txBody>
      </p:sp>
    </p:spTree>
    <p:extLst>
      <p:ext uri="{BB962C8B-B14F-4D97-AF65-F5344CB8AC3E}">
        <p14:creationId xmlns:p14="http://schemas.microsoft.com/office/powerpoint/2010/main" val="3054001093"/>
      </p:ext>
    </p:extLst>
  </p:cSld>
  <p:clrMapOvr>
    <a:masterClrMapping/>
  </p:clrMapOvr>
</p:sld>
</file>

<file path=ppt/theme/theme1.xml><?xml version="1.0" encoding="utf-8"?>
<a:theme xmlns:a="http://schemas.openxmlformats.org/drawingml/2006/main" name="CH2M-Blue-Purple">
  <a:themeElements>
    <a:clrScheme name="CH2M-Blue-Purple">
      <a:dk1>
        <a:sysClr val="windowText" lastClr="000000"/>
      </a:dk1>
      <a:lt1>
        <a:sysClr val="window" lastClr="FFFFFF"/>
      </a:lt1>
      <a:dk2>
        <a:srgbClr val="00A1D7"/>
      </a:dk2>
      <a:lt2>
        <a:srgbClr val="D3D3D3"/>
      </a:lt2>
      <a:accent1>
        <a:srgbClr val="65219A"/>
      </a:accent1>
      <a:accent2>
        <a:srgbClr val="767676"/>
      </a:accent2>
      <a:accent3>
        <a:srgbClr val="EA7502"/>
      </a:accent3>
      <a:accent4>
        <a:srgbClr val="FDD443"/>
      </a:accent4>
      <a:accent5>
        <a:srgbClr val="009A49"/>
      </a:accent5>
      <a:accent6>
        <a:srgbClr val="00A1D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>
          <a:noFill/>
        </a:ln>
        <a:effectLst/>
      </a:spPr>
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/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CH2M-Blue-Purple</Template>
  <TotalTime>1431</TotalTime>
  <Words>463</Words>
  <Application>Microsoft Office PowerPoint</Application>
  <PresentationFormat>Widescreen</PresentationFormat>
  <Paragraphs>73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CH2M-Blue-Purple</vt:lpstr>
      <vt:lpstr>Washington Navy Yard Environmental Restoration Update</vt:lpstr>
      <vt:lpstr>Washington Navy Yard’s Location  on the Anacostia River</vt:lpstr>
      <vt:lpstr>Washington Navy Yard</vt:lpstr>
      <vt:lpstr>Overview</vt:lpstr>
      <vt:lpstr>Overview (cont.)</vt:lpstr>
      <vt:lpstr>Environmental Restoration Sites (on land)</vt:lpstr>
      <vt:lpstr>Environmental Restoration Program Status</vt:lpstr>
      <vt:lpstr>Operable Unit 2 -  Navy  Sediment Sampling</vt:lpstr>
      <vt:lpstr>History of OU2 Investigative Activities</vt:lpstr>
      <vt:lpstr>Recent OU2 Investigative Activities</vt:lpstr>
      <vt:lpstr>Recent OU2 Investigative Activities (cont.)</vt:lpstr>
      <vt:lpstr>Next Steps of OU2 Investigative Activities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Washington Navy Yard Environmental Restoration Update</dc:title>
  <dc:creator>Metcalf, Christine/WDC</dc:creator>
  <cp:lastModifiedBy>Metcalf, Christine/WDC</cp:lastModifiedBy>
  <cp:revision>81</cp:revision>
  <cp:lastPrinted>2017-12-12T16:35:17Z</cp:lastPrinted>
  <dcterms:created xsi:type="dcterms:W3CDTF">2016-06-20T18:44:04Z</dcterms:created>
  <dcterms:modified xsi:type="dcterms:W3CDTF">2017-12-12T16:47:55Z</dcterms:modified>
</cp:coreProperties>
</file>