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68" r:id="rId3"/>
    <p:sldId id="259" r:id="rId4"/>
    <p:sldId id="298" r:id="rId5"/>
    <p:sldId id="261" r:id="rId6"/>
    <p:sldId id="260" r:id="rId7"/>
    <p:sldId id="270" r:id="rId8"/>
    <p:sldId id="291" r:id="rId9"/>
    <p:sldId id="289" r:id="rId10"/>
    <p:sldId id="265" r:id="rId11"/>
    <p:sldId id="266" r:id="rId12"/>
    <p:sldId id="294" r:id="rId13"/>
    <p:sldId id="267" r:id="rId14"/>
    <p:sldId id="276" r:id="rId15"/>
    <p:sldId id="279" r:id="rId16"/>
    <p:sldId id="295" r:id="rId17"/>
    <p:sldId id="296" r:id="rId18"/>
    <p:sldId id="277" r:id="rId19"/>
    <p:sldId id="299" r:id="rId20"/>
    <p:sldId id="274" r:id="rId21"/>
    <p:sldId id="280" r:id="rId22"/>
    <p:sldId id="281" r:id="rId23"/>
    <p:sldId id="283" r:id="rId24"/>
    <p:sldId id="282" r:id="rId25"/>
    <p:sldId id="264" r:id="rId26"/>
    <p:sldId id="272" r:id="rId27"/>
    <p:sldId id="263" r:id="rId28"/>
    <p:sldId id="262" r:id="rId29"/>
    <p:sldId id="285" r:id="rId30"/>
    <p:sldId id="286" r:id="rId31"/>
    <p:sldId id="293" r:id="rId32"/>
    <p:sldId id="284" r:id="rId33"/>
    <p:sldId id="290" r:id="rId34"/>
    <p:sldId id="287" r:id="rId35"/>
    <p:sldId id="27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son, Timothy P" initials="WTP" lastIdx="23" clrIdx="0">
    <p:extLst>
      <p:ext uri="{19B8F6BF-5375-455C-9EA6-DF929625EA0E}">
        <p15:presenceInfo xmlns:p15="http://schemas.microsoft.com/office/powerpoint/2012/main" userId="S-1-5-21-3697291689-1161744426-439199626-787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3" d="100"/>
          <a:sy n="53" d="100"/>
        </p:scale>
        <p:origin x="7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E:\A%20ANACOSTIA%20REPORT\SAMPLED%20STORMS%20NEW\NWIS%20DOWNLOAD%204-22-18.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7"/>
            <c:spPr>
              <a:solidFill>
                <a:srgbClr val="FFFF00"/>
              </a:solidFill>
              <a:ln w="9525">
                <a:noFill/>
              </a:ln>
              <a:effectLst/>
            </c:spPr>
          </c:marker>
          <c:xVal>
            <c:numRef>
              <c:f>'MULTI 1-NWB SSC-T-Q'!$Q$6:$Q$176</c:f>
              <c:numCache>
                <c:formatCode>General</c:formatCode>
                <c:ptCount val="171"/>
                <c:pt idx="0">
                  <c:v>538</c:v>
                </c:pt>
                <c:pt idx="1">
                  <c:v>906</c:v>
                </c:pt>
                <c:pt idx="2">
                  <c:v>4</c:v>
                </c:pt>
                <c:pt idx="3">
                  <c:v>648</c:v>
                </c:pt>
                <c:pt idx="4">
                  <c:v>564</c:v>
                </c:pt>
                <c:pt idx="5">
                  <c:v>596</c:v>
                </c:pt>
                <c:pt idx="6">
                  <c:v>713</c:v>
                </c:pt>
                <c:pt idx="7">
                  <c:v>504</c:v>
                </c:pt>
                <c:pt idx="8">
                  <c:v>2</c:v>
                </c:pt>
                <c:pt idx="9">
                  <c:v>141</c:v>
                </c:pt>
                <c:pt idx="10">
                  <c:v>149</c:v>
                </c:pt>
                <c:pt idx="11">
                  <c:v>144</c:v>
                </c:pt>
                <c:pt idx="12">
                  <c:v>367</c:v>
                </c:pt>
                <c:pt idx="13">
                  <c:v>416</c:v>
                </c:pt>
                <c:pt idx="14">
                  <c:v>378</c:v>
                </c:pt>
                <c:pt idx="15">
                  <c:v>64</c:v>
                </c:pt>
                <c:pt idx="16">
                  <c:v>8</c:v>
                </c:pt>
                <c:pt idx="17">
                  <c:v>19</c:v>
                </c:pt>
                <c:pt idx="18">
                  <c:v>1340</c:v>
                </c:pt>
                <c:pt idx="19">
                  <c:v>1270</c:v>
                </c:pt>
                <c:pt idx="20">
                  <c:v>868</c:v>
                </c:pt>
                <c:pt idx="21">
                  <c:v>178</c:v>
                </c:pt>
                <c:pt idx="22">
                  <c:v>64</c:v>
                </c:pt>
                <c:pt idx="23">
                  <c:v>7</c:v>
                </c:pt>
                <c:pt idx="24">
                  <c:v>4</c:v>
                </c:pt>
                <c:pt idx="25">
                  <c:v>155</c:v>
                </c:pt>
                <c:pt idx="26">
                  <c:v>55</c:v>
                </c:pt>
                <c:pt idx="27">
                  <c:v>3</c:v>
                </c:pt>
                <c:pt idx="28">
                  <c:v>4</c:v>
                </c:pt>
                <c:pt idx="29">
                  <c:v>6</c:v>
                </c:pt>
                <c:pt idx="30">
                  <c:v>15</c:v>
                </c:pt>
                <c:pt idx="31">
                  <c:v>201</c:v>
                </c:pt>
                <c:pt idx="32">
                  <c:v>471</c:v>
                </c:pt>
                <c:pt idx="33">
                  <c:v>480</c:v>
                </c:pt>
                <c:pt idx="34">
                  <c:v>670</c:v>
                </c:pt>
                <c:pt idx="35">
                  <c:v>874</c:v>
                </c:pt>
                <c:pt idx="36">
                  <c:v>725</c:v>
                </c:pt>
                <c:pt idx="37">
                  <c:v>556</c:v>
                </c:pt>
                <c:pt idx="38">
                  <c:v>989</c:v>
                </c:pt>
                <c:pt idx="39">
                  <c:v>81</c:v>
                </c:pt>
                <c:pt idx="40">
                  <c:v>1700</c:v>
                </c:pt>
                <c:pt idx="41">
                  <c:v>2</c:v>
                </c:pt>
                <c:pt idx="42">
                  <c:v>3</c:v>
                </c:pt>
                <c:pt idx="43">
                  <c:v>3</c:v>
                </c:pt>
                <c:pt idx="44">
                  <c:v>423</c:v>
                </c:pt>
                <c:pt idx="45">
                  <c:v>7</c:v>
                </c:pt>
                <c:pt idx="46">
                  <c:v>623</c:v>
                </c:pt>
                <c:pt idx="47">
                  <c:v>1020</c:v>
                </c:pt>
                <c:pt idx="48">
                  <c:v>844</c:v>
                </c:pt>
                <c:pt idx="49">
                  <c:v>1040</c:v>
                </c:pt>
                <c:pt idx="50">
                  <c:v>761</c:v>
                </c:pt>
                <c:pt idx="51">
                  <c:v>1460</c:v>
                </c:pt>
                <c:pt idx="52">
                  <c:v>992</c:v>
                </c:pt>
                <c:pt idx="53">
                  <c:v>4</c:v>
                </c:pt>
                <c:pt idx="54">
                  <c:v>589</c:v>
                </c:pt>
                <c:pt idx="55">
                  <c:v>895</c:v>
                </c:pt>
                <c:pt idx="56">
                  <c:v>616</c:v>
                </c:pt>
                <c:pt idx="57">
                  <c:v>412</c:v>
                </c:pt>
                <c:pt idx="58">
                  <c:v>2</c:v>
                </c:pt>
                <c:pt idx="59">
                  <c:v>150</c:v>
                </c:pt>
                <c:pt idx="60">
                  <c:v>5</c:v>
                </c:pt>
                <c:pt idx="61">
                  <c:v>118</c:v>
                </c:pt>
                <c:pt idx="62">
                  <c:v>179</c:v>
                </c:pt>
                <c:pt idx="63">
                  <c:v>110</c:v>
                </c:pt>
                <c:pt idx="64">
                  <c:v>3</c:v>
                </c:pt>
                <c:pt idx="65">
                  <c:v>36</c:v>
                </c:pt>
                <c:pt idx="66">
                  <c:v>136</c:v>
                </c:pt>
                <c:pt idx="67">
                  <c:v>724</c:v>
                </c:pt>
                <c:pt idx="68">
                  <c:v>441</c:v>
                </c:pt>
                <c:pt idx="69">
                  <c:v>31</c:v>
                </c:pt>
                <c:pt idx="70">
                  <c:v>267</c:v>
                </c:pt>
                <c:pt idx="71">
                  <c:v>666</c:v>
                </c:pt>
                <c:pt idx="72">
                  <c:v>187</c:v>
                </c:pt>
                <c:pt idx="73">
                  <c:v>6</c:v>
                </c:pt>
                <c:pt idx="74">
                  <c:v>5</c:v>
                </c:pt>
                <c:pt idx="75">
                  <c:v>5</c:v>
                </c:pt>
                <c:pt idx="76">
                  <c:v>162</c:v>
                </c:pt>
                <c:pt idx="77">
                  <c:v>158</c:v>
                </c:pt>
                <c:pt idx="78">
                  <c:v>40</c:v>
                </c:pt>
                <c:pt idx="79">
                  <c:v>2</c:v>
                </c:pt>
                <c:pt idx="80">
                  <c:v>98</c:v>
                </c:pt>
                <c:pt idx="81">
                  <c:v>364</c:v>
                </c:pt>
                <c:pt idx="82">
                  <c:v>471</c:v>
                </c:pt>
                <c:pt idx="83">
                  <c:v>12</c:v>
                </c:pt>
                <c:pt idx="84">
                  <c:v>2</c:v>
                </c:pt>
                <c:pt idx="85">
                  <c:v>4</c:v>
                </c:pt>
                <c:pt idx="86">
                  <c:v>5</c:v>
                </c:pt>
                <c:pt idx="87">
                  <c:v>447</c:v>
                </c:pt>
                <c:pt idx="88">
                  <c:v>463</c:v>
                </c:pt>
                <c:pt idx="89">
                  <c:v>424</c:v>
                </c:pt>
                <c:pt idx="90">
                  <c:v>191</c:v>
                </c:pt>
                <c:pt idx="91">
                  <c:v>339</c:v>
                </c:pt>
                <c:pt idx="92">
                  <c:v>152</c:v>
                </c:pt>
                <c:pt idx="93">
                  <c:v>4</c:v>
                </c:pt>
                <c:pt idx="94">
                  <c:v>1340</c:v>
                </c:pt>
                <c:pt idx="95">
                  <c:v>1610</c:v>
                </c:pt>
                <c:pt idx="96">
                  <c:v>1140</c:v>
                </c:pt>
                <c:pt idx="97">
                  <c:v>964</c:v>
                </c:pt>
                <c:pt idx="98">
                  <c:v>823</c:v>
                </c:pt>
                <c:pt idx="99">
                  <c:v>682</c:v>
                </c:pt>
                <c:pt idx="100">
                  <c:v>5</c:v>
                </c:pt>
                <c:pt idx="101">
                  <c:v>6</c:v>
                </c:pt>
                <c:pt idx="102">
                  <c:v>6</c:v>
                </c:pt>
                <c:pt idx="103">
                  <c:v>510</c:v>
                </c:pt>
                <c:pt idx="104">
                  <c:v>297</c:v>
                </c:pt>
                <c:pt idx="105">
                  <c:v>337</c:v>
                </c:pt>
                <c:pt idx="106">
                  <c:v>231</c:v>
                </c:pt>
                <c:pt idx="107">
                  <c:v>7</c:v>
                </c:pt>
                <c:pt idx="108">
                  <c:v>2</c:v>
                </c:pt>
                <c:pt idx="109">
                  <c:v>71</c:v>
                </c:pt>
                <c:pt idx="110">
                  <c:v>139</c:v>
                </c:pt>
                <c:pt idx="111">
                  <c:v>210</c:v>
                </c:pt>
                <c:pt idx="112">
                  <c:v>503</c:v>
                </c:pt>
                <c:pt idx="113">
                  <c:v>3</c:v>
                </c:pt>
                <c:pt idx="114">
                  <c:v>96</c:v>
                </c:pt>
                <c:pt idx="115">
                  <c:v>433</c:v>
                </c:pt>
                <c:pt idx="116">
                  <c:v>917</c:v>
                </c:pt>
                <c:pt idx="117">
                  <c:v>7</c:v>
                </c:pt>
                <c:pt idx="118">
                  <c:v>5</c:v>
                </c:pt>
                <c:pt idx="119">
                  <c:v>8</c:v>
                </c:pt>
                <c:pt idx="120">
                  <c:v>3</c:v>
                </c:pt>
                <c:pt idx="121">
                  <c:v>695</c:v>
                </c:pt>
                <c:pt idx="122">
                  <c:v>947</c:v>
                </c:pt>
                <c:pt idx="123">
                  <c:v>1030</c:v>
                </c:pt>
                <c:pt idx="124">
                  <c:v>483</c:v>
                </c:pt>
                <c:pt idx="125">
                  <c:v>131</c:v>
                </c:pt>
                <c:pt idx="126">
                  <c:v>5</c:v>
                </c:pt>
                <c:pt idx="127">
                  <c:v>9</c:v>
                </c:pt>
                <c:pt idx="128">
                  <c:v>125</c:v>
                </c:pt>
                <c:pt idx="129">
                  <c:v>237</c:v>
                </c:pt>
                <c:pt idx="130">
                  <c:v>235</c:v>
                </c:pt>
                <c:pt idx="131">
                  <c:v>177</c:v>
                </c:pt>
                <c:pt idx="132">
                  <c:v>99</c:v>
                </c:pt>
                <c:pt idx="133">
                  <c:v>203</c:v>
                </c:pt>
                <c:pt idx="134">
                  <c:v>213</c:v>
                </c:pt>
                <c:pt idx="135">
                  <c:v>142</c:v>
                </c:pt>
                <c:pt idx="136">
                  <c:v>153</c:v>
                </c:pt>
                <c:pt idx="137">
                  <c:v>303</c:v>
                </c:pt>
                <c:pt idx="138">
                  <c:v>251</c:v>
                </c:pt>
                <c:pt idx="139">
                  <c:v>309</c:v>
                </c:pt>
                <c:pt idx="140">
                  <c:v>335</c:v>
                </c:pt>
                <c:pt idx="141">
                  <c:v>301</c:v>
                </c:pt>
                <c:pt idx="142">
                  <c:v>244</c:v>
                </c:pt>
                <c:pt idx="143">
                  <c:v>213</c:v>
                </c:pt>
                <c:pt idx="144">
                  <c:v>156</c:v>
                </c:pt>
                <c:pt idx="145">
                  <c:v>371</c:v>
                </c:pt>
                <c:pt idx="146">
                  <c:v>404</c:v>
                </c:pt>
                <c:pt idx="147">
                  <c:v>468</c:v>
                </c:pt>
                <c:pt idx="148">
                  <c:v>345</c:v>
                </c:pt>
                <c:pt idx="149">
                  <c:v>191</c:v>
                </c:pt>
                <c:pt idx="150">
                  <c:v>298</c:v>
                </c:pt>
                <c:pt idx="151">
                  <c:v>511</c:v>
                </c:pt>
                <c:pt idx="152">
                  <c:v>655</c:v>
                </c:pt>
                <c:pt idx="153">
                  <c:v>837</c:v>
                </c:pt>
                <c:pt idx="154">
                  <c:v>1030</c:v>
                </c:pt>
                <c:pt idx="155">
                  <c:v>815</c:v>
                </c:pt>
                <c:pt idx="156">
                  <c:v>676</c:v>
                </c:pt>
                <c:pt idx="157">
                  <c:v>337</c:v>
                </c:pt>
                <c:pt idx="158">
                  <c:v>66</c:v>
                </c:pt>
                <c:pt idx="159">
                  <c:v>42</c:v>
                </c:pt>
                <c:pt idx="160">
                  <c:v>81</c:v>
                </c:pt>
                <c:pt idx="161">
                  <c:v>106</c:v>
                </c:pt>
                <c:pt idx="162">
                  <c:v>134</c:v>
                </c:pt>
                <c:pt idx="163">
                  <c:v>157</c:v>
                </c:pt>
                <c:pt idx="164">
                  <c:v>180</c:v>
                </c:pt>
                <c:pt idx="165">
                  <c:v>725</c:v>
                </c:pt>
                <c:pt idx="166">
                  <c:v>786</c:v>
                </c:pt>
                <c:pt idx="167">
                  <c:v>1080</c:v>
                </c:pt>
                <c:pt idx="168">
                  <c:v>985</c:v>
                </c:pt>
                <c:pt idx="169">
                  <c:v>933</c:v>
                </c:pt>
                <c:pt idx="170">
                  <c:v>702</c:v>
                </c:pt>
              </c:numCache>
            </c:numRef>
          </c:xVal>
          <c:yVal>
            <c:numRef>
              <c:f>'MULTI 1-NWB SSC-T-Q'!$AG$6:$AG$176</c:f>
              <c:numCache>
                <c:formatCode>#,##0.0</c:formatCode>
                <c:ptCount val="171"/>
                <c:pt idx="0">
                  <c:v>393.49267523501692</c:v>
                </c:pt>
                <c:pt idx="1">
                  <c:v>732.23169047017961</c:v>
                </c:pt>
                <c:pt idx="2">
                  <c:v>1.526686005302816</c:v>
                </c:pt>
                <c:pt idx="3">
                  <c:v>530.93719099003704</c:v>
                </c:pt>
                <c:pt idx="4">
                  <c:v>573.33486354939112</c:v>
                </c:pt>
                <c:pt idx="5">
                  <c:v>485.12219200328025</c:v>
                </c:pt>
                <c:pt idx="6">
                  <c:v>635.98708061132129</c:v>
                </c:pt>
                <c:pt idx="7">
                  <c:v>489.45078310994205</c:v>
                </c:pt>
                <c:pt idx="8">
                  <c:v>2.4208637903630108</c:v>
                </c:pt>
                <c:pt idx="9">
                  <c:v>71.38085411996839</c:v>
                </c:pt>
                <c:pt idx="10">
                  <c:v>187.77543760990343</c:v>
                </c:pt>
                <c:pt idx="11">
                  <c:v>198.71860259559213</c:v>
                </c:pt>
                <c:pt idx="12">
                  <c:v>428.1768849829495</c:v>
                </c:pt>
                <c:pt idx="13">
                  <c:v>404.91129378881817</c:v>
                </c:pt>
                <c:pt idx="14">
                  <c:v>360.23824874060955</c:v>
                </c:pt>
                <c:pt idx="15">
                  <c:v>15.156137397212024</c:v>
                </c:pt>
                <c:pt idx="16">
                  <c:v>10.532432018080426</c:v>
                </c:pt>
                <c:pt idx="17">
                  <c:v>129.86263164665445</c:v>
                </c:pt>
                <c:pt idx="18">
                  <c:v>611.45052572268912</c:v>
                </c:pt>
                <c:pt idx="19">
                  <c:v>1052.5624224106002</c:v>
                </c:pt>
                <c:pt idx="20">
                  <c:v>765.9416379982074</c:v>
                </c:pt>
                <c:pt idx="21">
                  <c:v>185.12103685716349</c:v>
                </c:pt>
                <c:pt idx="22">
                  <c:v>71.695832340577454</c:v>
                </c:pt>
                <c:pt idx="23">
                  <c:v>11.206529977867577</c:v>
                </c:pt>
                <c:pt idx="24">
                  <c:v>3.3249586421189017</c:v>
                </c:pt>
                <c:pt idx="25">
                  <c:v>46.225652153054639</c:v>
                </c:pt>
                <c:pt idx="26">
                  <c:v>98.448752049989068</c:v>
                </c:pt>
                <c:pt idx="27">
                  <c:v>5.9616262106275091</c:v>
                </c:pt>
                <c:pt idx="28">
                  <c:v>7.3201422810068149</c:v>
                </c:pt>
                <c:pt idx="29">
                  <c:v>28.479645967902837</c:v>
                </c:pt>
                <c:pt idx="30">
                  <c:v>26.288839453000083</c:v>
                </c:pt>
                <c:pt idx="31">
                  <c:v>167.24711960022438</c:v>
                </c:pt>
                <c:pt idx="32">
                  <c:v>442.76024004005825</c:v>
                </c:pt>
                <c:pt idx="33">
                  <c:v>540.45796928558082</c:v>
                </c:pt>
                <c:pt idx="34">
                  <c:v>757.60764425436264</c:v>
                </c:pt>
                <c:pt idx="35">
                  <c:v>890.37755947611276</c:v>
                </c:pt>
                <c:pt idx="36">
                  <c:v>1150.5813072656945</c:v>
                </c:pt>
                <c:pt idx="37">
                  <c:v>515.5677477621922</c:v>
                </c:pt>
                <c:pt idx="38">
                  <c:v>831.95856538103794</c:v>
                </c:pt>
                <c:pt idx="39">
                  <c:v>138.29688249535681</c:v>
                </c:pt>
                <c:pt idx="40">
                  <c:v>1383.3308951493598</c:v>
                </c:pt>
                <c:pt idx="41">
                  <c:v>7.9858707007207217</c:v>
                </c:pt>
                <c:pt idx="42">
                  <c:v>2.2641815601182294</c:v>
                </c:pt>
                <c:pt idx="43">
                  <c:v>13.11951880433787</c:v>
                </c:pt>
                <c:pt idx="44">
                  <c:v>301.28846212053355</c:v>
                </c:pt>
                <c:pt idx="45">
                  <c:v>10.210409604019819</c:v>
                </c:pt>
                <c:pt idx="46">
                  <c:v>527.30367338098119</c:v>
                </c:pt>
                <c:pt idx="47">
                  <c:v>1009.4393603020484</c:v>
                </c:pt>
                <c:pt idx="48">
                  <c:v>973.05854565671723</c:v>
                </c:pt>
                <c:pt idx="49">
                  <c:v>1084.2315627291355</c:v>
                </c:pt>
                <c:pt idx="50">
                  <c:v>800.32430451176378</c:v>
                </c:pt>
                <c:pt idx="51">
                  <c:v>1104.003488400986</c:v>
                </c:pt>
                <c:pt idx="52">
                  <c:v>977.4308103964305</c:v>
                </c:pt>
                <c:pt idx="53">
                  <c:v>4.7098521757270335</c:v>
                </c:pt>
                <c:pt idx="54">
                  <c:v>659.41808101891104</c:v>
                </c:pt>
                <c:pt idx="55">
                  <c:v>994.45255529164911</c:v>
                </c:pt>
                <c:pt idx="56">
                  <c:v>705.86629861322467</c:v>
                </c:pt>
                <c:pt idx="57">
                  <c:v>564.43862937301924</c:v>
                </c:pt>
                <c:pt idx="58">
                  <c:v>2.726492852780424</c:v>
                </c:pt>
                <c:pt idx="59">
                  <c:v>100.98308510271163</c:v>
                </c:pt>
                <c:pt idx="60">
                  <c:v>2.8610902878642936</c:v>
                </c:pt>
                <c:pt idx="61">
                  <c:v>329.05579507314673</c:v>
                </c:pt>
                <c:pt idx="62">
                  <c:v>155.49727678299809</c:v>
                </c:pt>
                <c:pt idx="63">
                  <c:v>110.72977301745453</c:v>
                </c:pt>
                <c:pt idx="64">
                  <c:v>3.8758307790217925</c:v>
                </c:pt>
                <c:pt idx="65">
                  <c:v>28.372767171919694</c:v>
                </c:pt>
                <c:pt idx="66">
                  <c:v>108.58058409653901</c:v>
                </c:pt>
                <c:pt idx="67">
                  <c:v>648.05495898238178</c:v>
                </c:pt>
                <c:pt idx="68">
                  <c:v>448.863389466179</c:v>
                </c:pt>
                <c:pt idx="69">
                  <c:v>50.778015168735216</c:v>
                </c:pt>
                <c:pt idx="70">
                  <c:v>447.87238971174941</c:v>
                </c:pt>
                <c:pt idx="71">
                  <c:v>708.1423478544765</c:v>
                </c:pt>
                <c:pt idx="72">
                  <c:v>244.27099748660856</c:v>
                </c:pt>
                <c:pt idx="73">
                  <c:v>7.0563067156747188</c:v>
                </c:pt>
                <c:pt idx="74">
                  <c:v>5.0599335641401888</c:v>
                </c:pt>
                <c:pt idx="75">
                  <c:v>3.225648214139452</c:v>
                </c:pt>
                <c:pt idx="76">
                  <c:v>94.212390449982919</c:v>
                </c:pt>
                <c:pt idx="77">
                  <c:v>122.26635040949189</c:v>
                </c:pt>
                <c:pt idx="78">
                  <c:v>51.572538859957923</c:v>
                </c:pt>
                <c:pt idx="79">
                  <c:v>3.7462070973577051</c:v>
                </c:pt>
                <c:pt idx="80">
                  <c:v>130.07780891037734</c:v>
                </c:pt>
                <c:pt idx="81">
                  <c:v>639.01269145359151</c:v>
                </c:pt>
                <c:pt idx="82">
                  <c:v>503.03416922887504</c:v>
                </c:pt>
                <c:pt idx="83">
                  <c:v>11.991995425133029</c:v>
                </c:pt>
                <c:pt idx="84">
                  <c:v>6.0076537540409189</c:v>
                </c:pt>
                <c:pt idx="85">
                  <c:v>9.2097933889572818</c:v>
                </c:pt>
                <c:pt idx="86">
                  <c:v>8.2494171359724824</c:v>
                </c:pt>
                <c:pt idx="87">
                  <c:v>343.12314224894436</c:v>
                </c:pt>
                <c:pt idx="88">
                  <c:v>498.51449241822911</c:v>
                </c:pt>
                <c:pt idx="89">
                  <c:v>413.95646058360273</c:v>
                </c:pt>
                <c:pt idx="90">
                  <c:v>95.008532650356216</c:v>
                </c:pt>
                <c:pt idx="91">
                  <c:v>162.01031313914169</c:v>
                </c:pt>
                <c:pt idx="92">
                  <c:v>101.85284932984449</c:v>
                </c:pt>
                <c:pt idx="93">
                  <c:v>6.5142003449497476</c:v>
                </c:pt>
                <c:pt idx="94">
                  <c:v>1667.5822879886862</c:v>
                </c:pt>
                <c:pt idx="95">
                  <c:v>1529.0330352395965</c:v>
                </c:pt>
                <c:pt idx="96">
                  <c:v>1374.4436197573596</c:v>
                </c:pt>
                <c:pt idx="97">
                  <c:v>1033.1261285195226</c:v>
                </c:pt>
                <c:pt idx="98">
                  <c:v>1027.8166130505438</c:v>
                </c:pt>
                <c:pt idx="99">
                  <c:v>832.76892804171473</c:v>
                </c:pt>
                <c:pt idx="100">
                  <c:v>6.4232744318445461</c:v>
                </c:pt>
                <c:pt idx="101">
                  <c:v>3.8797422729341715</c:v>
                </c:pt>
                <c:pt idx="102">
                  <c:v>4.0388205410534423</c:v>
                </c:pt>
                <c:pt idx="103">
                  <c:v>350.41451781997114</c:v>
                </c:pt>
                <c:pt idx="104">
                  <c:v>240.01127502067519</c:v>
                </c:pt>
                <c:pt idx="105">
                  <c:v>346.67667964277956</c:v>
                </c:pt>
                <c:pt idx="106">
                  <c:v>269.63426441302084</c:v>
                </c:pt>
                <c:pt idx="107">
                  <c:v>6.3526729836120941</c:v>
                </c:pt>
                <c:pt idx="108">
                  <c:v>1.5337144407740053</c:v>
                </c:pt>
                <c:pt idx="109">
                  <c:v>102.8299280964436</c:v>
                </c:pt>
                <c:pt idx="110">
                  <c:v>402.7979813935271</c:v>
                </c:pt>
                <c:pt idx="111">
                  <c:v>272.13001862134519</c:v>
                </c:pt>
                <c:pt idx="112">
                  <c:v>516.10519976880255</c:v>
                </c:pt>
                <c:pt idx="113">
                  <c:v>5.7327012465245151</c:v>
                </c:pt>
                <c:pt idx="114">
                  <c:v>109.46473843538526</c:v>
                </c:pt>
                <c:pt idx="115">
                  <c:v>530.97117985797854</c:v>
                </c:pt>
                <c:pt idx="116">
                  <c:v>915.59568335845177</c:v>
                </c:pt>
                <c:pt idx="117">
                  <c:v>11.245325296994466</c:v>
                </c:pt>
                <c:pt idx="118">
                  <c:v>3.499013092388946</c:v>
                </c:pt>
                <c:pt idx="119">
                  <c:v>6.2852204858220073</c:v>
                </c:pt>
                <c:pt idx="120">
                  <c:v>2.6922490876542398</c:v>
                </c:pt>
                <c:pt idx="121">
                  <c:v>647.45200790577906</c:v>
                </c:pt>
                <c:pt idx="122">
                  <c:v>980.45158771114666</c:v>
                </c:pt>
                <c:pt idx="123">
                  <c:v>922.36000036289158</c:v>
                </c:pt>
                <c:pt idx="124">
                  <c:v>310.59403115566909</c:v>
                </c:pt>
                <c:pt idx="125">
                  <c:v>87.645130096053151</c:v>
                </c:pt>
                <c:pt idx="126">
                  <c:v>6.2282449354237661</c:v>
                </c:pt>
                <c:pt idx="127">
                  <c:v>5.6196688192848292</c:v>
                </c:pt>
                <c:pt idx="128">
                  <c:v>108.08689187892313</c:v>
                </c:pt>
                <c:pt idx="129">
                  <c:v>221.07289220894322</c:v>
                </c:pt>
                <c:pt idx="130">
                  <c:v>286.81350668524095</c:v>
                </c:pt>
                <c:pt idx="131">
                  <c:v>248.96083310600849</c:v>
                </c:pt>
                <c:pt idx="132">
                  <c:v>167.92932975834003</c:v>
                </c:pt>
                <c:pt idx="133">
                  <c:v>237.2087329376906</c:v>
                </c:pt>
                <c:pt idx="134">
                  <c:v>254.61490272417512</c:v>
                </c:pt>
                <c:pt idx="135">
                  <c:v>177.34355862195969</c:v>
                </c:pt>
                <c:pt idx="136">
                  <c:v>152.30904966970198</c:v>
                </c:pt>
                <c:pt idx="137">
                  <c:v>288.44590979102924</c:v>
                </c:pt>
                <c:pt idx="138">
                  <c:v>273.33072526202506</c:v>
                </c:pt>
                <c:pt idx="139">
                  <c:v>384.57371600482247</c:v>
                </c:pt>
                <c:pt idx="140">
                  <c:v>407.61756138289144</c:v>
                </c:pt>
                <c:pt idx="141">
                  <c:v>363.51044839104088</c:v>
                </c:pt>
                <c:pt idx="142">
                  <c:v>320.67438446388468</c:v>
                </c:pt>
                <c:pt idx="143">
                  <c:v>267.19661956233944</c:v>
                </c:pt>
                <c:pt idx="144">
                  <c:v>231.31532459937529</c:v>
                </c:pt>
                <c:pt idx="145">
                  <c:v>305.42075551552176</c:v>
                </c:pt>
                <c:pt idx="146">
                  <c:v>359.97008708599071</c:v>
                </c:pt>
                <c:pt idx="147">
                  <c:v>407.54075049336257</c:v>
                </c:pt>
                <c:pt idx="148">
                  <c:v>331.79019598901556</c:v>
                </c:pt>
                <c:pt idx="149">
                  <c:v>235.8881341707891</c:v>
                </c:pt>
                <c:pt idx="150">
                  <c:v>310.64131923043169</c:v>
                </c:pt>
                <c:pt idx="151">
                  <c:v>591.89379150706907</c:v>
                </c:pt>
                <c:pt idx="152">
                  <c:v>776.69068988477761</c:v>
                </c:pt>
                <c:pt idx="153">
                  <c:v>902.48737236270222</c:v>
                </c:pt>
                <c:pt idx="154">
                  <c:v>1237.7295816203432</c:v>
                </c:pt>
                <c:pt idx="155">
                  <c:v>861.4357254994668</c:v>
                </c:pt>
                <c:pt idx="156">
                  <c:v>634.30923182354354</c:v>
                </c:pt>
                <c:pt idx="157">
                  <c:v>366.77502565999043</c:v>
                </c:pt>
                <c:pt idx="158">
                  <c:v>73.394831247784353</c:v>
                </c:pt>
                <c:pt idx="159">
                  <c:v>59.963093647739655</c:v>
                </c:pt>
                <c:pt idx="160">
                  <c:v>93.888290448545419</c:v>
                </c:pt>
                <c:pt idx="161">
                  <c:v>116.48995030130884</c:v>
                </c:pt>
                <c:pt idx="162">
                  <c:v>149.48103534500939</c:v>
                </c:pt>
                <c:pt idx="163">
                  <c:v>168.02115166385502</c:v>
                </c:pt>
                <c:pt idx="164">
                  <c:v>195.14986337564454</c:v>
                </c:pt>
                <c:pt idx="165">
                  <c:v>1212.6886855134733</c:v>
                </c:pt>
                <c:pt idx="166">
                  <c:v>1727.9625348946126</c:v>
                </c:pt>
                <c:pt idx="167">
                  <c:v>2283.838288845111</c:v>
                </c:pt>
                <c:pt idx="168">
                  <c:v>1765.2604351617297</c:v>
                </c:pt>
                <c:pt idx="169">
                  <c:v>1411.9547549888757</c:v>
                </c:pt>
                <c:pt idx="170">
                  <c:v>1212.8294831723083</c:v>
                </c:pt>
              </c:numCache>
            </c:numRef>
          </c:yVal>
          <c:smooth val="0"/>
          <c:extLst>
            <c:ext xmlns:c16="http://schemas.microsoft.com/office/drawing/2014/chart" uri="{C3380CC4-5D6E-409C-BE32-E72D297353CC}">
              <c16:uniqueId val="{00000001-D9D7-457F-BC7C-1D933D4C4963}"/>
            </c:ext>
          </c:extLst>
        </c:ser>
        <c:dLbls>
          <c:showLegendKey val="0"/>
          <c:showVal val="0"/>
          <c:showCatName val="0"/>
          <c:showSerName val="0"/>
          <c:showPercent val="0"/>
          <c:showBubbleSize val="0"/>
        </c:dLbls>
        <c:axId val="742623888"/>
        <c:axId val="742620936"/>
      </c:scatterChart>
      <c:valAx>
        <c:axId val="742623888"/>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US" sz="1800" b="1"/>
                  <a:t>Measured SSC, in milligrams per liter</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742620936"/>
        <c:crosses val="autoZero"/>
        <c:crossBetween val="midCat"/>
      </c:valAx>
      <c:valAx>
        <c:axId val="742620936"/>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US" sz="1800" b="1"/>
                  <a:t>Predicted SSC, in milligrams per liter</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742623888"/>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49630216279001"/>
          <c:y val="6.0525762202422631E-2"/>
          <c:w val="0.77394744453516839"/>
          <c:h val="0.75697105296324163"/>
        </c:manualLayout>
      </c:layout>
      <c:scatterChart>
        <c:scatterStyle val="lineMarker"/>
        <c:varyColors val="0"/>
        <c:ser>
          <c:idx val="0"/>
          <c:order val="0"/>
          <c:spPr>
            <a:ln w="25400" cap="rnd">
              <a:noFill/>
              <a:round/>
            </a:ln>
            <a:effectLst/>
          </c:spPr>
          <c:marker>
            <c:symbol val="circle"/>
            <c:size val="7"/>
            <c:spPr>
              <a:solidFill>
                <a:srgbClr val="FFFF00"/>
              </a:solidFill>
              <a:ln w="9525">
                <a:noFill/>
              </a:ln>
              <a:effectLst/>
            </c:spPr>
          </c:marker>
          <c:xVal>
            <c:numRef>
              <c:f>'NEB HYDRO '!$R$476:$R$666</c:f>
              <c:numCache>
                <c:formatCode>General</c:formatCode>
                <c:ptCount val="191"/>
                <c:pt idx="0">
                  <c:v>3</c:v>
                </c:pt>
                <c:pt idx="1">
                  <c:v>20</c:v>
                </c:pt>
                <c:pt idx="2">
                  <c:v>314</c:v>
                </c:pt>
                <c:pt idx="3">
                  <c:v>651</c:v>
                </c:pt>
                <c:pt idx="4">
                  <c:v>474</c:v>
                </c:pt>
                <c:pt idx="5">
                  <c:v>136</c:v>
                </c:pt>
                <c:pt idx="6">
                  <c:v>5</c:v>
                </c:pt>
                <c:pt idx="7">
                  <c:v>29</c:v>
                </c:pt>
                <c:pt idx="8">
                  <c:v>1240</c:v>
                </c:pt>
                <c:pt idx="9">
                  <c:v>711</c:v>
                </c:pt>
                <c:pt idx="10">
                  <c:v>459</c:v>
                </c:pt>
                <c:pt idx="11">
                  <c:v>4</c:v>
                </c:pt>
                <c:pt idx="12">
                  <c:v>209</c:v>
                </c:pt>
                <c:pt idx="13">
                  <c:v>174</c:v>
                </c:pt>
                <c:pt idx="14">
                  <c:v>50</c:v>
                </c:pt>
                <c:pt idx="15">
                  <c:v>1280</c:v>
                </c:pt>
                <c:pt idx="16">
                  <c:v>1000</c:v>
                </c:pt>
                <c:pt idx="17">
                  <c:v>1400</c:v>
                </c:pt>
                <c:pt idx="18">
                  <c:v>3</c:v>
                </c:pt>
                <c:pt idx="19">
                  <c:v>12</c:v>
                </c:pt>
                <c:pt idx="20">
                  <c:v>1</c:v>
                </c:pt>
                <c:pt idx="21">
                  <c:v>2</c:v>
                </c:pt>
                <c:pt idx="22">
                  <c:v>216</c:v>
                </c:pt>
                <c:pt idx="23">
                  <c:v>322</c:v>
                </c:pt>
                <c:pt idx="24">
                  <c:v>185</c:v>
                </c:pt>
                <c:pt idx="25">
                  <c:v>2</c:v>
                </c:pt>
                <c:pt idx="26">
                  <c:v>198</c:v>
                </c:pt>
                <c:pt idx="27">
                  <c:v>63</c:v>
                </c:pt>
                <c:pt idx="28">
                  <c:v>83</c:v>
                </c:pt>
                <c:pt idx="29">
                  <c:v>546</c:v>
                </c:pt>
                <c:pt idx="30">
                  <c:v>605</c:v>
                </c:pt>
                <c:pt idx="31">
                  <c:v>297</c:v>
                </c:pt>
                <c:pt idx="32">
                  <c:v>78</c:v>
                </c:pt>
                <c:pt idx="33">
                  <c:v>52</c:v>
                </c:pt>
                <c:pt idx="34">
                  <c:v>11</c:v>
                </c:pt>
                <c:pt idx="35">
                  <c:v>128</c:v>
                </c:pt>
                <c:pt idx="36">
                  <c:v>313</c:v>
                </c:pt>
                <c:pt idx="37">
                  <c:v>177</c:v>
                </c:pt>
                <c:pt idx="38">
                  <c:v>135</c:v>
                </c:pt>
                <c:pt idx="39">
                  <c:v>94</c:v>
                </c:pt>
                <c:pt idx="40">
                  <c:v>100</c:v>
                </c:pt>
                <c:pt idx="41">
                  <c:v>20</c:v>
                </c:pt>
                <c:pt idx="42">
                  <c:v>352</c:v>
                </c:pt>
                <c:pt idx="43">
                  <c:v>717</c:v>
                </c:pt>
                <c:pt idx="44">
                  <c:v>688</c:v>
                </c:pt>
                <c:pt idx="45">
                  <c:v>7</c:v>
                </c:pt>
                <c:pt idx="46">
                  <c:v>966</c:v>
                </c:pt>
                <c:pt idx="47">
                  <c:v>402</c:v>
                </c:pt>
                <c:pt idx="48">
                  <c:v>112</c:v>
                </c:pt>
                <c:pt idx="49">
                  <c:v>218</c:v>
                </c:pt>
                <c:pt idx="50">
                  <c:v>2110</c:v>
                </c:pt>
                <c:pt idx="51">
                  <c:v>786</c:v>
                </c:pt>
                <c:pt idx="52">
                  <c:v>220</c:v>
                </c:pt>
                <c:pt idx="53">
                  <c:v>19</c:v>
                </c:pt>
                <c:pt idx="54">
                  <c:v>197</c:v>
                </c:pt>
                <c:pt idx="55">
                  <c:v>368</c:v>
                </c:pt>
                <c:pt idx="56">
                  <c:v>232</c:v>
                </c:pt>
                <c:pt idx="57">
                  <c:v>77</c:v>
                </c:pt>
                <c:pt idx="58">
                  <c:v>19</c:v>
                </c:pt>
                <c:pt idx="59">
                  <c:v>7</c:v>
                </c:pt>
                <c:pt idx="60">
                  <c:v>213</c:v>
                </c:pt>
                <c:pt idx="61">
                  <c:v>87</c:v>
                </c:pt>
                <c:pt idx="62">
                  <c:v>5</c:v>
                </c:pt>
                <c:pt idx="63">
                  <c:v>437</c:v>
                </c:pt>
                <c:pt idx="64">
                  <c:v>592</c:v>
                </c:pt>
                <c:pt idx="65">
                  <c:v>558</c:v>
                </c:pt>
                <c:pt idx="66">
                  <c:v>314</c:v>
                </c:pt>
                <c:pt idx="67">
                  <c:v>324</c:v>
                </c:pt>
                <c:pt idx="68">
                  <c:v>218</c:v>
                </c:pt>
                <c:pt idx="69">
                  <c:v>1110</c:v>
                </c:pt>
                <c:pt idx="70">
                  <c:v>23</c:v>
                </c:pt>
                <c:pt idx="71">
                  <c:v>4</c:v>
                </c:pt>
                <c:pt idx="72">
                  <c:v>240</c:v>
                </c:pt>
                <c:pt idx="73">
                  <c:v>3</c:v>
                </c:pt>
                <c:pt idx="74">
                  <c:v>74</c:v>
                </c:pt>
                <c:pt idx="75">
                  <c:v>152</c:v>
                </c:pt>
                <c:pt idx="76">
                  <c:v>183</c:v>
                </c:pt>
                <c:pt idx="77">
                  <c:v>55</c:v>
                </c:pt>
                <c:pt idx="78">
                  <c:v>109</c:v>
                </c:pt>
                <c:pt idx="79">
                  <c:v>71</c:v>
                </c:pt>
                <c:pt idx="80">
                  <c:v>29</c:v>
                </c:pt>
                <c:pt idx="81">
                  <c:v>19</c:v>
                </c:pt>
                <c:pt idx="82">
                  <c:v>5</c:v>
                </c:pt>
                <c:pt idx="83">
                  <c:v>9</c:v>
                </c:pt>
                <c:pt idx="84">
                  <c:v>48</c:v>
                </c:pt>
                <c:pt idx="85">
                  <c:v>23</c:v>
                </c:pt>
                <c:pt idx="86">
                  <c:v>4</c:v>
                </c:pt>
                <c:pt idx="87">
                  <c:v>4</c:v>
                </c:pt>
                <c:pt idx="88">
                  <c:v>182</c:v>
                </c:pt>
                <c:pt idx="89">
                  <c:v>115</c:v>
                </c:pt>
                <c:pt idx="90">
                  <c:v>135</c:v>
                </c:pt>
                <c:pt idx="91">
                  <c:v>30</c:v>
                </c:pt>
                <c:pt idx="92">
                  <c:v>8</c:v>
                </c:pt>
                <c:pt idx="93">
                  <c:v>304</c:v>
                </c:pt>
                <c:pt idx="94">
                  <c:v>489</c:v>
                </c:pt>
                <c:pt idx="95">
                  <c:v>197</c:v>
                </c:pt>
                <c:pt idx="96">
                  <c:v>169</c:v>
                </c:pt>
                <c:pt idx="97">
                  <c:v>76</c:v>
                </c:pt>
                <c:pt idx="98">
                  <c:v>44</c:v>
                </c:pt>
                <c:pt idx="99">
                  <c:v>167</c:v>
                </c:pt>
                <c:pt idx="100">
                  <c:v>126</c:v>
                </c:pt>
                <c:pt idx="101">
                  <c:v>69</c:v>
                </c:pt>
                <c:pt idx="102">
                  <c:v>80</c:v>
                </c:pt>
                <c:pt idx="103">
                  <c:v>3</c:v>
                </c:pt>
                <c:pt idx="104">
                  <c:v>3</c:v>
                </c:pt>
                <c:pt idx="105">
                  <c:v>2</c:v>
                </c:pt>
                <c:pt idx="106">
                  <c:v>2</c:v>
                </c:pt>
                <c:pt idx="107">
                  <c:v>217</c:v>
                </c:pt>
                <c:pt idx="108">
                  <c:v>71</c:v>
                </c:pt>
                <c:pt idx="109">
                  <c:v>105</c:v>
                </c:pt>
                <c:pt idx="110">
                  <c:v>8</c:v>
                </c:pt>
                <c:pt idx="111">
                  <c:v>277</c:v>
                </c:pt>
                <c:pt idx="112">
                  <c:v>283</c:v>
                </c:pt>
                <c:pt idx="113">
                  <c:v>188</c:v>
                </c:pt>
                <c:pt idx="114">
                  <c:v>239</c:v>
                </c:pt>
                <c:pt idx="115">
                  <c:v>76</c:v>
                </c:pt>
                <c:pt idx="116">
                  <c:v>233</c:v>
                </c:pt>
                <c:pt idx="117">
                  <c:v>290</c:v>
                </c:pt>
                <c:pt idx="118">
                  <c:v>439</c:v>
                </c:pt>
                <c:pt idx="119">
                  <c:v>394</c:v>
                </c:pt>
                <c:pt idx="120">
                  <c:v>273</c:v>
                </c:pt>
                <c:pt idx="121">
                  <c:v>190</c:v>
                </c:pt>
                <c:pt idx="122">
                  <c:v>4</c:v>
                </c:pt>
                <c:pt idx="123">
                  <c:v>301</c:v>
                </c:pt>
                <c:pt idx="124">
                  <c:v>172</c:v>
                </c:pt>
                <c:pt idx="125">
                  <c:v>215</c:v>
                </c:pt>
                <c:pt idx="126">
                  <c:v>250</c:v>
                </c:pt>
                <c:pt idx="127">
                  <c:v>256</c:v>
                </c:pt>
                <c:pt idx="128">
                  <c:v>251</c:v>
                </c:pt>
                <c:pt idx="129">
                  <c:v>199</c:v>
                </c:pt>
                <c:pt idx="130">
                  <c:v>189</c:v>
                </c:pt>
                <c:pt idx="131">
                  <c:v>4</c:v>
                </c:pt>
                <c:pt idx="132">
                  <c:v>639</c:v>
                </c:pt>
                <c:pt idx="133">
                  <c:v>1240</c:v>
                </c:pt>
                <c:pt idx="134">
                  <c:v>779</c:v>
                </c:pt>
                <c:pt idx="135">
                  <c:v>264</c:v>
                </c:pt>
                <c:pt idx="136">
                  <c:v>605</c:v>
                </c:pt>
                <c:pt idx="137">
                  <c:v>787</c:v>
                </c:pt>
                <c:pt idx="138">
                  <c:v>866</c:v>
                </c:pt>
                <c:pt idx="139">
                  <c:v>548</c:v>
                </c:pt>
                <c:pt idx="140">
                  <c:v>302</c:v>
                </c:pt>
                <c:pt idx="141">
                  <c:v>171</c:v>
                </c:pt>
                <c:pt idx="142">
                  <c:v>128</c:v>
                </c:pt>
                <c:pt idx="143">
                  <c:v>97</c:v>
                </c:pt>
                <c:pt idx="144">
                  <c:v>125</c:v>
                </c:pt>
                <c:pt idx="145">
                  <c:v>58</c:v>
                </c:pt>
                <c:pt idx="146">
                  <c:v>6</c:v>
                </c:pt>
                <c:pt idx="147">
                  <c:v>12</c:v>
                </c:pt>
                <c:pt idx="148">
                  <c:v>46</c:v>
                </c:pt>
                <c:pt idx="149">
                  <c:v>18</c:v>
                </c:pt>
                <c:pt idx="150">
                  <c:v>209</c:v>
                </c:pt>
                <c:pt idx="151">
                  <c:v>436</c:v>
                </c:pt>
                <c:pt idx="152">
                  <c:v>351</c:v>
                </c:pt>
                <c:pt idx="153">
                  <c:v>91</c:v>
                </c:pt>
                <c:pt idx="154">
                  <c:v>131</c:v>
                </c:pt>
                <c:pt idx="155">
                  <c:v>129</c:v>
                </c:pt>
                <c:pt idx="156">
                  <c:v>199</c:v>
                </c:pt>
                <c:pt idx="157">
                  <c:v>157</c:v>
                </c:pt>
                <c:pt idx="158">
                  <c:v>127</c:v>
                </c:pt>
                <c:pt idx="159">
                  <c:v>106</c:v>
                </c:pt>
                <c:pt idx="160">
                  <c:v>672</c:v>
                </c:pt>
                <c:pt idx="161">
                  <c:v>411</c:v>
                </c:pt>
                <c:pt idx="162">
                  <c:v>620</c:v>
                </c:pt>
                <c:pt idx="163">
                  <c:v>363</c:v>
                </c:pt>
                <c:pt idx="164">
                  <c:v>221</c:v>
                </c:pt>
                <c:pt idx="165">
                  <c:v>391</c:v>
                </c:pt>
                <c:pt idx="166">
                  <c:v>307</c:v>
                </c:pt>
                <c:pt idx="167">
                  <c:v>144</c:v>
                </c:pt>
                <c:pt idx="168">
                  <c:v>154</c:v>
                </c:pt>
                <c:pt idx="169">
                  <c:v>170</c:v>
                </c:pt>
                <c:pt idx="170">
                  <c:v>185</c:v>
                </c:pt>
                <c:pt idx="171">
                  <c:v>206</c:v>
                </c:pt>
                <c:pt idx="172">
                  <c:v>195</c:v>
                </c:pt>
                <c:pt idx="173">
                  <c:v>153</c:v>
                </c:pt>
                <c:pt idx="174">
                  <c:v>160</c:v>
                </c:pt>
                <c:pt idx="175">
                  <c:v>145</c:v>
                </c:pt>
                <c:pt idx="176">
                  <c:v>160</c:v>
                </c:pt>
                <c:pt idx="177">
                  <c:v>134</c:v>
                </c:pt>
                <c:pt idx="178">
                  <c:v>136</c:v>
                </c:pt>
                <c:pt idx="179">
                  <c:v>150</c:v>
                </c:pt>
                <c:pt idx="180">
                  <c:v>151</c:v>
                </c:pt>
                <c:pt idx="181">
                  <c:v>17</c:v>
                </c:pt>
                <c:pt idx="182">
                  <c:v>1</c:v>
                </c:pt>
                <c:pt idx="183">
                  <c:v>333</c:v>
                </c:pt>
                <c:pt idx="184">
                  <c:v>300</c:v>
                </c:pt>
                <c:pt idx="185">
                  <c:v>172</c:v>
                </c:pt>
                <c:pt idx="186">
                  <c:v>4</c:v>
                </c:pt>
                <c:pt idx="187">
                  <c:v>22</c:v>
                </c:pt>
                <c:pt idx="188">
                  <c:v>17</c:v>
                </c:pt>
                <c:pt idx="189">
                  <c:v>2</c:v>
                </c:pt>
                <c:pt idx="190">
                  <c:v>77</c:v>
                </c:pt>
              </c:numCache>
            </c:numRef>
          </c:xVal>
          <c:yVal>
            <c:numRef>
              <c:f>'NEB HYDRO '!$AF$476:$AF$666</c:f>
              <c:numCache>
                <c:formatCode>0.00</c:formatCode>
                <c:ptCount val="191"/>
                <c:pt idx="0">
                  <c:v>1.4609680585067089</c:v>
                </c:pt>
                <c:pt idx="1">
                  <c:v>28.326269167959055</c:v>
                </c:pt>
                <c:pt idx="2">
                  <c:v>267.25403825198646</c:v>
                </c:pt>
                <c:pt idx="3">
                  <c:v>600.42287161064428</c:v>
                </c:pt>
                <c:pt idx="4">
                  <c:v>375.18523154369518</c:v>
                </c:pt>
                <c:pt idx="5">
                  <c:v>210.31542944807501</c:v>
                </c:pt>
                <c:pt idx="6">
                  <c:v>8.2185482671470673</c:v>
                </c:pt>
                <c:pt idx="7">
                  <c:v>80.958615427394221</c:v>
                </c:pt>
                <c:pt idx="8">
                  <c:v>869.71717240560952</c:v>
                </c:pt>
                <c:pt idx="9">
                  <c:v>638.00420703008149</c:v>
                </c:pt>
                <c:pt idx="10">
                  <c:v>450.86453595764704</c:v>
                </c:pt>
                <c:pt idx="11">
                  <c:v>3.431869263325213</c:v>
                </c:pt>
                <c:pt idx="12">
                  <c:v>146.00165334328651</c:v>
                </c:pt>
                <c:pt idx="13">
                  <c:v>149.20517255298586</c:v>
                </c:pt>
                <c:pt idx="14">
                  <c:v>57.779951951108316</c:v>
                </c:pt>
                <c:pt idx="15">
                  <c:v>994.29362170845354</c:v>
                </c:pt>
                <c:pt idx="16">
                  <c:v>815.65013235874528</c:v>
                </c:pt>
                <c:pt idx="17">
                  <c:v>1222.9687863666552</c:v>
                </c:pt>
                <c:pt idx="18">
                  <c:v>3.4169499741649152</c:v>
                </c:pt>
                <c:pt idx="19">
                  <c:v>14.514879420168718</c:v>
                </c:pt>
                <c:pt idx="20">
                  <c:v>0.50422172352447125</c:v>
                </c:pt>
                <c:pt idx="21">
                  <c:v>0.69311829293829241</c:v>
                </c:pt>
                <c:pt idx="22">
                  <c:v>243.83812804734333</c:v>
                </c:pt>
                <c:pt idx="23">
                  <c:v>371.37361366069581</c:v>
                </c:pt>
                <c:pt idx="24">
                  <c:v>243.43796701528643</c:v>
                </c:pt>
                <c:pt idx="25">
                  <c:v>5.1005711171005466</c:v>
                </c:pt>
                <c:pt idx="26">
                  <c:v>255.46139559069042</c:v>
                </c:pt>
                <c:pt idx="27">
                  <c:v>107.13530807331195</c:v>
                </c:pt>
                <c:pt idx="28">
                  <c:v>124.07907348819664</c:v>
                </c:pt>
                <c:pt idx="29">
                  <c:v>311.84362246362548</c:v>
                </c:pt>
                <c:pt idx="30">
                  <c:v>667.15822016943275</c:v>
                </c:pt>
                <c:pt idx="31">
                  <c:v>302.64369661270774</c:v>
                </c:pt>
                <c:pt idx="32">
                  <c:v>135.8398136440621</c:v>
                </c:pt>
                <c:pt idx="33">
                  <c:v>90.425252532160769</c:v>
                </c:pt>
                <c:pt idx="34">
                  <c:v>20.013062398549415</c:v>
                </c:pt>
                <c:pt idx="35">
                  <c:v>165.858464507467</c:v>
                </c:pt>
                <c:pt idx="36">
                  <c:v>339.79039519881468</c:v>
                </c:pt>
                <c:pt idx="37">
                  <c:v>256.06377572455108</c:v>
                </c:pt>
                <c:pt idx="38">
                  <c:v>184.61401813271897</c:v>
                </c:pt>
                <c:pt idx="39">
                  <c:v>118.39494941887267</c:v>
                </c:pt>
                <c:pt idx="40">
                  <c:v>132.21401777584478</c:v>
                </c:pt>
                <c:pt idx="41">
                  <c:v>41.219337213716727</c:v>
                </c:pt>
                <c:pt idx="42">
                  <c:v>521.36958797545606</c:v>
                </c:pt>
                <c:pt idx="43">
                  <c:v>924.03800058554634</c:v>
                </c:pt>
                <c:pt idx="44">
                  <c:v>1181.0920922318858</c:v>
                </c:pt>
                <c:pt idx="45">
                  <c:v>11.10897495829995</c:v>
                </c:pt>
                <c:pt idx="46">
                  <c:v>1644.6822477926094</c:v>
                </c:pt>
                <c:pt idx="47">
                  <c:v>604.0339062122805</c:v>
                </c:pt>
                <c:pt idx="48">
                  <c:v>186.18635537589387</c:v>
                </c:pt>
                <c:pt idx="49">
                  <c:v>227.06824218190829</c:v>
                </c:pt>
                <c:pt idx="50">
                  <c:v>2223.5470074152054</c:v>
                </c:pt>
                <c:pt idx="51">
                  <c:v>1098.216144792229</c:v>
                </c:pt>
                <c:pt idx="52">
                  <c:v>393.92196662809903</c:v>
                </c:pt>
                <c:pt idx="53">
                  <c:v>40.455874220825493</c:v>
                </c:pt>
                <c:pt idx="54">
                  <c:v>254.8660891386404</c:v>
                </c:pt>
                <c:pt idx="55">
                  <c:v>274.61982260610932</c:v>
                </c:pt>
                <c:pt idx="56">
                  <c:v>406.26518727105122</c:v>
                </c:pt>
                <c:pt idx="57">
                  <c:v>142.21505288945437</c:v>
                </c:pt>
                <c:pt idx="58">
                  <c:v>43.252875442923944</c:v>
                </c:pt>
                <c:pt idx="59">
                  <c:v>17.894426661321791</c:v>
                </c:pt>
                <c:pt idx="60">
                  <c:v>237.45248567002361</c:v>
                </c:pt>
                <c:pt idx="61">
                  <c:v>117.20060163777018</c:v>
                </c:pt>
                <c:pt idx="62">
                  <c:v>9.4377118079467728</c:v>
                </c:pt>
                <c:pt idx="63">
                  <c:v>469.30788979750457</c:v>
                </c:pt>
                <c:pt idx="64">
                  <c:v>574.88006510915955</c:v>
                </c:pt>
                <c:pt idx="65">
                  <c:v>624.30553556552991</c:v>
                </c:pt>
                <c:pt idx="66">
                  <c:v>428.47999857973753</c:v>
                </c:pt>
                <c:pt idx="67">
                  <c:v>169.84153315449092</c:v>
                </c:pt>
                <c:pt idx="68">
                  <c:v>227.36695141986507</c:v>
                </c:pt>
                <c:pt idx="69">
                  <c:v>1097.4282110682366</c:v>
                </c:pt>
                <c:pt idx="70">
                  <c:v>44.844068658498976</c:v>
                </c:pt>
                <c:pt idx="71">
                  <c:v>3.9546677532217238</c:v>
                </c:pt>
                <c:pt idx="72">
                  <c:v>342.78143948078088</c:v>
                </c:pt>
                <c:pt idx="73">
                  <c:v>10.308797999634756</c:v>
                </c:pt>
                <c:pt idx="74">
                  <c:v>83.758918458113271</c:v>
                </c:pt>
                <c:pt idx="75">
                  <c:v>181.90973883522841</c:v>
                </c:pt>
                <c:pt idx="76">
                  <c:v>168.57132653542453</c:v>
                </c:pt>
                <c:pt idx="77">
                  <c:v>92.739147692878291</c:v>
                </c:pt>
                <c:pt idx="78">
                  <c:v>134.31541668172468</c:v>
                </c:pt>
                <c:pt idx="79">
                  <c:v>111.4715338534878</c:v>
                </c:pt>
                <c:pt idx="80">
                  <c:v>55.772798356157196</c:v>
                </c:pt>
                <c:pt idx="81">
                  <c:v>39.366972227679021</c:v>
                </c:pt>
                <c:pt idx="82">
                  <c:v>8.6355351764592339</c:v>
                </c:pt>
                <c:pt idx="83">
                  <c:v>22.207166405614661</c:v>
                </c:pt>
                <c:pt idx="84">
                  <c:v>76.702619292153827</c:v>
                </c:pt>
                <c:pt idx="85">
                  <c:v>49.959640991545655</c:v>
                </c:pt>
                <c:pt idx="86">
                  <c:v>10.754928840129079</c:v>
                </c:pt>
                <c:pt idx="87">
                  <c:v>8.2467400838208498</c:v>
                </c:pt>
                <c:pt idx="88">
                  <c:v>192.18962513325846</c:v>
                </c:pt>
                <c:pt idx="89">
                  <c:v>115.67127283572667</c:v>
                </c:pt>
                <c:pt idx="90">
                  <c:v>146.40754637164096</c:v>
                </c:pt>
                <c:pt idx="91">
                  <c:v>42.451792467960672</c:v>
                </c:pt>
                <c:pt idx="92">
                  <c:v>11.499765637210761</c:v>
                </c:pt>
                <c:pt idx="93">
                  <c:v>657.70372641618849</c:v>
                </c:pt>
                <c:pt idx="94">
                  <c:v>455.73102935063781</c:v>
                </c:pt>
                <c:pt idx="95">
                  <c:v>342.73111975956613</c:v>
                </c:pt>
                <c:pt idx="96">
                  <c:v>145.72030639414419</c:v>
                </c:pt>
                <c:pt idx="97">
                  <c:v>74.455050972300867</c:v>
                </c:pt>
                <c:pt idx="98">
                  <c:v>53.353603067420138</c:v>
                </c:pt>
                <c:pt idx="99">
                  <c:v>98.23288240664607</c:v>
                </c:pt>
                <c:pt idx="100">
                  <c:v>182.54586405082674</c:v>
                </c:pt>
                <c:pt idx="101">
                  <c:v>90.61170031229895</c:v>
                </c:pt>
                <c:pt idx="102">
                  <c:v>121.24971893480404</c:v>
                </c:pt>
                <c:pt idx="103">
                  <c:v>4.3474027270376343</c:v>
                </c:pt>
                <c:pt idx="104">
                  <c:v>3.4132006057329578</c:v>
                </c:pt>
                <c:pt idx="105">
                  <c:v>2.9110731981882427</c:v>
                </c:pt>
                <c:pt idx="106">
                  <c:v>3.1332685888962537</c:v>
                </c:pt>
                <c:pt idx="107">
                  <c:v>185.80715476638284</c:v>
                </c:pt>
                <c:pt idx="108">
                  <c:v>100.96513018309558</c:v>
                </c:pt>
                <c:pt idx="109">
                  <c:v>129.30483116507156</c:v>
                </c:pt>
                <c:pt idx="110">
                  <c:v>12.70830811482703</c:v>
                </c:pt>
                <c:pt idx="111">
                  <c:v>299.35722646864872</c:v>
                </c:pt>
                <c:pt idx="112">
                  <c:v>339.17406953023669</c:v>
                </c:pt>
                <c:pt idx="113">
                  <c:v>244.38536874751247</c:v>
                </c:pt>
                <c:pt idx="114">
                  <c:v>154.00536266809956</c:v>
                </c:pt>
                <c:pt idx="115">
                  <c:v>114.79119099036464</c:v>
                </c:pt>
                <c:pt idx="116">
                  <c:v>208.58081081531026</c:v>
                </c:pt>
                <c:pt idx="117">
                  <c:v>394.93865262625707</c:v>
                </c:pt>
                <c:pt idx="118">
                  <c:v>508.00837202097875</c:v>
                </c:pt>
                <c:pt idx="119">
                  <c:v>449.3683659734898</c:v>
                </c:pt>
                <c:pt idx="120">
                  <c:v>381.2212041466654</c:v>
                </c:pt>
                <c:pt idx="121">
                  <c:v>273.86282186541922</c:v>
                </c:pt>
                <c:pt idx="122">
                  <c:v>8.9181777335022225</c:v>
                </c:pt>
                <c:pt idx="123">
                  <c:v>140.29498252399733</c:v>
                </c:pt>
                <c:pt idx="124">
                  <c:v>130.73956325395534</c:v>
                </c:pt>
                <c:pt idx="125">
                  <c:v>159.39841748084842</c:v>
                </c:pt>
                <c:pt idx="126">
                  <c:v>185.95488700871823</c:v>
                </c:pt>
                <c:pt idx="127">
                  <c:v>196.13706046272367</c:v>
                </c:pt>
                <c:pt idx="128">
                  <c:v>216.78972772851719</c:v>
                </c:pt>
                <c:pt idx="129">
                  <c:v>184.94146697531906</c:v>
                </c:pt>
                <c:pt idx="130">
                  <c:v>178.76337698849136</c:v>
                </c:pt>
                <c:pt idx="131">
                  <c:v>17.137709067051379</c:v>
                </c:pt>
                <c:pt idx="132">
                  <c:v>358.09578345580769</c:v>
                </c:pt>
                <c:pt idx="133">
                  <c:v>660.79105605670838</c:v>
                </c:pt>
                <c:pt idx="134">
                  <c:v>770.83843431924902</c:v>
                </c:pt>
                <c:pt idx="135">
                  <c:v>328.75772072858319</c:v>
                </c:pt>
                <c:pt idx="136">
                  <c:v>642.35609385241378</c:v>
                </c:pt>
                <c:pt idx="137">
                  <c:v>817.4190898776701</c:v>
                </c:pt>
                <c:pt idx="138">
                  <c:v>886.6551271165157</c:v>
                </c:pt>
                <c:pt idx="139">
                  <c:v>590.41062587507236</c:v>
                </c:pt>
                <c:pt idx="140">
                  <c:v>401.11147420546394</c:v>
                </c:pt>
                <c:pt idx="141">
                  <c:v>275.18674936646073</c:v>
                </c:pt>
                <c:pt idx="142">
                  <c:v>218.71564269616087</c:v>
                </c:pt>
                <c:pt idx="143">
                  <c:v>173.5747581667128</c:v>
                </c:pt>
                <c:pt idx="144">
                  <c:v>173.99925942527972</c:v>
                </c:pt>
                <c:pt idx="145">
                  <c:v>102.09194605223789</c:v>
                </c:pt>
                <c:pt idx="146">
                  <c:v>8.9720358895702486</c:v>
                </c:pt>
                <c:pt idx="147">
                  <c:v>29.819572385534645</c:v>
                </c:pt>
                <c:pt idx="148">
                  <c:v>56.713350450727134</c:v>
                </c:pt>
                <c:pt idx="149">
                  <c:v>49.86806805000937</c:v>
                </c:pt>
                <c:pt idx="150">
                  <c:v>901.76750589440667</c:v>
                </c:pt>
                <c:pt idx="151">
                  <c:v>1035.8783450249555</c:v>
                </c:pt>
                <c:pt idx="152">
                  <c:v>1316.3654211623275</c:v>
                </c:pt>
                <c:pt idx="153">
                  <c:v>242.42151977388119</c:v>
                </c:pt>
                <c:pt idx="154">
                  <c:v>122.93479135352761</c:v>
                </c:pt>
                <c:pt idx="155">
                  <c:v>20.250064413952657</c:v>
                </c:pt>
                <c:pt idx="156">
                  <c:v>19.461642026861174</c:v>
                </c:pt>
                <c:pt idx="157">
                  <c:v>21.108377976231797</c:v>
                </c:pt>
                <c:pt idx="158">
                  <c:v>18.877523929816967</c:v>
                </c:pt>
                <c:pt idx="159">
                  <c:v>18.731201401701536</c:v>
                </c:pt>
                <c:pt idx="160">
                  <c:v>731.67342408663114</c:v>
                </c:pt>
                <c:pt idx="161">
                  <c:v>539.84924101273646</c:v>
                </c:pt>
                <c:pt idx="162">
                  <c:v>513.08778398427751</c:v>
                </c:pt>
                <c:pt idx="163">
                  <c:v>514.82880747229888</c:v>
                </c:pt>
                <c:pt idx="164">
                  <c:v>343.63107209659626</c:v>
                </c:pt>
                <c:pt idx="165">
                  <c:v>515.65635268895903</c:v>
                </c:pt>
                <c:pt idx="166">
                  <c:v>854.5260594141098</c:v>
                </c:pt>
                <c:pt idx="167">
                  <c:v>259.28927515546695</c:v>
                </c:pt>
                <c:pt idx="168">
                  <c:v>260.33792425512814</c:v>
                </c:pt>
                <c:pt idx="169">
                  <c:v>255.01436259860475</c:v>
                </c:pt>
                <c:pt idx="170">
                  <c:v>253.78446269280755</c:v>
                </c:pt>
                <c:pt idx="171">
                  <c:v>246.84837309360799</c:v>
                </c:pt>
                <c:pt idx="172">
                  <c:v>244.61400461003063</c:v>
                </c:pt>
                <c:pt idx="173">
                  <c:v>238.09613398550795</c:v>
                </c:pt>
                <c:pt idx="174">
                  <c:v>234.42016771243078</c:v>
                </c:pt>
                <c:pt idx="175">
                  <c:v>234.6486528747281</c:v>
                </c:pt>
                <c:pt idx="176">
                  <c:v>231.81764295660301</c:v>
                </c:pt>
                <c:pt idx="177">
                  <c:v>235.69969200834515</c:v>
                </c:pt>
                <c:pt idx="178">
                  <c:v>237.73656248065572</c:v>
                </c:pt>
                <c:pt idx="179">
                  <c:v>240.32676948085202</c:v>
                </c:pt>
                <c:pt idx="180">
                  <c:v>240.47780529449562</c:v>
                </c:pt>
                <c:pt idx="181">
                  <c:v>36.781118714257687</c:v>
                </c:pt>
                <c:pt idx="182">
                  <c:v>5.2406818717076327</c:v>
                </c:pt>
                <c:pt idx="183">
                  <c:v>317.46627963874585</c:v>
                </c:pt>
                <c:pt idx="184">
                  <c:v>319.48995875100405</c:v>
                </c:pt>
                <c:pt idx="185">
                  <c:v>217.41461869624032</c:v>
                </c:pt>
                <c:pt idx="186">
                  <c:v>29.33782368099849</c:v>
                </c:pt>
                <c:pt idx="187">
                  <c:v>34.210451060602423</c:v>
                </c:pt>
                <c:pt idx="188">
                  <c:v>27.402005726604685</c:v>
                </c:pt>
                <c:pt idx="189">
                  <c:v>7.7239131365382017</c:v>
                </c:pt>
                <c:pt idx="190">
                  <c:v>34.448112354391</c:v>
                </c:pt>
              </c:numCache>
            </c:numRef>
          </c:yVal>
          <c:smooth val="0"/>
          <c:extLst>
            <c:ext xmlns:c16="http://schemas.microsoft.com/office/drawing/2014/chart" uri="{C3380CC4-5D6E-409C-BE32-E72D297353CC}">
              <c16:uniqueId val="{00000000-2A22-4140-9F9F-A9864421C059}"/>
            </c:ext>
          </c:extLst>
        </c:ser>
        <c:dLbls>
          <c:showLegendKey val="0"/>
          <c:showVal val="0"/>
          <c:showCatName val="0"/>
          <c:showSerName val="0"/>
          <c:showPercent val="0"/>
          <c:showBubbleSize val="0"/>
        </c:dLbls>
        <c:axId val="1402623535"/>
        <c:axId val="1402618615"/>
      </c:scatterChart>
      <c:valAx>
        <c:axId val="1402623535"/>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US" sz="1800" b="1"/>
                  <a:t>Measured SSC, milligrams per liter</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1402618615"/>
        <c:crossesAt val="1"/>
        <c:crossBetween val="midCat"/>
      </c:valAx>
      <c:valAx>
        <c:axId val="1402618615"/>
        <c:scaling>
          <c:logBase val="10"/>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US" sz="1800" b="1"/>
                  <a:t>Predicted SSC, milligrams pe rliter</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1402623535"/>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4-30T07:59:53.965" idx="19">
    <p:pos x="10" y="10"/>
    <p:text>So here are the average PCB adn PAH concentrations for each stream. The range in total PCB is shown as well as the average. Total PAH includes both alkylated and non-alkylated compounds. The ratio between alkylated and non-alkylated shows similarities and differences among streams. Higher alkylated PAH values are indicative of peteroleum (which may be a third phase in some of these rivers). NOTES: Hickey average is skewed by one sample  August 7/27/17 and is not included in the average, The total PCB TEQ is skewed by one sample in NEB collected 11/16/17.</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4-30T08:03:39.015" idx="20">
    <p:pos x="10" y="10"/>
    <p:text>These are the average concentrations in the non-gaged streams, nash Run has elevated PCB and PAH concentrations similar to Watts and Hickey.</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4-30T08:07:34.350" idx="22">
    <p:pos x="10" y="10"/>
    <p:text>The pesticide data from the suspended sediment and bottom sediment for each river were combined, and the maximum concentration for each "HIT" was used to establish pesticide laods.  Note that there wwere VERY few HITS, the most commonly found pesticide was chlordane which was present in all the gaged rivers. It was pointed out that I should identify  which concentrations came from suspended sediment and which came from bottom sediment sampels.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4-30T07:40:27.060" idx="7">
    <p:pos x="10" y="10"/>
    <p:text/>
    <p:extLst>
      <p:ext uri="{C676402C-5697-4E1C-873F-D02D1690AC5C}">
        <p15:threadingInfo xmlns:p15="http://schemas.microsoft.com/office/powerpoint/2012/main" timeZoneBias="240"/>
      </p:ext>
    </p:extLst>
  </p:cm>
  <p:cm authorId="1" dt="2018-04-30T07:40:30.342" idx="8">
    <p:pos x="106" y="106"/>
    <p:text>These are the loading of sediment calculated using turbidity and the MLR equations. Turbidity was avaialable for the NEB, Watts, Hickey from 2013 onward. For NWB, turbidity was only avalailable since August 2018. The sediment laods are in kg/year and kg/day.</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4-30T07:38:49.483" idx="5">
    <p:pos x="10" y="10"/>
    <p:text/>
    <p:extLst>
      <p:ext uri="{C676402C-5697-4E1C-873F-D02D1690AC5C}">
        <p15:threadingInfo xmlns:p15="http://schemas.microsoft.com/office/powerpoint/2012/main" timeZoneBias="240"/>
      </p:ext>
    </p:extLst>
  </p:cm>
  <p:cm authorId="1" dt="2018-04-30T07:38:56.458" idx="6">
    <p:pos x="7312" y="3564"/>
    <p:text>Here are plots of predicted SSC against measured SSC. Generally the MLR equations do a great job at predicting the SSC from turbidity. There is still work left to be done to improve the "fit", especially for the NEB. Also, LBDC has yet to be finished.</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0.21552</cdr:x>
      <cdr:y>0.01412</cdr:y>
    </cdr:from>
    <cdr:to>
      <cdr:x>0.94391</cdr:x>
      <cdr:y>0.8127</cdr:y>
    </cdr:to>
    <cdr:cxnSp macro="">
      <cdr:nvCxnSpPr>
        <cdr:cNvPr id="3" name="Straight Connector 2">
          <a:extLst xmlns:a="http://schemas.openxmlformats.org/drawingml/2006/main">
            <a:ext uri="{FF2B5EF4-FFF2-40B4-BE49-F238E27FC236}">
              <a16:creationId xmlns:a16="http://schemas.microsoft.com/office/drawing/2014/main" id="{72CD926F-E01B-45E9-AB9A-15DAD979F536}"/>
            </a:ext>
          </a:extLst>
        </cdr:cNvPr>
        <cdr:cNvCxnSpPr/>
      </cdr:nvCxnSpPr>
      <cdr:spPr>
        <a:xfrm xmlns:a="http://schemas.openxmlformats.org/drawingml/2006/main" flipV="1">
          <a:off x="1144131" y="67198"/>
          <a:ext cx="3866715" cy="3800805"/>
        </a:xfrm>
        <a:prstGeom xmlns:a="http://schemas.openxmlformats.org/drawingml/2006/main" prst="line">
          <a:avLst/>
        </a:prstGeom>
        <a:ln xmlns:a="http://schemas.openxmlformats.org/drawingml/2006/main" w="44450">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0.15764</cdr:x>
      <cdr:y>0.06715</cdr:y>
    </cdr:from>
    <cdr:to>
      <cdr:x>0.95089</cdr:x>
      <cdr:y>0.80627</cdr:y>
    </cdr:to>
    <cdr:cxnSp macro="">
      <cdr:nvCxnSpPr>
        <cdr:cNvPr id="3" name="Straight Connector 2">
          <a:extLst xmlns:a="http://schemas.openxmlformats.org/drawingml/2006/main">
            <a:ext uri="{FF2B5EF4-FFF2-40B4-BE49-F238E27FC236}">
              <a16:creationId xmlns:a16="http://schemas.microsoft.com/office/drawing/2014/main" id="{BFAA72B3-394F-4A68-A0EE-697DA188EFCD}"/>
            </a:ext>
          </a:extLst>
        </cdr:cNvPr>
        <cdr:cNvCxnSpPr/>
      </cdr:nvCxnSpPr>
      <cdr:spPr>
        <a:xfrm xmlns:a="http://schemas.openxmlformats.org/drawingml/2006/main" flipV="1">
          <a:off x="918028" y="332318"/>
          <a:ext cx="4619399" cy="3657600"/>
        </a:xfrm>
        <a:prstGeom xmlns:a="http://schemas.openxmlformats.org/drawingml/2006/main" prst="line">
          <a:avLst/>
        </a:prstGeom>
        <a:ln xmlns:a="http://schemas.openxmlformats.org/drawingml/2006/main" w="34925">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BFB58-6F49-4AC5-AC9E-03E395375A4C}" type="datetimeFigureOut">
              <a:rPr lang="en-US" smtClean="0"/>
              <a:t>9/12/2018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02FF1-441A-4E18-B9F4-518C2495447B}" type="slidenum">
              <a:rPr lang="en-US" smtClean="0"/>
              <a:t>‹#›</a:t>
            </a:fld>
            <a:endParaRPr lang="en-US"/>
          </a:p>
        </p:txBody>
      </p:sp>
    </p:spTree>
    <p:extLst>
      <p:ext uri="{BB962C8B-B14F-4D97-AF65-F5344CB8AC3E}">
        <p14:creationId xmlns:p14="http://schemas.microsoft.com/office/powerpoint/2010/main" val="307771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F68A87-C82B-4A18-B688-9B1A00201676}" type="slidenum">
              <a:rPr lang="en-US" smtClean="0"/>
              <a:t>2</a:t>
            </a:fld>
            <a:endParaRPr lang="en-US"/>
          </a:p>
        </p:txBody>
      </p:sp>
    </p:spTree>
    <p:extLst>
      <p:ext uri="{BB962C8B-B14F-4D97-AF65-F5344CB8AC3E}">
        <p14:creationId xmlns:p14="http://schemas.microsoft.com/office/powerpoint/2010/main" val="249147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6D2BF2-D613-43B7-9FBE-BD409352C88A}" type="slidenum">
              <a:rPr lang="en-US" smtClean="0"/>
              <a:t>4</a:t>
            </a:fld>
            <a:endParaRPr lang="en-US"/>
          </a:p>
        </p:txBody>
      </p:sp>
    </p:spTree>
    <p:extLst>
      <p:ext uri="{BB962C8B-B14F-4D97-AF65-F5344CB8AC3E}">
        <p14:creationId xmlns:p14="http://schemas.microsoft.com/office/powerpoint/2010/main" val="398188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F68A87-C82B-4A18-B688-9B1A00201676}" type="slidenum">
              <a:rPr lang="en-US" smtClean="0"/>
              <a:t>5</a:t>
            </a:fld>
            <a:endParaRPr lang="en-US"/>
          </a:p>
        </p:txBody>
      </p:sp>
    </p:spTree>
    <p:extLst>
      <p:ext uri="{BB962C8B-B14F-4D97-AF65-F5344CB8AC3E}">
        <p14:creationId xmlns:p14="http://schemas.microsoft.com/office/powerpoint/2010/main" val="269379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F68A87-C82B-4A18-B688-9B1A00201676}" type="slidenum">
              <a:rPr lang="en-US" smtClean="0"/>
              <a:t>10</a:t>
            </a:fld>
            <a:endParaRPr lang="en-US"/>
          </a:p>
        </p:txBody>
      </p:sp>
    </p:spTree>
    <p:extLst>
      <p:ext uri="{BB962C8B-B14F-4D97-AF65-F5344CB8AC3E}">
        <p14:creationId xmlns:p14="http://schemas.microsoft.com/office/powerpoint/2010/main" val="346906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F68A87-C82B-4A18-B688-9B1A00201676}" type="slidenum">
              <a:rPr lang="en-US" smtClean="0"/>
              <a:t>11</a:t>
            </a:fld>
            <a:endParaRPr lang="en-US"/>
          </a:p>
        </p:txBody>
      </p:sp>
    </p:spTree>
    <p:extLst>
      <p:ext uri="{BB962C8B-B14F-4D97-AF65-F5344CB8AC3E}">
        <p14:creationId xmlns:p14="http://schemas.microsoft.com/office/powerpoint/2010/main" val="771489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F68A87-C82B-4A18-B688-9B1A00201676}" type="slidenum">
              <a:rPr lang="en-US" smtClean="0"/>
              <a:t>13</a:t>
            </a:fld>
            <a:endParaRPr lang="en-US"/>
          </a:p>
        </p:txBody>
      </p:sp>
    </p:spTree>
    <p:extLst>
      <p:ext uri="{BB962C8B-B14F-4D97-AF65-F5344CB8AC3E}">
        <p14:creationId xmlns:p14="http://schemas.microsoft.com/office/powerpoint/2010/main" val="2262177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F68A87-C82B-4A18-B688-9B1A00201676}" type="slidenum">
              <a:rPr lang="en-US" smtClean="0"/>
              <a:t>25</a:t>
            </a:fld>
            <a:endParaRPr lang="en-US"/>
          </a:p>
        </p:txBody>
      </p:sp>
    </p:spTree>
    <p:extLst>
      <p:ext uri="{BB962C8B-B14F-4D97-AF65-F5344CB8AC3E}">
        <p14:creationId xmlns:p14="http://schemas.microsoft.com/office/powerpoint/2010/main" val="227664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F68A87-C82B-4A18-B688-9B1A00201676}" type="slidenum">
              <a:rPr lang="en-US" smtClean="0"/>
              <a:t>26</a:t>
            </a:fld>
            <a:endParaRPr lang="en-US"/>
          </a:p>
        </p:txBody>
      </p:sp>
    </p:spTree>
    <p:extLst>
      <p:ext uri="{BB962C8B-B14F-4D97-AF65-F5344CB8AC3E}">
        <p14:creationId xmlns:p14="http://schemas.microsoft.com/office/powerpoint/2010/main" val="3039494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F68A87-C82B-4A18-B688-9B1A00201676}" type="slidenum">
              <a:rPr lang="en-US" smtClean="0"/>
              <a:t>28</a:t>
            </a:fld>
            <a:endParaRPr lang="en-US"/>
          </a:p>
        </p:txBody>
      </p:sp>
    </p:spTree>
    <p:extLst>
      <p:ext uri="{BB962C8B-B14F-4D97-AF65-F5344CB8AC3E}">
        <p14:creationId xmlns:p14="http://schemas.microsoft.com/office/powerpoint/2010/main" val="2658741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CEA7-51D6-417A-A3CC-19D4B53584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7367F6-66E9-476E-AE69-7869CCF2E8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E53323-D840-425B-9B4D-8DCBA48C742D}"/>
              </a:ext>
            </a:extLst>
          </p:cNvPr>
          <p:cNvSpPr>
            <a:spLocks noGrp="1"/>
          </p:cNvSpPr>
          <p:nvPr>
            <p:ph type="dt" sz="half" idx="10"/>
          </p:nvPr>
        </p:nvSpPr>
        <p:spPr/>
        <p:txBody>
          <a:bodyPr/>
          <a:lstStyle/>
          <a:p>
            <a:fld id="{2B4A98E9-BC33-482E-8104-48D14F6141EE}" type="datetimeFigureOut">
              <a:rPr lang="en-US" smtClean="0"/>
              <a:t>9/12/2018</a:t>
            </a:fld>
            <a:endParaRPr lang="en-US"/>
          </a:p>
        </p:txBody>
      </p:sp>
      <p:sp>
        <p:nvSpPr>
          <p:cNvPr id="5" name="Footer Placeholder 4">
            <a:extLst>
              <a:ext uri="{FF2B5EF4-FFF2-40B4-BE49-F238E27FC236}">
                <a16:creationId xmlns:a16="http://schemas.microsoft.com/office/drawing/2014/main" id="{86DC7FF6-B61E-4180-A6D7-9BA522615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73ED5-2AA7-4729-BA5B-D3D19890AF89}"/>
              </a:ext>
            </a:extLst>
          </p:cNvPr>
          <p:cNvSpPr>
            <a:spLocks noGrp="1"/>
          </p:cNvSpPr>
          <p:nvPr>
            <p:ph type="sldNum" sz="quarter" idx="12"/>
          </p:nvPr>
        </p:nvSpPr>
        <p:spPr/>
        <p:txBody>
          <a:bodyPr/>
          <a:lstStyle/>
          <a:p>
            <a:fld id="{9C77FC80-97D8-4187-BA2F-52A4DD14210F}" type="slidenum">
              <a:rPr lang="en-US" smtClean="0"/>
              <a:t>‹#›</a:t>
            </a:fld>
            <a:endParaRPr lang="en-US"/>
          </a:p>
        </p:txBody>
      </p:sp>
    </p:spTree>
    <p:extLst>
      <p:ext uri="{BB962C8B-B14F-4D97-AF65-F5344CB8AC3E}">
        <p14:creationId xmlns:p14="http://schemas.microsoft.com/office/powerpoint/2010/main" val="307266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22C5-67F3-4C54-A9DC-220B500701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D2B6FB-EF0D-43FB-9275-D3DE1C9334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AE42C-FAE5-4F7D-A923-1C015DC74996}"/>
              </a:ext>
            </a:extLst>
          </p:cNvPr>
          <p:cNvSpPr>
            <a:spLocks noGrp="1"/>
          </p:cNvSpPr>
          <p:nvPr>
            <p:ph type="dt" sz="half" idx="10"/>
          </p:nvPr>
        </p:nvSpPr>
        <p:spPr/>
        <p:txBody>
          <a:bodyPr/>
          <a:lstStyle/>
          <a:p>
            <a:fld id="{2B4A98E9-BC33-482E-8104-48D14F6141EE}" type="datetimeFigureOut">
              <a:rPr lang="en-US" smtClean="0"/>
              <a:t>9/12/2018</a:t>
            </a:fld>
            <a:endParaRPr lang="en-US"/>
          </a:p>
        </p:txBody>
      </p:sp>
      <p:sp>
        <p:nvSpPr>
          <p:cNvPr id="5" name="Footer Placeholder 4">
            <a:extLst>
              <a:ext uri="{FF2B5EF4-FFF2-40B4-BE49-F238E27FC236}">
                <a16:creationId xmlns:a16="http://schemas.microsoft.com/office/drawing/2014/main" id="{BDD5842C-9582-470E-8DB0-20A7015FE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36E6D-1CEE-44D7-BFA8-E01EB5062832}"/>
              </a:ext>
            </a:extLst>
          </p:cNvPr>
          <p:cNvSpPr>
            <a:spLocks noGrp="1"/>
          </p:cNvSpPr>
          <p:nvPr>
            <p:ph type="sldNum" sz="quarter" idx="12"/>
          </p:nvPr>
        </p:nvSpPr>
        <p:spPr/>
        <p:txBody>
          <a:bodyPr/>
          <a:lstStyle/>
          <a:p>
            <a:fld id="{9C77FC80-97D8-4187-BA2F-52A4DD14210F}" type="slidenum">
              <a:rPr lang="en-US" smtClean="0"/>
              <a:t>‹#›</a:t>
            </a:fld>
            <a:endParaRPr lang="en-US"/>
          </a:p>
        </p:txBody>
      </p:sp>
    </p:spTree>
    <p:extLst>
      <p:ext uri="{BB962C8B-B14F-4D97-AF65-F5344CB8AC3E}">
        <p14:creationId xmlns:p14="http://schemas.microsoft.com/office/powerpoint/2010/main" val="224475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A276F9-5307-4D6E-BDB1-99D967CDC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31BDB1-A006-42F8-BE67-77DAF67B88C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FA477-A049-4A53-9AA1-6D62F666860D}"/>
              </a:ext>
            </a:extLst>
          </p:cNvPr>
          <p:cNvSpPr>
            <a:spLocks noGrp="1"/>
          </p:cNvSpPr>
          <p:nvPr>
            <p:ph type="dt" sz="half" idx="10"/>
          </p:nvPr>
        </p:nvSpPr>
        <p:spPr/>
        <p:txBody>
          <a:bodyPr/>
          <a:lstStyle/>
          <a:p>
            <a:fld id="{2B4A98E9-BC33-482E-8104-48D14F6141EE}" type="datetimeFigureOut">
              <a:rPr lang="en-US" smtClean="0"/>
              <a:t>9/12/2018</a:t>
            </a:fld>
            <a:endParaRPr lang="en-US"/>
          </a:p>
        </p:txBody>
      </p:sp>
      <p:sp>
        <p:nvSpPr>
          <p:cNvPr id="5" name="Footer Placeholder 4">
            <a:extLst>
              <a:ext uri="{FF2B5EF4-FFF2-40B4-BE49-F238E27FC236}">
                <a16:creationId xmlns:a16="http://schemas.microsoft.com/office/drawing/2014/main" id="{E40A98EF-4861-452F-BB00-560C8AA8C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AE318-C536-4B6E-BCC2-A357ADB921E6}"/>
              </a:ext>
            </a:extLst>
          </p:cNvPr>
          <p:cNvSpPr>
            <a:spLocks noGrp="1"/>
          </p:cNvSpPr>
          <p:nvPr>
            <p:ph type="sldNum" sz="quarter" idx="12"/>
          </p:nvPr>
        </p:nvSpPr>
        <p:spPr/>
        <p:txBody>
          <a:bodyPr/>
          <a:lstStyle/>
          <a:p>
            <a:fld id="{9C77FC80-97D8-4187-BA2F-52A4DD14210F}" type="slidenum">
              <a:rPr lang="en-US" smtClean="0"/>
              <a:t>‹#›</a:t>
            </a:fld>
            <a:endParaRPr lang="en-US"/>
          </a:p>
        </p:txBody>
      </p:sp>
    </p:spTree>
    <p:extLst>
      <p:ext uri="{BB962C8B-B14F-4D97-AF65-F5344CB8AC3E}">
        <p14:creationId xmlns:p14="http://schemas.microsoft.com/office/powerpoint/2010/main" val="2895240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F9CE-BEBD-41BF-84BA-9222C85489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4D327-CA66-44E1-BC8A-BBCFF611ED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B63E8-9135-4EF2-A6CA-E0EC467A46F7}"/>
              </a:ext>
            </a:extLst>
          </p:cNvPr>
          <p:cNvSpPr>
            <a:spLocks noGrp="1"/>
          </p:cNvSpPr>
          <p:nvPr>
            <p:ph type="dt" sz="half" idx="10"/>
          </p:nvPr>
        </p:nvSpPr>
        <p:spPr/>
        <p:txBody>
          <a:bodyPr/>
          <a:lstStyle/>
          <a:p>
            <a:fld id="{2B4A98E9-BC33-482E-8104-48D14F6141EE}" type="datetimeFigureOut">
              <a:rPr lang="en-US" smtClean="0"/>
              <a:t>9/12/2018</a:t>
            </a:fld>
            <a:endParaRPr lang="en-US"/>
          </a:p>
        </p:txBody>
      </p:sp>
      <p:sp>
        <p:nvSpPr>
          <p:cNvPr id="5" name="Footer Placeholder 4">
            <a:extLst>
              <a:ext uri="{FF2B5EF4-FFF2-40B4-BE49-F238E27FC236}">
                <a16:creationId xmlns:a16="http://schemas.microsoft.com/office/drawing/2014/main" id="{7A6BAC16-F2D3-4BEB-96AB-0A407238D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4C347-7371-494D-84EE-BD535E2EC25D}"/>
              </a:ext>
            </a:extLst>
          </p:cNvPr>
          <p:cNvSpPr>
            <a:spLocks noGrp="1"/>
          </p:cNvSpPr>
          <p:nvPr>
            <p:ph type="sldNum" sz="quarter" idx="12"/>
          </p:nvPr>
        </p:nvSpPr>
        <p:spPr/>
        <p:txBody>
          <a:bodyPr/>
          <a:lstStyle/>
          <a:p>
            <a:fld id="{9C77FC80-97D8-4187-BA2F-52A4DD14210F}" type="slidenum">
              <a:rPr lang="en-US" smtClean="0"/>
              <a:t>‹#›</a:t>
            </a:fld>
            <a:endParaRPr lang="en-US"/>
          </a:p>
        </p:txBody>
      </p:sp>
    </p:spTree>
    <p:extLst>
      <p:ext uri="{BB962C8B-B14F-4D97-AF65-F5344CB8AC3E}">
        <p14:creationId xmlns:p14="http://schemas.microsoft.com/office/powerpoint/2010/main" val="2696351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B638B-FF50-4D30-9368-693DC3AF4D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1ADBCA-FB3A-498E-AC53-8500C9B292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C7E649-4457-4BB8-8F42-EA8956F7E751}"/>
              </a:ext>
            </a:extLst>
          </p:cNvPr>
          <p:cNvSpPr>
            <a:spLocks noGrp="1"/>
          </p:cNvSpPr>
          <p:nvPr>
            <p:ph type="dt" sz="half" idx="10"/>
          </p:nvPr>
        </p:nvSpPr>
        <p:spPr/>
        <p:txBody>
          <a:bodyPr/>
          <a:lstStyle/>
          <a:p>
            <a:fld id="{2B4A98E9-BC33-482E-8104-48D14F6141EE}" type="datetimeFigureOut">
              <a:rPr lang="en-US" smtClean="0"/>
              <a:t>9/12/2018</a:t>
            </a:fld>
            <a:endParaRPr lang="en-US"/>
          </a:p>
        </p:txBody>
      </p:sp>
      <p:sp>
        <p:nvSpPr>
          <p:cNvPr id="5" name="Footer Placeholder 4">
            <a:extLst>
              <a:ext uri="{FF2B5EF4-FFF2-40B4-BE49-F238E27FC236}">
                <a16:creationId xmlns:a16="http://schemas.microsoft.com/office/drawing/2014/main" id="{69F0557A-D07A-41F1-9943-19BFD762E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24C91D-3DE8-4C63-9A90-B627A618B0BA}"/>
              </a:ext>
            </a:extLst>
          </p:cNvPr>
          <p:cNvSpPr>
            <a:spLocks noGrp="1"/>
          </p:cNvSpPr>
          <p:nvPr>
            <p:ph type="sldNum" sz="quarter" idx="12"/>
          </p:nvPr>
        </p:nvSpPr>
        <p:spPr/>
        <p:txBody>
          <a:bodyPr/>
          <a:lstStyle/>
          <a:p>
            <a:fld id="{9C77FC80-97D8-4187-BA2F-52A4DD14210F}" type="slidenum">
              <a:rPr lang="en-US" smtClean="0"/>
              <a:t>‹#›</a:t>
            </a:fld>
            <a:endParaRPr lang="en-US"/>
          </a:p>
        </p:txBody>
      </p:sp>
    </p:spTree>
    <p:extLst>
      <p:ext uri="{BB962C8B-B14F-4D97-AF65-F5344CB8AC3E}">
        <p14:creationId xmlns:p14="http://schemas.microsoft.com/office/powerpoint/2010/main" val="2347740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E541-D0C6-47C7-9255-B1B1EE1CF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795F0A-07DE-4EB1-9336-D9BFD254DF3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9D4026-0A02-4749-BAA0-B647763280F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A76059-1985-400A-A97F-E675BFB4BE4A}"/>
              </a:ext>
            </a:extLst>
          </p:cNvPr>
          <p:cNvSpPr>
            <a:spLocks noGrp="1"/>
          </p:cNvSpPr>
          <p:nvPr>
            <p:ph type="dt" sz="half" idx="10"/>
          </p:nvPr>
        </p:nvSpPr>
        <p:spPr/>
        <p:txBody>
          <a:bodyPr/>
          <a:lstStyle/>
          <a:p>
            <a:fld id="{2B4A98E9-BC33-482E-8104-48D14F6141EE}" type="datetimeFigureOut">
              <a:rPr lang="en-US" smtClean="0"/>
              <a:t>9/12/2018</a:t>
            </a:fld>
            <a:endParaRPr lang="en-US"/>
          </a:p>
        </p:txBody>
      </p:sp>
      <p:sp>
        <p:nvSpPr>
          <p:cNvPr id="6" name="Footer Placeholder 5">
            <a:extLst>
              <a:ext uri="{FF2B5EF4-FFF2-40B4-BE49-F238E27FC236}">
                <a16:creationId xmlns:a16="http://schemas.microsoft.com/office/drawing/2014/main" id="{39231278-9BD9-42F3-AEE9-2049145A8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46F1B2-BE87-44D5-ADB3-160AB55DE6BF}"/>
              </a:ext>
            </a:extLst>
          </p:cNvPr>
          <p:cNvSpPr>
            <a:spLocks noGrp="1"/>
          </p:cNvSpPr>
          <p:nvPr>
            <p:ph type="sldNum" sz="quarter" idx="12"/>
          </p:nvPr>
        </p:nvSpPr>
        <p:spPr/>
        <p:txBody>
          <a:bodyPr/>
          <a:lstStyle/>
          <a:p>
            <a:fld id="{9C77FC80-97D8-4187-BA2F-52A4DD14210F}" type="slidenum">
              <a:rPr lang="en-US" smtClean="0"/>
              <a:t>‹#›</a:t>
            </a:fld>
            <a:endParaRPr lang="en-US"/>
          </a:p>
        </p:txBody>
      </p:sp>
    </p:spTree>
    <p:extLst>
      <p:ext uri="{BB962C8B-B14F-4D97-AF65-F5344CB8AC3E}">
        <p14:creationId xmlns:p14="http://schemas.microsoft.com/office/powerpoint/2010/main" val="306449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74143-270A-488F-BD77-B15332CA7B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C6F6C2-405D-4041-82B6-BAE1F9DA06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FC3395-A0AF-489A-B000-EE6E00DDAA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CED8AC-4D2E-410E-AB61-72D9F5A6B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CDC341-9E2A-4787-AD5E-02BE14C7FB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CDBE52-F132-4047-BAE9-3EC8FE8FC1A6}"/>
              </a:ext>
            </a:extLst>
          </p:cNvPr>
          <p:cNvSpPr>
            <a:spLocks noGrp="1"/>
          </p:cNvSpPr>
          <p:nvPr>
            <p:ph type="dt" sz="half" idx="10"/>
          </p:nvPr>
        </p:nvSpPr>
        <p:spPr/>
        <p:txBody>
          <a:bodyPr/>
          <a:lstStyle/>
          <a:p>
            <a:fld id="{2B4A98E9-BC33-482E-8104-48D14F6141EE}" type="datetimeFigureOut">
              <a:rPr lang="en-US" smtClean="0"/>
              <a:t>9/12/2018</a:t>
            </a:fld>
            <a:endParaRPr lang="en-US"/>
          </a:p>
        </p:txBody>
      </p:sp>
      <p:sp>
        <p:nvSpPr>
          <p:cNvPr id="8" name="Footer Placeholder 7">
            <a:extLst>
              <a:ext uri="{FF2B5EF4-FFF2-40B4-BE49-F238E27FC236}">
                <a16:creationId xmlns:a16="http://schemas.microsoft.com/office/drawing/2014/main" id="{3234EFBA-A8E5-4C46-B559-E1761F93F7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0CB28C-97C7-4D61-8818-6E5DBBF6BD31}"/>
              </a:ext>
            </a:extLst>
          </p:cNvPr>
          <p:cNvSpPr>
            <a:spLocks noGrp="1"/>
          </p:cNvSpPr>
          <p:nvPr>
            <p:ph type="sldNum" sz="quarter" idx="12"/>
          </p:nvPr>
        </p:nvSpPr>
        <p:spPr/>
        <p:txBody>
          <a:bodyPr/>
          <a:lstStyle/>
          <a:p>
            <a:fld id="{9C77FC80-97D8-4187-BA2F-52A4DD14210F}" type="slidenum">
              <a:rPr lang="en-US" smtClean="0"/>
              <a:t>‹#›</a:t>
            </a:fld>
            <a:endParaRPr lang="en-US"/>
          </a:p>
        </p:txBody>
      </p:sp>
    </p:spTree>
    <p:extLst>
      <p:ext uri="{BB962C8B-B14F-4D97-AF65-F5344CB8AC3E}">
        <p14:creationId xmlns:p14="http://schemas.microsoft.com/office/powerpoint/2010/main" val="243776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459B8-4134-480C-AEF1-EE6F1300F2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C6EB85-CE1E-4B1A-9F74-A44AD84E00EF}"/>
              </a:ext>
            </a:extLst>
          </p:cNvPr>
          <p:cNvSpPr>
            <a:spLocks noGrp="1"/>
          </p:cNvSpPr>
          <p:nvPr>
            <p:ph type="dt" sz="half" idx="10"/>
          </p:nvPr>
        </p:nvSpPr>
        <p:spPr/>
        <p:txBody>
          <a:bodyPr/>
          <a:lstStyle/>
          <a:p>
            <a:fld id="{2B4A98E9-BC33-482E-8104-48D14F6141EE}" type="datetimeFigureOut">
              <a:rPr lang="en-US" smtClean="0"/>
              <a:t>9/12/2018</a:t>
            </a:fld>
            <a:endParaRPr lang="en-US"/>
          </a:p>
        </p:txBody>
      </p:sp>
      <p:sp>
        <p:nvSpPr>
          <p:cNvPr id="4" name="Footer Placeholder 3">
            <a:extLst>
              <a:ext uri="{FF2B5EF4-FFF2-40B4-BE49-F238E27FC236}">
                <a16:creationId xmlns:a16="http://schemas.microsoft.com/office/drawing/2014/main" id="{60D6E285-F892-4FA8-AF5E-40DADE3BD2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6F5BD0-7E8A-4840-B28F-47EDB7FCD124}"/>
              </a:ext>
            </a:extLst>
          </p:cNvPr>
          <p:cNvSpPr>
            <a:spLocks noGrp="1"/>
          </p:cNvSpPr>
          <p:nvPr>
            <p:ph type="sldNum" sz="quarter" idx="12"/>
          </p:nvPr>
        </p:nvSpPr>
        <p:spPr/>
        <p:txBody>
          <a:bodyPr/>
          <a:lstStyle/>
          <a:p>
            <a:fld id="{9C77FC80-97D8-4187-BA2F-52A4DD14210F}" type="slidenum">
              <a:rPr lang="en-US" smtClean="0"/>
              <a:t>‹#›</a:t>
            </a:fld>
            <a:endParaRPr lang="en-US"/>
          </a:p>
        </p:txBody>
      </p:sp>
    </p:spTree>
    <p:extLst>
      <p:ext uri="{BB962C8B-B14F-4D97-AF65-F5344CB8AC3E}">
        <p14:creationId xmlns:p14="http://schemas.microsoft.com/office/powerpoint/2010/main" val="3056286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960B4-4DD7-4634-B3D4-5C3060E119A9}"/>
              </a:ext>
            </a:extLst>
          </p:cNvPr>
          <p:cNvSpPr>
            <a:spLocks noGrp="1"/>
          </p:cNvSpPr>
          <p:nvPr>
            <p:ph type="dt" sz="half" idx="10"/>
          </p:nvPr>
        </p:nvSpPr>
        <p:spPr/>
        <p:txBody>
          <a:bodyPr/>
          <a:lstStyle/>
          <a:p>
            <a:fld id="{2B4A98E9-BC33-482E-8104-48D14F6141EE}" type="datetimeFigureOut">
              <a:rPr lang="en-US" smtClean="0"/>
              <a:t>9/12/2018</a:t>
            </a:fld>
            <a:endParaRPr lang="en-US"/>
          </a:p>
        </p:txBody>
      </p:sp>
      <p:sp>
        <p:nvSpPr>
          <p:cNvPr id="3" name="Footer Placeholder 2">
            <a:extLst>
              <a:ext uri="{FF2B5EF4-FFF2-40B4-BE49-F238E27FC236}">
                <a16:creationId xmlns:a16="http://schemas.microsoft.com/office/drawing/2014/main" id="{08AF9566-7371-454B-BE1A-BC009D8095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60DEFA-293A-4812-BD2E-A753FA1FBC97}"/>
              </a:ext>
            </a:extLst>
          </p:cNvPr>
          <p:cNvSpPr>
            <a:spLocks noGrp="1"/>
          </p:cNvSpPr>
          <p:nvPr>
            <p:ph type="sldNum" sz="quarter" idx="12"/>
          </p:nvPr>
        </p:nvSpPr>
        <p:spPr/>
        <p:txBody>
          <a:bodyPr/>
          <a:lstStyle/>
          <a:p>
            <a:fld id="{9C77FC80-97D8-4187-BA2F-52A4DD14210F}" type="slidenum">
              <a:rPr lang="en-US" smtClean="0"/>
              <a:t>‹#›</a:t>
            </a:fld>
            <a:endParaRPr lang="en-US"/>
          </a:p>
        </p:txBody>
      </p:sp>
    </p:spTree>
    <p:extLst>
      <p:ext uri="{BB962C8B-B14F-4D97-AF65-F5344CB8AC3E}">
        <p14:creationId xmlns:p14="http://schemas.microsoft.com/office/powerpoint/2010/main" val="1513196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36E8-B31B-4890-8EF3-7B93D10B1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CA8A7D-5623-4FBA-9180-2FB504C581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2CC545-D42C-45BA-8849-673278FAB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2E63D9-B724-457A-9A69-895C3A33F761}"/>
              </a:ext>
            </a:extLst>
          </p:cNvPr>
          <p:cNvSpPr>
            <a:spLocks noGrp="1"/>
          </p:cNvSpPr>
          <p:nvPr>
            <p:ph type="dt" sz="half" idx="10"/>
          </p:nvPr>
        </p:nvSpPr>
        <p:spPr/>
        <p:txBody>
          <a:bodyPr/>
          <a:lstStyle/>
          <a:p>
            <a:fld id="{2B4A98E9-BC33-482E-8104-48D14F6141EE}" type="datetimeFigureOut">
              <a:rPr lang="en-US" smtClean="0"/>
              <a:t>9/12/2018</a:t>
            </a:fld>
            <a:endParaRPr lang="en-US"/>
          </a:p>
        </p:txBody>
      </p:sp>
      <p:sp>
        <p:nvSpPr>
          <p:cNvPr id="6" name="Footer Placeholder 5">
            <a:extLst>
              <a:ext uri="{FF2B5EF4-FFF2-40B4-BE49-F238E27FC236}">
                <a16:creationId xmlns:a16="http://schemas.microsoft.com/office/drawing/2014/main" id="{99520999-04C0-46A4-8237-684B27C9D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9BF1C-18D1-4ECA-831E-8BA7F9C476A5}"/>
              </a:ext>
            </a:extLst>
          </p:cNvPr>
          <p:cNvSpPr>
            <a:spLocks noGrp="1"/>
          </p:cNvSpPr>
          <p:nvPr>
            <p:ph type="sldNum" sz="quarter" idx="12"/>
          </p:nvPr>
        </p:nvSpPr>
        <p:spPr/>
        <p:txBody>
          <a:bodyPr/>
          <a:lstStyle/>
          <a:p>
            <a:fld id="{9C77FC80-97D8-4187-BA2F-52A4DD14210F}" type="slidenum">
              <a:rPr lang="en-US" smtClean="0"/>
              <a:t>‹#›</a:t>
            </a:fld>
            <a:endParaRPr lang="en-US"/>
          </a:p>
        </p:txBody>
      </p:sp>
    </p:spTree>
    <p:extLst>
      <p:ext uri="{BB962C8B-B14F-4D97-AF65-F5344CB8AC3E}">
        <p14:creationId xmlns:p14="http://schemas.microsoft.com/office/powerpoint/2010/main" val="228198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DFD6-D5DD-4710-A61D-4A444F99ED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68281C-3FFD-40BC-8476-1992F0C79F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314FCC-1EA0-48D8-8F4B-6CDAD8CDE8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206005-7F6D-4C49-A1DC-D62FFF8DDA48}"/>
              </a:ext>
            </a:extLst>
          </p:cNvPr>
          <p:cNvSpPr>
            <a:spLocks noGrp="1"/>
          </p:cNvSpPr>
          <p:nvPr>
            <p:ph type="dt" sz="half" idx="10"/>
          </p:nvPr>
        </p:nvSpPr>
        <p:spPr/>
        <p:txBody>
          <a:bodyPr/>
          <a:lstStyle/>
          <a:p>
            <a:fld id="{2B4A98E9-BC33-482E-8104-48D14F6141EE}" type="datetimeFigureOut">
              <a:rPr lang="en-US" smtClean="0"/>
              <a:t>9/12/2018</a:t>
            </a:fld>
            <a:endParaRPr lang="en-US"/>
          </a:p>
        </p:txBody>
      </p:sp>
      <p:sp>
        <p:nvSpPr>
          <p:cNvPr id="6" name="Footer Placeholder 5">
            <a:extLst>
              <a:ext uri="{FF2B5EF4-FFF2-40B4-BE49-F238E27FC236}">
                <a16:creationId xmlns:a16="http://schemas.microsoft.com/office/drawing/2014/main" id="{E0EA8D1C-59C7-47FC-8A40-0CEA0D6B49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85FAAB-EB7E-440A-B84F-47819E81417C}"/>
              </a:ext>
            </a:extLst>
          </p:cNvPr>
          <p:cNvSpPr>
            <a:spLocks noGrp="1"/>
          </p:cNvSpPr>
          <p:nvPr>
            <p:ph type="sldNum" sz="quarter" idx="12"/>
          </p:nvPr>
        </p:nvSpPr>
        <p:spPr/>
        <p:txBody>
          <a:bodyPr/>
          <a:lstStyle/>
          <a:p>
            <a:fld id="{9C77FC80-97D8-4187-BA2F-52A4DD14210F}" type="slidenum">
              <a:rPr lang="en-US" smtClean="0"/>
              <a:t>‹#›</a:t>
            </a:fld>
            <a:endParaRPr lang="en-US"/>
          </a:p>
        </p:txBody>
      </p:sp>
    </p:spTree>
    <p:extLst>
      <p:ext uri="{BB962C8B-B14F-4D97-AF65-F5344CB8AC3E}">
        <p14:creationId xmlns:p14="http://schemas.microsoft.com/office/powerpoint/2010/main" val="369437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71208-B91E-4FC8-B497-2BD94C87D9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04F349-BADE-4A49-931B-9C108779A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A50CC-4E77-413A-B19B-7248606E2B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4A98E9-BC33-482E-8104-48D14F6141EE}" type="datetimeFigureOut">
              <a:rPr lang="en-US" smtClean="0"/>
              <a:t>9/12/2018</a:t>
            </a:fld>
            <a:endParaRPr lang="en-US"/>
          </a:p>
        </p:txBody>
      </p:sp>
      <p:sp>
        <p:nvSpPr>
          <p:cNvPr id="5" name="Footer Placeholder 4">
            <a:extLst>
              <a:ext uri="{FF2B5EF4-FFF2-40B4-BE49-F238E27FC236}">
                <a16:creationId xmlns:a16="http://schemas.microsoft.com/office/drawing/2014/main" id="{F3A0399D-F28F-43CF-8982-B609F7810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C9E0BF-A883-4A37-B61B-28C1524D2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FC80-97D8-4187-BA2F-52A4DD14210F}" type="slidenum">
              <a:rPr lang="en-US" smtClean="0"/>
              <a:t>‹#›</a:t>
            </a:fld>
            <a:endParaRPr lang="en-US"/>
          </a:p>
        </p:txBody>
      </p:sp>
    </p:spTree>
    <p:extLst>
      <p:ext uri="{BB962C8B-B14F-4D97-AF65-F5344CB8AC3E}">
        <p14:creationId xmlns:p14="http://schemas.microsoft.com/office/powerpoint/2010/main" val="1294898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comments" Target="../comments/comment5.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45D75-4617-41AF-A02A-3DA51EE5973A}"/>
              </a:ext>
            </a:extLst>
          </p:cNvPr>
          <p:cNvSpPr>
            <a:spLocks noGrp="1"/>
          </p:cNvSpPr>
          <p:nvPr>
            <p:ph type="ctrTitle" idx="4294967295"/>
          </p:nvPr>
        </p:nvSpPr>
        <p:spPr>
          <a:xfrm>
            <a:off x="1504950" y="2779713"/>
            <a:ext cx="9144000" cy="2387600"/>
          </a:xfrm>
        </p:spPr>
        <p:txBody>
          <a:bodyPr>
            <a:noAutofit/>
          </a:bodyPr>
          <a:lstStyle/>
          <a:p>
            <a:pPr algn="ctr"/>
            <a:r>
              <a:rPr lang="en-US" sz="4000" b="1" i="1" dirty="0">
                <a:solidFill>
                  <a:srgbClr val="FFFF00"/>
                </a:solidFill>
              </a:rPr>
              <a:t>Sediment and Chemical Contaminant Loadings in Tributaries to the Anacostia River, Washington D.C.</a:t>
            </a:r>
            <a:br>
              <a:rPr lang="en-US" sz="4000" b="1" i="1" dirty="0">
                <a:solidFill>
                  <a:srgbClr val="FFFF00"/>
                </a:solidFill>
              </a:rPr>
            </a:br>
            <a:br>
              <a:rPr lang="en-US" sz="4000" b="1" i="1" dirty="0">
                <a:solidFill>
                  <a:srgbClr val="FFFF00"/>
                </a:solidFill>
              </a:rPr>
            </a:br>
            <a:r>
              <a:rPr lang="en-US" sz="4000" b="1" i="1" dirty="0">
                <a:solidFill>
                  <a:srgbClr val="FFFF00"/>
                </a:solidFill>
              </a:rPr>
              <a:t>Presentation to </a:t>
            </a:r>
            <a:br>
              <a:rPr lang="en-US" sz="4000" b="1" i="1" dirty="0">
                <a:solidFill>
                  <a:srgbClr val="FFFF00"/>
                </a:solidFill>
              </a:rPr>
            </a:br>
            <a:r>
              <a:rPr lang="en-US" sz="4000" b="1" i="1" dirty="0">
                <a:solidFill>
                  <a:srgbClr val="FFFF00"/>
                </a:solidFill>
              </a:rPr>
              <a:t>Leadership Council, September 13, 2018</a:t>
            </a:r>
            <a:br>
              <a:rPr lang="en-US" sz="4000" b="1" i="1" dirty="0">
                <a:solidFill>
                  <a:srgbClr val="FFFF00"/>
                </a:solidFill>
              </a:rPr>
            </a:br>
            <a:br>
              <a:rPr lang="en-US" sz="4000" b="1" i="1" dirty="0">
                <a:solidFill>
                  <a:srgbClr val="FFFF00"/>
                </a:solidFill>
              </a:rPr>
            </a:br>
            <a:br>
              <a:rPr lang="en-US" sz="4000" b="1" i="1" dirty="0">
                <a:solidFill>
                  <a:srgbClr val="FFFF00"/>
                </a:solidFill>
              </a:rPr>
            </a:br>
            <a:br>
              <a:rPr lang="en-US" sz="4000" b="1" i="1" dirty="0">
                <a:solidFill>
                  <a:srgbClr val="FFFF00"/>
                </a:solidFill>
              </a:rPr>
            </a:br>
            <a:br>
              <a:rPr lang="en-US" sz="4000" b="1" i="1" dirty="0">
                <a:solidFill>
                  <a:srgbClr val="FFFF00"/>
                </a:solidFill>
              </a:rPr>
            </a:br>
            <a:br>
              <a:rPr lang="en-US" sz="4000" b="1" i="1" dirty="0">
                <a:solidFill>
                  <a:srgbClr val="FFFF00"/>
                </a:solidFill>
              </a:rPr>
            </a:br>
            <a:endParaRPr lang="en-US" sz="4000" b="1" i="1" dirty="0">
              <a:solidFill>
                <a:srgbClr val="FFFF00"/>
              </a:solidFill>
            </a:endParaRPr>
          </a:p>
        </p:txBody>
      </p:sp>
      <p:sp>
        <p:nvSpPr>
          <p:cNvPr id="3" name="Subtitle 2">
            <a:extLst>
              <a:ext uri="{FF2B5EF4-FFF2-40B4-BE49-F238E27FC236}">
                <a16:creationId xmlns:a16="http://schemas.microsoft.com/office/drawing/2014/main" id="{CC0BB833-2E5C-4984-8B9D-1248B68A0F34}"/>
              </a:ext>
            </a:extLst>
          </p:cNvPr>
          <p:cNvSpPr>
            <a:spLocks noGrp="1"/>
          </p:cNvSpPr>
          <p:nvPr>
            <p:ph type="subTitle" idx="4294967295"/>
          </p:nvPr>
        </p:nvSpPr>
        <p:spPr>
          <a:xfrm>
            <a:off x="1504950" y="4868863"/>
            <a:ext cx="9144000" cy="1655762"/>
          </a:xfrm>
        </p:spPr>
        <p:txBody>
          <a:bodyPr>
            <a:normAutofit fontScale="92500" lnSpcReduction="20000"/>
          </a:bodyPr>
          <a:lstStyle/>
          <a:p>
            <a:pPr marL="0" indent="0" algn="ctr">
              <a:buNone/>
            </a:pPr>
            <a:r>
              <a:rPr lang="en-US" b="1" i="1" dirty="0">
                <a:solidFill>
                  <a:srgbClr val="FFFF00"/>
                </a:solidFill>
              </a:rPr>
              <a:t>Timothy Wilson, Ph.D.</a:t>
            </a:r>
          </a:p>
          <a:p>
            <a:pPr marL="0" indent="0" algn="ctr">
              <a:buNone/>
            </a:pPr>
            <a:r>
              <a:rPr lang="en-US" b="1" i="1" dirty="0">
                <a:solidFill>
                  <a:srgbClr val="FFFF00"/>
                </a:solidFill>
              </a:rPr>
              <a:t>Charles Walker, Ph.D.</a:t>
            </a:r>
          </a:p>
          <a:p>
            <a:pPr marL="0" indent="0" algn="ctr">
              <a:buNone/>
            </a:pPr>
            <a:r>
              <a:rPr lang="en-US" b="1" i="1" dirty="0">
                <a:solidFill>
                  <a:srgbClr val="FFFF00"/>
                </a:solidFill>
              </a:rPr>
              <a:t>US Geological Survey </a:t>
            </a:r>
          </a:p>
          <a:p>
            <a:pPr marL="0" indent="0" algn="ctr">
              <a:buNone/>
            </a:pPr>
            <a:r>
              <a:rPr lang="en-US" b="1" i="1" dirty="0">
                <a:solidFill>
                  <a:srgbClr val="FFFF00"/>
                </a:solidFill>
              </a:rPr>
              <a:t>Baltimore Md. </a:t>
            </a:r>
          </a:p>
          <a:p>
            <a:pPr algn="ctr"/>
            <a:endParaRPr lang="en-US" dirty="0">
              <a:solidFill>
                <a:srgbClr val="FFFF00"/>
              </a:solidFill>
            </a:endParaRPr>
          </a:p>
          <a:p>
            <a:pPr algn="ctr"/>
            <a:endParaRPr lang="en-US" dirty="0">
              <a:solidFill>
                <a:srgbClr val="FFFF00"/>
              </a:solidFill>
            </a:endParaRPr>
          </a:p>
        </p:txBody>
      </p:sp>
    </p:spTree>
    <p:extLst>
      <p:ext uri="{BB962C8B-B14F-4D97-AF65-F5344CB8AC3E}">
        <p14:creationId xmlns:p14="http://schemas.microsoft.com/office/powerpoint/2010/main" val="88249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22B66CD-EAF0-41F2-87C8-EE466326F0D5}"/>
              </a:ext>
            </a:extLst>
          </p:cNvPr>
          <p:cNvGraphicFramePr>
            <a:graphicFrameLocks noGrp="1"/>
          </p:cNvGraphicFramePr>
          <p:nvPr>
            <p:extLst>
              <p:ext uri="{D42A27DB-BD31-4B8C-83A1-F6EECF244321}">
                <p14:modId xmlns:p14="http://schemas.microsoft.com/office/powerpoint/2010/main" val="2158317346"/>
              </p:ext>
            </p:extLst>
          </p:nvPr>
        </p:nvGraphicFramePr>
        <p:xfrm>
          <a:off x="150920" y="810923"/>
          <a:ext cx="11881421" cy="4515820"/>
        </p:xfrm>
        <a:graphic>
          <a:graphicData uri="http://schemas.openxmlformats.org/drawingml/2006/table">
            <a:tbl>
              <a:tblPr firstRow="1" bandRow="1">
                <a:tableStyleId>{5C22544A-7EE6-4342-B048-85BDC9FD1C3A}</a:tableStyleId>
              </a:tblPr>
              <a:tblGrid>
                <a:gridCol w="3089430">
                  <a:extLst>
                    <a:ext uri="{9D8B030D-6E8A-4147-A177-3AD203B41FA5}">
                      <a16:colId xmlns:a16="http://schemas.microsoft.com/office/drawing/2014/main" val="3462012300"/>
                    </a:ext>
                  </a:extLst>
                </a:gridCol>
                <a:gridCol w="1624423">
                  <a:extLst>
                    <a:ext uri="{9D8B030D-6E8A-4147-A177-3AD203B41FA5}">
                      <a16:colId xmlns:a16="http://schemas.microsoft.com/office/drawing/2014/main" val="2971092169"/>
                    </a:ext>
                  </a:extLst>
                </a:gridCol>
                <a:gridCol w="1781398">
                  <a:extLst>
                    <a:ext uri="{9D8B030D-6E8A-4147-A177-3AD203B41FA5}">
                      <a16:colId xmlns:a16="http://schemas.microsoft.com/office/drawing/2014/main" val="905940325"/>
                    </a:ext>
                  </a:extLst>
                </a:gridCol>
                <a:gridCol w="1904725">
                  <a:extLst>
                    <a:ext uri="{9D8B030D-6E8A-4147-A177-3AD203B41FA5}">
                      <a16:colId xmlns:a16="http://schemas.microsoft.com/office/drawing/2014/main" val="3570443970"/>
                    </a:ext>
                  </a:extLst>
                </a:gridCol>
                <a:gridCol w="1781398">
                  <a:extLst>
                    <a:ext uri="{9D8B030D-6E8A-4147-A177-3AD203B41FA5}">
                      <a16:colId xmlns:a16="http://schemas.microsoft.com/office/drawing/2014/main" val="1792019967"/>
                    </a:ext>
                  </a:extLst>
                </a:gridCol>
                <a:gridCol w="1700047">
                  <a:extLst>
                    <a:ext uri="{9D8B030D-6E8A-4147-A177-3AD203B41FA5}">
                      <a16:colId xmlns:a16="http://schemas.microsoft.com/office/drawing/2014/main" val="2206557656"/>
                    </a:ext>
                  </a:extLst>
                </a:gridCol>
              </a:tblGrid>
              <a:tr h="878734">
                <a:tc>
                  <a:txBody>
                    <a:bodyPr/>
                    <a:lstStyle/>
                    <a:p>
                      <a:endParaRPr lang="en-US" sz="2000" dirty="0"/>
                    </a:p>
                  </a:txBody>
                  <a:tcPr/>
                </a:tc>
                <a:tc>
                  <a:txBody>
                    <a:bodyPr/>
                    <a:lstStyle/>
                    <a:p>
                      <a:pPr algn="ctr"/>
                      <a:r>
                        <a:rPr lang="en-US" sz="2000" dirty="0"/>
                        <a:t>NEB</a:t>
                      </a:r>
                    </a:p>
                    <a:p>
                      <a:pPr algn="ctr"/>
                      <a:r>
                        <a:rPr lang="en-US" sz="2000" dirty="0"/>
                        <a:t>(7 samples)</a:t>
                      </a:r>
                    </a:p>
                  </a:txBody>
                  <a:tcPr anchor="ctr"/>
                </a:tc>
                <a:tc>
                  <a:txBody>
                    <a:bodyPr/>
                    <a:lstStyle/>
                    <a:p>
                      <a:pPr algn="ctr"/>
                      <a:r>
                        <a:rPr lang="en-US" sz="2000" dirty="0"/>
                        <a:t>NWB</a:t>
                      </a:r>
                    </a:p>
                    <a:p>
                      <a:pPr algn="ctr"/>
                      <a:r>
                        <a:rPr lang="en-US" sz="2000" dirty="0"/>
                        <a:t>(7)</a:t>
                      </a:r>
                    </a:p>
                  </a:txBody>
                  <a:tcPr anchor="ctr"/>
                </a:tc>
                <a:tc>
                  <a:txBody>
                    <a:bodyPr/>
                    <a:lstStyle/>
                    <a:p>
                      <a:pPr algn="ctr"/>
                      <a:r>
                        <a:rPr lang="en-US" sz="2000" dirty="0"/>
                        <a:t>LBDC</a:t>
                      </a:r>
                    </a:p>
                    <a:p>
                      <a:pPr algn="ctr"/>
                      <a:r>
                        <a:rPr lang="en-US" sz="2000" dirty="0"/>
                        <a:t>(8)</a:t>
                      </a:r>
                    </a:p>
                  </a:txBody>
                  <a:tcPr anchor="ctr"/>
                </a:tc>
                <a:tc>
                  <a:txBody>
                    <a:bodyPr/>
                    <a:lstStyle/>
                    <a:p>
                      <a:pPr algn="ctr"/>
                      <a:r>
                        <a:rPr lang="en-US" sz="2000" dirty="0"/>
                        <a:t>Hickey **</a:t>
                      </a:r>
                    </a:p>
                    <a:p>
                      <a:pPr algn="ctr"/>
                      <a:r>
                        <a:rPr lang="en-US" sz="2000" dirty="0"/>
                        <a:t>(5)</a:t>
                      </a:r>
                    </a:p>
                  </a:txBody>
                  <a:tcPr anchor="ctr"/>
                </a:tc>
                <a:tc>
                  <a:txBody>
                    <a:bodyPr/>
                    <a:lstStyle/>
                    <a:p>
                      <a:pPr algn="ctr"/>
                      <a:r>
                        <a:rPr lang="en-US" sz="2000" dirty="0"/>
                        <a:t>Watts</a:t>
                      </a:r>
                    </a:p>
                    <a:p>
                      <a:pPr algn="ctr"/>
                      <a:r>
                        <a:rPr lang="en-US" sz="2000" dirty="0"/>
                        <a:t>(6)</a:t>
                      </a:r>
                    </a:p>
                  </a:txBody>
                  <a:tcPr anchor="ctr"/>
                </a:tc>
                <a:extLst>
                  <a:ext uri="{0D108BD9-81ED-4DB2-BD59-A6C34878D82A}">
                    <a16:rowId xmlns:a16="http://schemas.microsoft.com/office/drawing/2014/main" val="72787909"/>
                  </a:ext>
                </a:extLst>
              </a:tr>
              <a:tr h="832550">
                <a:tc>
                  <a:txBody>
                    <a:bodyPr/>
                    <a:lstStyle/>
                    <a:p>
                      <a:pPr algn="ctr"/>
                      <a:r>
                        <a:rPr lang="en-US" sz="2000" b="1" dirty="0"/>
                        <a:t>Total PCB </a:t>
                      </a:r>
                      <a:r>
                        <a:rPr lang="en-US" sz="2000" b="1" dirty="0" err="1"/>
                        <a:t>ug</a:t>
                      </a:r>
                      <a:r>
                        <a:rPr lang="en-US" sz="2000" b="1" dirty="0"/>
                        <a:t>/kg</a:t>
                      </a:r>
                    </a:p>
                  </a:txBody>
                  <a:tcPr anchor="ctr">
                    <a:solidFill>
                      <a:schemeClr val="accent1">
                        <a:lumMod val="40000"/>
                        <a:lumOff val="60000"/>
                      </a:schemeClr>
                    </a:solidFill>
                  </a:tcPr>
                </a:tc>
                <a:tc>
                  <a:txBody>
                    <a:bodyPr/>
                    <a:lstStyle/>
                    <a:p>
                      <a:pPr algn="ctr"/>
                      <a:r>
                        <a:rPr lang="en-US" sz="2000" b="1" dirty="0">
                          <a:solidFill>
                            <a:schemeClr val="tx1"/>
                          </a:solidFill>
                        </a:rPr>
                        <a:t>5.9</a:t>
                      </a:r>
                    </a:p>
                  </a:txBody>
                  <a:tcPr anchor="ctr">
                    <a:solidFill>
                      <a:schemeClr val="accent1">
                        <a:lumMod val="40000"/>
                        <a:lumOff val="60000"/>
                      </a:schemeClr>
                    </a:solidFill>
                  </a:tcPr>
                </a:tc>
                <a:tc>
                  <a:txBody>
                    <a:bodyPr/>
                    <a:lstStyle/>
                    <a:p>
                      <a:pPr algn="ctr"/>
                      <a:r>
                        <a:rPr lang="en-US" sz="2000" b="1" dirty="0">
                          <a:solidFill>
                            <a:schemeClr val="tx1"/>
                          </a:solidFill>
                        </a:rPr>
                        <a:t>6.2</a:t>
                      </a:r>
                    </a:p>
                  </a:txBody>
                  <a:tcPr anchor="ctr">
                    <a:solidFill>
                      <a:schemeClr val="accent1">
                        <a:lumMod val="40000"/>
                        <a:lumOff val="60000"/>
                      </a:schemeClr>
                    </a:solidFill>
                  </a:tcPr>
                </a:tc>
                <a:tc>
                  <a:txBody>
                    <a:bodyPr/>
                    <a:lstStyle/>
                    <a:p>
                      <a:pPr algn="ctr"/>
                      <a:r>
                        <a:rPr lang="en-US" sz="2000" b="1" dirty="0">
                          <a:solidFill>
                            <a:schemeClr val="tx1"/>
                          </a:solidFill>
                        </a:rPr>
                        <a:t>130</a:t>
                      </a:r>
                    </a:p>
                  </a:txBody>
                  <a:tcPr anchor="ctr">
                    <a:solidFill>
                      <a:srgbClr val="FFFF00"/>
                    </a:solidFill>
                  </a:tcPr>
                </a:tc>
                <a:tc>
                  <a:txBody>
                    <a:bodyPr/>
                    <a:lstStyle/>
                    <a:p>
                      <a:pPr algn="ctr"/>
                      <a:r>
                        <a:rPr lang="en-US" sz="2000" b="1" dirty="0">
                          <a:solidFill>
                            <a:schemeClr val="tx1"/>
                          </a:solidFill>
                        </a:rPr>
                        <a:t>69</a:t>
                      </a:r>
                    </a:p>
                  </a:txBody>
                  <a:tcPr anchor="ctr">
                    <a:solidFill>
                      <a:schemeClr val="accent1">
                        <a:lumMod val="40000"/>
                        <a:lumOff val="60000"/>
                      </a:schemeClr>
                    </a:solidFill>
                  </a:tcPr>
                </a:tc>
                <a:tc>
                  <a:txBody>
                    <a:bodyPr/>
                    <a:lstStyle/>
                    <a:p>
                      <a:pPr algn="ctr"/>
                      <a:r>
                        <a:rPr lang="en-US" sz="2000" b="1" dirty="0">
                          <a:solidFill>
                            <a:schemeClr val="tx1"/>
                          </a:solidFill>
                        </a:rPr>
                        <a:t>44</a:t>
                      </a:r>
                    </a:p>
                  </a:txBody>
                  <a:tcPr anchor="ctr">
                    <a:solidFill>
                      <a:schemeClr val="accent1">
                        <a:lumMod val="40000"/>
                        <a:lumOff val="60000"/>
                      </a:schemeClr>
                    </a:solidFill>
                  </a:tcPr>
                </a:tc>
                <a:extLst>
                  <a:ext uri="{0D108BD9-81ED-4DB2-BD59-A6C34878D82A}">
                    <a16:rowId xmlns:a16="http://schemas.microsoft.com/office/drawing/2014/main" val="3504269230"/>
                  </a:ext>
                </a:extLst>
              </a:tr>
              <a:tr h="671974">
                <a:tc>
                  <a:txBody>
                    <a:bodyPr/>
                    <a:lstStyle/>
                    <a:p>
                      <a:pPr algn="ctr"/>
                      <a:r>
                        <a:rPr lang="en-US" sz="2000" b="1" dirty="0"/>
                        <a:t>PCB TEQ, </a:t>
                      </a:r>
                      <a:r>
                        <a:rPr lang="en-US" sz="2000" b="1" dirty="0" err="1"/>
                        <a:t>ug</a:t>
                      </a:r>
                      <a:r>
                        <a:rPr lang="en-US" sz="2000" b="1" dirty="0"/>
                        <a:t>/kg</a:t>
                      </a:r>
                    </a:p>
                  </a:txBody>
                  <a:tcPr anchor="ctr"/>
                </a:tc>
                <a:tc>
                  <a:txBody>
                    <a:bodyPr/>
                    <a:lstStyle/>
                    <a:p>
                      <a:pPr algn="ctr"/>
                      <a:r>
                        <a:rPr lang="en-US" sz="2000" b="1" dirty="0"/>
                        <a:t>1.4e-4</a:t>
                      </a:r>
                    </a:p>
                  </a:txBody>
                  <a:tcPr anchor="ctr"/>
                </a:tc>
                <a:tc>
                  <a:txBody>
                    <a:bodyPr/>
                    <a:lstStyle/>
                    <a:p>
                      <a:pPr algn="ctr"/>
                      <a:r>
                        <a:rPr lang="en-US" sz="2000" b="1" dirty="0"/>
                        <a:t>2.0e-5</a:t>
                      </a:r>
                    </a:p>
                  </a:txBody>
                  <a:tcPr anchor="ctr"/>
                </a:tc>
                <a:tc>
                  <a:txBody>
                    <a:bodyPr/>
                    <a:lstStyle/>
                    <a:p>
                      <a:pPr algn="ctr"/>
                      <a:r>
                        <a:rPr lang="en-US" sz="2000" b="1" dirty="0"/>
                        <a:t>4.0e-4</a:t>
                      </a:r>
                    </a:p>
                  </a:txBody>
                  <a:tcPr anchor="ctr"/>
                </a:tc>
                <a:tc>
                  <a:txBody>
                    <a:bodyPr/>
                    <a:lstStyle/>
                    <a:p>
                      <a:pPr algn="ctr"/>
                      <a:r>
                        <a:rPr lang="en-US" sz="2000" b="1" dirty="0"/>
                        <a:t>4.5e-4</a:t>
                      </a:r>
                    </a:p>
                  </a:txBody>
                  <a:tcPr anchor="ctr"/>
                </a:tc>
                <a:tc>
                  <a:txBody>
                    <a:bodyPr/>
                    <a:lstStyle/>
                    <a:p>
                      <a:pPr algn="ctr"/>
                      <a:r>
                        <a:rPr lang="en-US" sz="2000" b="1" dirty="0"/>
                        <a:t>1.7e-4</a:t>
                      </a:r>
                    </a:p>
                  </a:txBody>
                  <a:tcPr anchor="ctr"/>
                </a:tc>
                <a:extLst>
                  <a:ext uri="{0D108BD9-81ED-4DB2-BD59-A6C34878D82A}">
                    <a16:rowId xmlns:a16="http://schemas.microsoft.com/office/drawing/2014/main" val="1492806993"/>
                  </a:ext>
                </a:extLst>
              </a:tr>
              <a:tr h="775354">
                <a:tc>
                  <a:txBody>
                    <a:bodyPr/>
                    <a:lstStyle/>
                    <a:p>
                      <a:pPr algn="ctr"/>
                      <a:r>
                        <a:rPr lang="en-US" sz="2000" b="1" dirty="0"/>
                        <a:t>Total PAH*</a:t>
                      </a:r>
                    </a:p>
                  </a:txBody>
                  <a:tcPr anchor="ctr">
                    <a:solidFill>
                      <a:schemeClr val="accent1">
                        <a:lumMod val="40000"/>
                        <a:lumOff val="60000"/>
                      </a:schemeClr>
                    </a:solidFill>
                  </a:tcPr>
                </a:tc>
                <a:tc>
                  <a:txBody>
                    <a:bodyPr/>
                    <a:lstStyle/>
                    <a:p>
                      <a:pPr algn="ctr"/>
                      <a:r>
                        <a:rPr lang="en-US" sz="2000" b="1" dirty="0">
                          <a:solidFill>
                            <a:schemeClr val="tx1"/>
                          </a:solidFill>
                        </a:rPr>
                        <a:t>2,000</a:t>
                      </a:r>
                    </a:p>
                  </a:txBody>
                  <a:tcPr anchor="ctr">
                    <a:solidFill>
                      <a:schemeClr val="accent1">
                        <a:lumMod val="40000"/>
                        <a:lumOff val="60000"/>
                      </a:schemeClr>
                    </a:solidFill>
                  </a:tcPr>
                </a:tc>
                <a:tc>
                  <a:txBody>
                    <a:bodyPr/>
                    <a:lstStyle/>
                    <a:p>
                      <a:pPr algn="ctr"/>
                      <a:r>
                        <a:rPr lang="en-US" sz="2000" b="1" dirty="0">
                          <a:solidFill>
                            <a:schemeClr val="tx1"/>
                          </a:solidFill>
                        </a:rPr>
                        <a:t>3,300</a:t>
                      </a:r>
                    </a:p>
                  </a:txBody>
                  <a:tcPr anchor="ctr">
                    <a:solidFill>
                      <a:schemeClr val="accent1">
                        <a:lumMod val="40000"/>
                        <a:lumOff val="60000"/>
                      </a:schemeClr>
                    </a:solidFill>
                  </a:tcPr>
                </a:tc>
                <a:tc>
                  <a:txBody>
                    <a:bodyPr/>
                    <a:lstStyle/>
                    <a:p>
                      <a:pPr algn="ctr"/>
                      <a:r>
                        <a:rPr lang="en-US" sz="2000" b="1" dirty="0">
                          <a:solidFill>
                            <a:schemeClr val="tx1"/>
                          </a:solidFill>
                        </a:rPr>
                        <a:t>2,200</a:t>
                      </a:r>
                    </a:p>
                  </a:txBody>
                  <a:tcPr anchor="ctr">
                    <a:solidFill>
                      <a:schemeClr val="accent1">
                        <a:lumMod val="40000"/>
                        <a:lumOff val="60000"/>
                      </a:schemeClr>
                    </a:solidFill>
                  </a:tcPr>
                </a:tc>
                <a:tc>
                  <a:txBody>
                    <a:bodyPr/>
                    <a:lstStyle/>
                    <a:p>
                      <a:pPr algn="ctr"/>
                      <a:r>
                        <a:rPr lang="en-US" sz="2000" b="1" dirty="0">
                          <a:solidFill>
                            <a:schemeClr val="tx1"/>
                          </a:solidFill>
                        </a:rPr>
                        <a:t>18,000</a:t>
                      </a:r>
                    </a:p>
                  </a:txBody>
                  <a:tcPr anchor="ctr">
                    <a:solidFill>
                      <a:srgbClr val="FFFF00"/>
                    </a:solidFill>
                  </a:tcPr>
                </a:tc>
                <a:tc>
                  <a:txBody>
                    <a:bodyPr/>
                    <a:lstStyle/>
                    <a:p>
                      <a:pPr algn="ctr"/>
                      <a:r>
                        <a:rPr lang="en-US" sz="2000" b="1" dirty="0">
                          <a:solidFill>
                            <a:schemeClr val="tx1"/>
                          </a:solidFill>
                        </a:rPr>
                        <a:t>2,400</a:t>
                      </a:r>
                    </a:p>
                  </a:txBody>
                  <a:tcPr anchor="ctr">
                    <a:solidFill>
                      <a:schemeClr val="accent1">
                        <a:lumMod val="40000"/>
                        <a:lumOff val="60000"/>
                      </a:schemeClr>
                    </a:solidFill>
                  </a:tcPr>
                </a:tc>
                <a:extLst>
                  <a:ext uri="{0D108BD9-81ED-4DB2-BD59-A6C34878D82A}">
                    <a16:rowId xmlns:a16="http://schemas.microsoft.com/office/drawing/2014/main" val="3972717434"/>
                  </a:ext>
                </a:extLst>
              </a:tr>
              <a:tr h="685234">
                <a:tc>
                  <a:txBody>
                    <a:bodyPr/>
                    <a:lstStyle/>
                    <a:p>
                      <a:pPr algn="ctr"/>
                      <a:r>
                        <a:rPr lang="en-US" sz="2000" b="1" dirty="0"/>
                        <a:t>Total Non-alkylated PAH</a:t>
                      </a:r>
                    </a:p>
                  </a:txBody>
                  <a:tcPr anchor="ctr"/>
                </a:tc>
                <a:tc>
                  <a:txBody>
                    <a:bodyPr/>
                    <a:lstStyle/>
                    <a:p>
                      <a:pPr algn="ctr"/>
                      <a:r>
                        <a:rPr lang="en-US" sz="2000" b="1" dirty="0"/>
                        <a:t>1,600</a:t>
                      </a:r>
                    </a:p>
                  </a:txBody>
                  <a:tcPr anchor="ctr">
                    <a:solidFill>
                      <a:schemeClr val="accent1">
                        <a:lumMod val="20000"/>
                        <a:lumOff val="80000"/>
                      </a:schemeClr>
                    </a:solidFill>
                  </a:tcPr>
                </a:tc>
                <a:tc>
                  <a:txBody>
                    <a:bodyPr/>
                    <a:lstStyle/>
                    <a:p>
                      <a:pPr algn="ctr"/>
                      <a:r>
                        <a:rPr lang="en-US" sz="2000" b="1" dirty="0"/>
                        <a:t>2,400</a:t>
                      </a:r>
                    </a:p>
                  </a:txBody>
                  <a:tcPr anchor="ctr">
                    <a:solidFill>
                      <a:schemeClr val="accent1">
                        <a:lumMod val="20000"/>
                        <a:lumOff val="80000"/>
                      </a:schemeClr>
                    </a:solidFill>
                  </a:tcPr>
                </a:tc>
                <a:tc>
                  <a:txBody>
                    <a:bodyPr/>
                    <a:lstStyle/>
                    <a:p>
                      <a:pPr algn="ctr"/>
                      <a:r>
                        <a:rPr lang="en-US" sz="2000" b="1" dirty="0"/>
                        <a:t>1,700</a:t>
                      </a:r>
                    </a:p>
                  </a:txBody>
                  <a:tcPr anchor="ctr">
                    <a:solidFill>
                      <a:schemeClr val="accent1">
                        <a:lumMod val="20000"/>
                        <a:lumOff val="80000"/>
                      </a:schemeClr>
                    </a:solidFill>
                  </a:tcPr>
                </a:tc>
                <a:tc>
                  <a:txBody>
                    <a:bodyPr/>
                    <a:lstStyle/>
                    <a:p>
                      <a:pPr algn="ctr"/>
                      <a:r>
                        <a:rPr lang="en-US" sz="2000" b="1" dirty="0"/>
                        <a:t>5,400</a:t>
                      </a:r>
                    </a:p>
                  </a:txBody>
                  <a:tcPr anchor="ctr">
                    <a:solidFill>
                      <a:srgbClr val="FFFF00"/>
                    </a:solidFill>
                  </a:tcPr>
                </a:tc>
                <a:tc>
                  <a:txBody>
                    <a:bodyPr/>
                    <a:lstStyle/>
                    <a:p>
                      <a:pPr algn="ctr"/>
                      <a:r>
                        <a:rPr lang="en-US" sz="2000" b="1" dirty="0"/>
                        <a:t>1,800</a:t>
                      </a:r>
                    </a:p>
                  </a:txBody>
                  <a:tcPr anchor="ctr">
                    <a:solidFill>
                      <a:schemeClr val="accent1">
                        <a:lumMod val="20000"/>
                        <a:lumOff val="80000"/>
                      </a:schemeClr>
                    </a:solidFill>
                  </a:tcPr>
                </a:tc>
                <a:extLst>
                  <a:ext uri="{0D108BD9-81ED-4DB2-BD59-A6C34878D82A}">
                    <a16:rowId xmlns:a16="http://schemas.microsoft.com/office/drawing/2014/main" val="2351993878"/>
                  </a:ext>
                </a:extLst>
              </a:tr>
              <a:tr h="671974">
                <a:tc>
                  <a:txBody>
                    <a:bodyPr/>
                    <a:lstStyle/>
                    <a:p>
                      <a:pPr algn="ctr"/>
                      <a:r>
                        <a:rPr lang="en-US" sz="2000" b="1" dirty="0"/>
                        <a:t>Total Alkylated PAH </a:t>
                      </a:r>
                    </a:p>
                  </a:txBody>
                  <a:tcPr anchor="ctr">
                    <a:solidFill>
                      <a:schemeClr val="accent1">
                        <a:lumMod val="40000"/>
                        <a:lumOff val="60000"/>
                      </a:schemeClr>
                    </a:solidFill>
                  </a:tcPr>
                </a:tc>
                <a:tc>
                  <a:txBody>
                    <a:bodyPr/>
                    <a:lstStyle/>
                    <a:p>
                      <a:pPr algn="ctr"/>
                      <a:r>
                        <a:rPr lang="en-US" sz="2000" b="1" dirty="0"/>
                        <a:t>400</a:t>
                      </a:r>
                    </a:p>
                  </a:txBody>
                  <a:tcPr anchor="ctr">
                    <a:solidFill>
                      <a:schemeClr val="accent1">
                        <a:lumMod val="40000"/>
                        <a:lumOff val="60000"/>
                      </a:schemeClr>
                    </a:solidFill>
                  </a:tcPr>
                </a:tc>
                <a:tc>
                  <a:txBody>
                    <a:bodyPr/>
                    <a:lstStyle/>
                    <a:p>
                      <a:pPr algn="ctr"/>
                      <a:r>
                        <a:rPr lang="en-US" sz="2000" b="1" dirty="0"/>
                        <a:t>930</a:t>
                      </a:r>
                    </a:p>
                  </a:txBody>
                  <a:tcPr anchor="ctr">
                    <a:solidFill>
                      <a:schemeClr val="accent1">
                        <a:lumMod val="40000"/>
                        <a:lumOff val="60000"/>
                      </a:schemeClr>
                    </a:solidFill>
                  </a:tcPr>
                </a:tc>
                <a:tc>
                  <a:txBody>
                    <a:bodyPr/>
                    <a:lstStyle/>
                    <a:p>
                      <a:pPr algn="ctr"/>
                      <a:r>
                        <a:rPr lang="en-US" sz="2000" b="1" dirty="0"/>
                        <a:t>490</a:t>
                      </a:r>
                    </a:p>
                  </a:txBody>
                  <a:tcPr anchor="ctr">
                    <a:solidFill>
                      <a:schemeClr val="accent1">
                        <a:lumMod val="40000"/>
                        <a:lumOff val="60000"/>
                      </a:schemeClr>
                    </a:solidFill>
                  </a:tcPr>
                </a:tc>
                <a:tc>
                  <a:txBody>
                    <a:bodyPr/>
                    <a:lstStyle/>
                    <a:p>
                      <a:pPr algn="ctr"/>
                      <a:r>
                        <a:rPr lang="en-US" sz="2000" b="1" dirty="0"/>
                        <a:t>13,000</a:t>
                      </a:r>
                    </a:p>
                  </a:txBody>
                  <a:tcPr anchor="ctr">
                    <a:solidFill>
                      <a:srgbClr val="FFFF00"/>
                    </a:solidFill>
                  </a:tcPr>
                </a:tc>
                <a:tc>
                  <a:txBody>
                    <a:bodyPr/>
                    <a:lstStyle/>
                    <a:p>
                      <a:pPr algn="ctr"/>
                      <a:r>
                        <a:rPr lang="en-US" sz="2000" b="1" dirty="0"/>
                        <a:t>650</a:t>
                      </a:r>
                    </a:p>
                  </a:txBody>
                  <a:tcPr anchor="ctr">
                    <a:solidFill>
                      <a:schemeClr val="accent1">
                        <a:lumMod val="40000"/>
                        <a:lumOff val="60000"/>
                      </a:schemeClr>
                    </a:solidFill>
                  </a:tcPr>
                </a:tc>
                <a:extLst>
                  <a:ext uri="{0D108BD9-81ED-4DB2-BD59-A6C34878D82A}">
                    <a16:rowId xmlns:a16="http://schemas.microsoft.com/office/drawing/2014/main" val="3677013522"/>
                  </a:ext>
                </a:extLst>
              </a:tr>
            </a:tbl>
          </a:graphicData>
        </a:graphic>
      </p:graphicFrame>
      <p:sp>
        <p:nvSpPr>
          <p:cNvPr id="4" name="TextBox 3">
            <a:extLst>
              <a:ext uri="{FF2B5EF4-FFF2-40B4-BE49-F238E27FC236}">
                <a16:creationId xmlns:a16="http://schemas.microsoft.com/office/drawing/2014/main" id="{2A91C434-2D6A-42F4-A2CE-0E4D79F9B00B}"/>
              </a:ext>
            </a:extLst>
          </p:cNvPr>
          <p:cNvSpPr txBox="1"/>
          <p:nvPr/>
        </p:nvSpPr>
        <p:spPr>
          <a:xfrm>
            <a:off x="632818" y="134573"/>
            <a:ext cx="11221830" cy="523220"/>
          </a:xfrm>
          <a:prstGeom prst="rect">
            <a:avLst/>
          </a:prstGeom>
          <a:noFill/>
        </p:spPr>
        <p:txBody>
          <a:bodyPr wrap="square" rtlCol="0">
            <a:spAutoFit/>
          </a:bodyPr>
          <a:lstStyle/>
          <a:p>
            <a:pPr algn="ctr"/>
            <a:r>
              <a:rPr lang="en-US" sz="2800" b="1" dirty="0">
                <a:solidFill>
                  <a:srgbClr val="FFFF00"/>
                </a:solidFill>
              </a:rPr>
              <a:t>Average Concentration of Low-Flow and Storm Flow Samples </a:t>
            </a:r>
          </a:p>
        </p:txBody>
      </p:sp>
      <p:sp>
        <p:nvSpPr>
          <p:cNvPr id="5" name="TextBox 4">
            <a:extLst>
              <a:ext uri="{FF2B5EF4-FFF2-40B4-BE49-F238E27FC236}">
                <a16:creationId xmlns:a16="http://schemas.microsoft.com/office/drawing/2014/main" id="{9A5E7A21-A362-4937-A32C-AF555591448C}"/>
              </a:ext>
            </a:extLst>
          </p:cNvPr>
          <p:cNvSpPr txBox="1"/>
          <p:nvPr/>
        </p:nvSpPr>
        <p:spPr>
          <a:xfrm>
            <a:off x="855471" y="5539245"/>
            <a:ext cx="10999177" cy="707886"/>
          </a:xfrm>
          <a:prstGeom prst="rect">
            <a:avLst/>
          </a:prstGeom>
          <a:noFill/>
        </p:spPr>
        <p:txBody>
          <a:bodyPr wrap="square" rtlCol="0">
            <a:spAutoFit/>
          </a:bodyPr>
          <a:lstStyle/>
          <a:p>
            <a:pPr marL="285750" indent="-285750">
              <a:buFont typeface="Arial" panose="020B0604020202020204" pitchFamily="34" charset="0"/>
              <a:buChar char="•"/>
            </a:pPr>
            <a:r>
              <a:rPr lang="en-US" sz="2000" b="1" i="1" dirty="0">
                <a:solidFill>
                  <a:srgbClr val="FFFF00"/>
                </a:solidFill>
              </a:rPr>
              <a:t>* Total PAH is sum of alkylated and non-alkylated compounds</a:t>
            </a:r>
          </a:p>
          <a:p>
            <a:pPr marL="285750" indent="-285750">
              <a:buFont typeface="Arial" panose="020B0604020202020204" pitchFamily="34" charset="0"/>
              <a:buChar char="•"/>
            </a:pPr>
            <a:r>
              <a:rPr lang="en-US" sz="2000" b="1" i="1" dirty="0">
                <a:solidFill>
                  <a:srgbClr val="FFFF00"/>
                </a:solidFill>
              </a:rPr>
              <a:t>** Hickey Run PAH influenced by low-flow samples</a:t>
            </a:r>
          </a:p>
        </p:txBody>
      </p:sp>
    </p:spTree>
    <p:extLst>
      <p:ext uri="{BB962C8B-B14F-4D97-AF65-F5344CB8AC3E}">
        <p14:creationId xmlns:p14="http://schemas.microsoft.com/office/powerpoint/2010/main" val="3551849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F4D87A7-FA0B-447B-A2A2-A53C1A8FDA3D}"/>
              </a:ext>
            </a:extLst>
          </p:cNvPr>
          <p:cNvGraphicFramePr>
            <a:graphicFrameLocks noGrp="1"/>
          </p:cNvGraphicFramePr>
          <p:nvPr>
            <p:extLst>
              <p:ext uri="{D42A27DB-BD31-4B8C-83A1-F6EECF244321}">
                <p14:modId xmlns:p14="http://schemas.microsoft.com/office/powerpoint/2010/main" val="125832277"/>
              </p:ext>
            </p:extLst>
          </p:nvPr>
        </p:nvGraphicFramePr>
        <p:xfrm>
          <a:off x="283029" y="1410110"/>
          <a:ext cx="11625942" cy="3927025"/>
        </p:xfrm>
        <a:graphic>
          <a:graphicData uri="http://schemas.openxmlformats.org/drawingml/2006/table">
            <a:tbl>
              <a:tblPr firstRow="1" bandRow="1">
                <a:tableStyleId>{5C22544A-7EE6-4342-B048-85BDC9FD1C3A}</a:tableStyleId>
              </a:tblPr>
              <a:tblGrid>
                <a:gridCol w="3415523">
                  <a:extLst>
                    <a:ext uri="{9D8B030D-6E8A-4147-A177-3AD203B41FA5}">
                      <a16:colId xmlns:a16="http://schemas.microsoft.com/office/drawing/2014/main" val="3462012300"/>
                    </a:ext>
                  </a:extLst>
                </a:gridCol>
                <a:gridCol w="1937785">
                  <a:extLst>
                    <a:ext uri="{9D8B030D-6E8A-4147-A177-3AD203B41FA5}">
                      <a16:colId xmlns:a16="http://schemas.microsoft.com/office/drawing/2014/main" val="2971092169"/>
                    </a:ext>
                  </a:extLst>
                </a:gridCol>
                <a:gridCol w="2383896">
                  <a:extLst>
                    <a:ext uri="{9D8B030D-6E8A-4147-A177-3AD203B41FA5}">
                      <a16:colId xmlns:a16="http://schemas.microsoft.com/office/drawing/2014/main" val="905940325"/>
                    </a:ext>
                  </a:extLst>
                </a:gridCol>
                <a:gridCol w="2007491">
                  <a:extLst>
                    <a:ext uri="{9D8B030D-6E8A-4147-A177-3AD203B41FA5}">
                      <a16:colId xmlns:a16="http://schemas.microsoft.com/office/drawing/2014/main" val="3570443970"/>
                    </a:ext>
                  </a:extLst>
                </a:gridCol>
                <a:gridCol w="1881247">
                  <a:extLst>
                    <a:ext uri="{9D8B030D-6E8A-4147-A177-3AD203B41FA5}">
                      <a16:colId xmlns:a16="http://schemas.microsoft.com/office/drawing/2014/main" val="1792019967"/>
                    </a:ext>
                  </a:extLst>
                </a:gridCol>
              </a:tblGrid>
              <a:tr h="1217378">
                <a:tc>
                  <a:txBody>
                    <a:bodyPr/>
                    <a:lstStyle/>
                    <a:p>
                      <a:endParaRPr lang="en-US" sz="2000" dirty="0"/>
                    </a:p>
                  </a:txBody>
                  <a:tcPr/>
                </a:tc>
                <a:tc>
                  <a:txBody>
                    <a:bodyPr/>
                    <a:lstStyle/>
                    <a:p>
                      <a:pPr algn="ctr"/>
                      <a:r>
                        <a:rPr lang="en-US" sz="2000" dirty="0"/>
                        <a:t>Nash Run</a:t>
                      </a:r>
                    </a:p>
                    <a:p>
                      <a:pPr algn="ctr"/>
                      <a:r>
                        <a:rPr lang="en-US" sz="1800" dirty="0"/>
                        <a:t>(2 samples)</a:t>
                      </a:r>
                    </a:p>
                  </a:txBody>
                  <a:tcPr anchor="ctr"/>
                </a:tc>
                <a:tc>
                  <a:txBody>
                    <a:bodyPr/>
                    <a:lstStyle/>
                    <a:p>
                      <a:pPr algn="ctr"/>
                      <a:r>
                        <a:rPr lang="en-US" sz="2000" dirty="0"/>
                        <a:t>Pope Branch</a:t>
                      </a:r>
                    </a:p>
                    <a:p>
                      <a:pPr algn="ctr"/>
                      <a:r>
                        <a:rPr lang="en-US" sz="1800" dirty="0"/>
                        <a:t>(2)</a:t>
                      </a:r>
                    </a:p>
                  </a:txBody>
                  <a:tcPr anchor="ctr"/>
                </a:tc>
                <a:tc>
                  <a:txBody>
                    <a:bodyPr/>
                    <a:lstStyle/>
                    <a:p>
                      <a:pPr algn="ctr"/>
                      <a:r>
                        <a:rPr lang="en-US" sz="2000" dirty="0"/>
                        <a:t>Ft. DuPont</a:t>
                      </a:r>
                    </a:p>
                    <a:p>
                      <a:pPr algn="ctr"/>
                      <a:r>
                        <a:rPr lang="en-US" sz="1800" dirty="0"/>
                        <a:t>(2)</a:t>
                      </a:r>
                    </a:p>
                  </a:txBody>
                  <a:tcPr anchor="ctr"/>
                </a:tc>
                <a:tc>
                  <a:txBody>
                    <a:bodyPr/>
                    <a:lstStyle/>
                    <a:p>
                      <a:pPr algn="ctr"/>
                      <a:r>
                        <a:rPr lang="en-US" sz="2000" dirty="0"/>
                        <a:t>Ft. Stanton</a:t>
                      </a:r>
                    </a:p>
                    <a:p>
                      <a:pPr algn="ctr"/>
                      <a:r>
                        <a:rPr lang="en-US" sz="1800" dirty="0"/>
                        <a:t>(2)</a:t>
                      </a:r>
                    </a:p>
                  </a:txBody>
                  <a:tcPr anchor="ctr"/>
                </a:tc>
                <a:extLst>
                  <a:ext uri="{0D108BD9-81ED-4DB2-BD59-A6C34878D82A}">
                    <a16:rowId xmlns:a16="http://schemas.microsoft.com/office/drawing/2014/main" val="72787909"/>
                  </a:ext>
                </a:extLst>
              </a:tr>
              <a:tr h="589054">
                <a:tc>
                  <a:txBody>
                    <a:bodyPr/>
                    <a:lstStyle/>
                    <a:p>
                      <a:pPr algn="ctr"/>
                      <a:r>
                        <a:rPr lang="en-US" sz="2000" b="1" dirty="0"/>
                        <a:t>Total PCB </a:t>
                      </a:r>
                      <a:r>
                        <a:rPr lang="en-US" sz="2000" b="1" dirty="0" err="1"/>
                        <a:t>ug</a:t>
                      </a:r>
                      <a:r>
                        <a:rPr lang="en-US" sz="2000" b="1" dirty="0"/>
                        <a:t>/kg</a:t>
                      </a:r>
                    </a:p>
                  </a:txBody>
                  <a:tcPr anchor="ctr">
                    <a:solidFill>
                      <a:schemeClr val="accent1">
                        <a:lumMod val="40000"/>
                        <a:lumOff val="60000"/>
                      </a:schemeClr>
                    </a:solidFill>
                  </a:tcPr>
                </a:tc>
                <a:tc>
                  <a:txBody>
                    <a:bodyPr/>
                    <a:lstStyle/>
                    <a:p>
                      <a:pPr algn="ctr"/>
                      <a:r>
                        <a:rPr lang="en-US" sz="2000" b="1" dirty="0">
                          <a:solidFill>
                            <a:schemeClr val="tx1"/>
                          </a:solidFill>
                        </a:rPr>
                        <a:t>65</a:t>
                      </a:r>
                    </a:p>
                  </a:txBody>
                  <a:tcPr anchor="ctr">
                    <a:solidFill>
                      <a:srgbClr val="FFFF00"/>
                    </a:solidFill>
                  </a:tcPr>
                </a:tc>
                <a:tc>
                  <a:txBody>
                    <a:bodyPr/>
                    <a:lstStyle/>
                    <a:p>
                      <a:pPr algn="ctr"/>
                      <a:r>
                        <a:rPr lang="en-US" sz="2000" b="1" dirty="0">
                          <a:solidFill>
                            <a:schemeClr val="tx1"/>
                          </a:solidFill>
                        </a:rPr>
                        <a:t>1.5</a:t>
                      </a:r>
                    </a:p>
                  </a:txBody>
                  <a:tcPr anchor="ctr">
                    <a:solidFill>
                      <a:schemeClr val="accent1">
                        <a:lumMod val="40000"/>
                        <a:lumOff val="60000"/>
                      </a:schemeClr>
                    </a:solidFill>
                  </a:tcPr>
                </a:tc>
                <a:tc>
                  <a:txBody>
                    <a:bodyPr/>
                    <a:lstStyle/>
                    <a:p>
                      <a:pPr algn="ctr"/>
                      <a:r>
                        <a:rPr lang="en-US" sz="2000" b="1" dirty="0">
                          <a:solidFill>
                            <a:schemeClr val="tx1"/>
                          </a:solidFill>
                        </a:rPr>
                        <a:t>1.2</a:t>
                      </a:r>
                    </a:p>
                  </a:txBody>
                  <a:tcPr anchor="ctr">
                    <a:solidFill>
                      <a:schemeClr val="accent1">
                        <a:lumMod val="40000"/>
                        <a:lumOff val="60000"/>
                      </a:schemeClr>
                    </a:solidFill>
                  </a:tcPr>
                </a:tc>
                <a:tc>
                  <a:txBody>
                    <a:bodyPr/>
                    <a:lstStyle/>
                    <a:p>
                      <a:pPr algn="ctr"/>
                      <a:r>
                        <a:rPr lang="en-US" sz="2000" b="1" dirty="0">
                          <a:solidFill>
                            <a:schemeClr val="tx1"/>
                          </a:solidFill>
                        </a:rPr>
                        <a:t>4.3</a:t>
                      </a:r>
                    </a:p>
                  </a:txBody>
                  <a:tcPr anchor="ctr">
                    <a:solidFill>
                      <a:schemeClr val="accent1">
                        <a:lumMod val="40000"/>
                        <a:lumOff val="60000"/>
                      </a:schemeClr>
                    </a:solidFill>
                  </a:tcPr>
                </a:tc>
                <a:extLst>
                  <a:ext uri="{0D108BD9-81ED-4DB2-BD59-A6C34878D82A}">
                    <a16:rowId xmlns:a16="http://schemas.microsoft.com/office/drawing/2014/main" val="3504269230"/>
                  </a:ext>
                </a:extLst>
              </a:tr>
              <a:tr h="510513">
                <a:tc>
                  <a:txBody>
                    <a:bodyPr/>
                    <a:lstStyle/>
                    <a:p>
                      <a:pPr algn="ctr"/>
                      <a:r>
                        <a:rPr lang="en-US" sz="2000" b="1" dirty="0"/>
                        <a:t>PCB TEQ</a:t>
                      </a:r>
                    </a:p>
                  </a:txBody>
                  <a:tcPr anchor="ctr"/>
                </a:tc>
                <a:tc>
                  <a:txBody>
                    <a:bodyPr/>
                    <a:lstStyle/>
                    <a:p>
                      <a:pPr algn="ctr"/>
                      <a:r>
                        <a:rPr lang="en-US" sz="2000" b="1" dirty="0"/>
                        <a:t>1.8e-4</a:t>
                      </a:r>
                    </a:p>
                  </a:txBody>
                  <a:tcPr anchor="ctr">
                    <a:solidFill>
                      <a:srgbClr val="FFFF00"/>
                    </a:solidFill>
                  </a:tcPr>
                </a:tc>
                <a:tc>
                  <a:txBody>
                    <a:bodyPr/>
                    <a:lstStyle/>
                    <a:p>
                      <a:pPr algn="ctr"/>
                      <a:r>
                        <a:rPr lang="en-US" sz="2000" b="1" dirty="0"/>
                        <a:t>2.1e-6</a:t>
                      </a:r>
                    </a:p>
                  </a:txBody>
                  <a:tcPr anchor="ctr"/>
                </a:tc>
                <a:tc>
                  <a:txBody>
                    <a:bodyPr/>
                    <a:lstStyle/>
                    <a:p>
                      <a:pPr algn="ctr"/>
                      <a:r>
                        <a:rPr lang="en-US" sz="2000" b="1" dirty="0"/>
                        <a:t>3.7e-5</a:t>
                      </a:r>
                    </a:p>
                  </a:txBody>
                  <a:tcPr anchor="ctr"/>
                </a:tc>
                <a:tc>
                  <a:txBody>
                    <a:bodyPr/>
                    <a:lstStyle/>
                    <a:p>
                      <a:pPr algn="ctr"/>
                      <a:r>
                        <a:rPr lang="en-US" sz="2000" b="1" dirty="0"/>
                        <a:t>2.6e-5</a:t>
                      </a:r>
                    </a:p>
                  </a:txBody>
                  <a:tcPr anchor="ctr"/>
                </a:tc>
                <a:extLst>
                  <a:ext uri="{0D108BD9-81ED-4DB2-BD59-A6C34878D82A}">
                    <a16:rowId xmlns:a16="http://schemas.microsoft.com/office/drawing/2014/main" val="1492806993"/>
                  </a:ext>
                </a:extLst>
              </a:tr>
              <a:tr h="510513">
                <a:tc>
                  <a:txBody>
                    <a:bodyPr/>
                    <a:lstStyle/>
                    <a:p>
                      <a:pPr algn="ctr"/>
                      <a:r>
                        <a:rPr lang="en-US" sz="2000" b="1" dirty="0"/>
                        <a:t>Total PAH</a:t>
                      </a:r>
                    </a:p>
                  </a:txBody>
                  <a:tcPr anchor="ctr">
                    <a:solidFill>
                      <a:schemeClr val="accent1">
                        <a:lumMod val="40000"/>
                        <a:lumOff val="60000"/>
                      </a:schemeClr>
                    </a:solidFill>
                  </a:tcPr>
                </a:tc>
                <a:tc>
                  <a:txBody>
                    <a:bodyPr/>
                    <a:lstStyle/>
                    <a:p>
                      <a:pPr algn="ctr"/>
                      <a:r>
                        <a:rPr lang="en-US" sz="2000" b="1" dirty="0">
                          <a:solidFill>
                            <a:schemeClr val="tx1"/>
                          </a:solidFill>
                        </a:rPr>
                        <a:t>5,500</a:t>
                      </a:r>
                    </a:p>
                  </a:txBody>
                  <a:tcPr anchor="ctr">
                    <a:solidFill>
                      <a:srgbClr val="FFFF00"/>
                    </a:solidFill>
                  </a:tcPr>
                </a:tc>
                <a:tc>
                  <a:txBody>
                    <a:bodyPr/>
                    <a:lstStyle/>
                    <a:p>
                      <a:pPr algn="ctr"/>
                      <a:r>
                        <a:rPr lang="en-US" sz="2000" b="1" dirty="0">
                          <a:solidFill>
                            <a:schemeClr val="tx1"/>
                          </a:solidFill>
                        </a:rPr>
                        <a:t>630</a:t>
                      </a:r>
                    </a:p>
                  </a:txBody>
                  <a:tcPr anchor="ctr">
                    <a:solidFill>
                      <a:schemeClr val="accent1">
                        <a:lumMod val="40000"/>
                        <a:lumOff val="60000"/>
                      </a:schemeClr>
                    </a:solidFill>
                  </a:tcPr>
                </a:tc>
                <a:tc>
                  <a:txBody>
                    <a:bodyPr/>
                    <a:lstStyle/>
                    <a:p>
                      <a:pPr algn="ctr"/>
                      <a:r>
                        <a:rPr lang="en-US" sz="2000" b="1" dirty="0">
                          <a:solidFill>
                            <a:schemeClr val="tx1"/>
                          </a:solidFill>
                        </a:rPr>
                        <a:t>350</a:t>
                      </a:r>
                    </a:p>
                  </a:txBody>
                  <a:tcPr anchor="ctr">
                    <a:solidFill>
                      <a:schemeClr val="accent1">
                        <a:lumMod val="40000"/>
                        <a:lumOff val="60000"/>
                      </a:schemeClr>
                    </a:solidFill>
                  </a:tcPr>
                </a:tc>
                <a:tc>
                  <a:txBody>
                    <a:bodyPr/>
                    <a:lstStyle/>
                    <a:p>
                      <a:pPr algn="ctr"/>
                      <a:r>
                        <a:rPr lang="en-US" sz="2000" b="1" dirty="0">
                          <a:solidFill>
                            <a:schemeClr val="tx1"/>
                          </a:solidFill>
                        </a:rPr>
                        <a:t>610</a:t>
                      </a:r>
                    </a:p>
                  </a:txBody>
                  <a:tcPr anchor="ctr">
                    <a:solidFill>
                      <a:schemeClr val="accent1">
                        <a:lumMod val="40000"/>
                        <a:lumOff val="60000"/>
                      </a:schemeClr>
                    </a:solidFill>
                  </a:tcPr>
                </a:tc>
                <a:extLst>
                  <a:ext uri="{0D108BD9-81ED-4DB2-BD59-A6C34878D82A}">
                    <a16:rowId xmlns:a16="http://schemas.microsoft.com/office/drawing/2014/main" val="3972717434"/>
                  </a:ext>
                </a:extLst>
              </a:tr>
              <a:tr h="589054">
                <a:tc>
                  <a:txBody>
                    <a:bodyPr/>
                    <a:lstStyle/>
                    <a:p>
                      <a:pPr algn="ctr"/>
                      <a:r>
                        <a:rPr lang="en-US" sz="2000" b="1" dirty="0"/>
                        <a:t>Non-alkylated PAH</a:t>
                      </a:r>
                    </a:p>
                  </a:txBody>
                  <a:tcPr anchor="ctr">
                    <a:solidFill>
                      <a:schemeClr val="accent1">
                        <a:lumMod val="20000"/>
                        <a:lumOff val="80000"/>
                      </a:schemeClr>
                    </a:solidFill>
                  </a:tcPr>
                </a:tc>
                <a:tc>
                  <a:txBody>
                    <a:bodyPr/>
                    <a:lstStyle/>
                    <a:p>
                      <a:pPr algn="ctr"/>
                      <a:r>
                        <a:rPr lang="en-US" sz="2000" b="1" dirty="0"/>
                        <a:t>4,200</a:t>
                      </a:r>
                    </a:p>
                  </a:txBody>
                  <a:tcPr anchor="ctr">
                    <a:solidFill>
                      <a:srgbClr val="FFFF00"/>
                    </a:solidFill>
                  </a:tcPr>
                </a:tc>
                <a:tc>
                  <a:txBody>
                    <a:bodyPr/>
                    <a:lstStyle/>
                    <a:p>
                      <a:pPr algn="ctr"/>
                      <a:r>
                        <a:rPr lang="en-US" sz="2000" b="1" dirty="0"/>
                        <a:t>370</a:t>
                      </a:r>
                    </a:p>
                  </a:txBody>
                  <a:tcPr anchor="ctr">
                    <a:solidFill>
                      <a:schemeClr val="accent1">
                        <a:lumMod val="20000"/>
                        <a:lumOff val="80000"/>
                      </a:schemeClr>
                    </a:solidFill>
                  </a:tcPr>
                </a:tc>
                <a:tc>
                  <a:txBody>
                    <a:bodyPr/>
                    <a:lstStyle/>
                    <a:p>
                      <a:pPr algn="ctr"/>
                      <a:r>
                        <a:rPr lang="en-US" sz="2000" b="1" dirty="0"/>
                        <a:t>270</a:t>
                      </a:r>
                    </a:p>
                  </a:txBody>
                  <a:tcPr anchor="ctr">
                    <a:solidFill>
                      <a:schemeClr val="accent1">
                        <a:lumMod val="20000"/>
                        <a:lumOff val="80000"/>
                      </a:schemeClr>
                    </a:solidFill>
                  </a:tcPr>
                </a:tc>
                <a:tc>
                  <a:txBody>
                    <a:bodyPr/>
                    <a:lstStyle/>
                    <a:p>
                      <a:pPr algn="ctr"/>
                      <a:r>
                        <a:rPr lang="en-US" sz="2000" b="1" dirty="0"/>
                        <a:t>470</a:t>
                      </a:r>
                    </a:p>
                  </a:txBody>
                  <a:tcPr anchor="ctr">
                    <a:solidFill>
                      <a:schemeClr val="accent1">
                        <a:lumMod val="20000"/>
                        <a:lumOff val="80000"/>
                      </a:schemeClr>
                    </a:solidFill>
                  </a:tcPr>
                </a:tc>
                <a:extLst>
                  <a:ext uri="{0D108BD9-81ED-4DB2-BD59-A6C34878D82A}">
                    <a16:rowId xmlns:a16="http://schemas.microsoft.com/office/drawing/2014/main" val="2351993878"/>
                  </a:ext>
                </a:extLst>
              </a:tr>
              <a:tr h="510513">
                <a:tc>
                  <a:txBody>
                    <a:bodyPr/>
                    <a:lstStyle/>
                    <a:p>
                      <a:pPr algn="ctr"/>
                      <a:r>
                        <a:rPr lang="en-US" sz="2000" b="1" dirty="0"/>
                        <a:t>Alkylated PAH </a:t>
                      </a:r>
                    </a:p>
                  </a:txBody>
                  <a:tcPr anchor="ctr">
                    <a:solidFill>
                      <a:schemeClr val="accent1">
                        <a:lumMod val="40000"/>
                        <a:lumOff val="60000"/>
                      </a:schemeClr>
                    </a:solidFill>
                  </a:tcPr>
                </a:tc>
                <a:tc>
                  <a:txBody>
                    <a:bodyPr/>
                    <a:lstStyle/>
                    <a:p>
                      <a:pPr algn="ctr"/>
                      <a:r>
                        <a:rPr lang="en-US" sz="2000" b="1" dirty="0"/>
                        <a:t>1,400</a:t>
                      </a:r>
                    </a:p>
                  </a:txBody>
                  <a:tcPr anchor="ctr">
                    <a:solidFill>
                      <a:srgbClr val="FFFF00"/>
                    </a:solidFill>
                  </a:tcPr>
                </a:tc>
                <a:tc>
                  <a:txBody>
                    <a:bodyPr/>
                    <a:lstStyle/>
                    <a:p>
                      <a:pPr algn="ctr"/>
                      <a:r>
                        <a:rPr lang="en-US" sz="2000" b="1" dirty="0"/>
                        <a:t>260</a:t>
                      </a:r>
                    </a:p>
                  </a:txBody>
                  <a:tcPr anchor="ctr">
                    <a:solidFill>
                      <a:schemeClr val="accent1">
                        <a:lumMod val="40000"/>
                        <a:lumOff val="60000"/>
                      </a:schemeClr>
                    </a:solidFill>
                  </a:tcPr>
                </a:tc>
                <a:tc>
                  <a:txBody>
                    <a:bodyPr/>
                    <a:lstStyle/>
                    <a:p>
                      <a:pPr algn="ctr"/>
                      <a:r>
                        <a:rPr lang="en-US" sz="2000" b="1" dirty="0"/>
                        <a:t>75</a:t>
                      </a:r>
                    </a:p>
                  </a:txBody>
                  <a:tcPr anchor="ctr">
                    <a:solidFill>
                      <a:schemeClr val="accent1">
                        <a:lumMod val="40000"/>
                        <a:lumOff val="60000"/>
                      </a:schemeClr>
                    </a:solidFill>
                  </a:tcPr>
                </a:tc>
                <a:tc>
                  <a:txBody>
                    <a:bodyPr/>
                    <a:lstStyle/>
                    <a:p>
                      <a:pPr algn="ctr"/>
                      <a:r>
                        <a:rPr lang="en-US" sz="2000" b="1" dirty="0"/>
                        <a:t>200</a:t>
                      </a:r>
                    </a:p>
                  </a:txBody>
                  <a:tcPr anchor="ctr">
                    <a:solidFill>
                      <a:schemeClr val="accent1">
                        <a:lumMod val="40000"/>
                        <a:lumOff val="60000"/>
                      </a:schemeClr>
                    </a:solidFill>
                  </a:tcPr>
                </a:tc>
                <a:extLst>
                  <a:ext uri="{0D108BD9-81ED-4DB2-BD59-A6C34878D82A}">
                    <a16:rowId xmlns:a16="http://schemas.microsoft.com/office/drawing/2014/main" val="3677013522"/>
                  </a:ext>
                </a:extLst>
              </a:tr>
            </a:tbl>
          </a:graphicData>
        </a:graphic>
      </p:graphicFrame>
      <p:sp>
        <p:nvSpPr>
          <p:cNvPr id="3" name="TextBox 2">
            <a:extLst>
              <a:ext uri="{FF2B5EF4-FFF2-40B4-BE49-F238E27FC236}">
                <a16:creationId xmlns:a16="http://schemas.microsoft.com/office/drawing/2014/main" id="{30F8B38E-0620-458F-8697-330E804C0F1B}"/>
              </a:ext>
            </a:extLst>
          </p:cNvPr>
          <p:cNvSpPr txBox="1"/>
          <p:nvPr/>
        </p:nvSpPr>
        <p:spPr>
          <a:xfrm>
            <a:off x="1896210" y="779768"/>
            <a:ext cx="8223250" cy="523220"/>
          </a:xfrm>
          <a:prstGeom prst="rect">
            <a:avLst/>
          </a:prstGeom>
          <a:noFill/>
        </p:spPr>
        <p:txBody>
          <a:bodyPr wrap="square" rtlCol="0">
            <a:spAutoFit/>
          </a:bodyPr>
          <a:lstStyle/>
          <a:p>
            <a:pPr algn="ctr"/>
            <a:r>
              <a:rPr lang="en-US" sz="2800" b="1" dirty="0">
                <a:solidFill>
                  <a:srgbClr val="FFFF00"/>
                </a:solidFill>
              </a:rPr>
              <a:t>Non-Gaged Streams</a:t>
            </a:r>
          </a:p>
        </p:txBody>
      </p:sp>
      <p:sp>
        <p:nvSpPr>
          <p:cNvPr id="4" name="TextBox 3">
            <a:extLst>
              <a:ext uri="{FF2B5EF4-FFF2-40B4-BE49-F238E27FC236}">
                <a16:creationId xmlns:a16="http://schemas.microsoft.com/office/drawing/2014/main" id="{2E071A7A-05CE-4B25-A2AB-EC9EAC8A1029}"/>
              </a:ext>
            </a:extLst>
          </p:cNvPr>
          <p:cNvSpPr txBox="1"/>
          <p:nvPr/>
        </p:nvSpPr>
        <p:spPr>
          <a:xfrm>
            <a:off x="879496" y="87872"/>
            <a:ext cx="11118863" cy="584775"/>
          </a:xfrm>
          <a:prstGeom prst="rect">
            <a:avLst/>
          </a:prstGeom>
          <a:noFill/>
        </p:spPr>
        <p:txBody>
          <a:bodyPr wrap="square" rtlCol="0">
            <a:spAutoFit/>
          </a:bodyPr>
          <a:lstStyle/>
          <a:p>
            <a:pPr algn="ctr"/>
            <a:r>
              <a:rPr lang="en-US" sz="3200" b="1" dirty="0">
                <a:solidFill>
                  <a:srgbClr val="FFFF00"/>
                </a:solidFill>
              </a:rPr>
              <a:t>Average Concentration of Low-Flow and Storm Flow Samples </a:t>
            </a:r>
          </a:p>
        </p:txBody>
      </p:sp>
      <p:sp>
        <p:nvSpPr>
          <p:cNvPr id="5" name="TextBox 4">
            <a:extLst>
              <a:ext uri="{FF2B5EF4-FFF2-40B4-BE49-F238E27FC236}">
                <a16:creationId xmlns:a16="http://schemas.microsoft.com/office/drawing/2014/main" id="{7EA0B438-1EDB-4640-9D76-0FE00F09063A}"/>
              </a:ext>
            </a:extLst>
          </p:cNvPr>
          <p:cNvSpPr txBox="1"/>
          <p:nvPr/>
        </p:nvSpPr>
        <p:spPr>
          <a:xfrm>
            <a:off x="1625752" y="5478401"/>
            <a:ext cx="9347048"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FFFF00"/>
                </a:solidFill>
              </a:rPr>
              <a:t>Nash Run chemistry roughly similar to Watts Branch</a:t>
            </a:r>
          </a:p>
          <a:p>
            <a:pPr marL="342900" indent="-342900">
              <a:buFont typeface="Arial" panose="020B0604020202020204" pitchFamily="34" charset="0"/>
              <a:buChar char="•"/>
            </a:pPr>
            <a:r>
              <a:rPr lang="en-US" sz="2000" b="1" dirty="0">
                <a:solidFill>
                  <a:srgbClr val="FFFF00"/>
                </a:solidFill>
              </a:rPr>
              <a:t>Pope, Ft. DuPont and Ft. Stanton very low concentrations of COCs (background?)</a:t>
            </a:r>
          </a:p>
          <a:p>
            <a:pPr marL="342900" indent="-342900">
              <a:buFont typeface="Arial" panose="020B0604020202020204" pitchFamily="34" charset="0"/>
              <a:buChar char="•"/>
            </a:pPr>
            <a:r>
              <a:rPr lang="en-US" sz="2000" b="1" dirty="0">
                <a:solidFill>
                  <a:srgbClr val="FFFF00"/>
                </a:solidFill>
              </a:rPr>
              <a:t>However, these data may not represent what actually enters Lower Anacostia  </a:t>
            </a:r>
          </a:p>
        </p:txBody>
      </p:sp>
    </p:spTree>
    <p:extLst>
      <p:ext uri="{BB962C8B-B14F-4D97-AF65-F5344CB8AC3E}">
        <p14:creationId xmlns:p14="http://schemas.microsoft.com/office/powerpoint/2010/main" val="1980121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C365F8-4E9D-46F1-8994-317FD8F08CAA}"/>
              </a:ext>
            </a:extLst>
          </p:cNvPr>
          <p:cNvSpPr txBox="1"/>
          <p:nvPr/>
        </p:nvSpPr>
        <p:spPr>
          <a:xfrm>
            <a:off x="701335" y="239697"/>
            <a:ext cx="11215456" cy="6617196"/>
          </a:xfrm>
          <a:prstGeom prst="rect">
            <a:avLst/>
          </a:prstGeom>
          <a:noFill/>
        </p:spPr>
        <p:txBody>
          <a:bodyPr wrap="square" rtlCol="0">
            <a:spAutoFit/>
          </a:bodyPr>
          <a:lstStyle/>
          <a:p>
            <a:pPr algn="ctr"/>
            <a:r>
              <a:rPr lang="en-US" sz="3200" b="1" dirty="0">
                <a:solidFill>
                  <a:srgbClr val="FFFF00"/>
                </a:solidFill>
              </a:rPr>
              <a:t>Pesticide Concentrations and Loadings</a:t>
            </a:r>
          </a:p>
          <a:p>
            <a:endParaRPr lang="en-US" sz="2400" b="1" dirty="0">
              <a:solidFill>
                <a:srgbClr val="FFFF00"/>
              </a:solidFill>
            </a:endParaRPr>
          </a:p>
          <a:p>
            <a:r>
              <a:rPr lang="en-US" sz="2400" b="1" dirty="0">
                <a:solidFill>
                  <a:srgbClr val="FFFF00"/>
                </a:solidFill>
              </a:rPr>
              <a:t>Sampling for pesticides began in summer of 2017 </a:t>
            </a:r>
          </a:p>
          <a:p>
            <a:endParaRPr lang="en-US" sz="2400" b="1" dirty="0">
              <a:solidFill>
                <a:srgbClr val="FFFF00"/>
              </a:solidFill>
            </a:endParaRPr>
          </a:p>
          <a:p>
            <a:r>
              <a:rPr lang="en-US" sz="2400" b="1" dirty="0">
                <a:solidFill>
                  <a:srgbClr val="FFFF00"/>
                </a:solidFill>
              </a:rPr>
              <a:t>Only 1 -2 storm samples analyzed</a:t>
            </a:r>
          </a:p>
          <a:p>
            <a:endParaRPr lang="en-US" sz="2400" b="1" dirty="0">
              <a:solidFill>
                <a:srgbClr val="FFFF00"/>
              </a:solidFill>
            </a:endParaRPr>
          </a:p>
          <a:p>
            <a:r>
              <a:rPr lang="en-US" sz="2400" b="1" dirty="0">
                <a:solidFill>
                  <a:srgbClr val="FFFF00"/>
                </a:solidFill>
              </a:rPr>
              <a:t>Analytic methods resulted in unexpectedly high detection levels – </a:t>
            </a:r>
          </a:p>
          <a:p>
            <a:r>
              <a:rPr lang="en-US" sz="2400" b="1" dirty="0">
                <a:solidFill>
                  <a:srgbClr val="FFFF00"/>
                </a:solidFill>
              </a:rPr>
              <a:t>   few “hits” reported above MDL</a:t>
            </a:r>
          </a:p>
          <a:p>
            <a:endParaRPr lang="en-US" sz="2400" b="1" dirty="0">
              <a:solidFill>
                <a:srgbClr val="FFFF00"/>
              </a:solidFill>
            </a:endParaRPr>
          </a:p>
          <a:p>
            <a:pPr algn="ctr"/>
            <a:r>
              <a:rPr lang="en-US" sz="3200" b="1" dirty="0">
                <a:solidFill>
                  <a:srgbClr val="FFFF00"/>
                </a:solidFill>
              </a:rPr>
              <a:t>Approach Taken  </a:t>
            </a:r>
          </a:p>
          <a:p>
            <a:endParaRPr lang="en-US" sz="2400" b="1" dirty="0">
              <a:solidFill>
                <a:srgbClr val="FFFF00"/>
              </a:solidFill>
            </a:endParaRPr>
          </a:p>
          <a:p>
            <a:r>
              <a:rPr lang="en-US" sz="2400" b="1" dirty="0">
                <a:solidFill>
                  <a:srgbClr val="FFFF00"/>
                </a:solidFill>
              </a:rPr>
              <a:t>Concentrations used for loadings were developed using HIGHEST concentration found</a:t>
            </a:r>
          </a:p>
          <a:p>
            <a:r>
              <a:rPr lang="en-US" sz="2400" b="1" dirty="0">
                <a:solidFill>
                  <a:srgbClr val="FFFF00"/>
                </a:solidFill>
              </a:rPr>
              <a:t>    in storm, low-flow, and bed-sediment in each river</a:t>
            </a:r>
          </a:p>
          <a:p>
            <a:endParaRPr lang="en-US" sz="2400" b="1" dirty="0">
              <a:solidFill>
                <a:srgbClr val="FFFF00"/>
              </a:solidFill>
            </a:endParaRPr>
          </a:p>
          <a:p>
            <a:r>
              <a:rPr lang="en-US" sz="2400" b="1" dirty="0">
                <a:solidFill>
                  <a:srgbClr val="FFFF00"/>
                </a:solidFill>
              </a:rPr>
              <a:t>However, chlordane was detectable in SS samples – used for loadings</a:t>
            </a:r>
          </a:p>
          <a:p>
            <a:endParaRPr lang="en-US" sz="2400" b="1" dirty="0">
              <a:solidFill>
                <a:srgbClr val="FFFF00"/>
              </a:solidFill>
            </a:endParaRPr>
          </a:p>
          <a:p>
            <a:endParaRPr lang="en-US" sz="2400" b="1" dirty="0">
              <a:solidFill>
                <a:srgbClr val="FFFF00"/>
              </a:solidFill>
            </a:endParaRPr>
          </a:p>
        </p:txBody>
      </p:sp>
    </p:spTree>
    <p:extLst>
      <p:ext uri="{BB962C8B-B14F-4D97-AF65-F5344CB8AC3E}">
        <p14:creationId xmlns:p14="http://schemas.microsoft.com/office/powerpoint/2010/main" val="3684922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717109-7BD9-4D41-AB78-C423A4BC7567}"/>
              </a:ext>
            </a:extLst>
          </p:cNvPr>
          <p:cNvSpPr txBox="1"/>
          <p:nvPr/>
        </p:nvSpPr>
        <p:spPr>
          <a:xfrm>
            <a:off x="451694" y="64958"/>
            <a:ext cx="11190515" cy="830997"/>
          </a:xfrm>
          <a:prstGeom prst="rect">
            <a:avLst/>
          </a:prstGeom>
          <a:noFill/>
        </p:spPr>
        <p:txBody>
          <a:bodyPr wrap="square" rtlCol="0">
            <a:spAutoFit/>
          </a:bodyPr>
          <a:lstStyle/>
          <a:p>
            <a:pPr algn="ctr"/>
            <a:r>
              <a:rPr lang="en-US" sz="2800" b="1" dirty="0">
                <a:solidFill>
                  <a:srgbClr val="FFFF00"/>
                </a:solidFill>
              </a:rPr>
              <a:t>Maximum Concentrations in SS and Bed-sediment Samples  </a:t>
            </a:r>
          </a:p>
          <a:p>
            <a:pPr algn="ctr"/>
            <a:r>
              <a:rPr lang="en-US" sz="2000" b="1" i="1" dirty="0">
                <a:solidFill>
                  <a:srgbClr val="FFFF00"/>
                </a:solidFill>
              </a:rPr>
              <a:t>(concentrations used in calculating loads) </a:t>
            </a:r>
          </a:p>
        </p:txBody>
      </p:sp>
      <p:graphicFrame>
        <p:nvGraphicFramePr>
          <p:cNvPr id="4" name="Table 3">
            <a:extLst>
              <a:ext uri="{FF2B5EF4-FFF2-40B4-BE49-F238E27FC236}">
                <a16:creationId xmlns:a16="http://schemas.microsoft.com/office/drawing/2014/main" id="{A5A77512-000E-49AE-A7C5-7BC098378DCE}"/>
              </a:ext>
            </a:extLst>
          </p:cNvPr>
          <p:cNvGraphicFramePr>
            <a:graphicFrameLocks noGrp="1"/>
          </p:cNvGraphicFramePr>
          <p:nvPr>
            <p:extLst>
              <p:ext uri="{D42A27DB-BD31-4B8C-83A1-F6EECF244321}">
                <p14:modId xmlns:p14="http://schemas.microsoft.com/office/powerpoint/2010/main" val="262439026"/>
              </p:ext>
            </p:extLst>
          </p:nvPr>
        </p:nvGraphicFramePr>
        <p:xfrm>
          <a:off x="383219" y="946863"/>
          <a:ext cx="11425561" cy="4536440"/>
        </p:xfrm>
        <a:graphic>
          <a:graphicData uri="http://schemas.openxmlformats.org/drawingml/2006/table">
            <a:tbl>
              <a:tblPr firstRow="1" bandRow="1">
                <a:tableStyleId>{5C22544A-7EE6-4342-B048-85BDC9FD1C3A}</a:tableStyleId>
              </a:tblPr>
              <a:tblGrid>
                <a:gridCol w="1923379">
                  <a:extLst>
                    <a:ext uri="{9D8B030D-6E8A-4147-A177-3AD203B41FA5}">
                      <a16:colId xmlns:a16="http://schemas.microsoft.com/office/drawing/2014/main" val="1665727973"/>
                    </a:ext>
                  </a:extLst>
                </a:gridCol>
                <a:gridCol w="749511">
                  <a:extLst>
                    <a:ext uri="{9D8B030D-6E8A-4147-A177-3AD203B41FA5}">
                      <a16:colId xmlns:a16="http://schemas.microsoft.com/office/drawing/2014/main" val="3662390818"/>
                    </a:ext>
                  </a:extLst>
                </a:gridCol>
                <a:gridCol w="914045">
                  <a:extLst>
                    <a:ext uri="{9D8B030D-6E8A-4147-A177-3AD203B41FA5}">
                      <a16:colId xmlns:a16="http://schemas.microsoft.com/office/drawing/2014/main" val="2117096736"/>
                    </a:ext>
                  </a:extLst>
                </a:gridCol>
                <a:gridCol w="674048">
                  <a:extLst>
                    <a:ext uri="{9D8B030D-6E8A-4147-A177-3AD203B41FA5}">
                      <a16:colId xmlns:a16="http://schemas.microsoft.com/office/drawing/2014/main" val="3822121978"/>
                    </a:ext>
                  </a:extLst>
                </a:gridCol>
                <a:gridCol w="1166631">
                  <a:extLst>
                    <a:ext uri="{9D8B030D-6E8A-4147-A177-3AD203B41FA5}">
                      <a16:colId xmlns:a16="http://schemas.microsoft.com/office/drawing/2014/main" val="314751651"/>
                    </a:ext>
                  </a:extLst>
                </a:gridCol>
                <a:gridCol w="791123">
                  <a:extLst>
                    <a:ext uri="{9D8B030D-6E8A-4147-A177-3AD203B41FA5}">
                      <a16:colId xmlns:a16="http://schemas.microsoft.com/office/drawing/2014/main" val="770659708"/>
                    </a:ext>
                  </a:extLst>
                </a:gridCol>
                <a:gridCol w="1208193">
                  <a:extLst>
                    <a:ext uri="{9D8B030D-6E8A-4147-A177-3AD203B41FA5}">
                      <a16:colId xmlns:a16="http://schemas.microsoft.com/office/drawing/2014/main" val="2226238322"/>
                    </a:ext>
                  </a:extLst>
                </a:gridCol>
                <a:gridCol w="796453">
                  <a:extLst>
                    <a:ext uri="{9D8B030D-6E8A-4147-A177-3AD203B41FA5}">
                      <a16:colId xmlns:a16="http://schemas.microsoft.com/office/drawing/2014/main" val="2127344248"/>
                    </a:ext>
                  </a:extLst>
                </a:gridCol>
                <a:gridCol w="1202863">
                  <a:extLst>
                    <a:ext uri="{9D8B030D-6E8A-4147-A177-3AD203B41FA5}">
                      <a16:colId xmlns:a16="http://schemas.microsoft.com/office/drawing/2014/main" val="3476847993"/>
                    </a:ext>
                  </a:extLst>
                </a:gridCol>
                <a:gridCol w="813506">
                  <a:extLst>
                    <a:ext uri="{9D8B030D-6E8A-4147-A177-3AD203B41FA5}">
                      <a16:colId xmlns:a16="http://schemas.microsoft.com/office/drawing/2014/main" val="303262612"/>
                    </a:ext>
                  </a:extLst>
                </a:gridCol>
                <a:gridCol w="1185809">
                  <a:extLst>
                    <a:ext uri="{9D8B030D-6E8A-4147-A177-3AD203B41FA5}">
                      <a16:colId xmlns:a16="http://schemas.microsoft.com/office/drawing/2014/main" val="2799107214"/>
                    </a:ext>
                  </a:extLst>
                </a:gridCol>
              </a:tblGrid>
              <a:tr h="370840">
                <a:tc>
                  <a:txBody>
                    <a:bodyPr/>
                    <a:lstStyle/>
                    <a:p>
                      <a:endParaRPr lang="en-US" dirty="0"/>
                    </a:p>
                  </a:txBody>
                  <a:tcPr/>
                </a:tc>
                <a:tc gridSpan="2">
                  <a:txBody>
                    <a:bodyPr/>
                    <a:lstStyle/>
                    <a:p>
                      <a:pPr algn="ctr"/>
                      <a:r>
                        <a:rPr lang="en-US" sz="2400" dirty="0"/>
                        <a:t>NEB</a:t>
                      </a:r>
                    </a:p>
                  </a:txBody>
                  <a:tcPr anchor="ctr"/>
                </a:tc>
                <a:tc hMerge="1">
                  <a:txBody>
                    <a:bodyPr/>
                    <a:lstStyle/>
                    <a:p>
                      <a:endParaRPr lang="en-US" sz="2000" dirty="0"/>
                    </a:p>
                  </a:txBody>
                  <a:tcPr/>
                </a:tc>
                <a:tc gridSpan="2">
                  <a:txBody>
                    <a:bodyPr/>
                    <a:lstStyle/>
                    <a:p>
                      <a:pPr algn="ctr"/>
                      <a:r>
                        <a:rPr lang="en-US" sz="2400" dirty="0"/>
                        <a:t>NWB </a:t>
                      </a:r>
                    </a:p>
                  </a:txBody>
                  <a:tcPr anchor="ctr"/>
                </a:tc>
                <a:tc hMerge="1">
                  <a:txBody>
                    <a:bodyPr/>
                    <a:lstStyle/>
                    <a:p>
                      <a:endParaRPr lang="en-US" sz="2000" dirty="0"/>
                    </a:p>
                  </a:txBody>
                  <a:tcPr/>
                </a:tc>
                <a:tc gridSpan="2">
                  <a:txBody>
                    <a:bodyPr/>
                    <a:lstStyle/>
                    <a:p>
                      <a:pPr algn="ctr"/>
                      <a:r>
                        <a:rPr lang="en-US" sz="2400" dirty="0"/>
                        <a:t>LBDC</a:t>
                      </a:r>
                    </a:p>
                  </a:txBody>
                  <a:tcPr anchor="ctr"/>
                </a:tc>
                <a:tc hMerge="1">
                  <a:txBody>
                    <a:bodyPr/>
                    <a:lstStyle/>
                    <a:p>
                      <a:endParaRPr lang="en-US" sz="2000" dirty="0"/>
                    </a:p>
                  </a:txBody>
                  <a:tcPr/>
                </a:tc>
                <a:tc gridSpan="2">
                  <a:txBody>
                    <a:bodyPr/>
                    <a:lstStyle/>
                    <a:p>
                      <a:pPr algn="ctr"/>
                      <a:r>
                        <a:rPr lang="en-US" sz="2400" dirty="0"/>
                        <a:t>Watts </a:t>
                      </a:r>
                    </a:p>
                  </a:txBody>
                  <a:tcPr anchor="ctr"/>
                </a:tc>
                <a:tc hMerge="1">
                  <a:txBody>
                    <a:bodyPr/>
                    <a:lstStyle/>
                    <a:p>
                      <a:endParaRPr lang="en-US" sz="2000" dirty="0"/>
                    </a:p>
                  </a:txBody>
                  <a:tcPr/>
                </a:tc>
                <a:tc gridSpan="2">
                  <a:txBody>
                    <a:bodyPr/>
                    <a:lstStyle/>
                    <a:p>
                      <a:pPr algn="ctr"/>
                      <a:r>
                        <a:rPr lang="en-US" sz="2400" dirty="0"/>
                        <a:t>Hickey</a:t>
                      </a:r>
                    </a:p>
                  </a:txBody>
                  <a:tcPr anchor="ctr"/>
                </a:tc>
                <a:tc hMerge="1">
                  <a:txBody>
                    <a:bodyPr/>
                    <a:lstStyle/>
                    <a:p>
                      <a:endParaRPr lang="en-US" sz="2000" dirty="0"/>
                    </a:p>
                  </a:txBody>
                  <a:tcPr/>
                </a:tc>
                <a:extLst>
                  <a:ext uri="{0D108BD9-81ED-4DB2-BD59-A6C34878D82A}">
                    <a16:rowId xmlns:a16="http://schemas.microsoft.com/office/drawing/2014/main" val="926944075"/>
                  </a:ext>
                </a:extLst>
              </a:tr>
              <a:tr h="370840">
                <a:tc>
                  <a:txBody>
                    <a:bodyPr/>
                    <a:lstStyle/>
                    <a:p>
                      <a:pPr algn="ctr"/>
                      <a:endParaRPr lang="en-US" sz="1800" b="1" dirty="0">
                        <a:latin typeface="+mn-lt"/>
                      </a:endParaRPr>
                    </a:p>
                  </a:txBody>
                  <a:tcPr anchor="ctr"/>
                </a:tc>
                <a:tc>
                  <a:txBody>
                    <a:bodyPr/>
                    <a:lstStyle/>
                    <a:p>
                      <a:pPr algn="ctr"/>
                      <a:r>
                        <a:rPr lang="en-US" sz="1600" b="1" dirty="0">
                          <a:latin typeface="+mn-lt"/>
                        </a:rPr>
                        <a:t># hits</a:t>
                      </a:r>
                    </a:p>
                  </a:txBody>
                  <a:tcPr anchor="ctr"/>
                </a:tc>
                <a:tc>
                  <a:txBody>
                    <a:bodyPr/>
                    <a:lstStyle/>
                    <a:p>
                      <a:pPr algn="ctr"/>
                      <a:r>
                        <a:rPr lang="en-US" sz="1800" b="1" dirty="0" err="1">
                          <a:latin typeface="+mn-lt"/>
                        </a:rPr>
                        <a:t>ug</a:t>
                      </a:r>
                      <a:r>
                        <a:rPr lang="en-US" sz="1800" b="1" dirty="0">
                          <a:latin typeface="+mn-lt"/>
                        </a:rPr>
                        <a:t>/kg</a:t>
                      </a:r>
                    </a:p>
                  </a:txBody>
                  <a:tcPr anchor="ctr"/>
                </a:tc>
                <a:tc>
                  <a:txBody>
                    <a:bodyPr/>
                    <a:lstStyle/>
                    <a:p>
                      <a:pPr algn="ctr"/>
                      <a:r>
                        <a:rPr lang="en-US" sz="1600" b="1" dirty="0">
                          <a:latin typeface="+mn-lt"/>
                        </a:rPr>
                        <a:t># hits</a:t>
                      </a:r>
                    </a:p>
                  </a:txBody>
                  <a:tcPr anchor="ctr"/>
                </a:tc>
                <a:tc>
                  <a:txBody>
                    <a:bodyPr/>
                    <a:lstStyle/>
                    <a:p>
                      <a:pPr algn="ctr"/>
                      <a:r>
                        <a:rPr lang="en-US" sz="1800" b="1" dirty="0" err="1">
                          <a:latin typeface="+mn-lt"/>
                        </a:rPr>
                        <a:t>ug</a:t>
                      </a:r>
                      <a:r>
                        <a:rPr lang="en-US" sz="1800" b="1" dirty="0">
                          <a:latin typeface="+mn-lt"/>
                        </a:rPr>
                        <a:t>/kg</a:t>
                      </a:r>
                    </a:p>
                  </a:txBody>
                  <a:tcPr anchor="ctr"/>
                </a:tc>
                <a:tc>
                  <a:txBody>
                    <a:bodyPr/>
                    <a:lstStyle/>
                    <a:p>
                      <a:pPr algn="ctr"/>
                      <a:r>
                        <a:rPr lang="en-US" sz="1600" b="1" dirty="0">
                          <a:latin typeface="+mn-lt"/>
                        </a:rPr>
                        <a:t># hits</a:t>
                      </a:r>
                    </a:p>
                  </a:txBody>
                  <a:tcPr anchor="ctr"/>
                </a:tc>
                <a:tc>
                  <a:txBody>
                    <a:bodyPr/>
                    <a:lstStyle/>
                    <a:p>
                      <a:pPr algn="ctr"/>
                      <a:r>
                        <a:rPr lang="en-US" sz="1800" b="1" dirty="0" err="1">
                          <a:latin typeface="+mn-lt"/>
                        </a:rPr>
                        <a:t>ug</a:t>
                      </a:r>
                      <a:r>
                        <a:rPr lang="en-US" sz="1800" b="1" dirty="0">
                          <a:latin typeface="+mn-lt"/>
                        </a:rPr>
                        <a:t>/kg</a:t>
                      </a:r>
                    </a:p>
                  </a:txBody>
                  <a:tcPr anchor="ctr"/>
                </a:tc>
                <a:tc>
                  <a:txBody>
                    <a:bodyPr/>
                    <a:lstStyle/>
                    <a:p>
                      <a:pPr algn="ctr"/>
                      <a:r>
                        <a:rPr lang="en-US" sz="1600" b="1" dirty="0">
                          <a:latin typeface="+mn-lt"/>
                        </a:rPr>
                        <a:t># hits</a:t>
                      </a:r>
                    </a:p>
                  </a:txBody>
                  <a:tcPr anchor="ctr"/>
                </a:tc>
                <a:tc>
                  <a:txBody>
                    <a:bodyPr/>
                    <a:lstStyle/>
                    <a:p>
                      <a:pPr algn="ctr"/>
                      <a:r>
                        <a:rPr lang="en-US" sz="1800" b="1" dirty="0" err="1">
                          <a:latin typeface="+mn-lt"/>
                        </a:rPr>
                        <a:t>ug</a:t>
                      </a:r>
                      <a:r>
                        <a:rPr lang="en-US" sz="1800" b="1" dirty="0">
                          <a:latin typeface="+mn-lt"/>
                        </a:rPr>
                        <a:t>/kg</a:t>
                      </a:r>
                    </a:p>
                  </a:txBody>
                  <a:tcPr anchor="ctr"/>
                </a:tc>
                <a:tc>
                  <a:txBody>
                    <a:bodyPr/>
                    <a:lstStyle/>
                    <a:p>
                      <a:pPr algn="ctr"/>
                      <a:r>
                        <a:rPr lang="en-US" sz="1600" b="1" dirty="0">
                          <a:latin typeface="+mn-lt"/>
                        </a:rPr>
                        <a:t># hits</a:t>
                      </a:r>
                    </a:p>
                  </a:txBody>
                  <a:tcPr anchor="ctr"/>
                </a:tc>
                <a:tc>
                  <a:txBody>
                    <a:bodyPr/>
                    <a:lstStyle/>
                    <a:p>
                      <a:pPr algn="ctr"/>
                      <a:r>
                        <a:rPr lang="en-US" sz="1800" b="1" dirty="0" err="1">
                          <a:latin typeface="+mn-lt"/>
                        </a:rPr>
                        <a:t>ug</a:t>
                      </a:r>
                      <a:r>
                        <a:rPr lang="en-US" sz="1800" b="1" dirty="0">
                          <a:latin typeface="+mn-lt"/>
                        </a:rPr>
                        <a:t>/kg</a:t>
                      </a:r>
                    </a:p>
                  </a:txBody>
                  <a:tcPr anchor="ctr"/>
                </a:tc>
                <a:extLst>
                  <a:ext uri="{0D108BD9-81ED-4DB2-BD59-A6C34878D82A}">
                    <a16:rowId xmlns:a16="http://schemas.microsoft.com/office/drawing/2014/main" val="3335858229"/>
                  </a:ext>
                </a:extLst>
              </a:tr>
              <a:tr h="370840">
                <a:tc>
                  <a:txBody>
                    <a:bodyPr/>
                    <a:lstStyle/>
                    <a:p>
                      <a:pPr algn="ctr" fontAlgn="b"/>
                      <a:r>
                        <a:rPr lang="en-US" sz="1800" b="1" i="0" u="none" strike="noStrike" dirty="0">
                          <a:solidFill>
                            <a:srgbClr val="000000"/>
                          </a:solidFill>
                          <a:effectLst/>
                          <a:latin typeface="+mn-lt"/>
                        </a:rPr>
                        <a:t>4,4'-DDD</a:t>
                      </a:r>
                    </a:p>
                  </a:txBody>
                  <a:tcPr marL="9525" marR="9525" marT="9525" marB="0" anchor="ctr"/>
                </a:tc>
                <a:tc>
                  <a:txBody>
                    <a:bodyPr/>
                    <a:lstStyle/>
                    <a:p>
                      <a:pPr algn="ctr" fontAlgn="b"/>
                      <a:r>
                        <a:rPr lang="en-US" sz="1600" b="1" i="0" u="none" strike="noStrike" dirty="0">
                          <a:solidFill>
                            <a:srgbClr val="000000"/>
                          </a:solidFill>
                          <a:effectLst/>
                          <a:latin typeface="+mn-lt"/>
                        </a:rPr>
                        <a:t>1</a:t>
                      </a:r>
                    </a:p>
                  </a:txBody>
                  <a:tcPr marL="9525" marR="9525" marT="9525" marB="0" anchor="ctr"/>
                </a:tc>
                <a:tc>
                  <a:txBody>
                    <a:bodyPr/>
                    <a:lstStyle/>
                    <a:p>
                      <a:pPr algn="ctr" fontAlgn="b"/>
                      <a:r>
                        <a:rPr lang="en-US" sz="1800" b="1" i="0" u="none" strike="noStrike" dirty="0">
                          <a:solidFill>
                            <a:srgbClr val="000000"/>
                          </a:solidFill>
                          <a:effectLst/>
                          <a:latin typeface="+mn-lt"/>
                        </a:rPr>
                        <a:t>0.79</a:t>
                      </a:r>
                    </a:p>
                  </a:txBody>
                  <a:tcPr marL="9525" marR="9525" marT="9525" marB="0" anchor="ctr"/>
                </a:tc>
                <a:tc>
                  <a:txBody>
                    <a:bodyPr/>
                    <a:lstStyle/>
                    <a:p>
                      <a:pPr algn="ctr" fontAlgn="b"/>
                      <a:r>
                        <a:rPr lang="en-US" sz="1600" b="1" i="0" u="none" strike="noStrike" dirty="0">
                          <a:solidFill>
                            <a:srgbClr val="000000"/>
                          </a:solidFill>
                          <a:effectLst/>
                          <a:latin typeface="+mn-lt"/>
                        </a:rPr>
                        <a:t>2</a:t>
                      </a:r>
                    </a:p>
                  </a:txBody>
                  <a:tcPr marL="9525" marR="9525" marT="9525" marB="0" anchor="ctr"/>
                </a:tc>
                <a:tc>
                  <a:txBody>
                    <a:bodyPr/>
                    <a:lstStyle/>
                    <a:p>
                      <a:pPr algn="ctr" fontAlgn="b"/>
                      <a:r>
                        <a:rPr lang="en-US" sz="1800" b="1" i="0" u="none" strike="noStrike">
                          <a:solidFill>
                            <a:srgbClr val="000000"/>
                          </a:solidFill>
                          <a:effectLst/>
                          <a:latin typeface="+mn-lt"/>
                        </a:rPr>
                        <a:t>0.46</a:t>
                      </a:r>
                    </a:p>
                  </a:txBody>
                  <a:tcPr marL="9525" marR="9525" marT="9525" marB="0" anchor="ctr"/>
                </a:tc>
                <a:tc>
                  <a:txBody>
                    <a:bodyPr/>
                    <a:lstStyle/>
                    <a:p>
                      <a:pPr algn="ctr" fontAlgn="b"/>
                      <a:r>
                        <a:rPr lang="en-US" sz="1600" b="1" i="0" u="none" strike="noStrike">
                          <a:solidFill>
                            <a:srgbClr val="000000"/>
                          </a:solidFill>
                          <a:effectLst/>
                          <a:latin typeface="+mn-lt"/>
                        </a:rPr>
                        <a:t>1</a:t>
                      </a:r>
                    </a:p>
                  </a:txBody>
                  <a:tcPr marL="9525" marR="9525" marT="9525" marB="0" anchor="ctr"/>
                </a:tc>
                <a:tc>
                  <a:txBody>
                    <a:bodyPr/>
                    <a:lstStyle/>
                    <a:p>
                      <a:pPr algn="ctr" fontAlgn="b"/>
                      <a:r>
                        <a:rPr lang="en-US" sz="1800" b="1" i="0" u="none" strike="noStrike">
                          <a:solidFill>
                            <a:srgbClr val="000000"/>
                          </a:solidFill>
                          <a:effectLst/>
                          <a:latin typeface="+mn-lt"/>
                        </a:rPr>
                        <a:t>2.2</a:t>
                      </a:r>
                    </a:p>
                  </a:txBody>
                  <a:tcPr marL="9525" marR="9525" marT="9525" marB="0" anchor="ctr"/>
                </a:tc>
                <a:tc>
                  <a:txBody>
                    <a:bodyPr/>
                    <a:lstStyle/>
                    <a:p>
                      <a:pPr algn="ctr" fontAlgn="b"/>
                      <a:r>
                        <a:rPr lang="en-US" sz="1600" b="1" i="0" u="none" strike="noStrike" dirty="0">
                          <a:solidFill>
                            <a:srgbClr val="000000"/>
                          </a:solidFill>
                          <a:effectLst/>
                          <a:latin typeface="+mn-lt"/>
                        </a:rPr>
                        <a:t>3</a:t>
                      </a:r>
                    </a:p>
                  </a:txBody>
                  <a:tcPr marL="9525" marR="9525" marT="9525" marB="0" anchor="ctr"/>
                </a:tc>
                <a:tc>
                  <a:txBody>
                    <a:bodyPr/>
                    <a:lstStyle/>
                    <a:p>
                      <a:pPr algn="ctr" fontAlgn="b"/>
                      <a:r>
                        <a:rPr lang="en-US" sz="1800" b="1" i="0" u="none" strike="noStrike">
                          <a:solidFill>
                            <a:srgbClr val="000000"/>
                          </a:solidFill>
                          <a:effectLst/>
                          <a:latin typeface="+mn-lt"/>
                        </a:rPr>
                        <a:t>1.8</a:t>
                      </a:r>
                    </a:p>
                  </a:txBody>
                  <a:tcPr marL="9525" marR="9525" marT="9525" marB="0" anchor="ctr"/>
                </a:tc>
                <a:tc>
                  <a:txBody>
                    <a:bodyPr/>
                    <a:lstStyle/>
                    <a:p>
                      <a:pPr algn="ctr" fontAlgn="b"/>
                      <a:r>
                        <a:rPr lang="en-US" sz="1600" b="1" i="0" u="none" strike="noStrike" dirty="0">
                          <a:solidFill>
                            <a:srgbClr val="000000"/>
                          </a:solidFill>
                          <a:effectLst/>
                          <a:latin typeface="+mn-lt"/>
                        </a:rPr>
                        <a:t>5</a:t>
                      </a:r>
                    </a:p>
                  </a:txBody>
                  <a:tcPr marL="9525" marR="9525" marT="9525" marB="0" anchor="ctr"/>
                </a:tc>
                <a:tc>
                  <a:txBody>
                    <a:bodyPr/>
                    <a:lstStyle/>
                    <a:p>
                      <a:pPr algn="ctr" fontAlgn="b"/>
                      <a:r>
                        <a:rPr lang="en-US" sz="1800" b="1" i="0" u="none" strike="noStrike">
                          <a:solidFill>
                            <a:srgbClr val="000000"/>
                          </a:solidFill>
                          <a:effectLst/>
                          <a:latin typeface="+mn-lt"/>
                        </a:rPr>
                        <a:t>4.6</a:t>
                      </a:r>
                    </a:p>
                  </a:txBody>
                  <a:tcPr marL="9525" marR="9525" marT="9525" marB="0" anchor="ctr"/>
                </a:tc>
                <a:extLst>
                  <a:ext uri="{0D108BD9-81ED-4DB2-BD59-A6C34878D82A}">
                    <a16:rowId xmlns:a16="http://schemas.microsoft.com/office/drawing/2014/main" val="1299278924"/>
                  </a:ext>
                </a:extLst>
              </a:tr>
              <a:tr h="370840">
                <a:tc>
                  <a:txBody>
                    <a:bodyPr/>
                    <a:lstStyle/>
                    <a:p>
                      <a:pPr algn="ctr" fontAlgn="b"/>
                      <a:r>
                        <a:rPr lang="en-US" sz="1800" b="1" i="0" u="none" strike="noStrike">
                          <a:solidFill>
                            <a:srgbClr val="000000"/>
                          </a:solidFill>
                          <a:effectLst/>
                          <a:latin typeface="+mn-lt"/>
                        </a:rPr>
                        <a:t>4,4'-DDE</a:t>
                      </a:r>
                    </a:p>
                  </a:txBody>
                  <a:tcPr marL="9525" marR="9525" marT="9525" marB="0" anchor="ctr"/>
                </a:tc>
                <a:tc>
                  <a:txBody>
                    <a:bodyPr/>
                    <a:lstStyle/>
                    <a:p>
                      <a:pPr algn="ctr" fontAlgn="b"/>
                      <a:r>
                        <a:rPr lang="en-US" sz="1600" b="1" i="0" u="none" strike="noStrike" dirty="0">
                          <a:solidFill>
                            <a:srgbClr val="000000"/>
                          </a:solidFill>
                          <a:effectLst/>
                          <a:latin typeface="+mn-lt"/>
                        </a:rPr>
                        <a:t>1</a:t>
                      </a:r>
                    </a:p>
                  </a:txBody>
                  <a:tcPr marL="9525" marR="9525" marT="9525" marB="0" anchor="ctr"/>
                </a:tc>
                <a:tc>
                  <a:txBody>
                    <a:bodyPr/>
                    <a:lstStyle/>
                    <a:p>
                      <a:pPr algn="ctr" fontAlgn="b"/>
                      <a:r>
                        <a:rPr lang="en-US" sz="1800" b="1" i="0" u="none" strike="noStrike" dirty="0">
                          <a:solidFill>
                            <a:srgbClr val="000000"/>
                          </a:solidFill>
                          <a:effectLst/>
                          <a:latin typeface="+mn-lt"/>
                        </a:rPr>
                        <a:t>0.25</a:t>
                      </a:r>
                    </a:p>
                  </a:txBody>
                  <a:tcPr marL="9525" marR="9525" marT="9525" marB="0" anchor="ctr"/>
                </a:tc>
                <a:tc>
                  <a:txBody>
                    <a:bodyPr/>
                    <a:lstStyle/>
                    <a:p>
                      <a:pPr algn="ctr" fontAlgn="b"/>
                      <a:r>
                        <a:rPr lang="en-US" sz="1600" b="1" i="0" u="none" strike="noStrike" dirty="0">
                          <a:solidFill>
                            <a:srgbClr val="000000"/>
                          </a:solidFill>
                          <a:effectLst/>
                          <a:latin typeface="+mn-lt"/>
                        </a:rPr>
                        <a:t>1</a:t>
                      </a:r>
                    </a:p>
                  </a:txBody>
                  <a:tcPr marL="9525" marR="9525" marT="9525" marB="0" anchor="ctr"/>
                </a:tc>
                <a:tc>
                  <a:txBody>
                    <a:bodyPr/>
                    <a:lstStyle/>
                    <a:p>
                      <a:pPr algn="ctr" fontAlgn="b"/>
                      <a:r>
                        <a:rPr lang="en-US" sz="1800" b="1" i="0" u="none" strike="noStrike" dirty="0">
                          <a:solidFill>
                            <a:srgbClr val="000000"/>
                          </a:solidFill>
                          <a:effectLst/>
                          <a:latin typeface="+mn-lt"/>
                        </a:rPr>
                        <a:t>1.1</a:t>
                      </a:r>
                    </a:p>
                  </a:txBody>
                  <a:tcPr marL="9525" marR="9525" marT="9525" marB="0" anchor="ctr"/>
                </a:tc>
                <a:tc>
                  <a:txBody>
                    <a:bodyPr/>
                    <a:lstStyle/>
                    <a:p>
                      <a:pPr algn="ctr" fontAlgn="b"/>
                      <a:r>
                        <a:rPr lang="en-US" sz="1600" b="1" i="0" u="none" strike="noStrike">
                          <a:solidFill>
                            <a:srgbClr val="000000"/>
                          </a:solidFill>
                          <a:effectLst/>
                          <a:latin typeface="+mn-lt"/>
                        </a:rPr>
                        <a:t>1</a:t>
                      </a:r>
                    </a:p>
                  </a:txBody>
                  <a:tcPr marL="9525" marR="9525" marT="9525" marB="0" anchor="ctr"/>
                </a:tc>
                <a:tc>
                  <a:txBody>
                    <a:bodyPr/>
                    <a:lstStyle/>
                    <a:p>
                      <a:pPr algn="ctr" fontAlgn="b"/>
                      <a:r>
                        <a:rPr lang="en-US" sz="1800" b="1" i="0" u="none" strike="noStrike">
                          <a:solidFill>
                            <a:srgbClr val="000000"/>
                          </a:solidFill>
                          <a:effectLst/>
                          <a:latin typeface="+mn-lt"/>
                        </a:rPr>
                        <a:t>1.5</a:t>
                      </a:r>
                    </a:p>
                  </a:txBody>
                  <a:tcPr marL="9525" marR="9525" marT="9525" marB="0" anchor="ctr"/>
                </a:tc>
                <a:tc>
                  <a:txBody>
                    <a:bodyPr/>
                    <a:lstStyle/>
                    <a:p>
                      <a:pPr algn="ctr" fontAlgn="b"/>
                      <a:r>
                        <a:rPr lang="en-US" sz="1600" b="1" i="0" u="none" strike="noStrike" dirty="0">
                          <a:solidFill>
                            <a:srgbClr val="000000"/>
                          </a:solidFill>
                          <a:effectLst/>
                          <a:latin typeface="+mn-lt"/>
                        </a:rPr>
                        <a:t>3</a:t>
                      </a:r>
                    </a:p>
                  </a:txBody>
                  <a:tcPr marL="9525" marR="9525" marT="9525" marB="0" anchor="ctr"/>
                </a:tc>
                <a:tc>
                  <a:txBody>
                    <a:bodyPr/>
                    <a:lstStyle/>
                    <a:p>
                      <a:pPr algn="ctr" fontAlgn="b"/>
                      <a:r>
                        <a:rPr lang="en-US" sz="1800" b="1" i="0" u="none" strike="noStrike">
                          <a:solidFill>
                            <a:srgbClr val="000000"/>
                          </a:solidFill>
                          <a:effectLst/>
                          <a:latin typeface="+mn-lt"/>
                        </a:rPr>
                        <a:t>2.6</a:t>
                      </a:r>
                    </a:p>
                  </a:txBody>
                  <a:tcPr marL="9525" marR="9525" marT="9525" marB="0" anchor="ctr"/>
                </a:tc>
                <a:tc>
                  <a:txBody>
                    <a:bodyPr/>
                    <a:lstStyle/>
                    <a:p>
                      <a:pPr algn="ctr" fontAlgn="b"/>
                      <a:r>
                        <a:rPr lang="en-US" sz="1600" b="1" i="0" u="none" strike="noStrike" dirty="0">
                          <a:solidFill>
                            <a:srgbClr val="000000"/>
                          </a:solidFill>
                          <a:effectLst/>
                          <a:latin typeface="+mn-lt"/>
                        </a:rPr>
                        <a:t>6</a:t>
                      </a:r>
                    </a:p>
                  </a:txBody>
                  <a:tcPr marL="9525" marR="9525" marT="9525" marB="0" anchor="ctr"/>
                </a:tc>
                <a:tc>
                  <a:txBody>
                    <a:bodyPr/>
                    <a:lstStyle/>
                    <a:p>
                      <a:pPr algn="ctr" fontAlgn="b"/>
                      <a:r>
                        <a:rPr lang="en-US" sz="1800" b="1" i="0" u="none" strike="noStrike">
                          <a:solidFill>
                            <a:srgbClr val="000000"/>
                          </a:solidFill>
                          <a:effectLst/>
                          <a:latin typeface="+mn-lt"/>
                        </a:rPr>
                        <a:t>5.5</a:t>
                      </a:r>
                    </a:p>
                  </a:txBody>
                  <a:tcPr marL="9525" marR="9525" marT="9525" marB="0" anchor="ctr"/>
                </a:tc>
                <a:extLst>
                  <a:ext uri="{0D108BD9-81ED-4DB2-BD59-A6C34878D82A}">
                    <a16:rowId xmlns:a16="http://schemas.microsoft.com/office/drawing/2014/main" val="261142684"/>
                  </a:ext>
                </a:extLst>
              </a:tr>
              <a:tr h="370840">
                <a:tc>
                  <a:txBody>
                    <a:bodyPr/>
                    <a:lstStyle/>
                    <a:p>
                      <a:pPr algn="ctr" fontAlgn="b"/>
                      <a:r>
                        <a:rPr lang="en-US" sz="1800" b="1" i="0" u="none" strike="noStrike">
                          <a:solidFill>
                            <a:srgbClr val="000000"/>
                          </a:solidFill>
                          <a:effectLst/>
                          <a:latin typeface="+mn-lt"/>
                        </a:rPr>
                        <a:t>4,4'-DDT</a:t>
                      </a: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3</a:t>
                      </a:r>
                    </a:p>
                  </a:txBody>
                  <a:tcPr marL="9525" marR="9525" marT="9525" marB="0" anchor="c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mn-lt"/>
                        </a:rPr>
                        <a:t>3.2</a:t>
                      </a:r>
                    </a:p>
                  </a:txBody>
                  <a:tcPr marL="9525" marR="9525" marT="9525" marB="0" anchor="ctr"/>
                </a:tc>
                <a:tc>
                  <a:txBody>
                    <a:bodyPr/>
                    <a:lstStyle/>
                    <a:p>
                      <a:pPr algn="ctr" fontAlgn="b"/>
                      <a:r>
                        <a:rPr lang="en-US" sz="1600" b="1" i="0" u="none" strike="noStrike" dirty="0">
                          <a:solidFill>
                            <a:srgbClr val="000000"/>
                          </a:solidFill>
                          <a:effectLst/>
                          <a:latin typeface="+mn-lt"/>
                        </a:rPr>
                        <a:t>1</a:t>
                      </a:r>
                    </a:p>
                  </a:txBody>
                  <a:tcPr marL="9525" marR="9525" marT="9525" marB="0" anchor="ctr"/>
                </a:tc>
                <a:tc>
                  <a:txBody>
                    <a:bodyPr/>
                    <a:lstStyle/>
                    <a:p>
                      <a:pPr algn="ctr" fontAlgn="b"/>
                      <a:r>
                        <a:rPr lang="en-US" sz="1800" b="1" i="0" u="none" strike="noStrike">
                          <a:solidFill>
                            <a:srgbClr val="000000"/>
                          </a:solidFill>
                          <a:effectLst/>
                          <a:latin typeface="+mn-lt"/>
                        </a:rPr>
                        <a:t>2</a:t>
                      </a:r>
                    </a:p>
                  </a:txBody>
                  <a:tcPr marL="9525" marR="9525" marT="9525" marB="0" anchor="ctr"/>
                </a:tc>
                <a:tc>
                  <a:txBody>
                    <a:bodyPr/>
                    <a:lstStyle/>
                    <a:p>
                      <a:pPr algn="ctr" fontAlgn="b"/>
                      <a:r>
                        <a:rPr lang="en-US" sz="1600" b="1" i="0" u="none" strike="noStrike" dirty="0">
                          <a:solidFill>
                            <a:srgbClr val="000000"/>
                          </a:solidFill>
                          <a:effectLst/>
                          <a:latin typeface="+mn-lt"/>
                        </a:rPr>
                        <a:t>4</a:t>
                      </a:r>
                    </a:p>
                  </a:txBody>
                  <a:tcPr marL="9525" marR="9525" marT="9525" marB="0" anchor="ctr"/>
                </a:tc>
                <a:tc>
                  <a:txBody>
                    <a:bodyPr/>
                    <a:lstStyle/>
                    <a:p>
                      <a:pPr algn="ctr" fontAlgn="b"/>
                      <a:r>
                        <a:rPr lang="en-US" sz="1800" b="1" i="0" u="none" strike="noStrike" dirty="0">
                          <a:solidFill>
                            <a:srgbClr val="000000"/>
                          </a:solidFill>
                          <a:effectLst/>
                          <a:latin typeface="+mn-lt"/>
                        </a:rPr>
                        <a:t>560</a:t>
                      </a:r>
                    </a:p>
                  </a:txBody>
                  <a:tcPr marL="9525" marR="9525" marT="9525" marB="0" anchor="ctr">
                    <a:solidFill>
                      <a:srgbClr val="FFFF00"/>
                    </a:solidFill>
                  </a:tcPr>
                </a:tc>
                <a:tc>
                  <a:txBody>
                    <a:bodyPr/>
                    <a:lstStyle/>
                    <a:p>
                      <a:pPr algn="ctr" fontAlgn="b"/>
                      <a:r>
                        <a:rPr lang="en-US" sz="1600" b="1" i="0" u="none" strike="noStrike" dirty="0">
                          <a:solidFill>
                            <a:srgbClr val="000000"/>
                          </a:solidFill>
                          <a:effectLst/>
                          <a:latin typeface="+mn-lt"/>
                        </a:rPr>
                        <a:t>4</a:t>
                      </a:r>
                    </a:p>
                  </a:txBody>
                  <a:tcPr marL="9525" marR="9525" marT="9525" marB="0" anchor="ctr"/>
                </a:tc>
                <a:tc>
                  <a:txBody>
                    <a:bodyPr/>
                    <a:lstStyle/>
                    <a:p>
                      <a:pPr algn="ctr" fontAlgn="b"/>
                      <a:r>
                        <a:rPr lang="en-US" sz="1800" b="1" i="0" u="none" strike="noStrike" dirty="0">
                          <a:solidFill>
                            <a:srgbClr val="000000"/>
                          </a:solidFill>
                          <a:effectLst/>
                          <a:latin typeface="+mn-lt"/>
                        </a:rPr>
                        <a:t>23</a:t>
                      </a:r>
                    </a:p>
                  </a:txBody>
                  <a:tcPr marL="9525" marR="9525" marT="9525" marB="0" anchor="ctr">
                    <a:solidFill>
                      <a:srgbClr val="FFFF00"/>
                    </a:solidFill>
                  </a:tcPr>
                </a:tc>
                <a:extLst>
                  <a:ext uri="{0D108BD9-81ED-4DB2-BD59-A6C34878D82A}">
                    <a16:rowId xmlns:a16="http://schemas.microsoft.com/office/drawing/2014/main" val="2561769075"/>
                  </a:ext>
                </a:extLst>
              </a:tr>
              <a:tr h="370840">
                <a:tc>
                  <a:txBody>
                    <a:bodyPr/>
                    <a:lstStyle/>
                    <a:p>
                      <a:pPr algn="ctr" fontAlgn="b"/>
                      <a:r>
                        <a:rPr lang="en-US" sz="1800" b="1" i="0" u="none" strike="noStrike" dirty="0">
                          <a:solidFill>
                            <a:srgbClr val="000000"/>
                          </a:solidFill>
                          <a:effectLst/>
                          <a:latin typeface="+mn-lt"/>
                        </a:rPr>
                        <a:t>ALDRIN</a:t>
                      </a:r>
                    </a:p>
                  </a:txBody>
                  <a:tcPr marL="9525" marR="9525" marT="9525" marB="0" anchor="ctr"/>
                </a:tc>
                <a:tc>
                  <a:txBody>
                    <a:bodyPr/>
                    <a:lstStyle/>
                    <a:p>
                      <a:pPr algn="ctr" fontAlgn="b"/>
                      <a:r>
                        <a:rPr lang="en-US" sz="1600" b="1" i="0" u="none" strike="noStrike" dirty="0">
                          <a:solidFill>
                            <a:srgbClr val="000000"/>
                          </a:solidFill>
                          <a:effectLst/>
                          <a:latin typeface="+mn-lt"/>
                        </a:rPr>
                        <a:t>1</a:t>
                      </a:r>
                    </a:p>
                  </a:txBody>
                  <a:tcPr marL="9525" marR="9525" marT="9525" marB="0" anchor="ctr"/>
                </a:tc>
                <a:tc>
                  <a:txBody>
                    <a:bodyPr/>
                    <a:lstStyle/>
                    <a:p>
                      <a:pPr algn="ctr" fontAlgn="b"/>
                      <a:r>
                        <a:rPr lang="en-US" sz="1800" b="1" i="0" u="none" strike="noStrike" dirty="0">
                          <a:solidFill>
                            <a:srgbClr val="000000"/>
                          </a:solidFill>
                          <a:effectLst/>
                          <a:latin typeface="+mn-lt"/>
                        </a:rPr>
                        <a:t>6.1</a:t>
                      </a: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338311540"/>
                  </a:ext>
                </a:extLst>
              </a:tr>
              <a:tr h="370840">
                <a:tc>
                  <a:txBody>
                    <a:bodyPr/>
                    <a:lstStyle/>
                    <a:p>
                      <a:pPr algn="ctr" fontAlgn="b"/>
                      <a:r>
                        <a:rPr lang="en-US" sz="1800" b="1" i="0" u="none" strike="noStrike">
                          <a:solidFill>
                            <a:srgbClr val="000000"/>
                          </a:solidFill>
                          <a:effectLst/>
                          <a:latin typeface="+mn-lt"/>
                        </a:rPr>
                        <a:t>ALPHA-BHC</a:t>
                      </a: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614349205"/>
                  </a:ext>
                </a:extLst>
              </a:tr>
              <a:tr h="370840">
                <a:tc>
                  <a:txBody>
                    <a:bodyPr/>
                    <a:lstStyle/>
                    <a:p>
                      <a:pPr algn="ctr" fontAlgn="b"/>
                      <a:r>
                        <a:rPr lang="en-US" sz="1800" b="1" i="0" u="none" strike="noStrike">
                          <a:solidFill>
                            <a:srgbClr val="000000"/>
                          </a:solidFill>
                          <a:effectLst/>
                          <a:latin typeface="+mn-lt"/>
                        </a:rPr>
                        <a:t>BETA-BHC</a:t>
                      </a: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018965329"/>
                  </a:ext>
                </a:extLst>
              </a:tr>
              <a:tr h="370840">
                <a:tc>
                  <a:txBody>
                    <a:bodyPr/>
                    <a:lstStyle/>
                    <a:p>
                      <a:pPr algn="ctr" fontAlgn="b"/>
                      <a:r>
                        <a:rPr lang="en-US" sz="1800" b="1" i="0" u="none" strike="noStrike" dirty="0">
                          <a:solidFill>
                            <a:srgbClr val="000000"/>
                          </a:solidFill>
                          <a:effectLst/>
                          <a:latin typeface="+mn-lt"/>
                        </a:rPr>
                        <a:t>CHLORDANE</a:t>
                      </a:r>
                    </a:p>
                  </a:txBody>
                  <a:tcPr marL="9525" marR="9525" marT="9525" marB="0" anchor="ctr">
                    <a:solidFill>
                      <a:srgbClr val="FFFF00"/>
                    </a:solidFill>
                  </a:tcPr>
                </a:tc>
                <a:tc>
                  <a:txBody>
                    <a:bodyPr/>
                    <a:lstStyle/>
                    <a:p>
                      <a:pPr algn="ctr" fontAlgn="b"/>
                      <a:r>
                        <a:rPr lang="en-US" sz="1600" b="1" i="0" u="none" strike="noStrike" dirty="0">
                          <a:solidFill>
                            <a:srgbClr val="000000"/>
                          </a:solidFill>
                          <a:effectLst/>
                          <a:latin typeface="+mn-lt"/>
                        </a:rPr>
                        <a:t>2</a:t>
                      </a:r>
                    </a:p>
                  </a:txBody>
                  <a:tcPr marL="9525" marR="9525" marT="9525" marB="0" anchor="ctr">
                    <a:solidFill>
                      <a:srgbClr val="FFFF00"/>
                    </a:solidFill>
                  </a:tcPr>
                </a:tc>
                <a:tc>
                  <a:txBody>
                    <a:bodyPr/>
                    <a:lstStyle/>
                    <a:p>
                      <a:pPr algn="ctr" fontAlgn="b"/>
                      <a:r>
                        <a:rPr lang="en-US" sz="1800" b="1" i="0" u="none" strike="noStrike" dirty="0">
                          <a:solidFill>
                            <a:srgbClr val="000000"/>
                          </a:solidFill>
                          <a:effectLst/>
                          <a:latin typeface="+mn-lt"/>
                        </a:rPr>
                        <a:t>42</a:t>
                      </a:r>
                    </a:p>
                  </a:txBody>
                  <a:tcPr marL="9525" marR="9525" marT="9525" marB="0" anchor="ctr">
                    <a:solidFill>
                      <a:srgbClr val="FFFF00"/>
                    </a:solidFill>
                  </a:tcPr>
                </a:tc>
                <a:tc>
                  <a:txBody>
                    <a:bodyPr/>
                    <a:lstStyle/>
                    <a:p>
                      <a:pPr algn="ctr" fontAlgn="b"/>
                      <a:r>
                        <a:rPr lang="en-US" sz="1600" b="1" i="0" u="none" strike="noStrike" dirty="0">
                          <a:solidFill>
                            <a:srgbClr val="000000"/>
                          </a:solidFill>
                          <a:effectLst/>
                          <a:latin typeface="+mn-lt"/>
                        </a:rPr>
                        <a:t>2</a:t>
                      </a:r>
                    </a:p>
                  </a:txBody>
                  <a:tcPr marL="9525" marR="9525" marT="9525" marB="0" anchor="ctr">
                    <a:solidFill>
                      <a:srgbClr val="FFFF00"/>
                    </a:solidFill>
                  </a:tcPr>
                </a:tc>
                <a:tc>
                  <a:txBody>
                    <a:bodyPr/>
                    <a:lstStyle/>
                    <a:p>
                      <a:pPr algn="ctr" fontAlgn="b"/>
                      <a:r>
                        <a:rPr lang="en-US" sz="1800" b="1" i="0" u="none" strike="noStrike" dirty="0">
                          <a:solidFill>
                            <a:srgbClr val="000000"/>
                          </a:solidFill>
                          <a:effectLst/>
                          <a:latin typeface="+mn-lt"/>
                        </a:rPr>
                        <a:t>21</a:t>
                      </a:r>
                    </a:p>
                  </a:txBody>
                  <a:tcPr marL="9525" marR="9525" marT="9525" marB="0" anchor="ctr">
                    <a:solidFill>
                      <a:srgbClr val="FFFF00"/>
                    </a:solidFill>
                  </a:tcPr>
                </a:tc>
                <a:tc>
                  <a:txBody>
                    <a:bodyPr/>
                    <a:lstStyle/>
                    <a:p>
                      <a:pPr algn="ctr" fontAlgn="b"/>
                      <a:r>
                        <a:rPr lang="en-US" sz="1600" b="1" i="0" u="none" strike="noStrike" dirty="0">
                          <a:solidFill>
                            <a:srgbClr val="000000"/>
                          </a:solidFill>
                          <a:effectLst/>
                          <a:latin typeface="+mn-lt"/>
                        </a:rPr>
                        <a:t>3</a:t>
                      </a:r>
                    </a:p>
                  </a:txBody>
                  <a:tcPr marL="9525" marR="9525" marT="9525" marB="0" anchor="ctr">
                    <a:solidFill>
                      <a:srgbClr val="FFFF00"/>
                    </a:solidFill>
                  </a:tcPr>
                </a:tc>
                <a:tc>
                  <a:txBody>
                    <a:bodyPr/>
                    <a:lstStyle/>
                    <a:p>
                      <a:pPr algn="ctr" fontAlgn="b"/>
                      <a:r>
                        <a:rPr lang="en-US" sz="1800" b="1" i="0" u="none" strike="noStrike" dirty="0">
                          <a:solidFill>
                            <a:srgbClr val="000000"/>
                          </a:solidFill>
                          <a:effectLst/>
                          <a:latin typeface="+mn-lt"/>
                        </a:rPr>
                        <a:t>70</a:t>
                      </a:r>
                    </a:p>
                  </a:txBody>
                  <a:tcPr marL="9525" marR="9525" marT="9525" marB="0" anchor="ctr">
                    <a:solidFill>
                      <a:srgbClr val="FFFF00"/>
                    </a:solidFill>
                  </a:tcPr>
                </a:tc>
                <a:tc>
                  <a:txBody>
                    <a:bodyPr/>
                    <a:lstStyle/>
                    <a:p>
                      <a:pPr algn="ctr" fontAlgn="b"/>
                      <a:r>
                        <a:rPr lang="en-US" sz="1600" b="1" i="0" u="none" strike="noStrike" dirty="0">
                          <a:solidFill>
                            <a:srgbClr val="000000"/>
                          </a:solidFill>
                          <a:effectLst/>
                          <a:latin typeface="+mn-lt"/>
                        </a:rPr>
                        <a:t>4</a:t>
                      </a:r>
                    </a:p>
                  </a:txBody>
                  <a:tcPr marL="9525" marR="9525" marT="9525" marB="0" anchor="ctr">
                    <a:solidFill>
                      <a:srgbClr val="FFFF00"/>
                    </a:solidFill>
                  </a:tcPr>
                </a:tc>
                <a:tc>
                  <a:txBody>
                    <a:bodyPr/>
                    <a:lstStyle/>
                    <a:p>
                      <a:pPr algn="ctr" fontAlgn="b"/>
                      <a:r>
                        <a:rPr lang="en-US" sz="1800" b="1" i="0" u="none" strike="noStrike" dirty="0">
                          <a:solidFill>
                            <a:srgbClr val="000000"/>
                          </a:solidFill>
                          <a:effectLst/>
                          <a:latin typeface="+mn-lt"/>
                        </a:rPr>
                        <a:t>100</a:t>
                      </a:r>
                    </a:p>
                  </a:txBody>
                  <a:tcPr marL="9525" marR="9525" marT="9525" marB="0" anchor="ctr">
                    <a:solidFill>
                      <a:srgbClr val="FFFF00"/>
                    </a:solidFill>
                  </a:tcPr>
                </a:tc>
                <a:tc>
                  <a:txBody>
                    <a:bodyPr/>
                    <a:lstStyle/>
                    <a:p>
                      <a:pPr algn="ctr" fontAlgn="b"/>
                      <a:r>
                        <a:rPr lang="en-US" sz="1600" b="1" i="0" u="none" strike="noStrike" dirty="0">
                          <a:solidFill>
                            <a:srgbClr val="000000"/>
                          </a:solidFill>
                          <a:effectLst/>
                          <a:latin typeface="+mn-lt"/>
                        </a:rPr>
                        <a:t>3</a:t>
                      </a:r>
                    </a:p>
                  </a:txBody>
                  <a:tcPr marL="9525" marR="9525" marT="9525" marB="0" anchor="ctr">
                    <a:solidFill>
                      <a:srgbClr val="FFFF00"/>
                    </a:solidFill>
                  </a:tcPr>
                </a:tc>
                <a:tc>
                  <a:txBody>
                    <a:bodyPr/>
                    <a:lstStyle/>
                    <a:p>
                      <a:pPr algn="ctr" fontAlgn="b"/>
                      <a:r>
                        <a:rPr lang="en-US" sz="1800" b="1" i="0" u="none" strike="noStrike" dirty="0">
                          <a:solidFill>
                            <a:srgbClr val="000000"/>
                          </a:solidFill>
                          <a:effectLst/>
                          <a:latin typeface="+mn-lt"/>
                        </a:rPr>
                        <a:t>40</a:t>
                      </a:r>
                    </a:p>
                  </a:txBody>
                  <a:tcPr marL="9525" marR="9525" marT="9525" marB="0" anchor="ctr">
                    <a:solidFill>
                      <a:srgbClr val="FFFF00"/>
                    </a:solidFill>
                  </a:tcPr>
                </a:tc>
                <a:extLst>
                  <a:ext uri="{0D108BD9-81ED-4DB2-BD59-A6C34878D82A}">
                    <a16:rowId xmlns:a16="http://schemas.microsoft.com/office/drawing/2014/main" val="3016232189"/>
                  </a:ext>
                </a:extLst>
              </a:tr>
              <a:tr h="370840">
                <a:tc>
                  <a:txBody>
                    <a:bodyPr/>
                    <a:lstStyle/>
                    <a:p>
                      <a:pPr algn="ctr" fontAlgn="b"/>
                      <a:r>
                        <a:rPr lang="en-US" sz="1800" b="1" i="0" u="none" strike="noStrike">
                          <a:solidFill>
                            <a:srgbClr val="000000"/>
                          </a:solidFill>
                          <a:effectLst/>
                          <a:latin typeface="+mn-lt"/>
                        </a:rPr>
                        <a:t>DELTA-BHC</a:t>
                      </a: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1</a:t>
                      </a:r>
                    </a:p>
                  </a:txBody>
                  <a:tcPr marL="9525" marR="9525" marT="9525" marB="0" anchor="ctr"/>
                </a:tc>
                <a:tc>
                  <a:txBody>
                    <a:bodyPr/>
                    <a:lstStyle/>
                    <a:p>
                      <a:pPr algn="ctr" fontAlgn="b"/>
                      <a:r>
                        <a:rPr lang="en-US" sz="1800" b="1" i="0" u="none" strike="noStrike" dirty="0">
                          <a:solidFill>
                            <a:srgbClr val="000000"/>
                          </a:solidFill>
                          <a:effectLst/>
                          <a:latin typeface="+mn-lt"/>
                        </a:rPr>
                        <a:t>24</a:t>
                      </a: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615300366"/>
                  </a:ext>
                </a:extLst>
              </a:tr>
              <a:tr h="370840">
                <a:tc>
                  <a:txBody>
                    <a:bodyPr/>
                    <a:lstStyle/>
                    <a:p>
                      <a:pPr algn="ctr" fontAlgn="b"/>
                      <a:r>
                        <a:rPr lang="en-US" sz="1800" b="1" i="0" u="none" strike="noStrike">
                          <a:solidFill>
                            <a:srgbClr val="000000"/>
                          </a:solidFill>
                          <a:effectLst/>
                          <a:latin typeface="+mn-lt"/>
                        </a:rPr>
                        <a:t>DIELDRIN</a:t>
                      </a:r>
                    </a:p>
                  </a:txBody>
                  <a:tcPr marL="9525" marR="9525" marT="9525" marB="0" anchor="ctr"/>
                </a:tc>
                <a:tc>
                  <a:txBody>
                    <a:bodyPr/>
                    <a:lstStyle/>
                    <a:p>
                      <a:pPr algn="ctr" fontAlgn="b"/>
                      <a:r>
                        <a:rPr lang="en-US" sz="1600" b="1" i="0" u="none" strike="noStrike" dirty="0">
                          <a:solidFill>
                            <a:srgbClr val="000000"/>
                          </a:solidFill>
                          <a:effectLst/>
                          <a:latin typeface="+mn-lt"/>
                        </a:rPr>
                        <a:t>3</a:t>
                      </a:r>
                    </a:p>
                  </a:txBody>
                  <a:tcPr marL="9525" marR="9525" marT="9525" marB="0" anchor="ctr"/>
                </a:tc>
                <a:tc>
                  <a:txBody>
                    <a:bodyPr/>
                    <a:lstStyle/>
                    <a:p>
                      <a:pPr algn="ctr" fontAlgn="b"/>
                      <a:r>
                        <a:rPr lang="en-US" sz="1800" b="1" i="0" u="none" strike="noStrike" dirty="0">
                          <a:solidFill>
                            <a:srgbClr val="000000"/>
                          </a:solidFill>
                          <a:effectLst/>
                          <a:latin typeface="+mn-lt"/>
                        </a:rPr>
                        <a:t>0.46</a:t>
                      </a:r>
                    </a:p>
                  </a:txBody>
                  <a:tcPr marL="9525" marR="9525" marT="9525" marB="0" anchor="ctr"/>
                </a:tc>
                <a:tc>
                  <a:txBody>
                    <a:bodyPr/>
                    <a:lstStyle/>
                    <a:p>
                      <a:pPr algn="ctr" fontAlgn="b"/>
                      <a:r>
                        <a:rPr lang="en-US" sz="1600" b="1" i="0" u="none" strike="noStrike" dirty="0">
                          <a:solidFill>
                            <a:srgbClr val="000000"/>
                          </a:solidFill>
                          <a:effectLst/>
                          <a:latin typeface="+mn-lt"/>
                        </a:rPr>
                        <a:t>4</a:t>
                      </a:r>
                    </a:p>
                  </a:txBody>
                  <a:tcPr marL="9525" marR="9525" marT="9525" marB="0" anchor="ctr"/>
                </a:tc>
                <a:tc>
                  <a:txBody>
                    <a:bodyPr/>
                    <a:lstStyle/>
                    <a:p>
                      <a:pPr algn="ctr" fontAlgn="b"/>
                      <a:r>
                        <a:rPr lang="en-US" sz="1800" b="1" i="0" u="none" strike="noStrike" dirty="0">
                          <a:solidFill>
                            <a:srgbClr val="000000"/>
                          </a:solidFill>
                          <a:effectLst/>
                          <a:latin typeface="+mn-lt"/>
                        </a:rPr>
                        <a:t>150</a:t>
                      </a:r>
                    </a:p>
                  </a:txBody>
                  <a:tcPr marL="9525" marR="9525" marT="9525" marB="0" anchor="ctr">
                    <a:solidFill>
                      <a:srgbClr val="FFFF00"/>
                    </a:solidFill>
                  </a:tcPr>
                </a:tc>
                <a:tc>
                  <a:txBody>
                    <a:bodyPr/>
                    <a:lstStyle/>
                    <a:p>
                      <a:pPr algn="ctr" fontAlgn="b"/>
                      <a:r>
                        <a:rPr lang="en-US" sz="1600" b="1" i="0" u="none" strike="noStrike" dirty="0">
                          <a:solidFill>
                            <a:srgbClr val="000000"/>
                          </a:solidFill>
                          <a:effectLst/>
                          <a:latin typeface="+mn-lt"/>
                        </a:rPr>
                        <a:t>1</a:t>
                      </a:r>
                    </a:p>
                  </a:txBody>
                  <a:tcPr marL="9525" marR="9525" marT="9525" marB="0" anchor="ctr"/>
                </a:tc>
                <a:tc>
                  <a:txBody>
                    <a:bodyPr/>
                    <a:lstStyle/>
                    <a:p>
                      <a:pPr algn="ctr" fontAlgn="b"/>
                      <a:r>
                        <a:rPr lang="en-US" sz="1800" b="1" i="0" u="none" strike="noStrike" dirty="0">
                          <a:solidFill>
                            <a:srgbClr val="000000"/>
                          </a:solidFill>
                          <a:effectLst/>
                          <a:latin typeface="+mn-lt"/>
                        </a:rPr>
                        <a:t>0.39</a:t>
                      </a:r>
                    </a:p>
                  </a:txBody>
                  <a:tcPr marL="9525" marR="9525" marT="9525" marB="0" anchor="ctr"/>
                </a:tc>
                <a:tc>
                  <a:txBody>
                    <a:bodyPr/>
                    <a:lstStyle/>
                    <a:p>
                      <a:pPr algn="ctr" fontAlgn="b"/>
                      <a:r>
                        <a:rPr lang="en-US" sz="1600" b="1" i="0" u="none" strike="noStrike" dirty="0">
                          <a:solidFill>
                            <a:srgbClr val="000000"/>
                          </a:solidFill>
                          <a:effectLst/>
                          <a:latin typeface="+mn-lt"/>
                        </a:rPr>
                        <a:t>2</a:t>
                      </a:r>
                    </a:p>
                  </a:txBody>
                  <a:tcPr marL="9525" marR="9525" marT="9525" marB="0" anchor="ctr"/>
                </a:tc>
                <a:tc>
                  <a:txBody>
                    <a:bodyPr/>
                    <a:lstStyle/>
                    <a:p>
                      <a:pPr algn="ctr" fontAlgn="b"/>
                      <a:r>
                        <a:rPr lang="en-US" sz="1800" b="1" i="0" u="none" strike="noStrike" dirty="0">
                          <a:solidFill>
                            <a:srgbClr val="000000"/>
                          </a:solidFill>
                          <a:effectLst/>
                          <a:latin typeface="+mn-lt"/>
                        </a:rPr>
                        <a:t>0.6</a:t>
                      </a:r>
                    </a:p>
                  </a:txBody>
                  <a:tcPr marL="9525" marR="9525" marT="9525" marB="0" anchor="ctr"/>
                </a:tc>
                <a:tc>
                  <a:txBody>
                    <a:bodyPr/>
                    <a:lstStyle/>
                    <a:p>
                      <a:pPr algn="ctr" fontAlgn="b"/>
                      <a:r>
                        <a:rPr lang="en-US" sz="1600" b="1" i="0" u="none" strike="noStrike" dirty="0">
                          <a:solidFill>
                            <a:srgbClr val="000000"/>
                          </a:solidFill>
                          <a:effectLst/>
                          <a:latin typeface="+mn-lt"/>
                        </a:rPr>
                        <a:t>4</a:t>
                      </a:r>
                    </a:p>
                  </a:txBody>
                  <a:tcPr marL="9525" marR="9525" marT="9525" marB="0" anchor="ctr"/>
                </a:tc>
                <a:tc>
                  <a:txBody>
                    <a:bodyPr/>
                    <a:lstStyle/>
                    <a:p>
                      <a:pPr algn="ctr" fontAlgn="b"/>
                      <a:r>
                        <a:rPr lang="en-US" sz="1800" b="1" i="0" u="none" strike="noStrike" dirty="0">
                          <a:solidFill>
                            <a:srgbClr val="000000"/>
                          </a:solidFill>
                          <a:effectLst/>
                          <a:latin typeface="+mn-lt"/>
                        </a:rPr>
                        <a:t>0.89</a:t>
                      </a:r>
                    </a:p>
                  </a:txBody>
                  <a:tcPr marL="9525" marR="9525" marT="9525" marB="0" anchor="ctr"/>
                </a:tc>
                <a:extLst>
                  <a:ext uri="{0D108BD9-81ED-4DB2-BD59-A6C34878D82A}">
                    <a16:rowId xmlns:a16="http://schemas.microsoft.com/office/drawing/2014/main" val="2894696432"/>
                  </a:ext>
                </a:extLst>
              </a:tr>
              <a:tr h="370840">
                <a:tc>
                  <a:txBody>
                    <a:bodyPr/>
                    <a:lstStyle/>
                    <a:p>
                      <a:pPr algn="ctr" fontAlgn="b"/>
                      <a:r>
                        <a:rPr lang="en-US" sz="1800" b="1" i="0" u="none" strike="noStrike" dirty="0">
                          <a:solidFill>
                            <a:srgbClr val="000000"/>
                          </a:solidFill>
                          <a:effectLst/>
                          <a:latin typeface="+mn-lt"/>
                        </a:rPr>
                        <a:t>ENDRIN ALDEHYDE</a:t>
                      </a: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1</a:t>
                      </a:r>
                    </a:p>
                  </a:txBody>
                  <a:tcPr marL="9525" marR="9525" marT="9525" marB="0" anchor="ctr"/>
                </a:tc>
                <a:tc>
                  <a:txBody>
                    <a:bodyPr/>
                    <a:lstStyle/>
                    <a:p>
                      <a:pPr algn="ctr" fontAlgn="b"/>
                      <a:r>
                        <a:rPr lang="en-US" sz="1800" b="1" i="0" u="none" strike="noStrike">
                          <a:solidFill>
                            <a:srgbClr val="000000"/>
                          </a:solidFill>
                          <a:effectLst/>
                          <a:latin typeface="+mn-lt"/>
                        </a:rPr>
                        <a:t>9.4</a:t>
                      </a:r>
                    </a:p>
                  </a:txBody>
                  <a:tcPr marL="9525" marR="9525" marT="9525" marB="0" anchor="ctr"/>
                </a:tc>
                <a:tc>
                  <a:txBody>
                    <a:bodyPr/>
                    <a:lstStyle/>
                    <a:p>
                      <a:pPr algn="ctr" fontAlgn="b"/>
                      <a:r>
                        <a:rPr lang="en-US" sz="1600" b="1" i="0" u="none" strike="noStrike" dirty="0">
                          <a:solidFill>
                            <a:srgbClr val="000000"/>
                          </a:solidFill>
                          <a:effectLst/>
                          <a:latin typeface="+mn-lt"/>
                        </a:rPr>
                        <a:t>0</a:t>
                      </a:r>
                    </a:p>
                  </a:txBody>
                  <a:tcPr marL="9525" marR="9525" marT="9525" marB="0" anchor="ctr"/>
                </a:tc>
                <a:tc>
                  <a:txBody>
                    <a:bodyPr/>
                    <a:lstStyle/>
                    <a:p>
                      <a:pPr algn="ctr" fontAlgn="b"/>
                      <a:endParaRPr lang="en-US" sz="1800" b="1" i="0" u="none" strike="noStrike" dirty="0">
                        <a:solidFill>
                          <a:srgbClr val="000000"/>
                        </a:solidFill>
                        <a:effectLst/>
                        <a:latin typeface="+mn-lt"/>
                      </a:endParaRPr>
                    </a:p>
                  </a:txBody>
                  <a:tcPr marL="9525" marR="9525" marT="9525" marB="0" anchor="ctr"/>
                </a:tc>
                <a:tc>
                  <a:txBody>
                    <a:bodyPr/>
                    <a:lstStyle/>
                    <a:p>
                      <a:pPr algn="ctr" fontAlgn="b"/>
                      <a:r>
                        <a:rPr lang="en-US" sz="1600" b="1" i="0" u="none" strike="noStrike" dirty="0">
                          <a:solidFill>
                            <a:srgbClr val="000000"/>
                          </a:solidFill>
                          <a:effectLst/>
                          <a:latin typeface="+mn-lt"/>
                        </a:rPr>
                        <a:t>2</a:t>
                      </a:r>
                    </a:p>
                  </a:txBody>
                  <a:tcPr marL="9525" marR="9525" marT="9525" marB="0" anchor="ctr"/>
                </a:tc>
                <a:tc>
                  <a:txBody>
                    <a:bodyPr/>
                    <a:lstStyle/>
                    <a:p>
                      <a:pPr algn="ctr" fontAlgn="b"/>
                      <a:r>
                        <a:rPr lang="en-US" sz="1800" b="1" i="0" u="none" strike="noStrike" dirty="0">
                          <a:solidFill>
                            <a:srgbClr val="000000"/>
                          </a:solidFill>
                          <a:effectLst/>
                          <a:latin typeface="+mn-lt"/>
                        </a:rPr>
                        <a:t>390</a:t>
                      </a:r>
                    </a:p>
                  </a:txBody>
                  <a:tcPr marL="9525" marR="9525" marT="9525" marB="0" anchor="ctr">
                    <a:solidFill>
                      <a:srgbClr val="FFFF00"/>
                    </a:solidFill>
                  </a:tcPr>
                </a:tc>
                <a:tc>
                  <a:txBody>
                    <a:bodyPr/>
                    <a:lstStyle/>
                    <a:p>
                      <a:pPr algn="ctr" fontAlgn="b"/>
                      <a:r>
                        <a:rPr lang="en-US" sz="1600" b="1" i="0" u="none" strike="noStrike" dirty="0">
                          <a:solidFill>
                            <a:srgbClr val="000000"/>
                          </a:solidFill>
                          <a:effectLst/>
                          <a:latin typeface="+mn-lt"/>
                        </a:rPr>
                        <a:t>1</a:t>
                      </a:r>
                    </a:p>
                  </a:txBody>
                  <a:tcPr marL="9525" marR="9525" marT="9525" marB="0" anchor="ctr"/>
                </a:tc>
                <a:tc>
                  <a:txBody>
                    <a:bodyPr/>
                    <a:lstStyle/>
                    <a:p>
                      <a:pPr algn="ctr" fontAlgn="b"/>
                      <a:r>
                        <a:rPr lang="en-US" sz="1800" b="1" i="0" u="none" strike="noStrike" dirty="0">
                          <a:solidFill>
                            <a:srgbClr val="000000"/>
                          </a:solidFill>
                          <a:effectLst/>
                          <a:latin typeface="+mn-lt"/>
                        </a:rPr>
                        <a:t>0.15</a:t>
                      </a:r>
                    </a:p>
                  </a:txBody>
                  <a:tcPr marL="9525" marR="9525" marT="9525" marB="0" anchor="ctr"/>
                </a:tc>
                <a:extLst>
                  <a:ext uri="{0D108BD9-81ED-4DB2-BD59-A6C34878D82A}">
                    <a16:rowId xmlns:a16="http://schemas.microsoft.com/office/drawing/2014/main" val="765570063"/>
                  </a:ext>
                </a:extLst>
              </a:tr>
            </a:tbl>
          </a:graphicData>
        </a:graphic>
      </p:graphicFrame>
      <p:sp>
        <p:nvSpPr>
          <p:cNvPr id="5" name="Rectangle 4">
            <a:extLst>
              <a:ext uri="{FF2B5EF4-FFF2-40B4-BE49-F238E27FC236}">
                <a16:creationId xmlns:a16="http://schemas.microsoft.com/office/drawing/2014/main" id="{CF5E64A3-2F6B-4D20-A26F-282832F23C1A}"/>
              </a:ext>
            </a:extLst>
          </p:cNvPr>
          <p:cNvSpPr/>
          <p:nvPr/>
        </p:nvSpPr>
        <p:spPr>
          <a:xfrm>
            <a:off x="835479" y="1323788"/>
            <a:ext cx="9930243" cy="1815882"/>
          </a:xfrm>
          <a:prstGeom prst="rect">
            <a:avLst/>
          </a:prstGeom>
        </p:spPr>
        <p:txBody>
          <a:bodyPr wrap="square">
            <a:spAutoFit/>
          </a:bodyPr>
          <a:lstStyle/>
          <a:p>
            <a:pPr lvl="1" algn="ctr">
              <a:lnSpc>
                <a:spcPct val="160000"/>
              </a:lnSpc>
            </a:pPr>
            <a:r>
              <a:rPr lang="en-US" sz="3500" b="1" dirty="0">
                <a:solidFill>
                  <a:schemeClr val="bg1">
                    <a:lumMod val="65000"/>
                  </a:schemeClr>
                </a:solidFill>
              </a:rPr>
              <a:t>"</a:t>
            </a:r>
            <a:endParaRPr lang="en-US" sz="3500" b="1" dirty="0">
              <a:solidFill>
                <a:srgbClr val="FFFF00"/>
              </a:solidFill>
            </a:endParaRPr>
          </a:p>
          <a:p>
            <a:pPr lvl="1" algn="ctr">
              <a:lnSpc>
                <a:spcPct val="160000"/>
              </a:lnSpc>
            </a:pPr>
            <a:r>
              <a:rPr lang="en-US" sz="3500" b="1" dirty="0">
                <a:solidFill>
                  <a:srgbClr val="FFFF00"/>
                </a:solidFill>
              </a:rPr>
              <a:t> </a:t>
            </a:r>
            <a:endParaRPr lang="en-US" sz="3200" b="1" dirty="0">
              <a:solidFill>
                <a:schemeClr val="bg1"/>
              </a:solidFill>
            </a:endParaRPr>
          </a:p>
        </p:txBody>
      </p:sp>
      <p:sp>
        <p:nvSpPr>
          <p:cNvPr id="3" name="TextBox 2">
            <a:extLst>
              <a:ext uri="{FF2B5EF4-FFF2-40B4-BE49-F238E27FC236}">
                <a16:creationId xmlns:a16="http://schemas.microsoft.com/office/drawing/2014/main" id="{8C2426C3-F679-4F76-914C-6B50FD4B12ED}"/>
              </a:ext>
            </a:extLst>
          </p:cNvPr>
          <p:cNvSpPr txBox="1"/>
          <p:nvPr/>
        </p:nvSpPr>
        <p:spPr>
          <a:xfrm>
            <a:off x="539846" y="5534212"/>
            <a:ext cx="11337409"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i="1" dirty="0">
                <a:solidFill>
                  <a:srgbClr val="FFFF00"/>
                </a:solidFill>
              </a:rPr>
              <a:t>Pesticides are present in newly deposited bed-sediment – so are being transported in these streams</a:t>
            </a:r>
          </a:p>
          <a:p>
            <a:pPr marL="342900" indent="-342900">
              <a:buFont typeface="Arial" panose="020B0604020202020204" pitchFamily="34" charset="0"/>
              <a:buChar char="•"/>
            </a:pPr>
            <a:r>
              <a:rPr lang="en-US" sz="2000" b="1" i="1" dirty="0">
                <a:solidFill>
                  <a:srgbClr val="FFFF00"/>
                </a:solidFill>
              </a:rPr>
              <a:t>Few “hits” of pesticides in SS, but chlordane was measurable </a:t>
            </a:r>
            <a:r>
              <a:rPr lang="en-US" sz="2000" b="1" i="1" u="sng" dirty="0">
                <a:solidFill>
                  <a:srgbClr val="FFFF00"/>
                </a:solidFill>
              </a:rPr>
              <a:t>in all gaged </a:t>
            </a:r>
            <a:r>
              <a:rPr lang="en-US" sz="2000" b="1" i="1" u="sng" dirty="0" err="1">
                <a:solidFill>
                  <a:srgbClr val="FFFF00"/>
                </a:solidFill>
              </a:rPr>
              <a:t>tribs</a:t>
            </a:r>
            <a:r>
              <a:rPr lang="en-US" sz="2000" b="1" i="1" u="sng" dirty="0">
                <a:solidFill>
                  <a:srgbClr val="FFFF00"/>
                </a:solidFill>
              </a:rPr>
              <a:t> </a:t>
            </a:r>
          </a:p>
          <a:p>
            <a:pPr marL="342900" indent="-342900">
              <a:buFont typeface="Arial" panose="020B0604020202020204" pitchFamily="34" charset="0"/>
              <a:buChar char="•"/>
            </a:pPr>
            <a:r>
              <a:rPr lang="en-US" sz="2000" b="1" i="1" dirty="0">
                <a:solidFill>
                  <a:srgbClr val="FFFF00"/>
                </a:solidFill>
              </a:rPr>
              <a:t>Pesticides found include Chlordane, suite of DDT’s, Dieldrin, Endrin Aldehyde</a:t>
            </a:r>
          </a:p>
        </p:txBody>
      </p:sp>
    </p:spTree>
    <p:extLst>
      <p:ext uri="{BB962C8B-B14F-4D97-AF65-F5344CB8AC3E}">
        <p14:creationId xmlns:p14="http://schemas.microsoft.com/office/powerpoint/2010/main" val="2495374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65CB69-7770-4ABD-9F72-0D34CB74EABB}"/>
              </a:ext>
            </a:extLst>
          </p:cNvPr>
          <p:cNvGraphicFramePr>
            <a:graphicFrameLocks noGrp="1"/>
          </p:cNvGraphicFramePr>
          <p:nvPr>
            <p:extLst>
              <p:ext uri="{D42A27DB-BD31-4B8C-83A1-F6EECF244321}">
                <p14:modId xmlns:p14="http://schemas.microsoft.com/office/powerpoint/2010/main" val="3039556323"/>
              </p:ext>
            </p:extLst>
          </p:nvPr>
        </p:nvGraphicFramePr>
        <p:xfrm>
          <a:off x="175846" y="727192"/>
          <a:ext cx="11712198" cy="6020720"/>
        </p:xfrm>
        <a:graphic>
          <a:graphicData uri="http://schemas.openxmlformats.org/drawingml/2006/table">
            <a:tbl>
              <a:tblPr firstRow="1" bandRow="1">
                <a:tableStyleId>{5C22544A-7EE6-4342-B048-85BDC9FD1C3A}</a:tableStyleId>
              </a:tblPr>
              <a:tblGrid>
                <a:gridCol w="2180492">
                  <a:extLst>
                    <a:ext uri="{9D8B030D-6E8A-4147-A177-3AD203B41FA5}">
                      <a16:colId xmlns:a16="http://schemas.microsoft.com/office/drawing/2014/main" val="642989259"/>
                    </a:ext>
                  </a:extLst>
                </a:gridCol>
                <a:gridCol w="1183845">
                  <a:extLst>
                    <a:ext uri="{9D8B030D-6E8A-4147-A177-3AD203B41FA5}">
                      <a16:colId xmlns:a16="http://schemas.microsoft.com/office/drawing/2014/main" val="1885996923"/>
                    </a:ext>
                  </a:extLst>
                </a:gridCol>
                <a:gridCol w="1669572">
                  <a:extLst>
                    <a:ext uri="{9D8B030D-6E8A-4147-A177-3AD203B41FA5}">
                      <a16:colId xmlns:a16="http://schemas.microsoft.com/office/drawing/2014/main" val="2607266322"/>
                    </a:ext>
                  </a:extLst>
                </a:gridCol>
                <a:gridCol w="1669572">
                  <a:extLst>
                    <a:ext uri="{9D8B030D-6E8A-4147-A177-3AD203B41FA5}">
                      <a16:colId xmlns:a16="http://schemas.microsoft.com/office/drawing/2014/main" val="3573420561"/>
                    </a:ext>
                  </a:extLst>
                </a:gridCol>
                <a:gridCol w="1669572">
                  <a:extLst>
                    <a:ext uri="{9D8B030D-6E8A-4147-A177-3AD203B41FA5}">
                      <a16:colId xmlns:a16="http://schemas.microsoft.com/office/drawing/2014/main" val="1371076520"/>
                    </a:ext>
                  </a:extLst>
                </a:gridCol>
                <a:gridCol w="1328981">
                  <a:extLst>
                    <a:ext uri="{9D8B030D-6E8A-4147-A177-3AD203B41FA5}">
                      <a16:colId xmlns:a16="http://schemas.microsoft.com/office/drawing/2014/main" val="1988046900"/>
                    </a:ext>
                  </a:extLst>
                </a:gridCol>
                <a:gridCol w="2010164">
                  <a:extLst>
                    <a:ext uri="{9D8B030D-6E8A-4147-A177-3AD203B41FA5}">
                      <a16:colId xmlns:a16="http://schemas.microsoft.com/office/drawing/2014/main" val="3735944649"/>
                    </a:ext>
                  </a:extLst>
                </a:gridCol>
              </a:tblGrid>
              <a:tr h="622153">
                <a:tc>
                  <a:txBody>
                    <a:bodyPr/>
                    <a:lstStyle/>
                    <a:p>
                      <a:pPr algn="ctr"/>
                      <a:endParaRPr lang="en-US" sz="1800" dirty="0"/>
                    </a:p>
                  </a:txBody>
                  <a:tcPr/>
                </a:tc>
                <a:tc>
                  <a:txBody>
                    <a:bodyPr/>
                    <a:lstStyle/>
                    <a:p>
                      <a:pPr algn="ctr"/>
                      <a:r>
                        <a:rPr lang="en-US" sz="2400" dirty="0"/>
                        <a:t>NEB</a:t>
                      </a:r>
                    </a:p>
                  </a:txBody>
                  <a:tcPr anchor="ctr"/>
                </a:tc>
                <a:tc>
                  <a:txBody>
                    <a:bodyPr/>
                    <a:lstStyle/>
                    <a:p>
                      <a:pPr algn="ctr"/>
                      <a:r>
                        <a:rPr lang="en-US" sz="2400" dirty="0"/>
                        <a:t>NWB</a:t>
                      </a:r>
                    </a:p>
                  </a:txBody>
                  <a:tcPr anchor="ctr"/>
                </a:tc>
                <a:tc>
                  <a:txBody>
                    <a:bodyPr/>
                    <a:lstStyle/>
                    <a:p>
                      <a:pPr algn="ctr"/>
                      <a:r>
                        <a:rPr lang="en-US" sz="2400" dirty="0"/>
                        <a:t>LBDC</a:t>
                      </a:r>
                    </a:p>
                  </a:txBody>
                  <a:tcPr anchor="ctr"/>
                </a:tc>
                <a:tc>
                  <a:txBody>
                    <a:bodyPr/>
                    <a:lstStyle/>
                    <a:p>
                      <a:pPr algn="ctr"/>
                      <a:r>
                        <a:rPr lang="en-US" sz="2400" dirty="0"/>
                        <a:t>WATTS </a:t>
                      </a:r>
                    </a:p>
                  </a:txBody>
                  <a:tcPr anchor="ctr"/>
                </a:tc>
                <a:tc>
                  <a:txBody>
                    <a:bodyPr/>
                    <a:lstStyle/>
                    <a:p>
                      <a:pPr algn="ctr"/>
                      <a:r>
                        <a:rPr lang="en-US" sz="2400" dirty="0"/>
                        <a:t>HICKEY </a:t>
                      </a:r>
                    </a:p>
                  </a:txBody>
                  <a:tcPr anchor="ctr"/>
                </a:tc>
                <a:tc>
                  <a:txBody>
                    <a:bodyPr/>
                    <a:lstStyle/>
                    <a:p>
                      <a:pPr algn="ctr"/>
                      <a:r>
                        <a:rPr lang="en-US" sz="2400" dirty="0"/>
                        <a:t>TOTAL </a:t>
                      </a:r>
                    </a:p>
                    <a:p>
                      <a:pPr algn="ctr"/>
                      <a:r>
                        <a:rPr lang="en-US" sz="2400" dirty="0"/>
                        <a:t>g/</a:t>
                      </a:r>
                      <a:r>
                        <a:rPr lang="en-US" sz="2400" dirty="0" err="1"/>
                        <a:t>yr</a:t>
                      </a:r>
                      <a:endParaRPr lang="en-US" sz="2400" dirty="0"/>
                    </a:p>
                  </a:txBody>
                  <a:tcPr anchor="ctr"/>
                </a:tc>
                <a:extLst>
                  <a:ext uri="{0D108BD9-81ED-4DB2-BD59-A6C34878D82A}">
                    <a16:rowId xmlns:a16="http://schemas.microsoft.com/office/drawing/2014/main" val="3759280640"/>
                  </a:ext>
                </a:extLst>
              </a:tr>
              <a:tr h="404329">
                <a:tc>
                  <a:txBody>
                    <a:bodyPr/>
                    <a:lstStyle/>
                    <a:p>
                      <a:r>
                        <a:rPr lang="en-US" sz="1800" b="1" dirty="0"/>
                        <a:t>Total PCB,  g/</a:t>
                      </a:r>
                      <a:r>
                        <a:rPr lang="en-US" sz="1800" b="1" dirty="0" err="1"/>
                        <a:t>yr</a:t>
                      </a:r>
                      <a:endParaRPr lang="en-US" sz="1800" b="1" dirty="0"/>
                    </a:p>
                  </a:txBody>
                  <a:tcPr anchor="ctr">
                    <a:solidFill>
                      <a:schemeClr val="accent1">
                        <a:lumMod val="20000"/>
                        <a:lumOff val="80000"/>
                      </a:schemeClr>
                    </a:solidFill>
                  </a:tcPr>
                </a:tc>
                <a:tc>
                  <a:txBody>
                    <a:bodyPr/>
                    <a:lstStyle/>
                    <a:p>
                      <a:pPr algn="ctr"/>
                      <a:r>
                        <a:rPr lang="en-US" sz="1800" b="1" dirty="0"/>
                        <a:t>65</a:t>
                      </a:r>
                    </a:p>
                  </a:txBody>
                  <a:tcPr anchor="ctr">
                    <a:solidFill>
                      <a:schemeClr val="accent1">
                        <a:lumMod val="20000"/>
                        <a:lumOff val="80000"/>
                      </a:schemeClr>
                    </a:solidFill>
                  </a:tcPr>
                </a:tc>
                <a:tc>
                  <a:txBody>
                    <a:bodyPr/>
                    <a:lstStyle/>
                    <a:p>
                      <a:pPr algn="ctr"/>
                      <a:r>
                        <a:rPr lang="en-US" sz="1800" b="1" dirty="0"/>
                        <a:t>100</a:t>
                      </a:r>
                    </a:p>
                  </a:txBody>
                  <a:tcPr anchor="ctr">
                    <a:solidFill>
                      <a:schemeClr val="accent1">
                        <a:lumMod val="20000"/>
                        <a:lumOff val="80000"/>
                      </a:schemeClr>
                    </a:solidFill>
                  </a:tcPr>
                </a:tc>
                <a:tc>
                  <a:txBody>
                    <a:bodyPr/>
                    <a:lstStyle/>
                    <a:p>
                      <a:pPr algn="ctr"/>
                      <a:r>
                        <a:rPr lang="en-US" sz="1800" b="1" dirty="0"/>
                        <a:t>580</a:t>
                      </a:r>
                    </a:p>
                  </a:txBody>
                  <a:tcPr anchor="ctr">
                    <a:solidFill>
                      <a:srgbClr val="FFFF00"/>
                    </a:solidFill>
                  </a:tcPr>
                </a:tc>
                <a:tc>
                  <a:txBody>
                    <a:bodyPr/>
                    <a:lstStyle/>
                    <a:p>
                      <a:pPr algn="ctr"/>
                      <a:r>
                        <a:rPr lang="en-US" sz="1800" b="1" dirty="0"/>
                        <a:t>27</a:t>
                      </a:r>
                    </a:p>
                  </a:txBody>
                  <a:tcPr anchor="ctr">
                    <a:solidFill>
                      <a:schemeClr val="accent1">
                        <a:lumMod val="20000"/>
                        <a:lumOff val="80000"/>
                      </a:schemeClr>
                    </a:solidFill>
                  </a:tcPr>
                </a:tc>
                <a:tc>
                  <a:txBody>
                    <a:bodyPr/>
                    <a:lstStyle/>
                    <a:p>
                      <a:pPr algn="ctr"/>
                      <a:r>
                        <a:rPr lang="en-US" sz="1800" b="1" dirty="0"/>
                        <a:t>20</a:t>
                      </a:r>
                    </a:p>
                  </a:txBody>
                  <a:tcPr anchor="ctr">
                    <a:solidFill>
                      <a:schemeClr val="accent1">
                        <a:lumMod val="20000"/>
                        <a:lumOff val="80000"/>
                      </a:schemeClr>
                    </a:solidFill>
                  </a:tcPr>
                </a:tc>
                <a:tc>
                  <a:txBody>
                    <a:bodyPr/>
                    <a:lstStyle/>
                    <a:p>
                      <a:pPr algn="ctr"/>
                      <a:r>
                        <a:rPr lang="en-US" sz="1800" b="1" dirty="0"/>
                        <a:t>790</a:t>
                      </a:r>
                    </a:p>
                  </a:txBody>
                  <a:tcPr anchor="ctr">
                    <a:solidFill>
                      <a:srgbClr val="FFFF00"/>
                    </a:solidFill>
                  </a:tcPr>
                </a:tc>
                <a:extLst>
                  <a:ext uri="{0D108BD9-81ED-4DB2-BD59-A6C34878D82A}">
                    <a16:rowId xmlns:a16="http://schemas.microsoft.com/office/drawing/2014/main" val="3053241611"/>
                  </a:ext>
                </a:extLst>
              </a:tr>
              <a:tr h="404329">
                <a:tc>
                  <a:txBody>
                    <a:bodyPr/>
                    <a:lstStyle/>
                    <a:p>
                      <a:r>
                        <a:rPr lang="en-US" sz="1800" b="1" dirty="0"/>
                        <a:t>% of total PCB</a:t>
                      </a:r>
                    </a:p>
                  </a:txBody>
                  <a:tcPr anchor="ctr">
                    <a:solidFill>
                      <a:schemeClr val="accent1">
                        <a:lumMod val="20000"/>
                        <a:lumOff val="80000"/>
                      </a:schemeClr>
                    </a:solidFill>
                  </a:tcPr>
                </a:tc>
                <a:tc>
                  <a:txBody>
                    <a:bodyPr/>
                    <a:lstStyle/>
                    <a:p>
                      <a:pPr algn="ctr"/>
                      <a:r>
                        <a:rPr lang="en-US" sz="1800" b="1" dirty="0"/>
                        <a:t>8</a:t>
                      </a:r>
                    </a:p>
                  </a:txBody>
                  <a:tcPr anchor="ctr">
                    <a:solidFill>
                      <a:schemeClr val="accent1">
                        <a:lumMod val="20000"/>
                        <a:lumOff val="80000"/>
                      </a:schemeClr>
                    </a:solidFill>
                  </a:tcPr>
                </a:tc>
                <a:tc>
                  <a:txBody>
                    <a:bodyPr/>
                    <a:lstStyle/>
                    <a:p>
                      <a:pPr algn="ctr"/>
                      <a:r>
                        <a:rPr lang="en-US" sz="1800" b="1" dirty="0"/>
                        <a:t>13</a:t>
                      </a:r>
                    </a:p>
                  </a:txBody>
                  <a:tcPr anchor="ctr">
                    <a:solidFill>
                      <a:schemeClr val="accent1">
                        <a:lumMod val="20000"/>
                        <a:lumOff val="80000"/>
                      </a:schemeClr>
                    </a:solidFill>
                  </a:tcPr>
                </a:tc>
                <a:tc>
                  <a:txBody>
                    <a:bodyPr/>
                    <a:lstStyle/>
                    <a:p>
                      <a:pPr algn="ctr"/>
                      <a:r>
                        <a:rPr lang="en-US" sz="1800" b="1" dirty="0"/>
                        <a:t>73</a:t>
                      </a:r>
                    </a:p>
                  </a:txBody>
                  <a:tcPr anchor="ctr">
                    <a:solidFill>
                      <a:srgbClr val="FFFF00"/>
                    </a:solidFill>
                  </a:tcPr>
                </a:tc>
                <a:tc>
                  <a:txBody>
                    <a:bodyPr/>
                    <a:lstStyle/>
                    <a:p>
                      <a:pPr algn="ctr"/>
                      <a:r>
                        <a:rPr lang="en-US" sz="1800" b="1" dirty="0"/>
                        <a:t>3</a:t>
                      </a:r>
                    </a:p>
                  </a:txBody>
                  <a:tcPr anchor="ctr">
                    <a:solidFill>
                      <a:schemeClr val="accent1">
                        <a:lumMod val="20000"/>
                        <a:lumOff val="80000"/>
                      </a:schemeClr>
                    </a:solidFill>
                  </a:tcPr>
                </a:tc>
                <a:tc>
                  <a:txBody>
                    <a:bodyPr/>
                    <a:lstStyle/>
                    <a:p>
                      <a:pPr algn="ctr"/>
                      <a:r>
                        <a:rPr lang="en-US" sz="1800" b="1" dirty="0"/>
                        <a:t>3</a:t>
                      </a:r>
                    </a:p>
                  </a:txBody>
                  <a:tcPr anchor="ctr">
                    <a:solidFill>
                      <a:schemeClr val="accent1">
                        <a:lumMod val="20000"/>
                        <a:lumOff val="80000"/>
                      </a:schemeClr>
                    </a:solidFill>
                  </a:tcPr>
                </a:tc>
                <a:tc>
                  <a:txBody>
                    <a:bodyPr/>
                    <a:lstStyle/>
                    <a:p>
                      <a:pPr algn="ctr"/>
                      <a:r>
                        <a:rPr lang="en-US" sz="1800" b="1" dirty="0"/>
                        <a:t>--</a:t>
                      </a:r>
                    </a:p>
                  </a:txBody>
                  <a:tcPr anchor="ctr">
                    <a:solidFill>
                      <a:schemeClr val="accent1">
                        <a:lumMod val="20000"/>
                        <a:lumOff val="80000"/>
                      </a:schemeClr>
                    </a:solidFill>
                  </a:tcPr>
                </a:tc>
                <a:extLst>
                  <a:ext uri="{0D108BD9-81ED-4DB2-BD59-A6C34878D82A}">
                    <a16:rowId xmlns:a16="http://schemas.microsoft.com/office/drawing/2014/main" val="2288726832"/>
                  </a:ext>
                </a:extLst>
              </a:tr>
              <a:tr h="325890">
                <a:tc>
                  <a:txBody>
                    <a:bodyPr/>
                    <a:lstStyle/>
                    <a:p>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extLst>
                  <a:ext uri="{0D108BD9-81ED-4DB2-BD59-A6C34878D82A}">
                    <a16:rowId xmlns:a16="http://schemas.microsoft.com/office/drawing/2014/main" val="1883253373"/>
                  </a:ext>
                </a:extLst>
              </a:tr>
              <a:tr h="404329">
                <a:tc>
                  <a:txBody>
                    <a:bodyPr/>
                    <a:lstStyle/>
                    <a:p>
                      <a:r>
                        <a:rPr lang="en-US" sz="1800" b="1" dirty="0"/>
                        <a:t>Total PCB TEQ,  g/</a:t>
                      </a:r>
                      <a:r>
                        <a:rPr lang="en-US" sz="1800" b="1" dirty="0" err="1"/>
                        <a:t>yr</a:t>
                      </a:r>
                      <a:endParaRPr lang="en-US" sz="1800" b="1" dirty="0"/>
                    </a:p>
                  </a:txBody>
                  <a:tcPr anchor="ctr">
                    <a:solidFill>
                      <a:schemeClr val="accent1">
                        <a:lumMod val="20000"/>
                        <a:lumOff val="80000"/>
                      </a:schemeClr>
                    </a:solidFill>
                  </a:tcPr>
                </a:tc>
                <a:tc>
                  <a:txBody>
                    <a:bodyPr/>
                    <a:lstStyle/>
                    <a:p>
                      <a:pPr algn="ctr"/>
                      <a:r>
                        <a:rPr lang="en-US" sz="1800" b="1" dirty="0"/>
                        <a:t>1.5e-3</a:t>
                      </a:r>
                    </a:p>
                  </a:txBody>
                  <a:tcPr anchor="ctr">
                    <a:solidFill>
                      <a:schemeClr val="accent1">
                        <a:lumMod val="20000"/>
                        <a:lumOff val="80000"/>
                      </a:schemeClr>
                    </a:solidFill>
                  </a:tcPr>
                </a:tc>
                <a:tc>
                  <a:txBody>
                    <a:bodyPr/>
                    <a:lstStyle/>
                    <a:p>
                      <a:pPr algn="ctr"/>
                      <a:r>
                        <a:rPr lang="en-US" sz="1800" b="1" dirty="0"/>
                        <a:t>3.3e-4</a:t>
                      </a:r>
                    </a:p>
                  </a:txBody>
                  <a:tcPr anchor="ctr">
                    <a:solidFill>
                      <a:schemeClr val="accent1">
                        <a:lumMod val="20000"/>
                        <a:lumOff val="80000"/>
                      </a:schemeClr>
                    </a:solidFill>
                  </a:tcPr>
                </a:tc>
                <a:tc>
                  <a:txBody>
                    <a:bodyPr/>
                    <a:lstStyle/>
                    <a:p>
                      <a:pPr algn="ctr"/>
                      <a:r>
                        <a:rPr lang="en-US" sz="1800" b="1" dirty="0"/>
                        <a:t>1.8e-3</a:t>
                      </a:r>
                    </a:p>
                  </a:txBody>
                  <a:tcPr anchor="ctr">
                    <a:solidFill>
                      <a:srgbClr val="FFFF00"/>
                    </a:solidFill>
                  </a:tcPr>
                </a:tc>
                <a:tc>
                  <a:txBody>
                    <a:bodyPr/>
                    <a:lstStyle/>
                    <a:p>
                      <a:pPr algn="ctr"/>
                      <a:r>
                        <a:rPr lang="en-US" sz="1800" b="1" dirty="0"/>
                        <a:t>1.0e-4</a:t>
                      </a:r>
                    </a:p>
                  </a:txBody>
                  <a:tcPr anchor="ctr">
                    <a:solidFill>
                      <a:schemeClr val="accent1">
                        <a:lumMod val="20000"/>
                        <a:lumOff val="80000"/>
                      </a:schemeClr>
                    </a:solidFill>
                  </a:tcPr>
                </a:tc>
                <a:tc>
                  <a:txBody>
                    <a:bodyPr/>
                    <a:lstStyle/>
                    <a:p>
                      <a:pPr algn="ctr"/>
                      <a:r>
                        <a:rPr lang="en-US" sz="1800" b="1" dirty="0"/>
                        <a:t>1.3e-4</a:t>
                      </a:r>
                    </a:p>
                  </a:txBody>
                  <a:tcPr anchor="ctr">
                    <a:solidFill>
                      <a:schemeClr val="accent1">
                        <a:lumMod val="20000"/>
                        <a:lumOff val="80000"/>
                      </a:schemeClr>
                    </a:solidFill>
                  </a:tcPr>
                </a:tc>
                <a:tc>
                  <a:txBody>
                    <a:bodyPr/>
                    <a:lstStyle/>
                    <a:p>
                      <a:pPr algn="ctr"/>
                      <a:r>
                        <a:rPr lang="en-US" sz="1800" b="1" dirty="0"/>
                        <a:t>3.8e-3</a:t>
                      </a:r>
                    </a:p>
                  </a:txBody>
                  <a:tcPr anchor="ctr">
                    <a:solidFill>
                      <a:schemeClr val="accent1">
                        <a:lumMod val="20000"/>
                        <a:lumOff val="80000"/>
                      </a:schemeClr>
                    </a:solidFill>
                  </a:tcPr>
                </a:tc>
                <a:extLst>
                  <a:ext uri="{0D108BD9-81ED-4DB2-BD59-A6C34878D82A}">
                    <a16:rowId xmlns:a16="http://schemas.microsoft.com/office/drawing/2014/main" val="3022648954"/>
                  </a:ext>
                </a:extLst>
              </a:tr>
              <a:tr h="404329">
                <a:tc>
                  <a:txBody>
                    <a:bodyPr/>
                    <a:lstStyle/>
                    <a:p>
                      <a:r>
                        <a:rPr lang="en-US" sz="1800" b="1" dirty="0"/>
                        <a:t>% of total TEQ</a:t>
                      </a:r>
                    </a:p>
                  </a:txBody>
                  <a:tcPr anchor="ctr">
                    <a:solidFill>
                      <a:schemeClr val="accent1">
                        <a:lumMod val="20000"/>
                        <a:lumOff val="80000"/>
                      </a:schemeClr>
                    </a:solidFill>
                  </a:tcPr>
                </a:tc>
                <a:tc>
                  <a:txBody>
                    <a:bodyPr/>
                    <a:lstStyle/>
                    <a:p>
                      <a:pPr algn="ctr"/>
                      <a:r>
                        <a:rPr lang="en-US" sz="1800" b="1" dirty="0"/>
                        <a:t>39</a:t>
                      </a:r>
                    </a:p>
                  </a:txBody>
                  <a:tcPr anchor="ctr">
                    <a:solidFill>
                      <a:schemeClr val="accent1">
                        <a:lumMod val="20000"/>
                        <a:lumOff val="80000"/>
                      </a:schemeClr>
                    </a:solidFill>
                  </a:tcPr>
                </a:tc>
                <a:tc>
                  <a:txBody>
                    <a:bodyPr/>
                    <a:lstStyle/>
                    <a:p>
                      <a:pPr algn="ctr"/>
                      <a:r>
                        <a:rPr lang="en-US" sz="1800" b="1" dirty="0"/>
                        <a:t>10</a:t>
                      </a:r>
                    </a:p>
                  </a:txBody>
                  <a:tcPr anchor="ctr">
                    <a:solidFill>
                      <a:schemeClr val="accent1">
                        <a:lumMod val="20000"/>
                        <a:lumOff val="80000"/>
                      </a:schemeClr>
                    </a:solidFill>
                  </a:tcPr>
                </a:tc>
                <a:tc>
                  <a:txBody>
                    <a:bodyPr/>
                    <a:lstStyle/>
                    <a:p>
                      <a:pPr algn="ctr"/>
                      <a:r>
                        <a:rPr lang="en-US" sz="1800" b="1" dirty="0"/>
                        <a:t>47</a:t>
                      </a:r>
                    </a:p>
                  </a:txBody>
                  <a:tcPr anchor="ctr">
                    <a:solidFill>
                      <a:srgbClr val="FFFF00"/>
                    </a:solidFill>
                  </a:tcPr>
                </a:tc>
                <a:tc>
                  <a:txBody>
                    <a:bodyPr/>
                    <a:lstStyle/>
                    <a:p>
                      <a:pPr algn="ctr"/>
                      <a:r>
                        <a:rPr lang="en-US" sz="1800" b="1" dirty="0"/>
                        <a:t>2</a:t>
                      </a:r>
                    </a:p>
                  </a:txBody>
                  <a:tcPr anchor="ctr">
                    <a:solidFill>
                      <a:schemeClr val="accent1">
                        <a:lumMod val="20000"/>
                        <a:lumOff val="80000"/>
                      </a:schemeClr>
                    </a:solidFill>
                  </a:tcPr>
                </a:tc>
                <a:tc>
                  <a:txBody>
                    <a:bodyPr/>
                    <a:lstStyle/>
                    <a:p>
                      <a:pPr algn="ctr"/>
                      <a:r>
                        <a:rPr lang="en-US" sz="1800" b="1" dirty="0"/>
                        <a:t>3</a:t>
                      </a:r>
                    </a:p>
                  </a:txBody>
                  <a:tcPr anchor="ctr">
                    <a:solidFill>
                      <a:schemeClr val="accent1">
                        <a:lumMod val="20000"/>
                        <a:lumOff val="80000"/>
                      </a:schemeClr>
                    </a:solidFill>
                  </a:tcPr>
                </a:tc>
                <a:tc>
                  <a:txBody>
                    <a:bodyPr/>
                    <a:lstStyle/>
                    <a:p>
                      <a:pPr algn="ctr"/>
                      <a:r>
                        <a:rPr lang="en-US" sz="1800" b="1" dirty="0"/>
                        <a:t>--</a:t>
                      </a:r>
                    </a:p>
                  </a:txBody>
                  <a:tcPr anchor="ctr">
                    <a:solidFill>
                      <a:schemeClr val="accent1">
                        <a:lumMod val="20000"/>
                        <a:lumOff val="80000"/>
                      </a:schemeClr>
                    </a:solidFill>
                  </a:tcPr>
                </a:tc>
                <a:extLst>
                  <a:ext uri="{0D108BD9-81ED-4DB2-BD59-A6C34878D82A}">
                    <a16:rowId xmlns:a16="http://schemas.microsoft.com/office/drawing/2014/main" val="2166462348"/>
                  </a:ext>
                </a:extLst>
              </a:tr>
              <a:tr h="404329">
                <a:tc>
                  <a:txBody>
                    <a:bodyPr/>
                    <a:lstStyle/>
                    <a:p>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extLst>
                  <a:ext uri="{0D108BD9-81ED-4DB2-BD59-A6C34878D82A}">
                    <a16:rowId xmlns:a16="http://schemas.microsoft.com/office/drawing/2014/main" val="85374343"/>
                  </a:ext>
                </a:extLst>
              </a:tr>
              <a:tr h="599259">
                <a:tc>
                  <a:txBody>
                    <a:bodyPr/>
                    <a:lstStyle/>
                    <a:p>
                      <a:r>
                        <a:rPr lang="en-US" sz="1800" b="1" dirty="0"/>
                        <a:t>Total non-alkylated PAH,  g/</a:t>
                      </a:r>
                      <a:r>
                        <a:rPr lang="en-US" sz="1800" b="1" dirty="0" err="1"/>
                        <a:t>yr</a:t>
                      </a:r>
                      <a:endParaRPr lang="en-US" sz="1800" b="1" dirty="0"/>
                    </a:p>
                  </a:txBody>
                  <a:tcPr anchor="ctr">
                    <a:solidFill>
                      <a:schemeClr val="accent1">
                        <a:lumMod val="20000"/>
                        <a:lumOff val="80000"/>
                      </a:schemeClr>
                    </a:solidFill>
                  </a:tcPr>
                </a:tc>
                <a:tc>
                  <a:txBody>
                    <a:bodyPr/>
                    <a:lstStyle/>
                    <a:p>
                      <a:pPr algn="ctr"/>
                      <a:r>
                        <a:rPr lang="en-US" sz="1800" b="1" dirty="0"/>
                        <a:t>17,000</a:t>
                      </a:r>
                    </a:p>
                  </a:txBody>
                  <a:tcPr anchor="ctr">
                    <a:solidFill>
                      <a:schemeClr val="accent1">
                        <a:lumMod val="20000"/>
                        <a:lumOff val="80000"/>
                      </a:schemeClr>
                    </a:solidFill>
                  </a:tcPr>
                </a:tc>
                <a:tc>
                  <a:txBody>
                    <a:bodyPr/>
                    <a:lstStyle/>
                    <a:p>
                      <a:pPr algn="ctr"/>
                      <a:r>
                        <a:rPr lang="en-US" sz="1800" b="1" dirty="0"/>
                        <a:t>39,000</a:t>
                      </a:r>
                    </a:p>
                  </a:txBody>
                  <a:tcPr anchor="ctr">
                    <a:solidFill>
                      <a:srgbClr val="FFFF00"/>
                    </a:solidFill>
                  </a:tcPr>
                </a:tc>
                <a:tc>
                  <a:txBody>
                    <a:bodyPr/>
                    <a:lstStyle/>
                    <a:p>
                      <a:pPr algn="ctr"/>
                      <a:r>
                        <a:rPr lang="en-US" sz="1800" b="1" dirty="0"/>
                        <a:t>7,200</a:t>
                      </a:r>
                    </a:p>
                  </a:txBody>
                  <a:tcPr anchor="ctr">
                    <a:solidFill>
                      <a:schemeClr val="accent1">
                        <a:lumMod val="20000"/>
                        <a:lumOff val="80000"/>
                      </a:schemeClr>
                    </a:solidFill>
                  </a:tcPr>
                </a:tc>
                <a:tc>
                  <a:txBody>
                    <a:bodyPr/>
                    <a:lstStyle/>
                    <a:p>
                      <a:pPr algn="ctr"/>
                      <a:r>
                        <a:rPr lang="en-US" sz="1800" b="1" dirty="0"/>
                        <a:t>1,100</a:t>
                      </a:r>
                    </a:p>
                  </a:txBody>
                  <a:tcPr anchor="ctr">
                    <a:solidFill>
                      <a:schemeClr val="accent1">
                        <a:lumMod val="20000"/>
                        <a:lumOff val="80000"/>
                      </a:schemeClr>
                    </a:solidFill>
                  </a:tcPr>
                </a:tc>
                <a:tc>
                  <a:txBody>
                    <a:bodyPr/>
                    <a:lstStyle/>
                    <a:p>
                      <a:pPr algn="ctr"/>
                      <a:r>
                        <a:rPr lang="en-US" sz="1800" b="1" dirty="0"/>
                        <a:t>1,600</a:t>
                      </a:r>
                    </a:p>
                  </a:txBody>
                  <a:tcPr anchor="ctr">
                    <a:solidFill>
                      <a:schemeClr val="accent1">
                        <a:lumMod val="20000"/>
                        <a:lumOff val="80000"/>
                      </a:schemeClr>
                    </a:solidFill>
                  </a:tcPr>
                </a:tc>
                <a:tc>
                  <a:txBody>
                    <a:bodyPr/>
                    <a:lstStyle/>
                    <a:p>
                      <a:pPr algn="ctr"/>
                      <a:r>
                        <a:rPr lang="en-US" sz="1800" b="1" dirty="0"/>
                        <a:t>66,000</a:t>
                      </a:r>
                    </a:p>
                  </a:txBody>
                  <a:tcPr anchor="ctr">
                    <a:solidFill>
                      <a:srgbClr val="FFFF00"/>
                    </a:solidFill>
                  </a:tcPr>
                </a:tc>
                <a:extLst>
                  <a:ext uri="{0D108BD9-81ED-4DB2-BD59-A6C34878D82A}">
                    <a16:rowId xmlns:a16="http://schemas.microsoft.com/office/drawing/2014/main" val="162324510"/>
                  </a:ext>
                </a:extLst>
              </a:tr>
              <a:tr h="487695">
                <a:tc>
                  <a:txBody>
                    <a:bodyPr/>
                    <a:lstStyle/>
                    <a:p>
                      <a:r>
                        <a:rPr lang="en-US" sz="1800" b="1" dirty="0"/>
                        <a:t>% of total</a:t>
                      </a:r>
                    </a:p>
                  </a:txBody>
                  <a:tcPr anchor="ctr">
                    <a:solidFill>
                      <a:schemeClr val="accent1">
                        <a:lumMod val="20000"/>
                        <a:lumOff val="80000"/>
                      </a:schemeClr>
                    </a:solidFill>
                  </a:tcPr>
                </a:tc>
                <a:tc>
                  <a:txBody>
                    <a:bodyPr/>
                    <a:lstStyle/>
                    <a:p>
                      <a:pPr algn="ctr"/>
                      <a:r>
                        <a:rPr lang="en-US" sz="1800" b="1" dirty="0"/>
                        <a:t>26</a:t>
                      </a:r>
                    </a:p>
                  </a:txBody>
                  <a:tcPr anchor="ctr">
                    <a:solidFill>
                      <a:schemeClr val="accent1">
                        <a:lumMod val="20000"/>
                        <a:lumOff val="80000"/>
                      </a:schemeClr>
                    </a:solidFill>
                  </a:tcPr>
                </a:tc>
                <a:tc>
                  <a:txBody>
                    <a:bodyPr/>
                    <a:lstStyle/>
                    <a:p>
                      <a:pPr algn="ctr"/>
                      <a:r>
                        <a:rPr lang="en-US" sz="1800" b="1" dirty="0"/>
                        <a:t>59</a:t>
                      </a:r>
                    </a:p>
                  </a:txBody>
                  <a:tcPr anchor="ctr">
                    <a:solidFill>
                      <a:srgbClr val="FFFF00"/>
                    </a:solidFill>
                  </a:tcPr>
                </a:tc>
                <a:tc>
                  <a:txBody>
                    <a:bodyPr/>
                    <a:lstStyle/>
                    <a:p>
                      <a:pPr algn="ctr"/>
                      <a:r>
                        <a:rPr lang="en-US" sz="1800" b="1" dirty="0"/>
                        <a:t>11</a:t>
                      </a:r>
                    </a:p>
                  </a:txBody>
                  <a:tcPr anchor="ctr">
                    <a:solidFill>
                      <a:schemeClr val="accent1">
                        <a:lumMod val="20000"/>
                        <a:lumOff val="80000"/>
                      </a:schemeClr>
                    </a:solidFill>
                  </a:tcPr>
                </a:tc>
                <a:tc>
                  <a:txBody>
                    <a:bodyPr/>
                    <a:lstStyle/>
                    <a:p>
                      <a:pPr algn="ctr"/>
                      <a:r>
                        <a:rPr lang="en-US" sz="1800" b="1" dirty="0"/>
                        <a:t>2</a:t>
                      </a:r>
                    </a:p>
                  </a:txBody>
                  <a:tcPr anchor="ctr">
                    <a:solidFill>
                      <a:schemeClr val="accent1">
                        <a:lumMod val="20000"/>
                        <a:lumOff val="80000"/>
                      </a:schemeClr>
                    </a:solidFill>
                  </a:tcPr>
                </a:tc>
                <a:tc>
                  <a:txBody>
                    <a:bodyPr/>
                    <a:lstStyle/>
                    <a:p>
                      <a:pPr algn="ctr"/>
                      <a:r>
                        <a:rPr lang="en-US" sz="1800" b="1" dirty="0"/>
                        <a:t>2</a:t>
                      </a:r>
                    </a:p>
                  </a:txBody>
                  <a:tcPr anchor="ctr">
                    <a:solidFill>
                      <a:schemeClr val="accent1">
                        <a:lumMod val="20000"/>
                        <a:lumOff val="80000"/>
                      </a:schemeClr>
                    </a:solidFill>
                  </a:tcPr>
                </a:tc>
                <a:tc>
                  <a:txBody>
                    <a:bodyPr/>
                    <a:lstStyle/>
                    <a:p>
                      <a:pPr algn="ctr"/>
                      <a:r>
                        <a:rPr lang="en-US" sz="1800" b="1" dirty="0"/>
                        <a:t>--</a:t>
                      </a:r>
                    </a:p>
                  </a:txBody>
                  <a:tcPr anchor="ctr">
                    <a:solidFill>
                      <a:schemeClr val="accent1">
                        <a:lumMod val="20000"/>
                        <a:lumOff val="80000"/>
                      </a:schemeClr>
                    </a:solidFill>
                  </a:tcPr>
                </a:tc>
                <a:extLst>
                  <a:ext uri="{0D108BD9-81ED-4DB2-BD59-A6C34878D82A}">
                    <a16:rowId xmlns:a16="http://schemas.microsoft.com/office/drawing/2014/main" val="1058140515"/>
                  </a:ext>
                </a:extLst>
              </a:tr>
              <a:tr h="404329">
                <a:tc>
                  <a:txBody>
                    <a:bodyPr/>
                    <a:lstStyle/>
                    <a:p>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tc>
                  <a:txBody>
                    <a:bodyPr/>
                    <a:lstStyle/>
                    <a:p>
                      <a:pPr algn="ctr"/>
                      <a:endParaRPr lang="en-US" sz="1800" b="1" dirty="0"/>
                    </a:p>
                  </a:txBody>
                  <a:tcPr anchor="ctr">
                    <a:noFill/>
                  </a:tcPr>
                </a:tc>
                <a:extLst>
                  <a:ext uri="{0D108BD9-81ED-4DB2-BD59-A6C34878D82A}">
                    <a16:rowId xmlns:a16="http://schemas.microsoft.com/office/drawing/2014/main" val="4051977521"/>
                  </a:ext>
                </a:extLst>
              </a:tr>
              <a:tr h="562900">
                <a:tc>
                  <a:txBody>
                    <a:bodyPr/>
                    <a:lstStyle/>
                    <a:p>
                      <a:r>
                        <a:rPr lang="en-US" sz="1800" b="1" dirty="0"/>
                        <a:t>Total Chlordane, g/</a:t>
                      </a:r>
                      <a:r>
                        <a:rPr lang="en-US" sz="1800" b="1" dirty="0" err="1"/>
                        <a:t>yr</a:t>
                      </a:r>
                      <a:endParaRPr lang="en-US" sz="1800" b="1" dirty="0"/>
                    </a:p>
                  </a:txBody>
                  <a:tcPr anchor="ctr">
                    <a:solidFill>
                      <a:schemeClr val="accent1">
                        <a:lumMod val="20000"/>
                        <a:lumOff val="80000"/>
                      </a:schemeClr>
                    </a:solidFill>
                  </a:tcPr>
                </a:tc>
                <a:tc>
                  <a:txBody>
                    <a:bodyPr/>
                    <a:lstStyle/>
                    <a:p>
                      <a:pPr algn="ctr"/>
                      <a:r>
                        <a:rPr lang="en-US" sz="1800" b="1" dirty="0"/>
                        <a:t>430</a:t>
                      </a:r>
                    </a:p>
                  </a:txBody>
                  <a:tcPr anchor="ctr">
                    <a:solidFill>
                      <a:srgbClr val="FFFF00"/>
                    </a:solidFill>
                  </a:tcPr>
                </a:tc>
                <a:tc>
                  <a:txBody>
                    <a:bodyPr/>
                    <a:lstStyle/>
                    <a:p>
                      <a:pPr algn="ctr"/>
                      <a:r>
                        <a:rPr lang="en-US" sz="1800" b="1" dirty="0"/>
                        <a:t>340</a:t>
                      </a:r>
                    </a:p>
                  </a:txBody>
                  <a:tcPr anchor="ctr">
                    <a:solidFill>
                      <a:srgbClr val="FFFF00"/>
                    </a:solidFill>
                  </a:tcPr>
                </a:tc>
                <a:tc>
                  <a:txBody>
                    <a:bodyPr/>
                    <a:lstStyle/>
                    <a:p>
                      <a:pPr algn="ctr"/>
                      <a:r>
                        <a:rPr lang="en-US" sz="1800" b="1" dirty="0"/>
                        <a:t>310</a:t>
                      </a:r>
                    </a:p>
                  </a:txBody>
                  <a:tcPr anchor="ctr">
                    <a:solidFill>
                      <a:srgbClr val="FFFF00"/>
                    </a:solidFill>
                  </a:tcPr>
                </a:tc>
                <a:tc>
                  <a:txBody>
                    <a:bodyPr/>
                    <a:lstStyle/>
                    <a:p>
                      <a:pPr algn="ctr"/>
                      <a:r>
                        <a:rPr lang="en-US" sz="1800" b="1" dirty="0"/>
                        <a:t>61</a:t>
                      </a:r>
                    </a:p>
                  </a:txBody>
                  <a:tcPr anchor="ctr">
                    <a:solidFill>
                      <a:schemeClr val="accent1">
                        <a:lumMod val="20000"/>
                        <a:lumOff val="80000"/>
                      </a:schemeClr>
                    </a:solidFill>
                  </a:tcPr>
                </a:tc>
                <a:tc>
                  <a:txBody>
                    <a:bodyPr/>
                    <a:lstStyle/>
                    <a:p>
                      <a:pPr algn="ctr"/>
                      <a:r>
                        <a:rPr lang="en-US" sz="1800" b="1" dirty="0"/>
                        <a:t>12</a:t>
                      </a:r>
                    </a:p>
                  </a:txBody>
                  <a:tcPr anchor="ctr">
                    <a:solidFill>
                      <a:schemeClr val="accent1">
                        <a:lumMod val="20000"/>
                        <a:lumOff val="80000"/>
                      </a:schemeClr>
                    </a:solidFill>
                  </a:tcPr>
                </a:tc>
                <a:tc>
                  <a:txBody>
                    <a:bodyPr/>
                    <a:lstStyle/>
                    <a:p>
                      <a:pPr algn="ctr"/>
                      <a:r>
                        <a:rPr lang="en-US" sz="1800" b="1" dirty="0"/>
                        <a:t>1,200</a:t>
                      </a:r>
                    </a:p>
                  </a:txBody>
                  <a:tcPr anchor="ctr">
                    <a:solidFill>
                      <a:srgbClr val="FFFF00"/>
                    </a:solidFill>
                  </a:tcPr>
                </a:tc>
                <a:extLst>
                  <a:ext uri="{0D108BD9-81ED-4DB2-BD59-A6C34878D82A}">
                    <a16:rowId xmlns:a16="http://schemas.microsoft.com/office/drawing/2014/main" val="1773585"/>
                  </a:ext>
                </a:extLst>
              </a:tr>
              <a:tr h="715351">
                <a:tc>
                  <a:txBody>
                    <a:bodyPr/>
                    <a:lstStyle/>
                    <a:p>
                      <a:r>
                        <a:rPr lang="en-US" sz="1800" b="1" dirty="0"/>
                        <a:t>% of total chlordane</a:t>
                      </a:r>
                    </a:p>
                  </a:txBody>
                  <a:tcPr anchor="ctr">
                    <a:solidFill>
                      <a:schemeClr val="accent1">
                        <a:lumMod val="20000"/>
                        <a:lumOff val="80000"/>
                      </a:schemeClr>
                    </a:solidFill>
                  </a:tcPr>
                </a:tc>
                <a:tc>
                  <a:txBody>
                    <a:bodyPr/>
                    <a:lstStyle/>
                    <a:p>
                      <a:pPr algn="ctr"/>
                      <a:r>
                        <a:rPr lang="en-US" sz="1800" b="1" dirty="0"/>
                        <a:t>37</a:t>
                      </a:r>
                    </a:p>
                  </a:txBody>
                  <a:tcPr anchor="ctr">
                    <a:solidFill>
                      <a:srgbClr val="FFFF00"/>
                    </a:solidFill>
                  </a:tcPr>
                </a:tc>
                <a:tc>
                  <a:txBody>
                    <a:bodyPr/>
                    <a:lstStyle/>
                    <a:p>
                      <a:pPr algn="ctr"/>
                      <a:r>
                        <a:rPr lang="en-US" sz="1800" b="1" dirty="0"/>
                        <a:t>29</a:t>
                      </a:r>
                    </a:p>
                  </a:txBody>
                  <a:tcPr anchor="ctr">
                    <a:solidFill>
                      <a:srgbClr val="FFFF00"/>
                    </a:solidFill>
                  </a:tcPr>
                </a:tc>
                <a:tc>
                  <a:txBody>
                    <a:bodyPr/>
                    <a:lstStyle/>
                    <a:p>
                      <a:pPr algn="ctr"/>
                      <a:r>
                        <a:rPr lang="en-US" sz="1800" b="1" dirty="0"/>
                        <a:t>27</a:t>
                      </a:r>
                    </a:p>
                  </a:txBody>
                  <a:tcPr anchor="ctr">
                    <a:solidFill>
                      <a:srgbClr val="FFFF00"/>
                    </a:solidFill>
                  </a:tcPr>
                </a:tc>
                <a:tc>
                  <a:txBody>
                    <a:bodyPr/>
                    <a:lstStyle/>
                    <a:p>
                      <a:pPr algn="ctr"/>
                      <a:r>
                        <a:rPr lang="en-US" sz="1800" b="1" dirty="0"/>
                        <a:t>5</a:t>
                      </a:r>
                    </a:p>
                  </a:txBody>
                  <a:tcPr anchor="ctr">
                    <a:solidFill>
                      <a:schemeClr val="accent1">
                        <a:lumMod val="20000"/>
                        <a:lumOff val="80000"/>
                      </a:schemeClr>
                    </a:solidFill>
                  </a:tcPr>
                </a:tc>
                <a:tc>
                  <a:txBody>
                    <a:bodyPr/>
                    <a:lstStyle/>
                    <a:p>
                      <a:pPr algn="ctr"/>
                      <a:r>
                        <a:rPr lang="en-US" sz="1800" b="1" dirty="0"/>
                        <a:t>1</a:t>
                      </a:r>
                    </a:p>
                  </a:txBody>
                  <a:tcPr anchor="ctr">
                    <a:solidFill>
                      <a:schemeClr val="accent1">
                        <a:lumMod val="20000"/>
                        <a:lumOff val="80000"/>
                      </a:schemeClr>
                    </a:solidFill>
                  </a:tcPr>
                </a:tc>
                <a:tc>
                  <a:txBody>
                    <a:bodyPr/>
                    <a:lstStyle/>
                    <a:p>
                      <a:pPr algn="ctr"/>
                      <a:r>
                        <a:rPr lang="en-US" sz="1800" b="1" dirty="0"/>
                        <a:t>--</a:t>
                      </a:r>
                    </a:p>
                  </a:txBody>
                  <a:tcPr anchor="ctr">
                    <a:solidFill>
                      <a:schemeClr val="accent1">
                        <a:lumMod val="20000"/>
                        <a:lumOff val="80000"/>
                      </a:schemeClr>
                    </a:solidFill>
                  </a:tcPr>
                </a:tc>
                <a:extLst>
                  <a:ext uri="{0D108BD9-81ED-4DB2-BD59-A6C34878D82A}">
                    <a16:rowId xmlns:a16="http://schemas.microsoft.com/office/drawing/2014/main" val="1303220307"/>
                  </a:ext>
                </a:extLst>
              </a:tr>
            </a:tbl>
          </a:graphicData>
        </a:graphic>
      </p:graphicFrame>
      <p:sp>
        <p:nvSpPr>
          <p:cNvPr id="3" name="TextBox 2">
            <a:extLst>
              <a:ext uri="{FF2B5EF4-FFF2-40B4-BE49-F238E27FC236}">
                <a16:creationId xmlns:a16="http://schemas.microsoft.com/office/drawing/2014/main" id="{36E5C7C4-ABB0-4A22-BAB0-F18C37F7ED17}"/>
              </a:ext>
            </a:extLst>
          </p:cNvPr>
          <p:cNvSpPr txBox="1"/>
          <p:nvPr/>
        </p:nvSpPr>
        <p:spPr>
          <a:xfrm>
            <a:off x="1009588" y="79685"/>
            <a:ext cx="10160000" cy="523220"/>
          </a:xfrm>
          <a:prstGeom prst="rect">
            <a:avLst/>
          </a:prstGeom>
          <a:noFill/>
        </p:spPr>
        <p:txBody>
          <a:bodyPr wrap="square" rtlCol="0">
            <a:spAutoFit/>
          </a:bodyPr>
          <a:lstStyle/>
          <a:p>
            <a:pPr algn="ctr"/>
            <a:r>
              <a:rPr lang="en-US" sz="2800" b="1" dirty="0">
                <a:solidFill>
                  <a:srgbClr val="FFFF00"/>
                </a:solidFill>
              </a:rPr>
              <a:t>Loadings from Gaged Tributaries – 2017 </a:t>
            </a:r>
          </a:p>
        </p:txBody>
      </p:sp>
    </p:spTree>
    <p:extLst>
      <p:ext uri="{BB962C8B-B14F-4D97-AF65-F5344CB8AC3E}">
        <p14:creationId xmlns:p14="http://schemas.microsoft.com/office/powerpoint/2010/main" val="3223651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65CB69-7770-4ABD-9F72-0D34CB74EABB}"/>
              </a:ext>
            </a:extLst>
          </p:cNvPr>
          <p:cNvGraphicFramePr>
            <a:graphicFrameLocks noGrp="1"/>
          </p:cNvGraphicFramePr>
          <p:nvPr>
            <p:extLst>
              <p:ext uri="{D42A27DB-BD31-4B8C-83A1-F6EECF244321}">
                <p14:modId xmlns:p14="http://schemas.microsoft.com/office/powerpoint/2010/main" val="2319350535"/>
              </p:ext>
            </p:extLst>
          </p:nvPr>
        </p:nvGraphicFramePr>
        <p:xfrm>
          <a:off x="940130" y="682877"/>
          <a:ext cx="10311739" cy="5913120"/>
        </p:xfrm>
        <a:graphic>
          <a:graphicData uri="http://schemas.openxmlformats.org/drawingml/2006/table">
            <a:tbl>
              <a:tblPr firstRow="1" bandRow="1">
                <a:tableStyleId>{5C22544A-7EE6-4342-B048-85BDC9FD1C3A}</a:tableStyleId>
              </a:tblPr>
              <a:tblGrid>
                <a:gridCol w="1991878">
                  <a:extLst>
                    <a:ext uri="{9D8B030D-6E8A-4147-A177-3AD203B41FA5}">
                      <a16:colId xmlns:a16="http://schemas.microsoft.com/office/drawing/2014/main" val="642989259"/>
                    </a:ext>
                  </a:extLst>
                </a:gridCol>
                <a:gridCol w="1598744">
                  <a:extLst>
                    <a:ext uri="{9D8B030D-6E8A-4147-A177-3AD203B41FA5}">
                      <a16:colId xmlns:a16="http://schemas.microsoft.com/office/drawing/2014/main" val="3573420561"/>
                    </a:ext>
                  </a:extLst>
                </a:gridCol>
                <a:gridCol w="1591867">
                  <a:extLst>
                    <a:ext uri="{9D8B030D-6E8A-4147-A177-3AD203B41FA5}">
                      <a16:colId xmlns:a16="http://schemas.microsoft.com/office/drawing/2014/main" val="1371076520"/>
                    </a:ext>
                  </a:extLst>
                </a:gridCol>
                <a:gridCol w="1843016">
                  <a:extLst>
                    <a:ext uri="{9D8B030D-6E8A-4147-A177-3AD203B41FA5}">
                      <a16:colId xmlns:a16="http://schemas.microsoft.com/office/drawing/2014/main" val="1988046900"/>
                    </a:ext>
                  </a:extLst>
                </a:gridCol>
                <a:gridCol w="1344344">
                  <a:extLst>
                    <a:ext uri="{9D8B030D-6E8A-4147-A177-3AD203B41FA5}">
                      <a16:colId xmlns:a16="http://schemas.microsoft.com/office/drawing/2014/main" val="3735944649"/>
                    </a:ext>
                  </a:extLst>
                </a:gridCol>
                <a:gridCol w="1941890">
                  <a:extLst>
                    <a:ext uri="{9D8B030D-6E8A-4147-A177-3AD203B41FA5}">
                      <a16:colId xmlns:a16="http://schemas.microsoft.com/office/drawing/2014/main" val="2909383626"/>
                    </a:ext>
                  </a:extLst>
                </a:gridCol>
              </a:tblGrid>
              <a:tr h="242781">
                <a:tc>
                  <a:txBody>
                    <a:bodyPr/>
                    <a:lstStyle/>
                    <a:p>
                      <a:pPr algn="ctr"/>
                      <a:endParaRPr lang="en-US" sz="2000" dirty="0"/>
                    </a:p>
                  </a:txBody>
                  <a:tcPr anchor="ctr"/>
                </a:tc>
                <a:tc>
                  <a:txBody>
                    <a:bodyPr/>
                    <a:lstStyle/>
                    <a:p>
                      <a:pPr algn="ctr"/>
                      <a:r>
                        <a:rPr lang="en-US" sz="2000" dirty="0"/>
                        <a:t>Nash Run</a:t>
                      </a:r>
                    </a:p>
                  </a:txBody>
                  <a:tcPr anchor="ctr"/>
                </a:tc>
                <a:tc>
                  <a:txBody>
                    <a:bodyPr/>
                    <a:lstStyle/>
                    <a:p>
                      <a:pPr algn="ctr"/>
                      <a:r>
                        <a:rPr lang="en-US" sz="2000" dirty="0"/>
                        <a:t>Pope Branch</a:t>
                      </a:r>
                    </a:p>
                  </a:txBody>
                  <a:tcPr anchor="ctr"/>
                </a:tc>
                <a:tc>
                  <a:txBody>
                    <a:bodyPr/>
                    <a:lstStyle/>
                    <a:p>
                      <a:pPr algn="ctr"/>
                      <a:r>
                        <a:rPr lang="en-US" sz="2000" dirty="0"/>
                        <a:t>Ft. DuPont Creek</a:t>
                      </a:r>
                    </a:p>
                  </a:txBody>
                  <a:tcPr anchor="ctr"/>
                </a:tc>
                <a:tc>
                  <a:txBody>
                    <a:bodyPr/>
                    <a:lstStyle/>
                    <a:p>
                      <a:pPr algn="ctr"/>
                      <a:r>
                        <a:rPr lang="en-US" sz="2000" dirty="0"/>
                        <a:t>Ft. Stanton Creek</a:t>
                      </a:r>
                    </a:p>
                  </a:txBody>
                  <a:tcPr anchor="ctr"/>
                </a:tc>
                <a:tc>
                  <a:txBody>
                    <a:bodyPr/>
                    <a:lstStyle/>
                    <a:p>
                      <a:pPr algn="ctr"/>
                      <a:r>
                        <a:rPr lang="en-US" sz="2000" dirty="0"/>
                        <a:t>Total non-gaged streams </a:t>
                      </a:r>
                    </a:p>
                    <a:p>
                      <a:pPr algn="ctr"/>
                      <a:r>
                        <a:rPr lang="en-US" sz="2000" dirty="0"/>
                        <a:t>g/</a:t>
                      </a:r>
                      <a:r>
                        <a:rPr lang="en-US" sz="2000" dirty="0" err="1"/>
                        <a:t>yr</a:t>
                      </a:r>
                      <a:endParaRPr lang="en-US" sz="2000" dirty="0"/>
                    </a:p>
                  </a:txBody>
                  <a:tcPr anchor="ctr"/>
                </a:tc>
                <a:extLst>
                  <a:ext uri="{0D108BD9-81ED-4DB2-BD59-A6C34878D82A}">
                    <a16:rowId xmlns:a16="http://schemas.microsoft.com/office/drawing/2014/main" val="3759280640"/>
                  </a:ext>
                </a:extLst>
              </a:tr>
              <a:tr h="370840">
                <a:tc>
                  <a:txBody>
                    <a:bodyPr/>
                    <a:lstStyle/>
                    <a:p>
                      <a:r>
                        <a:rPr lang="en-US" sz="1800" b="1" dirty="0">
                          <a:solidFill>
                            <a:schemeClr val="tx1"/>
                          </a:solidFill>
                        </a:rPr>
                        <a:t>Total PCB load</a:t>
                      </a:r>
                    </a:p>
                  </a:txBody>
                  <a:tcPr>
                    <a:solidFill>
                      <a:schemeClr val="accent1">
                        <a:lumMod val="20000"/>
                        <a:lumOff val="80000"/>
                      </a:schemeClr>
                    </a:solidFill>
                  </a:tcPr>
                </a:tc>
                <a:tc>
                  <a:txBody>
                    <a:bodyPr/>
                    <a:lstStyle/>
                    <a:p>
                      <a:pPr algn="ctr"/>
                      <a:r>
                        <a:rPr lang="en-US" sz="1800" b="1" dirty="0">
                          <a:solidFill>
                            <a:schemeClr val="tx1"/>
                          </a:solidFill>
                        </a:rPr>
                        <a:t>8.3</a:t>
                      </a:r>
                    </a:p>
                  </a:txBody>
                  <a:tcPr anchor="ctr">
                    <a:solidFill>
                      <a:srgbClr val="FFFF00"/>
                    </a:solidFill>
                  </a:tcPr>
                </a:tc>
                <a:tc>
                  <a:txBody>
                    <a:bodyPr/>
                    <a:lstStyle/>
                    <a:p>
                      <a:pPr algn="ctr"/>
                      <a:r>
                        <a:rPr lang="en-US" sz="1800" b="1" dirty="0">
                          <a:solidFill>
                            <a:schemeClr val="tx1"/>
                          </a:solidFill>
                        </a:rPr>
                        <a:t>0.10</a:t>
                      </a:r>
                    </a:p>
                  </a:txBody>
                  <a:tcPr anchor="ctr">
                    <a:solidFill>
                      <a:schemeClr val="accent1">
                        <a:lumMod val="20000"/>
                        <a:lumOff val="80000"/>
                      </a:schemeClr>
                    </a:solidFill>
                  </a:tcPr>
                </a:tc>
                <a:tc>
                  <a:txBody>
                    <a:bodyPr/>
                    <a:lstStyle/>
                    <a:p>
                      <a:pPr algn="ctr"/>
                      <a:r>
                        <a:rPr lang="en-US" sz="1800" b="1" dirty="0">
                          <a:solidFill>
                            <a:schemeClr val="tx1"/>
                          </a:solidFill>
                        </a:rPr>
                        <a:t>0.14</a:t>
                      </a:r>
                    </a:p>
                  </a:txBody>
                  <a:tcPr anchor="ctr">
                    <a:solidFill>
                      <a:schemeClr val="accent1">
                        <a:lumMod val="20000"/>
                        <a:lumOff val="80000"/>
                      </a:schemeClr>
                    </a:solidFill>
                  </a:tcPr>
                </a:tc>
                <a:tc>
                  <a:txBody>
                    <a:bodyPr/>
                    <a:lstStyle/>
                    <a:p>
                      <a:pPr algn="ctr"/>
                      <a:r>
                        <a:rPr lang="en-US" sz="1800" b="1" dirty="0">
                          <a:solidFill>
                            <a:schemeClr val="tx1"/>
                          </a:solidFill>
                        </a:rPr>
                        <a:t>0.26</a:t>
                      </a:r>
                    </a:p>
                  </a:txBody>
                  <a:tcPr anchor="ctr">
                    <a:solidFill>
                      <a:schemeClr val="accent1">
                        <a:lumMod val="20000"/>
                        <a:lumOff val="80000"/>
                      </a:schemeClr>
                    </a:solidFill>
                  </a:tcPr>
                </a:tc>
                <a:tc>
                  <a:txBody>
                    <a:bodyPr/>
                    <a:lstStyle/>
                    <a:p>
                      <a:pPr algn="ctr"/>
                      <a:r>
                        <a:rPr lang="en-US" sz="1800" b="1" dirty="0">
                          <a:solidFill>
                            <a:schemeClr val="tx1"/>
                          </a:solidFill>
                        </a:rPr>
                        <a:t>8.8</a:t>
                      </a:r>
                    </a:p>
                  </a:txBody>
                  <a:tcPr anchor="ctr">
                    <a:solidFill>
                      <a:srgbClr val="FFFF00"/>
                    </a:solidFill>
                  </a:tcPr>
                </a:tc>
                <a:extLst>
                  <a:ext uri="{0D108BD9-81ED-4DB2-BD59-A6C34878D82A}">
                    <a16:rowId xmlns:a16="http://schemas.microsoft.com/office/drawing/2014/main" val="3053241611"/>
                  </a:ext>
                </a:extLst>
              </a:tr>
              <a:tr h="370840">
                <a:tc>
                  <a:txBody>
                    <a:bodyPr/>
                    <a:lstStyle/>
                    <a:p>
                      <a:r>
                        <a:rPr lang="en-US" sz="1600" b="1" dirty="0">
                          <a:solidFill>
                            <a:schemeClr val="tx1"/>
                          </a:solidFill>
                        </a:rPr>
                        <a:t>% of total PCB in Watts</a:t>
                      </a:r>
                    </a:p>
                  </a:txBody>
                  <a:tcPr>
                    <a:solidFill>
                      <a:schemeClr val="accent1">
                        <a:lumMod val="20000"/>
                        <a:lumOff val="80000"/>
                      </a:schemeClr>
                    </a:solidFill>
                  </a:tcPr>
                </a:tc>
                <a:tc>
                  <a:txBody>
                    <a:bodyPr/>
                    <a:lstStyle/>
                    <a:p>
                      <a:pPr algn="ctr"/>
                      <a:r>
                        <a:rPr lang="en-US" sz="1800" b="1" dirty="0">
                          <a:solidFill>
                            <a:schemeClr val="tx1"/>
                          </a:solidFill>
                        </a:rPr>
                        <a:t>31</a:t>
                      </a:r>
                    </a:p>
                  </a:txBody>
                  <a:tcPr anchor="ctr">
                    <a:solidFill>
                      <a:srgbClr val="FFFF00"/>
                    </a:solidFill>
                  </a:tcPr>
                </a:tc>
                <a:tc>
                  <a:txBody>
                    <a:bodyPr/>
                    <a:lstStyle/>
                    <a:p>
                      <a:pPr algn="ctr"/>
                      <a:r>
                        <a:rPr lang="en-US" sz="1800" b="1" dirty="0">
                          <a:solidFill>
                            <a:schemeClr val="tx1"/>
                          </a:solidFill>
                        </a:rPr>
                        <a:t>0.4</a:t>
                      </a:r>
                    </a:p>
                  </a:txBody>
                  <a:tcPr anchor="ctr">
                    <a:solidFill>
                      <a:schemeClr val="accent1">
                        <a:lumMod val="20000"/>
                        <a:lumOff val="80000"/>
                      </a:schemeClr>
                    </a:solidFill>
                  </a:tcPr>
                </a:tc>
                <a:tc>
                  <a:txBody>
                    <a:bodyPr/>
                    <a:lstStyle/>
                    <a:p>
                      <a:pPr algn="ctr"/>
                      <a:r>
                        <a:rPr lang="en-US" sz="1800" b="1" dirty="0">
                          <a:solidFill>
                            <a:schemeClr val="tx1"/>
                          </a:solidFill>
                        </a:rPr>
                        <a:t>0.6</a:t>
                      </a:r>
                    </a:p>
                  </a:txBody>
                  <a:tcPr anchor="ctr">
                    <a:solidFill>
                      <a:schemeClr val="accent1">
                        <a:lumMod val="20000"/>
                        <a:lumOff val="80000"/>
                      </a:schemeClr>
                    </a:solidFill>
                  </a:tcPr>
                </a:tc>
                <a:tc>
                  <a:txBody>
                    <a:bodyPr/>
                    <a:lstStyle/>
                    <a:p>
                      <a:pPr algn="ctr"/>
                      <a:r>
                        <a:rPr lang="en-US" sz="1800" b="1" dirty="0">
                          <a:solidFill>
                            <a:schemeClr val="tx1"/>
                          </a:solidFill>
                        </a:rPr>
                        <a:t>1</a:t>
                      </a:r>
                    </a:p>
                  </a:txBody>
                  <a:tcPr anchor="ctr">
                    <a:solidFill>
                      <a:schemeClr val="accent1">
                        <a:lumMod val="20000"/>
                        <a:lumOff val="80000"/>
                      </a:schemeClr>
                    </a:solidFill>
                  </a:tcPr>
                </a:tc>
                <a:tc>
                  <a:txBody>
                    <a:bodyPr/>
                    <a:lstStyle/>
                    <a:p>
                      <a:pPr algn="ctr"/>
                      <a:r>
                        <a:rPr lang="en-US" sz="1800" b="1" dirty="0">
                          <a:solidFill>
                            <a:schemeClr val="tx1"/>
                          </a:solidFill>
                        </a:rPr>
                        <a:t>33</a:t>
                      </a:r>
                    </a:p>
                  </a:txBody>
                  <a:tcPr anchor="ctr">
                    <a:solidFill>
                      <a:srgbClr val="FFFF00"/>
                    </a:solidFill>
                  </a:tcPr>
                </a:tc>
                <a:extLst>
                  <a:ext uri="{0D108BD9-81ED-4DB2-BD59-A6C34878D82A}">
                    <a16:rowId xmlns:a16="http://schemas.microsoft.com/office/drawing/2014/main" val="2288726832"/>
                  </a:ext>
                </a:extLst>
              </a:tr>
              <a:tr h="190687">
                <a:tc>
                  <a:txBody>
                    <a:bodyPr/>
                    <a:lstStyle/>
                    <a:p>
                      <a:endParaRPr lang="en-US" sz="1600" b="1" dirty="0">
                        <a:solidFill>
                          <a:schemeClr val="tx1"/>
                        </a:solidFill>
                      </a:endParaRPr>
                    </a:p>
                  </a:txBody>
                  <a:tcPr>
                    <a:solidFill>
                      <a:srgbClr val="0070C0"/>
                    </a:solidFill>
                  </a:tcPr>
                </a:tc>
                <a:tc>
                  <a:txBody>
                    <a:bodyPr/>
                    <a:lstStyle/>
                    <a:p>
                      <a:pPr algn="ctr"/>
                      <a:endParaRPr lang="en-US" sz="1800" b="1" dirty="0">
                        <a:solidFill>
                          <a:schemeClr val="tx1"/>
                        </a:solidFill>
                      </a:endParaRPr>
                    </a:p>
                  </a:txBody>
                  <a:tcPr anchor="ctr">
                    <a:solidFill>
                      <a:srgbClr val="0070C0"/>
                    </a:solidFill>
                  </a:tcPr>
                </a:tc>
                <a:tc>
                  <a:txBody>
                    <a:bodyPr/>
                    <a:lstStyle/>
                    <a:p>
                      <a:pPr algn="ctr"/>
                      <a:endParaRPr lang="en-US" sz="1800" b="1" dirty="0">
                        <a:solidFill>
                          <a:schemeClr val="tx1"/>
                        </a:solidFill>
                      </a:endParaRPr>
                    </a:p>
                  </a:txBody>
                  <a:tcPr anchor="ctr">
                    <a:solidFill>
                      <a:srgbClr val="0070C0"/>
                    </a:solidFill>
                  </a:tcPr>
                </a:tc>
                <a:tc>
                  <a:txBody>
                    <a:bodyPr/>
                    <a:lstStyle/>
                    <a:p>
                      <a:pPr algn="ctr"/>
                      <a:endParaRPr lang="en-US" sz="1800" b="1" dirty="0">
                        <a:solidFill>
                          <a:schemeClr val="tx1"/>
                        </a:solidFill>
                      </a:endParaRPr>
                    </a:p>
                  </a:txBody>
                  <a:tcPr anchor="ctr">
                    <a:solidFill>
                      <a:srgbClr val="0070C0"/>
                    </a:solidFill>
                  </a:tcPr>
                </a:tc>
                <a:tc>
                  <a:txBody>
                    <a:bodyPr/>
                    <a:lstStyle/>
                    <a:p>
                      <a:pPr algn="ctr"/>
                      <a:endParaRPr lang="en-US" sz="1800" b="1" dirty="0">
                        <a:solidFill>
                          <a:schemeClr val="tx1"/>
                        </a:solidFill>
                      </a:endParaRPr>
                    </a:p>
                  </a:txBody>
                  <a:tcPr anchor="ctr">
                    <a:solidFill>
                      <a:srgbClr val="0070C0"/>
                    </a:solidFill>
                  </a:tcPr>
                </a:tc>
                <a:tc>
                  <a:txBody>
                    <a:bodyPr/>
                    <a:lstStyle/>
                    <a:p>
                      <a:pPr algn="ctr"/>
                      <a:endParaRPr lang="en-US" sz="1800" b="1" dirty="0">
                        <a:solidFill>
                          <a:schemeClr val="tx1"/>
                        </a:solidFill>
                      </a:endParaRPr>
                    </a:p>
                  </a:txBody>
                  <a:tcPr anchor="ctr">
                    <a:solidFill>
                      <a:srgbClr val="0070C0"/>
                    </a:solidFill>
                  </a:tcPr>
                </a:tc>
                <a:extLst>
                  <a:ext uri="{0D108BD9-81ED-4DB2-BD59-A6C34878D82A}">
                    <a16:rowId xmlns:a16="http://schemas.microsoft.com/office/drawing/2014/main" val="779891095"/>
                  </a:ext>
                </a:extLst>
              </a:tr>
              <a:tr h="370840">
                <a:tc>
                  <a:txBody>
                    <a:bodyPr/>
                    <a:lstStyle/>
                    <a:p>
                      <a:r>
                        <a:rPr lang="en-US" sz="1800" b="1" dirty="0">
                          <a:solidFill>
                            <a:schemeClr val="tx1"/>
                          </a:solidFill>
                        </a:rPr>
                        <a:t>Total PCB TEQ</a:t>
                      </a:r>
                    </a:p>
                  </a:txBody>
                  <a:tcPr>
                    <a:solidFill>
                      <a:schemeClr val="accent1">
                        <a:lumMod val="20000"/>
                        <a:lumOff val="80000"/>
                      </a:schemeClr>
                    </a:solidFill>
                  </a:tcPr>
                </a:tc>
                <a:tc>
                  <a:txBody>
                    <a:bodyPr/>
                    <a:lstStyle/>
                    <a:p>
                      <a:pPr algn="ctr"/>
                      <a:r>
                        <a:rPr lang="en-US" sz="1800" b="1" dirty="0">
                          <a:solidFill>
                            <a:schemeClr val="tx1"/>
                          </a:solidFill>
                        </a:rPr>
                        <a:t>2.3e-5</a:t>
                      </a:r>
                    </a:p>
                  </a:txBody>
                  <a:tcPr anchor="ctr">
                    <a:solidFill>
                      <a:srgbClr val="FFFF00"/>
                    </a:solidFill>
                  </a:tcPr>
                </a:tc>
                <a:tc>
                  <a:txBody>
                    <a:bodyPr/>
                    <a:lstStyle/>
                    <a:p>
                      <a:pPr algn="ctr"/>
                      <a:r>
                        <a:rPr lang="en-US" sz="1800" b="1" dirty="0">
                          <a:solidFill>
                            <a:schemeClr val="tx1"/>
                          </a:solidFill>
                        </a:rPr>
                        <a:t>1.4e-7</a:t>
                      </a:r>
                    </a:p>
                  </a:txBody>
                  <a:tcPr anchor="ctr">
                    <a:solidFill>
                      <a:schemeClr val="accent1">
                        <a:lumMod val="20000"/>
                        <a:lumOff val="80000"/>
                      </a:schemeClr>
                    </a:solidFill>
                  </a:tcPr>
                </a:tc>
                <a:tc>
                  <a:txBody>
                    <a:bodyPr/>
                    <a:lstStyle/>
                    <a:p>
                      <a:pPr algn="ctr"/>
                      <a:r>
                        <a:rPr lang="en-US" sz="1800" b="1" dirty="0">
                          <a:solidFill>
                            <a:schemeClr val="tx1"/>
                          </a:solidFill>
                        </a:rPr>
                        <a:t>4.5e-6</a:t>
                      </a:r>
                    </a:p>
                  </a:txBody>
                  <a:tcPr anchor="ctr">
                    <a:solidFill>
                      <a:schemeClr val="accent1">
                        <a:lumMod val="20000"/>
                        <a:lumOff val="80000"/>
                      </a:schemeClr>
                    </a:solidFill>
                  </a:tcPr>
                </a:tc>
                <a:tc>
                  <a:txBody>
                    <a:bodyPr/>
                    <a:lstStyle/>
                    <a:p>
                      <a:pPr algn="ctr"/>
                      <a:r>
                        <a:rPr lang="en-US" sz="1800" b="1" dirty="0">
                          <a:solidFill>
                            <a:schemeClr val="tx1"/>
                          </a:solidFill>
                        </a:rPr>
                        <a:t>1.6e-6</a:t>
                      </a:r>
                    </a:p>
                  </a:txBody>
                  <a:tcPr anchor="ctr">
                    <a:solidFill>
                      <a:schemeClr val="accent1">
                        <a:lumMod val="20000"/>
                        <a:lumOff val="80000"/>
                      </a:schemeClr>
                    </a:solidFill>
                  </a:tcPr>
                </a:tc>
                <a:tc>
                  <a:txBody>
                    <a:bodyPr/>
                    <a:lstStyle/>
                    <a:p>
                      <a:pPr algn="ctr"/>
                      <a:r>
                        <a:rPr lang="en-US" sz="1800" b="1" dirty="0">
                          <a:solidFill>
                            <a:schemeClr val="tx1"/>
                          </a:solidFill>
                        </a:rPr>
                        <a:t>2.9e-5</a:t>
                      </a:r>
                    </a:p>
                  </a:txBody>
                  <a:tcPr anchor="ctr">
                    <a:solidFill>
                      <a:srgbClr val="FFFF00"/>
                    </a:solidFill>
                  </a:tcPr>
                </a:tc>
                <a:extLst>
                  <a:ext uri="{0D108BD9-81ED-4DB2-BD59-A6C34878D82A}">
                    <a16:rowId xmlns:a16="http://schemas.microsoft.com/office/drawing/2014/main" val="3022648954"/>
                  </a:ext>
                </a:extLst>
              </a:tr>
              <a:tr h="370840">
                <a:tc>
                  <a:txBody>
                    <a:bodyPr/>
                    <a:lstStyle/>
                    <a:p>
                      <a:r>
                        <a:rPr lang="en-US" sz="1600" b="1" dirty="0">
                          <a:solidFill>
                            <a:schemeClr val="tx1"/>
                          </a:solidFill>
                        </a:rPr>
                        <a:t>% of total TEQ in Watts</a:t>
                      </a:r>
                    </a:p>
                  </a:txBody>
                  <a:tcPr>
                    <a:solidFill>
                      <a:schemeClr val="accent1">
                        <a:lumMod val="20000"/>
                        <a:lumOff val="80000"/>
                      </a:schemeClr>
                    </a:solidFill>
                  </a:tcPr>
                </a:tc>
                <a:tc>
                  <a:txBody>
                    <a:bodyPr/>
                    <a:lstStyle/>
                    <a:p>
                      <a:pPr algn="ctr"/>
                      <a:r>
                        <a:rPr lang="en-US" sz="1800" b="1" dirty="0">
                          <a:solidFill>
                            <a:schemeClr val="tx1"/>
                          </a:solidFill>
                        </a:rPr>
                        <a:t>23</a:t>
                      </a:r>
                    </a:p>
                  </a:txBody>
                  <a:tcPr anchor="ctr">
                    <a:solidFill>
                      <a:srgbClr val="FFFF00"/>
                    </a:solidFill>
                  </a:tcPr>
                </a:tc>
                <a:tc>
                  <a:txBody>
                    <a:bodyPr/>
                    <a:lstStyle/>
                    <a:p>
                      <a:pPr algn="ctr"/>
                      <a:r>
                        <a:rPr lang="en-US" sz="1800" b="1" dirty="0">
                          <a:solidFill>
                            <a:schemeClr val="tx1"/>
                          </a:solidFill>
                        </a:rPr>
                        <a:t>0.1</a:t>
                      </a:r>
                    </a:p>
                  </a:txBody>
                  <a:tcPr anchor="ctr">
                    <a:solidFill>
                      <a:schemeClr val="accent1">
                        <a:lumMod val="20000"/>
                        <a:lumOff val="80000"/>
                      </a:schemeClr>
                    </a:solidFill>
                  </a:tcPr>
                </a:tc>
                <a:tc>
                  <a:txBody>
                    <a:bodyPr/>
                    <a:lstStyle/>
                    <a:p>
                      <a:pPr algn="ctr"/>
                      <a:r>
                        <a:rPr lang="en-US" sz="1800" b="1" dirty="0">
                          <a:solidFill>
                            <a:schemeClr val="tx1"/>
                          </a:solidFill>
                        </a:rPr>
                        <a:t>5</a:t>
                      </a:r>
                    </a:p>
                  </a:txBody>
                  <a:tcPr anchor="ctr">
                    <a:solidFill>
                      <a:schemeClr val="accent1">
                        <a:lumMod val="20000"/>
                        <a:lumOff val="80000"/>
                      </a:schemeClr>
                    </a:solidFill>
                  </a:tcPr>
                </a:tc>
                <a:tc>
                  <a:txBody>
                    <a:bodyPr/>
                    <a:lstStyle/>
                    <a:p>
                      <a:pPr algn="ctr"/>
                      <a:r>
                        <a:rPr lang="en-US" sz="1800" b="1" dirty="0">
                          <a:solidFill>
                            <a:schemeClr val="tx1"/>
                          </a:solidFill>
                        </a:rPr>
                        <a:t>2</a:t>
                      </a:r>
                    </a:p>
                  </a:txBody>
                  <a:tcPr anchor="ctr">
                    <a:solidFill>
                      <a:schemeClr val="accent1">
                        <a:lumMod val="20000"/>
                        <a:lumOff val="80000"/>
                      </a:schemeClr>
                    </a:solidFill>
                  </a:tcPr>
                </a:tc>
                <a:tc>
                  <a:txBody>
                    <a:bodyPr/>
                    <a:lstStyle/>
                    <a:p>
                      <a:pPr algn="ctr"/>
                      <a:r>
                        <a:rPr lang="en-US" sz="1800" b="1" dirty="0">
                          <a:solidFill>
                            <a:schemeClr val="tx1"/>
                          </a:solidFill>
                        </a:rPr>
                        <a:t>29</a:t>
                      </a:r>
                    </a:p>
                  </a:txBody>
                  <a:tcPr anchor="ctr">
                    <a:solidFill>
                      <a:srgbClr val="FFFF00"/>
                    </a:solidFill>
                  </a:tcPr>
                </a:tc>
                <a:extLst>
                  <a:ext uri="{0D108BD9-81ED-4DB2-BD59-A6C34878D82A}">
                    <a16:rowId xmlns:a16="http://schemas.microsoft.com/office/drawing/2014/main" val="2166462348"/>
                  </a:ext>
                </a:extLst>
              </a:tr>
              <a:tr h="370840">
                <a:tc>
                  <a:txBody>
                    <a:bodyPr/>
                    <a:lstStyle/>
                    <a:p>
                      <a:endParaRPr lang="en-US" sz="1600" b="1" dirty="0">
                        <a:solidFill>
                          <a:schemeClr val="tx1"/>
                        </a:solidFill>
                      </a:endParaRPr>
                    </a:p>
                  </a:txBody>
                  <a:tcPr>
                    <a:noFill/>
                  </a:tcPr>
                </a:tc>
                <a:tc>
                  <a:txBody>
                    <a:bodyPr/>
                    <a:lstStyle/>
                    <a:p>
                      <a:pPr algn="ctr"/>
                      <a:endParaRPr lang="en-US" sz="1800" b="1" dirty="0">
                        <a:solidFill>
                          <a:schemeClr val="tx1"/>
                        </a:solidFill>
                      </a:endParaRPr>
                    </a:p>
                  </a:txBody>
                  <a:tcPr anchor="ctr">
                    <a:noFill/>
                  </a:tcPr>
                </a:tc>
                <a:tc>
                  <a:txBody>
                    <a:bodyPr/>
                    <a:lstStyle/>
                    <a:p>
                      <a:pPr algn="ctr"/>
                      <a:endParaRPr lang="en-US" sz="1800" b="1" dirty="0">
                        <a:solidFill>
                          <a:schemeClr val="tx1"/>
                        </a:solidFill>
                      </a:endParaRPr>
                    </a:p>
                  </a:txBody>
                  <a:tcPr anchor="ctr">
                    <a:noFill/>
                  </a:tcPr>
                </a:tc>
                <a:tc>
                  <a:txBody>
                    <a:bodyPr/>
                    <a:lstStyle/>
                    <a:p>
                      <a:pPr algn="ctr"/>
                      <a:endParaRPr lang="en-US" sz="1800" b="1" dirty="0">
                        <a:solidFill>
                          <a:schemeClr val="tx1"/>
                        </a:solidFill>
                      </a:endParaRPr>
                    </a:p>
                  </a:txBody>
                  <a:tcPr anchor="ctr">
                    <a:noFill/>
                  </a:tcPr>
                </a:tc>
                <a:tc>
                  <a:txBody>
                    <a:bodyPr/>
                    <a:lstStyle/>
                    <a:p>
                      <a:pPr algn="ctr"/>
                      <a:endParaRPr lang="en-US" sz="1800" b="1" dirty="0">
                        <a:solidFill>
                          <a:schemeClr val="tx1"/>
                        </a:solidFill>
                      </a:endParaRPr>
                    </a:p>
                  </a:txBody>
                  <a:tcPr anchor="ctr">
                    <a:noFill/>
                  </a:tcPr>
                </a:tc>
                <a:tc>
                  <a:txBody>
                    <a:bodyPr/>
                    <a:lstStyle/>
                    <a:p>
                      <a:pPr algn="ctr"/>
                      <a:endParaRPr lang="en-US" sz="1800" b="1" dirty="0">
                        <a:solidFill>
                          <a:schemeClr val="tx1"/>
                        </a:solidFill>
                      </a:endParaRPr>
                    </a:p>
                  </a:txBody>
                  <a:tcPr anchor="ctr">
                    <a:noFill/>
                  </a:tcPr>
                </a:tc>
                <a:extLst>
                  <a:ext uri="{0D108BD9-81ED-4DB2-BD59-A6C34878D82A}">
                    <a16:rowId xmlns:a16="http://schemas.microsoft.com/office/drawing/2014/main" val="3143051303"/>
                  </a:ext>
                </a:extLst>
              </a:tr>
              <a:tr h="370840">
                <a:tc>
                  <a:txBody>
                    <a:bodyPr/>
                    <a:lstStyle/>
                    <a:p>
                      <a:r>
                        <a:rPr lang="en-US" sz="1600" b="1" dirty="0">
                          <a:solidFill>
                            <a:schemeClr val="tx1"/>
                          </a:solidFill>
                        </a:rPr>
                        <a:t>Total non-alkylated PAH  load</a:t>
                      </a:r>
                    </a:p>
                  </a:txBody>
                  <a:tcPr>
                    <a:solidFill>
                      <a:schemeClr val="accent1">
                        <a:lumMod val="20000"/>
                        <a:lumOff val="80000"/>
                      </a:schemeClr>
                    </a:solidFill>
                  </a:tcPr>
                </a:tc>
                <a:tc>
                  <a:txBody>
                    <a:bodyPr/>
                    <a:lstStyle/>
                    <a:p>
                      <a:pPr algn="ctr"/>
                      <a:r>
                        <a:rPr lang="en-US" sz="1800" b="1" dirty="0">
                          <a:solidFill>
                            <a:schemeClr val="tx1"/>
                          </a:solidFill>
                        </a:rPr>
                        <a:t>530</a:t>
                      </a:r>
                    </a:p>
                  </a:txBody>
                  <a:tcPr anchor="ctr">
                    <a:solidFill>
                      <a:srgbClr val="FFFF00"/>
                    </a:solidFill>
                  </a:tcPr>
                </a:tc>
                <a:tc>
                  <a:txBody>
                    <a:bodyPr/>
                    <a:lstStyle/>
                    <a:p>
                      <a:pPr algn="ctr"/>
                      <a:r>
                        <a:rPr lang="en-US" sz="1800" b="1" dirty="0">
                          <a:solidFill>
                            <a:schemeClr val="tx1"/>
                          </a:solidFill>
                        </a:rPr>
                        <a:t>25</a:t>
                      </a:r>
                    </a:p>
                  </a:txBody>
                  <a:tcPr anchor="ctr">
                    <a:solidFill>
                      <a:schemeClr val="accent1">
                        <a:lumMod val="20000"/>
                        <a:lumOff val="80000"/>
                      </a:schemeClr>
                    </a:solidFill>
                  </a:tcPr>
                </a:tc>
                <a:tc>
                  <a:txBody>
                    <a:bodyPr/>
                    <a:lstStyle/>
                    <a:p>
                      <a:pPr algn="ctr"/>
                      <a:r>
                        <a:rPr lang="en-US" sz="1800" b="1" dirty="0">
                          <a:solidFill>
                            <a:schemeClr val="tx1"/>
                          </a:solidFill>
                        </a:rPr>
                        <a:t>33</a:t>
                      </a:r>
                    </a:p>
                  </a:txBody>
                  <a:tcPr anchor="ctr">
                    <a:solidFill>
                      <a:schemeClr val="accent1">
                        <a:lumMod val="20000"/>
                        <a:lumOff val="80000"/>
                      </a:schemeClr>
                    </a:solidFill>
                  </a:tcPr>
                </a:tc>
                <a:tc>
                  <a:txBody>
                    <a:bodyPr/>
                    <a:lstStyle/>
                    <a:p>
                      <a:pPr algn="ctr"/>
                      <a:r>
                        <a:rPr lang="en-US" sz="1800" b="1" dirty="0">
                          <a:solidFill>
                            <a:schemeClr val="tx1"/>
                          </a:solidFill>
                        </a:rPr>
                        <a:t>29</a:t>
                      </a:r>
                    </a:p>
                  </a:txBody>
                  <a:tcPr anchor="ctr">
                    <a:solidFill>
                      <a:schemeClr val="accent1">
                        <a:lumMod val="20000"/>
                        <a:lumOff val="80000"/>
                      </a:schemeClr>
                    </a:solidFill>
                  </a:tcPr>
                </a:tc>
                <a:tc>
                  <a:txBody>
                    <a:bodyPr/>
                    <a:lstStyle/>
                    <a:p>
                      <a:pPr algn="ctr"/>
                      <a:r>
                        <a:rPr lang="en-US" sz="1800" b="1" dirty="0">
                          <a:solidFill>
                            <a:schemeClr val="tx1"/>
                          </a:solidFill>
                        </a:rPr>
                        <a:t>620</a:t>
                      </a:r>
                    </a:p>
                  </a:txBody>
                  <a:tcPr anchor="ctr">
                    <a:solidFill>
                      <a:srgbClr val="FFFF00"/>
                    </a:solidFill>
                  </a:tcPr>
                </a:tc>
                <a:extLst>
                  <a:ext uri="{0D108BD9-81ED-4DB2-BD59-A6C34878D82A}">
                    <a16:rowId xmlns:a16="http://schemas.microsoft.com/office/drawing/2014/main" val="162324510"/>
                  </a:ext>
                </a:extLst>
              </a:tr>
              <a:tr h="370840">
                <a:tc>
                  <a:txBody>
                    <a:bodyPr/>
                    <a:lstStyle/>
                    <a:p>
                      <a:r>
                        <a:rPr lang="en-US" sz="1600" b="1" dirty="0">
                          <a:solidFill>
                            <a:schemeClr val="tx1"/>
                          </a:solidFill>
                        </a:rPr>
                        <a:t>% of total PAH in Watts</a:t>
                      </a:r>
                    </a:p>
                  </a:txBody>
                  <a:tcPr>
                    <a:solidFill>
                      <a:schemeClr val="accent1">
                        <a:lumMod val="20000"/>
                        <a:lumOff val="80000"/>
                      </a:schemeClr>
                    </a:solidFill>
                  </a:tcPr>
                </a:tc>
                <a:tc>
                  <a:txBody>
                    <a:bodyPr/>
                    <a:lstStyle/>
                    <a:p>
                      <a:pPr algn="ctr"/>
                      <a:r>
                        <a:rPr lang="en-US" sz="1800" b="1" dirty="0">
                          <a:solidFill>
                            <a:schemeClr val="tx1"/>
                          </a:solidFill>
                        </a:rPr>
                        <a:t>48</a:t>
                      </a:r>
                    </a:p>
                  </a:txBody>
                  <a:tcPr anchor="ctr">
                    <a:solidFill>
                      <a:srgbClr val="FFFF00"/>
                    </a:solidFill>
                  </a:tcPr>
                </a:tc>
                <a:tc>
                  <a:txBody>
                    <a:bodyPr/>
                    <a:lstStyle/>
                    <a:p>
                      <a:pPr algn="ctr"/>
                      <a:r>
                        <a:rPr lang="en-US" sz="1800" b="1" dirty="0">
                          <a:solidFill>
                            <a:schemeClr val="tx1"/>
                          </a:solidFill>
                        </a:rPr>
                        <a:t>2</a:t>
                      </a:r>
                    </a:p>
                  </a:txBody>
                  <a:tcPr anchor="ctr">
                    <a:solidFill>
                      <a:schemeClr val="accent1">
                        <a:lumMod val="20000"/>
                        <a:lumOff val="80000"/>
                      </a:schemeClr>
                    </a:solidFill>
                  </a:tcPr>
                </a:tc>
                <a:tc>
                  <a:txBody>
                    <a:bodyPr/>
                    <a:lstStyle/>
                    <a:p>
                      <a:pPr algn="ctr"/>
                      <a:r>
                        <a:rPr lang="en-US" sz="1800" b="1" dirty="0">
                          <a:solidFill>
                            <a:schemeClr val="tx1"/>
                          </a:solidFill>
                        </a:rPr>
                        <a:t>3</a:t>
                      </a:r>
                    </a:p>
                  </a:txBody>
                  <a:tcPr anchor="ctr">
                    <a:solidFill>
                      <a:schemeClr val="accent1">
                        <a:lumMod val="20000"/>
                        <a:lumOff val="80000"/>
                      </a:schemeClr>
                    </a:solidFill>
                  </a:tcPr>
                </a:tc>
                <a:tc>
                  <a:txBody>
                    <a:bodyPr/>
                    <a:lstStyle/>
                    <a:p>
                      <a:pPr algn="ctr"/>
                      <a:r>
                        <a:rPr lang="en-US" sz="1800" b="1" dirty="0">
                          <a:solidFill>
                            <a:schemeClr val="tx1"/>
                          </a:solidFill>
                        </a:rPr>
                        <a:t>3</a:t>
                      </a:r>
                    </a:p>
                  </a:txBody>
                  <a:tcPr anchor="ctr">
                    <a:solidFill>
                      <a:schemeClr val="accent1">
                        <a:lumMod val="20000"/>
                        <a:lumOff val="80000"/>
                      </a:schemeClr>
                    </a:solidFill>
                  </a:tcPr>
                </a:tc>
                <a:tc>
                  <a:txBody>
                    <a:bodyPr/>
                    <a:lstStyle/>
                    <a:p>
                      <a:pPr algn="ctr"/>
                      <a:r>
                        <a:rPr lang="en-US" sz="1800" b="1" dirty="0">
                          <a:solidFill>
                            <a:schemeClr val="tx1"/>
                          </a:solidFill>
                        </a:rPr>
                        <a:t>56</a:t>
                      </a:r>
                    </a:p>
                  </a:txBody>
                  <a:tcPr anchor="ctr">
                    <a:solidFill>
                      <a:srgbClr val="FFFF00"/>
                    </a:solidFill>
                  </a:tcPr>
                </a:tc>
                <a:extLst>
                  <a:ext uri="{0D108BD9-81ED-4DB2-BD59-A6C34878D82A}">
                    <a16:rowId xmlns:a16="http://schemas.microsoft.com/office/drawing/2014/main" val="1058140515"/>
                  </a:ext>
                </a:extLst>
              </a:tr>
              <a:tr h="370840">
                <a:tc>
                  <a:txBody>
                    <a:bodyPr/>
                    <a:lstStyle/>
                    <a:p>
                      <a:endParaRPr lang="en-US" sz="1600" b="1" dirty="0">
                        <a:solidFill>
                          <a:schemeClr val="tx1"/>
                        </a:solidFill>
                      </a:endParaRPr>
                    </a:p>
                  </a:txBody>
                  <a:tcPr>
                    <a:solidFill>
                      <a:srgbClr val="0070C0"/>
                    </a:solidFill>
                  </a:tcPr>
                </a:tc>
                <a:tc>
                  <a:txBody>
                    <a:bodyPr/>
                    <a:lstStyle/>
                    <a:p>
                      <a:pPr algn="ctr"/>
                      <a:endParaRPr lang="en-US" sz="1800" b="1" dirty="0">
                        <a:solidFill>
                          <a:schemeClr val="tx1"/>
                        </a:solidFill>
                      </a:endParaRPr>
                    </a:p>
                  </a:txBody>
                  <a:tcPr anchor="ctr">
                    <a:solidFill>
                      <a:srgbClr val="0070C0"/>
                    </a:solidFill>
                  </a:tcPr>
                </a:tc>
                <a:tc>
                  <a:txBody>
                    <a:bodyPr/>
                    <a:lstStyle/>
                    <a:p>
                      <a:pPr algn="ctr"/>
                      <a:endParaRPr lang="en-US" sz="1800" b="1" dirty="0">
                        <a:solidFill>
                          <a:schemeClr val="tx1"/>
                        </a:solidFill>
                      </a:endParaRPr>
                    </a:p>
                  </a:txBody>
                  <a:tcPr anchor="ctr">
                    <a:solidFill>
                      <a:srgbClr val="0070C0"/>
                    </a:solidFill>
                  </a:tcPr>
                </a:tc>
                <a:tc>
                  <a:txBody>
                    <a:bodyPr/>
                    <a:lstStyle/>
                    <a:p>
                      <a:pPr algn="ctr"/>
                      <a:endParaRPr lang="en-US" sz="1800" b="1" dirty="0">
                        <a:solidFill>
                          <a:schemeClr val="tx1"/>
                        </a:solidFill>
                      </a:endParaRPr>
                    </a:p>
                  </a:txBody>
                  <a:tcPr anchor="ctr">
                    <a:solidFill>
                      <a:srgbClr val="0070C0"/>
                    </a:solidFill>
                  </a:tcPr>
                </a:tc>
                <a:tc>
                  <a:txBody>
                    <a:bodyPr/>
                    <a:lstStyle/>
                    <a:p>
                      <a:pPr algn="ctr"/>
                      <a:endParaRPr lang="en-US" sz="1800" b="1" dirty="0">
                        <a:solidFill>
                          <a:schemeClr val="tx1"/>
                        </a:solidFill>
                      </a:endParaRPr>
                    </a:p>
                  </a:txBody>
                  <a:tcPr anchor="ctr">
                    <a:solidFill>
                      <a:srgbClr val="0070C0"/>
                    </a:solidFill>
                  </a:tcPr>
                </a:tc>
                <a:tc>
                  <a:txBody>
                    <a:bodyPr/>
                    <a:lstStyle/>
                    <a:p>
                      <a:pPr algn="ctr"/>
                      <a:endParaRPr lang="en-US" sz="1800" b="1" dirty="0">
                        <a:solidFill>
                          <a:schemeClr val="tx1"/>
                        </a:solidFill>
                      </a:endParaRPr>
                    </a:p>
                  </a:txBody>
                  <a:tcPr anchor="ctr">
                    <a:solidFill>
                      <a:srgbClr val="0070C0"/>
                    </a:solidFill>
                  </a:tcPr>
                </a:tc>
                <a:extLst>
                  <a:ext uri="{0D108BD9-81ED-4DB2-BD59-A6C34878D82A}">
                    <a16:rowId xmlns:a16="http://schemas.microsoft.com/office/drawing/2014/main" val="1077745537"/>
                  </a:ext>
                </a:extLst>
              </a:tr>
              <a:tr h="370840">
                <a:tc>
                  <a:txBody>
                    <a:bodyPr/>
                    <a:lstStyle/>
                    <a:p>
                      <a:r>
                        <a:rPr lang="en-US" sz="1800" b="1" dirty="0">
                          <a:solidFill>
                            <a:schemeClr val="tx1"/>
                          </a:solidFill>
                        </a:rPr>
                        <a:t> Chlordane load </a:t>
                      </a:r>
                    </a:p>
                  </a:txBody>
                  <a:tcPr>
                    <a:solidFill>
                      <a:schemeClr val="accent1">
                        <a:lumMod val="20000"/>
                        <a:lumOff val="80000"/>
                      </a:schemeClr>
                    </a:solidFill>
                  </a:tcPr>
                </a:tc>
                <a:tc>
                  <a:txBody>
                    <a:bodyPr/>
                    <a:lstStyle/>
                    <a:p>
                      <a:pPr algn="ctr"/>
                      <a:r>
                        <a:rPr lang="en-US" sz="1800" b="1" dirty="0" err="1">
                          <a:solidFill>
                            <a:schemeClr val="tx1"/>
                          </a:solidFill>
                        </a:rPr>
                        <a:t>nd</a:t>
                      </a:r>
                      <a:endParaRPr lang="en-US" sz="1800" b="1" dirty="0">
                        <a:solidFill>
                          <a:schemeClr val="tx1"/>
                        </a:solidFill>
                      </a:endParaRPr>
                    </a:p>
                  </a:txBody>
                  <a:tcPr anchor="ctr">
                    <a:solidFill>
                      <a:schemeClr val="accent1">
                        <a:lumMod val="20000"/>
                        <a:lumOff val="80000"/>
                      </a:schemeClr>
                    </a:solidFill>
                  </a:tcPr>
                </a:tc>
                <a:tc>
                  <a:txBody>
                    <a:bodyPr/>
                    <a:lstStyle/>
                    <a:p>
                      <a:pPr algn="ctr"/>
                      <a:r>
                        <a:rPr lang="en-US" sz="1800" b="1" dirty="0" err="1">
                          <a:solidFill>
                            <a:schemeClr val="tx1"/>
                          </a:solidFill>
                        </a:rPr>
                        <a:t>nd</a:t>
                      </a:r>
                      <a:endParaRPr lang="en-US" sz="1800" b="1" dirty="0">
                        <a:solidFill>
                          <a:schemeClr val="tx1"/>
                        </a:solidFill>
                      </a:endParaRPr>
                    </a:p>
                  </a:txBody>
                  <a:tcPr anchor="ctr">
                    <a:solidFill>
                      <a:schemeClr val="accent1">
                        <a:lumMod val="20000"/>
                        <a:lumOff val="80000"/>
                      </a:schemeClr>
                    </a:solidFill>
                  </a:tcPr>
                </a:tc>
                <a:tc>
                  <a:txBody>
                    <a:bodyPr/>
                    <a:lstStyle/>
                    <a:p>
                      <a:pPr algn="ctr"/>
                      <a:r>
                        <a:rPr lang="en-US" sz="1800" b="1" dirty="0" err="1">
                          <a:solidFill>
                            <a:schemeClr val="tx1"/>
                          </a:solidFill>
                        </a:rPr>
                        <a:t>nd</a:t>
                      </a:r>
                      <a:endParaRPr lang="en-US" sz="1800" b="1" dirty="0">
                        <a:solidFill>
                          <a:schemeClr val="tx1"/>
                        </a:solidFill>
                      </a:endParaRPr>
                    </a:p>
                  </a:txBody>
                  <a:tcPr anchor="ctr">
                    <a:solidFill>
                      <a:schemeClr val="accent1">
                        <a:lumMod val="20000"/>
                        <a:lumOff val="80000"/>
                      </a:schemeClr>
                    </a:solidFill>
                  </a:tcPr>
                </a:tc>
                <a:tc>
                  <a:txBody>
                    <a:bodyPr/>
                    <a:lstStyle/>
                    <a:p>
                      <a:pPr algn="ctr"/>
                      <a:r>
                        <a:rPr lang="en-US" sz="1800" b="1" dirty="0" err="1">
                          <a:solidFill>
                            <a:schemeClr val="tx1"/>
                          </a:solidFill>
                        </a:rPr>
                        <a:t>nd</a:t>
                      </a:r>
                      <a:endParaRPr lang="en-US" sz="1800" b="1" dirty="0">
                        <a:solidFill>
                          <a:schemeClr val="tx1"/>
                        </a:solidFill>
                      </a:endParaRPr>
                    </a:p>
                  </a:txBody>
                  <a:tcPr anchor="ctr">
                    <a:solidFill>
                      <a:schemeClr val="accent1">
                        <a:lumMod val="20000"/>
                        <a:lumOff val="80000"/>
                      </a:schemeClr>
                    </a:solidFill>
                  </a:tcPr>
                </a:tc>
                <a:tc>
                  <a:txBody>
                    <a:bodyPr/>
                    <a:lstStyle/>
                    <a:p>
                      <a:pPr algn="ctr"/>
                      <a:r>
                        <a:rPr lang="en-US" sz="1800" b="1" dirty="0" err="1">
                          <a:solidFill>
                            <a:schemeClr val="tx1"/>
                          </a:solidFill>
                        </a:rPr>
                        <a:t>nd</a:t>
                      </a:r>
                      <a:endParaRPr lang="en-US" sz="1800" b="1"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1773585"/>
                  </a:ext>
                </a:extLst>
              </a:tr>
              <a:tr h="370840">
                <a:tc>
                  <a:txBody>
                    <a:bodyPr/>
                    <a:lstStyle/>
                    <a:p>
                      <a:r>
                        <a:rPr lang="en-US" sz="1600" b="1" dirty="0">
                          <a:solidFill>
                            <a:schemeClr val="tx1"/>
                          </a:solidFill>
                        </a:rPr>
                        <a:t>% of total chlordane</a:t>
                      </a:r>
                    </a:p>
                  </a:txBody>
                  <a:tcPr>
                    <a:solidFill>
                      <a:schemeClr val="accent1">
                        <a:lumMod val="20000"/>
                        <a:lumOff val="80000"/>
                      </a:schemeClr>
                    </a:solidFill>
                  </a:tcPr>
                </a:tc>
                <a:tc>
                  <a:txBody>
                    <a:bodyPr/>
                    <a:lstStyle/>
                    <a:p>
                      <a:pPr algn="ctr"/>
                      <a:r>
                        <a:rPr lang="en-US" sz="1800" b="1" dirty="0">
                          <a:solidFill>
                            <a:schemeClr val="tx1"/>
                          </a:solidFill>
                        </a:rPr>
                        <a:t>--</a:t>
                      </a:r>
                    </a:p>
                  </a:txBody>
                  <a:tcPr anchor="ctr">
                    <a:solidFill>
                      <a:schemeClr val="accent1">
                        <a:lumMod val="20000"/>
                        <a:lumOff val="80000"/>
                      </a:schemeClr>
                    </a:solidFill>
                  </a:tcPr>
                </a:tc>
                <a:tc>
                  <a:txBody>
                    <a:bodyPr/>
                    <a:lstStyle/>
                    <a:p>
                      <a:pPr algn="ctr"/>
                      <a:r>
                        <a:rPr lang="en-US" sz="1800" b="1" dirty="0">
                          <a:solidFill>
                            <a:schemeClr val="tx1"/>
                          </a:solidFill>
                        </a:rPr>
                        <a:t>--</a:t>
                      </a:r>
                    </a:p>
                  </a:txBody>
                  <a:tcPr anchor="ctr">
                    <a:solidFill>
                      <a:schemeClr val="accent1">
                        <a:lumMod val="20000"/>
                        <a:lumOff val="80000"/>
                      </a:schemeClr>
                    </a:solidFill>
                  </a:tcPr>
                </a:tc>
                <a:tc>
                  <a:txBody>
                    <a:bodyPr/>
                    <a:lstStyle/>
                    <a:p>
                      <a:pPr algn="ctr"/>
                      <a:r>
                        <a:rPr lang="en-US" sz="1800" b="1" dirty="0">
                          <a:solidFill>
                            <a:schemeClr val="tx1"/>
                          </a:solidFill>
                        </a:rPr>
                        <a:t>--</a:t>
                      </a:r>
                    </a:p>
                  </a:txBody>
                  <a:tcPr anchor="ctr">
                    <a:solidFill>
                      <a:schemeClr val="accent1">
                        <a:lumMod val="20000"/>
                        <a:lumOff val="80000"/>
                      </a:schemeClr>
                    </a:solidFill>
                  </a:tcPr>
                </a:tc>
                <a:tc>
                  <a:txBody>
                    <a:bodyPr/>
                    <a:lstStyle/>
                    <a:p>
                      <a:pPr algn="ctr"/>
                      <a:r>
                        <a:rPr lang="en-US" sz="1800" b="1" dirty="0">
                          <a:solidFill>
                            <a:schemeClr val="tx1"/>
                          </a:solidFill>
                        </a:rPr>
                        <a:t>--</a:t>
                      </a:r>
                    </a:p>
                  </a:txBody>
                  <a:tcPr anchor="ctr">
                    <a:solidFill>
                      <a:schemeClr val="accent1">
                        <a:lumMod val="20000"/>
                        <a:lumOff val="80000"/>
                      </a:schemeClr>
                    </a:solidFill>
                  </a:tcPr>
                </a:tc>
                <a:tc>
                  <a:txBody>
                    <a:bodyPr/>
                    <a:lstStyle/>
                    <a:p>
                      <a:pPr algn="ctr"/>
                      <a:r>
                        <a:rPr lang="en-US" sz="1800" b="1" dirty="0">
                          <a:solidFill>
                            <a:schemeClr val="tx1"/>
                          </a:solidFill>
                        </a:rPr>
                        <a:t>--</a:t>
                      </a:r>
                    </a:p>
                  </a:txBody>
                  <a:tcPr anchor="ctr">
                    <a:solidFill>
                      <a:schemeClr val="accent1">
                        <a:lumMod val="20000"/>
                        <a:lumOff val="80000"/>
                      </a:schemeClr>
                    </a:solidFill>
                  </a:tcPr>
                </a:tc>
                <a:extLst>
                  <a:ext uri="{0D108BD9-81ED-4DB2-BD59-A6C34878D82A}">
                    <a16:rowId xmlns:a16="http://schemas.microsoft.com/office/drawing/2014/main" val="1303220307"/>
                  </a:ext>
                </a:extLst>
              </a:tr>
            </a:tbl>
          </a:graphicData>
        </a:graphic>
      </p:graphicFrame>
      <p:sp>
        <p:nvSpPr>
          <p:cNvPr id="3" name="TextBox 2">
            <a:extLst>
              <a:ext uri="{FF2B5EF4-FFF2-40B4-BE49-F238E27FC236}">
                <a16:creationId xmlns:a16="http://schemas.microsoft.com/office/drawing/2014/main" id="{36E5C7C4-ABB0-4A22-BAB0-F18C37F7ED17}"/>
              </a:ext>
            </a:extLst>
          </p:cNvPr>
          <p:cNvSpPr txBox="1"/>
          <p:nvPr/>
        </p:nvSpPr>
        <p:spPr>
          <a:xfrm>
            <a:off x="1331081" y="0"/>
            <a:ext cx="9876689" cy="523220"/>
          </a:xfrm>
          <a:prstGeom prst="rect">
            <a:avLst/>
          </a:prstGeom>
          <a:noFill/>
        </p:spPr>
        <p:txBody>
          <a:bodyPr wrap="square" rtlCol="0">
            <a:spAutoFit/>
          </a:bodyPr>
          <a:lstStyle/>
          <a:p>
            <a:pPr algn="ctr"/>
            <a:r>
              <a:rPr lang="en-US" sz="2800" b="1" dirty="0">
                <a:solidFill>
                  <a:srgbClr val="FFFF00"/>
                </a:solidFill>
              </a:rPr>
              <a:t>Loadings from Non-Gaged Tributaries – 2017 </a:t>
            </a:r>
          </a:p>
        </p:txBody>
      </p:sp>
    </p:spTree>
    <p:extLst>
      <p:ext uri="{BB962C8B-B14F-4D97-AF65-F5344CB8AC3E}">
        <p14:creationId xmlns:p14="http://schemas.microsoft.com/office/powerpoint/2010/main" val="1525284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45194B-893A-4D6A-8F2E-F6F3A76DAD42}"/>
              </a:ext>
            </a:extLst>
          </p:cNvPr>
          <p:cNvSpPr txBox="1"/>
          <p:nvPr/>
        </p:nvSpPr>
        <p:spPr>
          <a:xfrm>
            <a:off x="84338" y="0"/>
            <a:ext cx="12023324" cy="6294031"/>
          </a:xfrm>
          <a:prstGeom prst="rect">
            <a:avLst/>
          </a:prstGeom>
          <a:noFill/>
        </p:spPr>
        <p:txBody>
          <a:bodyPr wrap="square" rtlCol="0">
            <a:spAutoFit/>
          </a:bodyPr>
          <a:lstStyle/>
          <a:p>
            <a:pPr algn="ctr"/>
            <a:r>
              <a:rPr lang="en-US" sz="3200" b="1" u="sng" dirty="0">
                <a:solidFill>
                  <a:srgbClr val="FFFF00"/>
                </a:solidFill>
              </a:rPr>
              <a:t>Summary of Loadings </a:t>
            </a:r>
          </a:p>
          <a:p>
            <a:endParaRPr lang="en-US" b="1" dirty="0">
              <a:solidFill>
                <a:srgbClr val="FFFF00"/>
              </a:solidFill>
            </a:endParaRPr>
          </a:p>
          <a:p>
            <a:endParaRPr lang="en-US" b="1" dirty="0">
              <a:solidFill>
                <a:srgbClr val="FFFF00"/>
              </a:solidFill>
            </a:endParaRPr>
          </a:p>
          <a:p>
            <a:r>
              <a:rPr lang="en-US" sz="2400" b="1" dirty="0">
                <a:solidFill>
                  <a:srgbClr val="FFFF00"/>
                </a:solidFill>
              </a:rPr>
              <a:t>Total Water   </a:t>
            </a:r>
            <a:r>
              <a:rPr lang="en-US" sz="2000" b="1" dirty="0">
                <a:solidFill>
                  <a:srgbClr val="FFFF00"/>
                </a:solidFill>
              </a:rPr>
              <a:t>	                          33,000 MG gaged streams                                     0.41MG  non-gaged streams*</a:t>
            </a:r>
          </a:p>
          <a:p>
            <a:r>
              <a:rPr lang="en-US" sz="2400" b="1" dirty="0">
                <a:solidFill>
                  <a:srgbClr val="FFFF00"/>
                </a:solidFill>
              </a:rPr>
              <a:t>Major contributors              </a:t>
            </a:r>
            <a:r>
              <a:rPr lang="en-US" sz="2000" b="1" u="sng" dirty="0">
                <a:solidFill>
                  <a:srgbClr val="FFFF00"/>
                </a:solidFill>
              </a:rPr>
              <a:t>48% NEB   </a:t>
            </a:r>
            <a:r>
              <a:rPr lang="en-US" sz="2000" b="1" dirty="0">
                <a:solidFill>
                  <a:srgbClr val="FFFF00"/>
                </a:solidFill>
              </a:rPr>
              <a:t>33% NWB  16% LBDC                          </a:t>
            </a:r>
            <a:r>
              <a:rPr lang="en-US" b="1" dirty="0">
                <a:solidFill>
                  <a:srgbClr val="FFFF00"/>
                </a:solidFill>
              </a:rPr>
              <a:t>Nash Run</a:t>
            </a:r>
          </a:p>
          <a:p>
            <a:endParaRPr lang="en-US" sz="1400" b="1" dirty="0">
              <a:solidFill>
                <a:srgbClr val="FFFF00"/>
              </a:solidFill>
            </a:endParaRPr>
          </a:p>
          <a:p>
            <a:r>
              <a:rPr lang="en-US" sz="2000" b="1" dirty="0">
                <a:solidFill>
                  <a:srgbClr val="FFFF00"/>
                </a:solidFill>
              </a:rPr>
              <a:t>T</a:t>
            </a:r>
            <a:r>
              <a:rPr lang="en-US" sz="2400" b="1" dirty="0">
                <a:solidFill>
                  <a:srgbClr val="FFFF00"/>
                </a:solidFill>
              </a:rPr>
              <a:t>otal Sediment                     </a:t>
            </a:r>
            <a:r>
              <a:rPr lang="en-US" sz="2000" b="1" dirty="0">
                <a:solidFill>
                  <a:srgbClr val="FFFF00"/>
                </a:solidFill>
              </a:rPr>
              <a:t>33 </a:t>
            </a:r>
            <a:r>
              <a:rPr lang="en-US" sz="2000" b="1" dirty="0" err="1">
                <a:solidFill>
                  <a:srgbClr val="FFFF00"/>
                </a:solidFill>
              </a:rPr>
              <a:t>Mkg</a:t>
            </a:r>
            <a:r>
              <a:rPr lang="en-US" sz="2000" b="1" dirty="0">
                <a:solidFill>
                  <a:srgbClr val="FFFF00"/>
                </a:solidFill>
              </a:rPr>
              <a:t>  gaged streams                                     0.35MKg non-gaged streams *                               </a:t>
            </a:r>
          </a:p>
          <a:p>
            <a:r>
              <a:rPr lang="en-US" sz="2400" b="1" dirty="0">
                <a:solidFill>
                  <a:srgbClr val="FFFF00"/>
                </a:solidFill>
              </a:rPr>
              <a:t>Major contributors              </a:t>
            </a:r>
            <a:r>
              <a:rPr lang="en-US" sz="2000" b="1" u="sng" dirty="0">
                <a:solidFill>
                  <a:srgbClr val="FFFF00"/>
                </a:solidFill>
              </a:rPr>
              <a:t>50% NWB  </a:t>
            </a:r>
            <a:r>
              <a:rPr lang="en-US" sz="2000" b="1" dirty="0">
                <a:solidFill>
                  <a:srgbClr val="FFFF00"/>
                </a:solidFill>
              </a:rPr>
              <a:t>34% NEB  13% LBDC                        </a:t>
            </a:r>
            <a:r>
              <a:rPr lang="en-US" b="1" dirty="0">
                <a:solidFill>
                  <a:srgbClr val="FFFF00"/>
                </a:solidFill>
              </a:rPr>
              <a:t> Nash Run</a:t>
            </a:r>
          </a:p>
          <a:p>
            <a:endParaRPr lang="en-US" sz="700" b="1" dirty="0">
              <a:solidFill>
                <a:srgbClr val="FFFF00"/>
              </a:solidFill>
            </a:endParaRPr>
          </a:p>
          <a:p>
            <a:endParaRPr lang="en-US" sz="600" b="1" dirty="0">
              <a:solidFill>
                <a:srgbClr val="FFFF00"/>
              </a:solidFill>
            </a:endParaRPr>
          </a:p>
          <a:p>
            <a:r>
              <a:rPr lang="en-US" sz="2400" b="1" dirty="0">
                <a:solidFill>
                  <a:srgbClr val="FFFF00"/>
                </a:solidFill>
              </a:rPr>
              <a:t>Total PCBs                              </a:t>
            </a:r>
            <a:r>
              <a:rPr lang="en-US" sz="2000" b="1" dirty="0">
                <a:solidFill>
                  <a:srgbClr val="FFFF00"/>
                </a:solidFill>
              </a:rPr>
              <a:t>790 g/</a:t>
            </a:r>
            <a:r>
              <a:rPr lang="en-US" sz="2000" b="1" dirty="0" err="1">
                <a:solidFill>
                  <a:srgbClr val="FFFF00"/>
                </a:solidFill>
              </a:rPr>
              <a:t>yr</a:t>
            </a:r>
            <a:r>
              <a:rPr lang="en-US" sz="2000" b="1" dirty="0">
                <a:solidFill>
                  <a:srgbClr val="FFFF00"/>
                </a:solidFill>
              </a:rPr>
              <a:t> gaged streams                                       8.8 g/</a:t>
            </a:r>
            <a:r>
              <a:rPr lang="en-US" sz="2000" b="1" dirty="0" err="1">
                <a:solidFill>
                  <a:srgbClr val="FFFF00"/>
                </a:solidFill>
              </a:rPr>
              <a:t>yr</a:t>
            </a:r>
            <a:r>
              <a:rPr lang="en-US" sz="2000" b="1" dirty="0">
                <a:solidFill>
                  <a:srgbClr val="FFFF00"/>
                </a:solidFill>
              </a:rPr>
              <a:t> non-gaged streams*</a:t>
            </a:r>
          </a:p>
          <a:p>
            <a:r>
              <a:rPr lang="en-US" sz="2400" b="1" dirty="0">
                <a:solidFill>
                  <a:srgbClr val="FFFF00"/>
                </a:solidFill>
              </a:rPr>
              <a:t>Major contributors               </a:t>
            </a:r>
            <a:r>
              <a:rPr lang="en-US" sz="2000" b="1" u="sng" dirty="0">
                <a:solidFill>
                  <a:srgbClr val="FFFF00"/>
                </a:solidFill>
              </a:rPr>
              <a:t>73% LBDC   </a:t>
            </a:r>
            <a:r>
              <a:rPr lang="en-US" sz="2000" b="1" dirty="0">
                <a:solidFill>
                  <a:srgbClr val="FFFF00"/>
                </a:solidFill>
              </a:rPr>
              <a:t>13% NWB  8% NEB                         </a:t>
            </a:r>
            <a:r>
              <a:rPr lang="en-US" b="1" dirty="0">
                <a:solidFill>
                  <a:srgbClr val="FFFF00"/>
                </a:solidFill>
              </a:rPr>
              <a:t>Nash Run</a:t>
            </a:r>
          </a:p>
          <a:p>
            <a:endParaRPr lang="en-US" sz="1400" b="1" dirty="0">
              <a:solidFill>
                <a:srgbClr val="FFFF00"/>
              </a:solidFill>
            </a:endParaRPr>
          </a:p>
          <a:p>
            <a:r>
              <a:rPr lang="en-US" sz="2400" b="1" dirty="0">
                <a:solidFill>
                  <a:srgbClr val="FFFF00"/>
                </a:solidFill>
              </a:rPr>
              <a:t>Total PAHs  (non-</a:t>
            </a:r>
            <a:r>
              <a:rPr lang="en-US" sz="2400" b="1" dirty="0" err="1">
                <a:solidFill>
                  <a:srgbClr val="FFFF00"/>
                </a:solidFill>
              </a:rPr>
              <a:t>alk</a:t>
            </a:r>
            <a:r>
              <a:rPr lang="en-US" sz="2400" b="1" dirty="0">
                <a:solidFill>
                  <a:srgbClr val="FFFF00"/>
                </a:solidFill>
              </a:rPr>
              <a:t>)          </a:t>
            </a:r>
            <a:r>
              <a:rPr lang="en-US" sz="2000" b="1" dirty="0">
                <a:solidFill>
                  <a:srgbClr val="FFFF00"/>
                </a:solidFill>
              </a:rPr>
              <a:t>66,000 g/</a:t>
            </a:r>
            <a:r>
              <a:rPr lang="en-US" sz="2000" b="1" dirty="0" err="1">
                <a:solidFill>
                  <a:srgbClr val="FFFF00"/>
                </a:solidFill>
              </a:rPr>
              <a:t>yr</a:t>
            </a:r>
            <a:r>
              <a:rPr lang="en-US" sz="2000" b="1" dirty="0">
                <a:solidFill>
                  <a:srgbClr val="FFFF00"/>
                </a:solidFill>
              </a:rPr>
              <a:t>  gaged stream                                 620 g/</a:t>
            </a:r>
            <a:r>
              <a:rPr lang="en-US" sz="2000" b="1" dirty="0" err="1">
                <a:solidFill>
                  <a:srgbClr val="FFFF00"/>
                </a:solidFill>
              </a:rPr>
              <a:t>yr</a:t>
            </a:r>
            <a:r>
              <a:rPr lang="en-US" sz="2000" b="1" dirty="0">
                <a:solidFill>
                  <a:srgbClr val="FFFF00"/>
                </a:solidFill>
              </a:rPr>
              <a:t> non-gaged *</a:t>
            </a:r>
          </a:p>
          <a:p>
            <a:r>
              <a:rPr lang="en-US" sz="2400" b="1" dirty="0">
                <a:solidFill>
                  <a:srgbClr val="FFFF00"/>
                </a:solidFill>
              </a:rPr>
              <a:t>Major contributors              </a:t>
            </a:r>
            <a:r>
              <a:rPr lang="en-US" sz="2000" b="1" u="sng" dirty="0">
                <a:solidFill>
                  <a:srgbClr val="FFFF00"/>
                </a:solidFill>
              </a:rPr>
              <a:t>59% NWB  </a:t>
            </a:r>
            <a:r>
              <a:rPr lang="en-US" sz="2000" b="1" dirty="0">
                <a:solidFill>
                  <a:srgbClr val="FFFF00"/>
                </a:solidFill>
              </a:rPr>
              <a:t>36% NEB  11% LBDC                         </a:t>
            </a:r>
            <a:r>
              <a:rPr lang="en-US" b="1" dirty="0">
                <a:solidFill>
                  <a:srgbClr val="FFFF00"/>
                </a:solidFill>
              </a:rPr>
              <a:t>Nash Run</a:t>
            </a:r>
          </a:p>
          <a:p>
            <a:endParaRPr lang="en-US" sz="1400" b="1" dirty="0">
              <a:solidFill>
                <a:srgbClr val="FFFF00"/>
              </a:solidFill>
            </a:endParaRPr>
          </a:p>
          <a:p>
            <a:r>
              <a:rPr lang="en-US" sz="2400" b="1" dirty="0">
                <a:solidFill>
                  <a:srgbClr val="FFFF00"/>
                </a:solidFill>
              </a:rPr>
              <a:t>Total chlordane                    </a:t>
            </a:r>
            <a:r>
              <a:rPr lang="en-US" sz="2000" b="1" dirty="0">
                <a:solidFill>
                  <a:srgbClr val="FFFF00"/>
                </a:solidFill>
              </a:rPr>
              <a:t>1,200 g/</a:t>
            </a:r>
            <a:r>
              <a:rPr lang="en-US" sz="2000" b="1" dirty="0" err="1">
                <a:solidFill>
                  <a:srgbClr val="FFFF00"/>
                </a:solidFill>
              </a:rPr>
              <a:t>yr</a:t>
            </a:r>
            <a:r>
              <a:rPr lang="en-US" sz="2000" b="1" dirty="0">
                <a:solidFill>
                  <a:srgbClr val="FFFF00"/>
                </a:solidFill>
              </a:rPr>
              <a:t>                                                              not-detected in non-gaged </a:t>
            </a:r>
            <a:r>
              <a:rPr lang="en-US" sz="2000" b="1" dirty="0" err="1">
                <a:solidFill>
                  <a:srgbClr val="FFFF00"/>
                </a:solidFill>
              </a:rPr>
              <a:t>tribs</a:t>
            </a:r>
            <a:endParaRPr lang="en-US" sz="2000" b="1" dirty="0">
              <a:solidFill>
                <a:srgbClr val="FFFF00"/>
              </a:solidFill>
            </a:endParaRPr>
          </a:p>
          <a:p>
            <a:r>
              <a:rPr lang="en-US" sz="2400" b="1" dirty="0">
                <a:solidFill>
                  <a:srgbClr val="FFFF00"/>
                </a:solidFill>
              </a:rPr>
              <a:t>Major contributors             </a:t>
            </a:r>
            <a:r>
              <a:rPr lang="en-US" sz="2000" b="1" u="sng" dirty="0">
                <a:solidFill>
                  <a:srgbClr val="FFFF00"/>
                </a:solidFill>
              </a:rPr>
              <a:t>37% NEB  29% NWB 27% LBDC</a:t>
            </a:r>
          </a:p>
          <a:p>
            <a:endParaRPr lang="en-US" sz="2000" b="1" u="sng" dirty="0">
              <a:solidFill>
                <a:srgbClr val="FFFF00"/>
              </a:solidFill>
            </a:endParaRPr>
          </a:p>
          <a:p>
            <a:pPr algn="ctr"/>
            <a:r>
              <a:rPr lang="en-US" sz="2000" b="1" i="1" dirty="0">
                <a:solidFill>
                  <a:srgbClr val="FFFF00"/>
                </a:solidFill>
              </a:rPr>
              <a:t>* Non-gaged streams contribute (in total) ~1% of gaged-tributary loadings </a:t>
            </a:r>
            <a:endParaRPr lang="en-US" b="1" i="1" dirty="0">
              <a:solidFill>
                <a:srgbClr val="FFFF00"/>
              </a:solidFill>
            </a:endParaRPr>
          </a:p>
        </p:txBody>
      </p:sp>
    </p:spTree>
    <p:extLst>
      <p:ext uri="{BB962C8B-B14F-4D97-AF65-F5344CB8AC3E}">
        <p14:creationId xmlns:p14="http://schemas.microsoft.com/office/powerpoint/2010/main" val="4002310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8E92B4-C12D-45D5-AD50-347734C5D976}"/>
              </a:ext>
            </a:extLst>
          </p:cNvPr>
          <p:cNvSpPr/>
          <p:nvPr/>
        </p:nvSpPr>
        <p:spPr>
          <a:xfrm>
            <a:off x="272248" y="304800"/>
            <a:ext cx="11647503" cy="5509200"/>
          </a:xfrm>
          <a:prstGeom prst="rect">
            <a:avLst/>
          </a:prstGeom>
        </p:spPr>
        <p:txBody>
          <a:bodyPr wrap="square">
            <a:spAutoFit/>
          </a:bodyPr>
          <a:lstStyle/>
          <a:p>
            <a:pPr algn="ctr"/>
            <a:r>
              <a:rPr lang="en-US" sz="3600" b="1" u="sng" dirty="0">
                <a:solidFill>
                  <a:srgbClr val="FFFF00"/>
                </a:solidFill>
              </a:rPr>
              <a:t>Take Away</a:t>
            </a:r>
          </a:p>
          <a:p>
            <a:pPr algn="ctr"/>
            <a:endParaRPr lang="en-US" sz="3600" b="1" dirty="0">
              <a:solidFill>
                <a:srgbClr val="FFFF00"/>
              </a:solidFill>
            </a:endParaRPr>
          </a:p>
          <a:p>
            <a:pPr marL="514350" indent="-514350">
              <a:buAutoNum type="arabicPeriod"/>
            </a:pPr>
            <a:r>
              <a:rPr lang="en-US" sz="2800" b="1" dirty="0">
                <a:solidFill>
                  <a:srgbClr val="FFFF00"/>
                </a:solidFill>
              </a:rPr>
              <a:t>Majority of water and sediment from NWB and NEB</a:t>
            </a:r>
          </a:p>
          <a:p>
            <a:pPr marL="514350" indent="-514350">
              <a:buAutoNum type="arabicPeriod"/>
            </a:pPr>
            <a:endParaRPr lang="en-US" sz="2800" b="1" dirty="0">
              <a:solidFill>
                <a:srgbClr val="FFFF00"/>
              </a:solidFill>
            </a:endParaRPr>
          </a:p>
          <a:p>
            <a:r>
              <a:rPr lang="en-US" sz="2800" b="1" dirty="0">
                <a:solidFill>
                  <a:srgbClr val="FFFF00"/>
                </a:solidFill>
              </a:rPr>
              <a:t> 2. LBDC contributes majority of PCBs; supplies a high proportion of COC’s </a:t>
            </a:r>
          </a:p>
          <a:p>
            <a:r>
              <a:rPr lang="en-US" sz="2800" b="1" dirty="0">
                <a:solidFill>
                  <a:srgbClr val="FFFF00"/>
                </a:solidFill>
              </a:rPr>
              <a:t>      relative to its discharge and basin area</a:t>
            </a:r>
          </a:p>
          <a:p>
            <a:endParaRPr lang="en-US" sz="2800" b="1" dirty="0">
              <a:solidFill>
                <a:srgbClr val="FFFF00"/>
              </a:solidFill>
            </a:endParaRPr>
          </a:p>
          <a:p>
            <a:r>
              <a:rPr lang="en-US" sz="2800" b="1" dirty="0">
                <a:solidFill>
                  <a:srgbClr val="FFFF00"/>
                </a:solidFill>
              </a:rPr>
              <a:t>3. Non-gaged streams contribute very small amounts of sediment and COCs</a:t>
            </a:r>
          </a:p>
          <a:p>
            <a:r>
              <a:rPr lang="en-US" sz="2800" b="1" dirty="0">
                <a:solidFill>
                  <a:srgbClr val="FFFF00"/>
                </a:solidFill>
              </a:rPr>
              <a:t>      (~1% of gaged), most significant is Nash Run </a:t>
            </a:r>
          </a:p>
          <a:p>
            <a:endParaRPr lang="en-US" sz="2800" b="1" dirty="0">
              <a:solidFill>
                <a:srgbClr val="FFFF00"/>
              </a:solidFill>
            </a:endParaRPr>
          </a:p>
          <a:p>
            <a:r>
              <a:rPr lang="en-US" sz="2800" b="1" dirty="0">
                <a:solidFill>
                  <a:srgbClr val="FFFF00"/>
                </a:solidFill>
              </a:rPr>
              <a:t>4. Chlordane present in all gaged tributaries, not detected in non-gaged</a:t>
            </a:r>
          </a:p>
          <a:p>
            <a:r>
              <a:rPr lang="en-US" sz="2800" b="1" dirty="0">
                <a:solidFill>
                  <a:srgbClr val="FFFF00"/>
                </a:solidFill>
              </a:rPr>
              <a:t>      tributaries. Other pesticides present in fresh bed-sediment </a:t>
            </a:r>
          </a:p>
        </p:txBody>
      </p:sp>
    </p:spTree>
    <p:extLst>
      <p:ext uri="{BB962C8B-B14F-4D97-AF65-F5344CB8AC3E}">
        <p14:creationId xmlns:p14="http://schemas.microsoft.com/office/powerpoint/2010/main" val="1013242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F880A8-F568-496E-BFEB-F32FD69F35A7}"/>
              </a:ext>
            </a:extLst>
          </p:cNvPr>
          <p:cNvSpPr txBox="1"/>
          <p:nvPr/>
        </p:nvSpPr>
        <p:spPr>
          <a:xfrm>
            <a:off x="597876" y="396910"/>
            <a:ext cx="11206124" cy="7048083"/>
          </a:xfrm>
          <a:prstGeom prst="rect">
            <a:avLst/>
          </a:prstGeom>
          <a:noFill/>
        </p:spPr>
        <p:txBody>
          <a:bodyPr wrap="square" rtlCol="0">
            <a:spAutoFit/>
          </a:bodyPr>
          <a:lstStyle/>
          <a:p>
            <a:pPr algn="ctr"/>
            <a:r>
              <a:rPr lang="en-US" sz="3600" b="1" u="sng" dirty="0">
                <a:solidFill>
                  <a:srgbClr val="FFFF00"/>
                </a:solidFill>
              </a:rPr>
              <a:t>Recommendations</a:t>
            </a:r>
          </a:p>
          <a:p>
            <a:endParaRPr lang="en-US" sz="2800" b="1" dirty="0">
              <a:solidFill>
                <a:srgbClr val="FFFF00"/>
              </a:solidFill>
            </a:endParaRPr>
          </a:p>
          <a:p>
            <a:pPr marL="342900" indent="-342900">
              <a:buAutoNum type="arabicPeriod"/>
            </a:pPr>
            <a:r>
              <a:rPr lang="en-US" sz="2800" b="1" dirty="0">
                <a:solidFill>
                  <a:srgbClr val="FFFF00"/>
                </a:solidFill>
              </a:rPr>
              <a:t>Continue discharge and WQ monitoring at LBDC, NEB, NWB, Watts and Hickey  </a:t>
            </a:r>
            <a:r>
              <a:rPr lang="en-US" sz="2400" b="1" i="1" dirty="0">
                <a:solidFill>
                  <a:srgbClr val="FFFF00"/>
                </a:solidFill>
              </a:rPr>
              <a:t>(yearly variation of sediment load. Support  for LBDC ends in FY19</a:t>
            </a:r>
            <a:r>
              <a:rPr lang="en-US" sz="2400" b="1" dirty="0">
                <a:solidFill>
                  <a:srgbClr val="FFFF00"/>
                </a:solidFill>
              </a:rPr>
              <a:t>)</a:t>
            </a:r>
          </a:p>
          <a:p>
            <a:pPr marL="342900" indent="-342900">
              <a:buAutoNum type="arabicPeriod"/>
            </a:pPr>
            <a:endParaRPr lang="en-US" sz="2800" b="1" dirty="0">
              <a:solidFill>
                <a:srgbClr val="FFFF00"/>
              </a:solidFill>
            </a:endParaRPr>
          </a:p>
          <a:p>
            <a:pPr marL="342900" indent="-342900">
              <a:buAutoNum type="arabicPeriod"/>
            </a:pPr>
            <a:r>
              <a:rPr lang="en-US" sz="2800" b="1" dirty="0">
                <a:solidFill>
                  <a:srgbClr val="FFFF00"/>
                </a:solidFill>
              </a:rPr>
              <a:t>Additional sampling in LDBC, Hickey, Watts, and Nash Run </a:t>
            </a:r>
          </a:p>
          <a:p>
            <a:r>
              <a:rPr lang="en-US" sz="2800" b="1" dirty="0">
                <a:solidFill>
                  <a:srgbClr val="FFFF00"/>
                </a:solidFill>
              </a:rPr>
              <a:t>	</a:t>
            </a:r>
            <a:r>
              <a:rPr lang="en-US" sz="2400" b="1" dirty="0">
                <a:solidFill>
                  <a:srgbClr val="FFFF00"/>
                </a:solidFill>
              </a:rPr>
              <a:t>(</a:t>
            </a:r>
            <a:r>
              <a:rPr lang="en-US" sz="2400" b="1" i="1" u="sng" dirty="0">
                <a:solidFill>
                  <a:srgbClr val="FFFF00"/>
                </a:solidFill>
              </a:rPr>
              <a:t>especially for pesticides</a:t>
            </a:r>
            <a:r>
              <a:rPr lang="en-US" sz="2400" b="1" dirty="0">
                <a:solidFill>
                  <a:srgbClr val="FFFF00"/>
                </a:solidFill>
              </a:rPr>
              <a:t>) </a:t>
            </a:r>
            <a:endParaRPr lang="en-US" sz="2800" b="1" dirty="0">
              <a:solidFill>
                <a:srgbClr val="FFFF00"/>
              </a:solidFill>
            </a:endParaRPr>
          </a:p>
          <a:p>
            <a:pPr marL="342900" indent="-342900">
              <a:buAutoNum type="arabicPeriod"/>
            </a:pPr>
            <a:endParaRPr lang="en-US" sz="2800" b="1" dirty="0">
              <a:solidFill>
                <a:srgbClr val="FFFF00"/>
              </a:solidFill>
            </a:endParaRPr>
          </a:p>
          <a:p>
            <a:r>
              <a:rPr lang="en-US" sz="2800" b="1" dirty="0">
                <a:solidFill>
                  <a:srgbClr val="FFFF00"/>
                </a:solidFill>
              </a:rPr>
              <a:t>3. Conduct synoptic track-down sampling in LBDC, Watts, and Hickey for 	all COCs. </a:t>
            </a:r>
          </a:p>
          <a:p>
            <a:r>
              <a:rPr lang="en-US" sz="2800" b="1" dirty="0">
                <a:solidFill>
                  <a:srgbClr val="FFFF00"/>
                </a:solidFill>
              </a:rPr>
              <a:t>  </a:t>
            </a:r>
            <a:r>
              <a:rPr lang="en-US" sz="2400" b="1" i="1" dirty="0">
                <a:solidFill>
                  <a:srgbClr val="FFFF00"/>
                </a:solidFill>
              </a:rPr>
              <a:t>     (Synoptic sampling: 3 or more locations on a river during a single storm event)</a:t>
            </a:r>
          </a:p>
          <a:p>
            <a:pPr marL="342900" indent="-342900">
              <a:buAutoNum type="arabicPeriod"/>
            </a:pPr>
            <a:endParaRPr lang="en-US" sz="2800" b="1" dirty="0">
              <a:solidFill>
                <a:srgbClr val="FFFF00"/>
              </a:solidFill>
            </a:endParaRPr>
          </a:p>
          <a:p>
            <a:pPr marL="342900" indent="-342900">
              <a:buAutoNum type="arabicPeriod"/>
            </a:pPr>
            <a:endParaRPr lang="en-US" sz="2800" b="1" dirty="0">
              <a:solidFill>
                <a:srgbClr val="FFFF00"/>
              </a:solidFill>
            </a:endParaRPr>
          </a:p>
          <a:p>
            <a:pPr marL="342900" indent="-342900">
              <a:buAutoNum type="arabicPeriod"/>
            </a:pPr>
            <a:endParaRPr lang="en-US" sz="2800" b="1" dirty="0">
              <a:solidFill>
                <a:srgbClr val="FFFF00"/>
              </a:solidFill>
            </a:endParaRPr>
          </a:p>
          <a:p>
            <a:pPr marL="342900" indent="-342900">
              <a:buAutoNum type="arabicPeriod"/>
            </a:pPr>
            <a:endParaRPr lang="en-US" sz="2800" b="1" dirty="0">
              <a:solidFill>
                <a:srgbClr val="FFFF00"/>
              </a:solidFill>
            </a:endParaRPr>
          </a:p>
          <a:p>
            <a:endParaRPr lang="en-US" sz="2800" b="1" dirty="0">
              <a:solidFill>
                <a:srgbClr val="FFFF00"/>
              </a:solidFill>
            </a:endParaRPr>
          </a:p>
        </p:txBody>
      </p:sp>
    </p:spTree>
    <p:extLst>
      <p:ext uri="{BB962C8B-B14F-4D97-AF65-F5344CB8AC3E}">
        <p14:creationId xmlns:p14="http://schemas.microsoft.com/office/powerpoint/2010/main" val="3299132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DA395D-77F2-4393-8456-61EA0E4602B9}"/>
              </a:ext>
            </a:extLst>
          </p:cNvPr>
          <p:cNvSpPr/>
          <p:nvPr/>
        </p:nvSpPr>
        <p:spPr>
          <a:xfrm>
            <a:off x="2541322" y="301842"/>
            <a:ext cx="6054286" cy="646331"/>
          </a:xfrm>
          <a:prstGeom prst="rect">
            <a:avLst/>
          </a:prstGeom>
        </p:spPr>
        <p:txBody>
          <a:bodyPr wrap="none">
            <a:spAutoFit/>
          </a:bodyPr>
          <a:lstStyle/>
          <a:p>
            <a:pPr algn="ctr"/>
            <a:r>
              <a:rPr lang="en-US" sz="3600" b="1" u="sng" dirty="0">
                <a:solidFill>
                  <a:srgbClr val="FFFF00"/>
                </a:solidFill>
              </a:rPr>
              <a:t>Recommendations - continued</a:t>
            </a:r>
          </a:p>
        </p:txBody>
      </p:sp>
      <p:sp>
        <p:nvSpPr>
          <p:cNvPr id="3" name="Rectangle 2">
            <a:extLst>
              <a:ext uri="{FF2B5EF4-FFF2-40B4-BE49-F238E27FC236}">
                <a16:creationId xmlns:a16="http://schemas.microsoft.com/office/drawing/2014/main" id="{6366446D-C522-434F-8158-F63EE0806677}"/>
              </a:ext>
            </a:extLst>
          </p:cNvPr>
          <p:cNvSpPr/>
          <p:nvPr/>
        </p:nvSpPr>
        <p:spPr>
          <a:xfrm>
            <a:off x="509470" y="1263134"/>
            <a:ext cx="11190499" cy="4278094"/>
          </a:xfrm>
          <a:prstGeom prst="rect">
            <a:avLst/>
          </a:prstGeom>
        </p:spPr>
        <p:txBody>
          <a:bodyPr wrap="none">
            <a:spAutoFit/>
          </a:bodyPr>
          <a:lstStyle/>
          <a:p>
            <a:r>
              <a:rPr lang="en-US" sz="2800" b="1" dirty="0">
                <a:solidFill>
                  <a:srgbClr val="FFFF00"/>
                </a:solidFill>
              </a:rPr>
              <a:t>4. Sample outfalls of Ft. DuPont, Ft. Stanton, and Pope at Lower Anacostia</a:t>
            </a:r>
          </a:p>
          <a:p>
            <a:r>
              <a:rPr lang="en-US" sz="2400" b="1" i="1" dirty="0">
                <a:solidFill>
                  <a:srgbClr val="FFFF00"/>
                </a:solidFill>
              </a:rPr>
              <a:t>            (what actually makes it to LA)</a:t>
            </a:r>
          </a:p>
          <a:p>
            <a:endParaRPr lang="en-US" sz="2800" b="1" dirty="0">
              <a:solidFill>
                <a:srgbClr val="FFFF00"/>
              </a:solidFill>
            </a:endParaRPr>
          </a:p>
          <a:p>
            <a:r>
              <a:rPr lang="en-US" sz="2800" b="1" dirty="0">
                <a:solidFill>
                  <a:srgbClr val="FFFF00"/>
                </a:solidFill>
              </a:rPr>
              <a:t>5. Measure discharge, turbidity, and other WQ in Lower Anacostia at </a:t>
            </a:r>
          </a:p>
          <a:p>
            <a:r>
              <a:rPr lang="en-US" sz="2800" b="1" dirty="0">
                <a:solidFill>
                  <a:srgbClr val="FFFF00"/>
                </a:solidFill>
              </a:rPr>
              <a:t>     confluence of NEB-NWB (Aquatic Gardens area) and near L.A.-Potomac</a:t>
            </a:r>
          </a:p>
          <a:p>
            <a:r>
              <a:rPr lang="en-US" sz="2400" b="1" i="1" dirty="0">
                <a:solidFill>
                  <a:srgbClr val="FFFF00"/>
                </a:solidFill>
              </a:rPr>
              <a:t>           (mass balance of water/sediment moving through LA)</a:t>
            </a:r>
          </a:p>
          <a:p>
            <a:endParaRPr lang="en-US" sz="2800" b="1" dirty="0">
              <a:solidFill>
                <a:srgbClr val="FFFF00"/>
              </a:solidFill>
            </a:endParaRPr>
          </a:p>
          <a:p>
            <a:r>
              <a:rPr lang="en-US" sz="2800" b="1" dirty="0">
                <a:solidFill>
                  <a:srgbClr val="FFFF00"/>
                </a:solidFill>
              </a:rPr>
              <a:t>6. Investigate sources of sediment in NEB and NWB, and Ft. DuPont</a:t>
            </a:r>
          </a:p>
          <a:p>
            <a:r>
              <a:rPr lang="en-US" sz="2400" b="1" i="1" dirty="0">
                <a:solidFill>
                  <a:srgbClr val="FFFF00"/>
                </a:solidFill>
              </a:rPr>
              <a:t>          (remedial actions to reduce erosion and sediment loads)  </a:t>
            </a:r>
          </a:p>
          <a:p>
            <a:endParaRPr lang="en-US" sz="2800" b="1" dirty="0">
              <a:solidFill>
                <a:srgbClr val="FFFF00"/>
              </a:solidFill>
            </a:endParaRPr>
          </a:p>
        </p:txBody>
      </p:sp>
    </p:spTree>
    <p:extLst>
      <p:ext uri="{BB962C8B-B14F-4D97-AF65-F5344CB8AC3E}">
        <p14:creationId xmlns:p14="http://schemas.microsoft.com/office/powerpoint/2010/main" val="204136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445DCF-8C6C-4F69-8E87-D29D2D08F700}"/>
              </a:ext>
            </a:extLst>
          </p:cNvPr>
          <p:cNvSpPr/>
          <p:nvPr/>
        </p:nvSpPr>
        <p:spPr>
          <a:xfrm>
            <a:off x="646054" y="224875"/>
            <a:ext cx="11260898" cy="4401205"/>
          </a:xfrm>
          <a:prstGeom prst="rect">
            <a:avLst/>
          </a:prstGeom>
        </p:spPr>
        <p:txBody>
          <a:bodyPr wrap="square">
            <a:spAutoFit/>
          </a:bodyPr>
          <a:lstStyle/>
          <a:p>
            <a:r>
              <a:rPr lang="en-US" sz="2800" u="sng" dirty="0">
                <a:solidFill>
                  <a:schemeClr val="bg1"/>
                </a:solidFill>
              </a:rPr>
              <a:t>Poster sessions and presentation title slides:</a:t>
            </a:r>
            <a:endParaRPr lang="en-US" sz="2800" dirty="0">
              <a:solidFill>
                <a:schemeClr val="bg1"/>
              </a:solidFill>
            </a:endParaRPr>
          </a:p>
          <a:p>
            <a:pPr lvl="1"/>
            <a:r>
              <a:rPr lang="en-US" sz="2800" dirty="0">
                <a:solidFill>
                  <a:schemeClr val="bg1"/>
                </a:solidFill>
              </a:rPr>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p>
          <a:p>
            <a:pPr lvl="1"/>
            <a:endParaRPr lang="en-US" sz="2800" dirty="0">
              <a:solidFill>
                <a:schemeClr val="bg1"/>
              </a:solidFill>
            </a:endParaRPr>
          </a:p>
          <a:p>
            <a:r>
              <a:rPr lang="en-US" sz="2800" b="1" u="sng" dirty="0">
                <a:solidFill>
                  <a:srgbClr val="FFC000"/>
                </a:solidFill>
              </a:rPr>
              <a:t>All subsequent presentation slides:</a:t>
            </a:r>
            <a:endParaRPr lang="en-US" sz="2800" b="1" dirty="0">
              <a:solidFill>
                <a:srgbClr val="FFC000"/>
              </a:solidFill>
            </a:endParaRPr>
          </a:p>
          <a:p>
            <a:pPr lvl="1"/>
            <a:r>
              <a:rPr lang="en-US" sz="2800" b="1" dirty="0">
                <a:solidFill>
                  <a:srgbClr val="FFC000"/>
                </a:solidFill>
              </a:rPr>
              <a:t>"Preliminary Information-Subject to Revision. Not for Citation or Distribution."</a:t>
            </a:r>
          </a:p>
        </p:txBody>
      </p:sp>
      <p:sp>
        <p:nvSpPr>
          <p:cNvPr id="3" name="TextBox 2">
            <a:extLst>
              <a:ext uri="{FF2B5EF4-FFF2-40B4-BE49-F238E27FC236}">
                <a16:creationId xmlns:a16="http://schemas.microsoft.com/office/drawing/2014/main" id="{60D5D4F6-A78C-45CD-A25C-E80A8511ECF5}"/>
              </a:ext>
            </a:extLst>
          </p:cNvPr>
          <p:cNvSpPr txBox="1"/>
          <p:nvPr/>
        </p:nvSpPr>
        <p:spPr>
          <a:xfrm>
            <a:off x="751562" y="5211192"/>
            <a:ext cx="10537794" cy="1754326"/>
          </a:xfrm>
          <a:prstGeom prst="rect">
            <a:avLst/>
          </a:prstGeom>
          <a:noFill/>
        </p:spPr>
        <p:txBody>
          <a:bodyPr wrap="square" rtlCol="0">
            <a:spAutoFit/>
          </a:bodyPr>
          <a:lstStyle/>
          <a:p>
            <a:pPr algn="ctr"/>
            <a:r>
              <a:rPr lang="en-US" sz="3600" b="1" i="1" dirty="0">
                <a:solidFill>
                  <a:srgbClr val="FFFF00"/>
                </a:solidFill>
              </a:rPr>
              <a:t>USGS Report is in Colleague and Outside Review</a:t>
            </a:r>
          </a:p>
          <a:p>
            <a:pPr algn="ctr"/>
            <a:r>
              <a:rPr lang="en-US" sz="3600" b="1" i="1" dirty="0">
                <a:solidFill>
                  <a:srgbClr val="FFFF00"/>
                </a:solidFill>
              </a:rPr>
              <a:t>Release pending USGS sign-off  </a:t>
            </a:r>
          </a:p>
          <a:p>
            <a:pPr algn="ctr"/>
            <a:endParaRPr lang="en-US" sz="3600" b="1" i="1" dirty="0">
              <a:solidFill>
                <a:srgbClr val="FFFF00"/>
              </a:solidFill>
            </a:endParaRPr>
          </a:p>
        </p:txBody>
      </p:sp>
    </p:spTree>
    <p:extLst>
      <p:ext uri="{BB962C8B-B14F-4D97-AF65-F5344CB8AC3E}">
        <p14:creationId xmlns:p14="http://schemas.microsoft.com/office/powerpoint/2010/main" val="481183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A446CF-C6E3-4445-942B-30131A3E14CF}"/>
              </a:ext>
            </a:extLst>
          </p:cNvPr>
          <p:cNvSpPr txBox="1"/>
          <p:nvPr/>
        </p:nvSpPr>
        <p:spPr>
          <a:xfrm>
            <a:off x="1219200" y="990600"/>
            <a:ext cx="9988062" cy="2062103"/>
          </a:xfrm>
          <a:prstGeom prst="rect">
            <a:avLst/>
          </a:prstGeom>
          <a:noFill/>
        </p:spPr>
        <p:txBody>
          <a:bodyPr wrap="square" rtlCol="0">
            <a:spAutoFit/>
          </a:bodyPr>
          <a:lstStyle/>
          <a:p>
            <a:pPr algn="ctr"/>
            <a:r>
              <a:rPr lang="en-US" sz="3200" b="1" i="1" dirty="0">
                <a:solidFill>
                  <a:srgbClr val="FFFF00"/>
                </a:solidFill>
              </a:rPr>
              <a:t> Much appreciation is given to Washington D.C. DOEE</a:t>
            </a:r>
          </a:p>
          <a:p>
            <a:pPr algn="ctr"/>
            <a:endParaRPr lang="en-US" sz="3200" b="1" i="1" dirty="0">
              <a:solidFill>
                <a:srgbClr val="FFFF00"/>
              </a:solidFill>
            </a:endParaRPr>
          </a:p>
          <a:p>
            <a:pPr algn="ctr"/>
            <a:r>
              <a:rPr lang="en-US" sz="3200" b="1" i="1" dirty="0">
                <a:solidFill>
                  <a:srgbClr val="FFFF00"/>
                </a:solidFill>
              </a:rPr>
              <a:t>Thanks!</a:t>
            </a:r>
          </a:p>
          <a:p>
            <a:pPr algn="ctr"/>
            <a:endParaRPr lang="en-US" sz="3200" b="1" i="1" dirty="0">
              <a:solidFill>
                <a:srgbClr val="FFFF00"/>
              </a:solidFill>
            </a:endParaRPr>
          </a:p>
        </p:txBody>
      </p:sp>
    </p:spTree>
    <p:extLst>
      <p:ext uri="{BB962C8B-B14F-4D97-AF65-F5344CB8AC3E}">
        <p14:creationId xmlns:p14="http://schemas.microsoft.com/office/powerpoint/2010/main" val="1383016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5B8A9-C79C-40CC-8C85-0BCDB81E2000}"/>
              </a:ext>
            </a:extLst>
          </p:cNvPr>
          <p:cNvSpPr txBox="1"/>
          <p:nvPr/>
        </p:nvSpPr>
        <p:spPr>
          <a:xfrm>
            <a:off x="773722" y="187567"/>
            <a:ext cx="10588869" cy="7355860"/>
          </a:xfrm>
          <a:prstGeom prst="rect">
            <a:avLst/>
          </a:prstGeom>
          <a:noFill/>
        </p:spPr>
        <p:txBody>
          <a:bodyPr wrap="square" rtlCol="0">
            <a:spAutoFit/>
          </a:bodyPr>
          <a:lstStyle/>
          <a:p>
            <a:r>
              <a:rPr lang="en-US" sz="2000" b="1" dirty="0">
                <a:solidFill>
                  <a:srgbClr val="FFFF00"/>
                </a:solidFill>
              </a:rPr>
              <a:t>Original funding from DOEE was to provide draft report using  $ “left-over” from FY 17 from not using UMBC for analytic work, able to stretch this to May 1, 2018.</a:t>
            </a:r>
          </a:p>
          <a:p>
            <a:endParaRPr lang="en-US" sz="2800" b="1" dirty="0">
              <a:solidFill>
                <a:srgbClr val="FFFF00"/>
              </a:solidFill>
            </a:endParaRPr>
          </a:p>
          <a:p>
            <a:r>
              <a:rPr lang="en-US" sz="2800" b="1" dirty="0">
                <a:solidFill>
                  <a:srgbClr val="FFFF00"/>
                </a:solidFill>
              </a:rPr>
              <a:t>Needed:</a:t>
            </a:r>
          </a:p>
          <a:p>
            <a:endParaRPr lang="en-US" dirty="0">
              <a:solidFill>
                <a:srgbClr val="FFFF00"/>
              </a:solidFill>
            </a:endParaRPr>
          </a:p>
          <a:p>
            <a:r>
              <a:rPr lang="en-US" sz="2400" b="1" dirty="0">
                <a:solidFill>
                  <a:srgbClr val="FFFF00"/>
                </a:solidFill>
              </a:rPr>
              <a:t>Salary to take draft report to final “Official” USGS Report</a:t>
            </a:r>
          </a:p>
          <a:p>
            <a:r>
              <a:rPr lang="en-US" dirty="0">
                <a:solidFill>
                  <a:srgbClr val="FFFF00"/>
                </a:solidFill>
              </a:rPr>
              <a:t>	</a:t>
            </a:r>
          </a:p>
          <a:p>
            <a:r>
              <a:rPr lang="en-US" dirty="0">
                <a:solidFill>
                  <a:srgbClr val="FFFF00"/>
                </a:solidFill>
              </a:rPr>
              <a:t>	Re-check all calculations and tables </a:t>
            </a:r>
          </a:p>
          <a:p>
            <a:r>
              <a:rPr lang="en-US" dirty="0">
                <a:solidFill>
                  <a:srgbClr val="FFFF00"/>
                </a:solidFill>
              </a:rPr>
              <a:t>	Publication grade figures</a:t>
            </a:r>
          </a:p>
          <a:p>
            <a:r>
              <a:rPr lang="en-US" dirty="0">
                <a:solidFill>
                  <a:srgbClr val="FFFF00"/>
                </a:solidFill>
              </a:rPr>
              <a:t>	Internal and external USGS and DOEE Review</a:t>
            </a:r>
          </a:p>
          <a:p>
            <a:r>
              <a:rPr lang="en-US" dirty="0">
                <a:solidFill>
                  <a:srgbClr val="FFFF00"/>
                </a:solidFill>
              </a:rPr>
              <a:t>	Address Comments</a:t>
            </a:r>
          </a:p>
          <a:p>
            <a:r>
              <a:rPr lang="en-US" dirty="0">
                <a:solidFill>
                  <a:srgbClr val="FFFF00"/>
                </a:solidFill>
              </a:rPr>
              <a:t>	Address comments of USGS Regional Hydrologist</a:t>
            </a:r>
          </a:p>
          <a:p>
            <a:r>
              <a:rPr lang="en-US" dirty="0">
                <a:solidFill>
                  <a:srgbClr val="FFFF00"/>
                </a:solidFill>
              </a:rPr>
              <a:t>	Prepare USGS data release (not sure if needed)</a:t>
            </a:r>
          </a:p>
          <a:p>
            <a:endParaRPr lang="en-US" dirty="0">
              <a:solidFill>
                <a:srgbClr val="FFFF00"/>
              </a:solidFill>
            </a:endParaRPr>
          </a:p>
          <a:p>
            <a:r>
              <a:rPr lang="en-US" sz="2000" b="1" dirty="0">
                <a:solidFill>
                  <a:srgbClr val="FFFF00"/>
                </a:solidFill>
              </a:rPr>
              <a:t>240 hours of salary = $40,000</a:t>
            </a:r>
          </a:p>
          <a:p>
            <a:endParaRPr lang="en-US" dirty="0">
              <a:solidFill>
                <a:srgbClr val="FFFF00"/>
              </a:solidFill>
            </a:endParaRPr>
          </a:p>
          <a:p>
            <a:r>
              <a:rPr lang="en-US" sz="2000" b="1" dirty="0">
                <a:solidFill>
                  <a:srgbClr val="FFFF00"/>
                </a:solidFill>
              </a:rPr>
              <a:t>100 hours for meetings, reviews of other researcher work, general help to DOEE = $22,000</a:t>
            </a:r>
          </a:p>
          <a:p>
            <a:endParaRPr lang="en-US" dirty="0">
              <a:solidFill>
                <a:srgbClr val="FFFF00"/>
              </a:solidFill>
            </a:endParaRPr>
          </a:p>
          <a:p>
            <a:r>
              <a:rPr lang="en-US" sz="2400" b="1" dirty="0">
                <a:solidFill>
                  <a:srgbClr val="FFFF00"/>
                </a:solidFill>
              </a:rPr>
              <a:t>USGS has ~ $10,000 Match money to use in FY 18</a:t>
            </a: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1191427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4AADA2-7693-4219-9087-E48C0BA64E37}"/>
              </a:ext>
            </a:extLst>
          </p:cNvPr>
          <p:cNvSpPr txBox="1"/>
          <p:nvPr/>
        </p:nvSpPr>
        <p:spPr>
          <a:xfrm>
            <a:off x="703385" y="281353"/>
            <a:ext cx="11343472" cy="7786747"/>
          </a:xfrm>
          <a:prstGeom prst="rect">
            <a:avLst/>
          </a:prstGeom>
          <a:noFill/>
        </p:spPr>
        <p:txBody>
          <a:bodyPr wrap="square" rtlCol="0">
            <a:spAutoFit/>
          </a:bodyPr>
          <a:lstStyle/>
          <a:p>
            <a:r>
              <a:rPr lang="en-US" sz="2400" b="1" dirty="0">
                <a:solidFill>
                  <a:srgbClr val="FFFF00"/>
                </a:solidFill>
              </a:rPr>
              <a:t>Other Work: </a:t>
            </a:r>
          </a:p>
          <a:p>
            <a:endParaRPr lang="en-US" sz="2000" dirty="0">
              <a:solidFill>
                <a:srgbClr val="FFFF00"/>
              </a:solidFill>
            </a:endParaRPr>
          </a:p>
          <a:p>
            <a:r>
              <a:rPr lang="en-US" sz="2000" dirty="0">
                <a:solidFill>
                  <a:srgbClr val="FFFF00"/>
                </a:solidFill>
              </a:rPr>
              <a:t>1. </a:t>
            </a:r>
            <a:r>
              <a:rPr lang="en-US" sz="2400" b="1" dirty="0">
                <a:solidFill>
                  <a:srgbClr val="FFFF00"/>
                </a:solidFill>
              </a:rPr>
              <a:t>Continue to operate USGS gage station at LBDC through October 1, 2019 = $21,000</a:t>
            </a:r>
          </a:p>
          <a:p>
            <a:endParaRPr lang="en-US" sz="2400" b="1" dirty="0">
              <a:solidFill>
                <a:srgbClr val="FFFF00"/>
              </a:solidFill>
            </a:endParaRPr>
          </a:p>
          <a:p>
            <a:r>
              <a:rPr lang="en-US" sz="2400" b="1" dirty="0">
                <a:solidFill>
                  <a:srgbClr val="FFFF00"/>
                </a:solidFill>
              </a:rPr>
              <a:t>2. Upstream sampling of LBDC, resample Hickey and Nash Run  = $ 150,00 + analytic costs</a:t>
            </a:r>
          </a:p>
          <a:p>
            <a:endParaRPr lang="en-US" sz="2400" b="1" dirty="0">
              <a:solidFill>
                <a:srgbClr val="FFFF00"/>
              </a:solidFill>
            </a:endParaRPr>
          </a:p>
          <a:p>
            <a:r>
              <a:rPr lang="en-US" sz="2400" b="1" dirty="0">
                <a:solidFill>
                  <a:srgbClr val="FFFF00"/>
                </a:solidFill>
              </a:rPr>
              <a:t>3. Install and calibrate tidal gage at Aquatic Gardens area of Anacostia = $20,000</a:t>
            </a:r>
          </a:p>
          <a:p>
            <a:endParaRPr lang="en-US" sz="2400" b="1" dirty="0">
              <a:solidFill>
                <a:srgbClr val="FFFF00"/>
              </a:solidFill>
            </a:endParaRPr>
          </a:p>
          <a:p>
            <a:r>
              <a:rPr lang="en-US" sz="2400" b="1" dirty="0">
                <a:solidFill>
                  <a:srgbClr val="FFFF00"/>
                </a:solidFill>
              </a:rPr>
              <a:t>4. Install and calibrate tidal gage at confluence with Anacostia = $20,000</a:t>
            </a:r>
          </a:p>
          <a:p>
            <a:endParaRPr lang="en-US" sz="2400" b="1" dirty="0">
              <a:solidFill>
                <a:srgbClr val="FFFF00"/>
              </a:solidFill>
            </a:endParaRPr>
          </a:p>
          <a:p>
            <a:r>
              <a:rPr lang="en-US" sz="2400" b="1" dirty="0">
                <a:solidFill>
                  <a:srgbClr val="FFFF00"/>
                </a:solidFill>
              </a:rPr>
              <a:t>5. Study to determine bed-shear and hydrodynamic variables needed for modeling = ~$175,000</a:t>
            </a:r>
          </a:p>
          <a:p>
            <a:endParaRPr lang="en-US" sz="2000" dirty="0">
              <a:solidFill>
                <a:srgbClr val="FFFF00"/>
              </a:solidFill>
            </a:endParaRPr>
          </a:p>
          <a:p>
            <a:endParaRPr lang="en-US" sz="2000" dirty="0">
              <a:solidFill>
                <a:srgbClr val="FFFF00"/>
              </a:solidFill>
            </a:endParaRPr>
          </a:p>
          <a:p>
            <a:r>
              <a:rPr lang="en-US" sz="2400" b="1" dirty="0">
                <a:solidFill>
                  <a:srgbClr val="FFFF00"/>
                </a:solidFill>
              </a:rPr>
              <a:t>The USGS current has ~$40,000 in “Urban-watershed study” funding for FY18</a:t>
            </a:r>
          </a:p>
          <a:p>
            <a:endParaRPr lang="en-US" sz="2400" b="1" dirty="0">
              <a:solidFill>
                <a:srgbClr val="FFFF00"/>
              </a:solidFill>
            </a:endParaRPr>
          </a:p>
          <a:p>
            <a:r>
              <a:rPr lang="en-US" sz="2400" b="1" dirty="0">
                <a:solidFill>
                  <a:srgbClr val="FFFF00"/>
                </a:solidFill>
              </a:rPr>
              <a:t>Can apply for more in FY18 if available</a:t>
            </a:r>
          </a:p>
          <a:p>
            <a:endParaRPr lang="en-US" sz="2000" dirty="0">
              <a:solidFill>
                <a:srgbClr val="FFFF00"/>
              </a:solidFill>
            </a:endParaRPr>
          </a:p>
          <a:p>
            <a:endParaRPr lang="en-US" sz="2000" dirty="0">
              <a:solidFill>
                <a:srgbClr val="FFFF00"/>
              </a:solidFill>
            </a:endParaRPr>
          </a:p>
          <a:p>
            <a:endParaRPr lang="en-US" sz="2000" dirty="0">
              <a:solidFill>
                <a:srgbClr val="FFFF00"/>
              </a:solidFill>
            </a:endParaRPr>
          </a:p>
          <a:p>
            <a:r>
              <a:rPr lang="en-US" sz="2000" dirty="0">
                <a:solidFill>
                  <a:srgbClr val="FFFF00"/>
                </a:solidFill>
              </a:rPr>
              <a:t>	 </a:t>
            </a:r>
          </a:p>
        </p:txBody>
      </p:sp>
    </p:spTree>
    <p:extLst>
      <p:ext uri="{BB962C8B-B14F-4D97-AF65-F5344CB8AC3E}">
        <p14:creationId xmlns:p14="http://schemas.microsoft.com/office/powerpoint/2010/main" val="2729143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5985" y="192193"/>
            <a:ext cx="9378700" cy="5909310"/>
          </a:xfrm>
          <a:prstGeom prst="rect">
            <a:avLst/>
          </a:prstGeom>
          <a:noFill/>
        </p:spPr>
        <p:txBody>
          <a:bodyPr wrap="square" rtlCol="0">
            <a:spAutoFit/>
          </a:bodyPr>
          <a:lstStyle/>
          <a:p>
            <a:pPr algn="ctr"/>
            <a:r>
              <a:rPr lang="en-US" sz="2800" b="1" dirty="0">
                <a:solidFill>
                  <a:srgbClr val="FFFF00"/>
                </a:solidFill>
              </a:rPr>
              <a:t>Hydrodynamic and Sediment Transport Modeling</a:t>
            </a:r>
          </a:p>
          <a:p>
            <a:pPr algn="ctr"/>
            <a:r>
              <a:rPr lang="en-US" sz="2800" dirty="0">
                <a:solidFill>
                  <a:srgbClr val="FFFF00"/>
                </a:solidFill>
              </a:rPr>
              <a:t>Presentation to DOEE on June 30, 2017  </a:t>
            </a:r>
          </a:p>
          <a:p>
            <a:endParaRPr lang="en-US" sz="2800" b="1" dirty="0">
              <a:solidFill>
                <a:srgbClr val="FFFF00"/>
              </a:solidFill>
            </a:endParaRPr>
          </a:p>
          <a:p>
            <a:endParaRPr lang="en-US" dirty="0">
              <a:solidFill>
                <a:srgbClr val="FFFF00"/>
              </a:solidFill>
            </a:endParaRPr>
          </a:p>
          <a:p>
            <a:endParaRPr lang="en-US" dirty="0">
              <a:solidFill>
                <a:srgbClr val="FFFF00"/>
              </a:solidFill>
            </a:endParaRPr>
          </a:p>
          <a:p>
            <a:r>
              <a:rPr lang="en-US" sz="2000" b="1" dirty="0">
                <a:solidFill>
                  <a:srgbClr val="FFFF00"/>
                </a:solidFill>
              </a:rPr>
              <a:t>What “inputs” are necessary and are most important to constrain?</a:t>
            </a:r>
          </a:p>
          <a:p>
            <a:endParaRPr lang="en-US" sz="2000" b="1" dirty="0">
              <a:solidFill>
                <a:srgbClr val="FFFF00"/>
              </a:solidFill>
            </a:endParaRPr>
          </a:p>
          <a:p>
            <a:r>
              <a:rPr lang="en-US" sz="2000" b="1" dirty="0">
                <a:solidFill>
                  <a:srgbClr val="FFFF00"/>
                </a:solidFill>
              </a:rPr>
              <a:t>Tributary sediment loads and associated contaminant concentrations </a:t>
            </a:r>
          </a:p>
          <a:p>
            <a:endParaRPr lang="en-US" sz="2000" b="1" dirty="0">
              <a:solidFill>
                <a:srgbClr val="FFFF00"/>
              </a:solidFill>
            </a:endParaRPr>
          </a:p>
          <a:p>
            <a:r>
              <a:rPr lang="en-US" sz="2000" b="1" dirty="0">
                <a:solidFill>
                  <a:srgbClr val="FFFF00"/>
                </a:solidFill>
              </a:rPr>
              <a:t> Anacostia Project modeling effort is outstanding </a:t>
            </a:r>
          </a:p>
          <a:p>
            <a:r>
              <a:rPr lang="en-US" sz="2000" b="1" dirty="0">
                <a:solidFill>
                  <a:srgbClr val="FFFF00"/>
                </a:solidFill>
              </a:rPr>
              <a:t>	but all numerical models can be “over- parameterized”  </a:t>
            </a:r>
          </a:p>
          <a:p>
            <a:r>
              <a:rPr lang="en-US" sz="2000" b="1" dirty="0">
                <a:solidFill>
                  <a:srgbClr val="FFFF00"/>
                </a:solidFill>
              </a:rPr>
              <a:t>	(too many variables that can be adjusted resulting in fit to test data)</a:t>
            </a:r>
          </a:p>
          <a:p>
            <a:endParaRPr lang="en-US" sz="2000" b="1" dirty="0">
              <a:solidFill>
                <a:srgbClr val="FFFF00"/>
              </a:solidFill>
            </a:endParaRPr>
          </a:p>
          <a:p>
            <a:r>
              <a:rPr lang="en-US" sz="2000" b="1" dirty="0">
                <a:solidFill>
                  <a:srgbClr val="FFFF00"/>
                </a:solidFill>
              </a:rPr>
              <a:t>The more measured data available to constrain inputs, the more “realistic” the output  - but focus on the most important parameters! </a:t>
            </a:r>
          </a:p>
          <a:p>
            <a:endParaRPr lang="en-US" sz="2000" b="1" dirty="0">
              <a:solidFill>
                <a:srgbClr val="FFFF00"/>
              </a:solidFill>
            </a:endParaRPr>
          </a:p>
          <a:p>
            <a:r>
              <a:rPr lang="en-US" sz="2000" b="1" dirty="0">
                <a:solidFill>
                  <a:srgbClr val="FFFF00"/>
                </a:solidFill>
              </a:rPr>
              <a:t>The USGS has the capability to measure in-situ data needed for calibration</a:t>
            </a:r>
          </a:p>
          <a:p>
            <a:endParaRPr lang="en-US" dirty="0">
              <a:solidFill>
                <a:srgbClr val="FFFF00"/>
              </a:solidFill>
            </a:endParaRPr>
          </a:p>
        </p:txBody>
      </p:sp>
    </p:spTree>
    <p:extLst>
      <p:ext uri="{BB962C8B-B14F-4D97-AF65-F5344CB8AC3E}">
        <p14:creationId xmlns:p14="http://schemas.microsoft.com/office/powerpoint/2010/main" val="3458067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409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DFA0683-C070-4DDB-A766-373D5D24CB24}"/>
              </a:ext>
            </a:extLst>
          </p:cNvPr>
          <p:cNvGraphicFramePr>
            <a:graphicFrameLocks noGrp="1"/>
          </p:cNvGraphicFramePr>
          <p:nvPr>
            <p:extLst>
              <p:ext uri="{D42A27DB-BD31-4B8C-83A1-F6EECF244321}">
                <p14:modId xmlns:p14="http://schemas.microsoft.com/office/powerpoint/2010/main" val="387732709"/>
              </p:ext>
            </p:extLst>
          </p:nvPr>
        </p:nvGraphicFramePr>
        <p:xfrm>
          <a:off x="323850" y="650979"/>
          <a:ext cx="11449051" cy="5139501"/>
        </p:xfrm>
        <a:graphic>
          <a:graphicData uri="http://schemas.openxmlformats.org/drawingml/2006/table">
            <a:tbl>
              <a:tblPr firstRow="1" firstCol="1" bandRow="1">
                <a:tableStyleId>{5C22544A-7EE6-4342-B048-85BDC9FD1C3A}</a:tableStyleId>
              </a:tblPr>
              <a:tblGrid>
                <a:gridCol w="1474683">
                  <a:extLst>
                    <a:ext uri="{9D8B030D-6E8A-4147-A177-3AD203B41FA5}">
                      <a16:colId xmlns:a16="http://schemas.microsoft.com/office/drawing/2014/main" val="3388066984"/>
                    </a:ext>
                  </a:extLst>
                </a:gridCol>
                <a:gridCol w="1085754">
                  <a:extLst>
                    <a:ext uri="{9D8B030D-6E8A-4147-A177-3AD203B41FA5}">
                      <a16:colId xmlns:a16="http://schemas.microsoft.com/office/drawing/2014/main" val="3087018567"/>
                    </a:ext>
                  </a:extLst>
                </a:gridCol>
                <a:gridCol w="866984">
                  <a:extLst>
                    <a:ext uri="{9D8B030D-6E8A-4147-A177-3AD203B41FA5}">
                      <a16:colId xmlns:a16="http://schemas.microsoft.com/office/drawing/2014/main" val="3923178061"/>
                    </a:ext>
                  </a:extLst>
                </a:gridCol>
                <a:gridCol w="858881">
                  <a:extLst>
                    <a:ext uri="{9D8B030D-6E8A-4147-A177-3AD203B41FA5}">
                      <a16:colId xmlns:a16="http://schemas.microsoft.com/office/drawing/2014/main" val="2071028974"/>
                    </a:ext>
                  </a:extLst>
                </a:gridCol>
                <a:gridCol w="161873">
                  <a:extLst>
                    <a:ext uri="{9D8B030D-6E8A-4147-A177-3AD203B41FA5}">
                      <a16:colId xmlns:a16="http://schemas.microsoft.com/office/drawing/2014/main" val="2464563707"/>
                    </a:ext>
                  </a:extLst>
                </a:gridCol>
                <a:gridCol w="891472">
                  <a:extLst>
                    <a:ext uri="{9D8B030D-6E8A-4147-A177-3AD203B41FA5}">
                      <a16:colId xmlns:a16="http://schemas.microsoft.com/office/drawing/2014/main" val="1780331693"/>
                    </a:ext>
                  </a:extLst>
                </a:gridCol>
                <a:gridCol w="203903">
                  <a:extLst>
                    <a:ext uri="{9D8B030D-6E8A-4147-A177-3AD203B41FA5}">
                      <a16:colId xmlns:a16="http://schemas.microsoft.com/office/drawing/2014/main" val="2215091615"/>
                    </a:ext>
                  </a:extLst>
                </a:gridCol>
                <a:gridCol w="703595">
                  <a:extLst>
                    <a:ext uri="{9D8B030D-6E8A-4147-A177-3AD203B41FA5}">
                      <a16:colId xmlns:a16="http://schemas.microsoft.com/office/drawing/2014/main" val="1606176152"/>
                    </a:ext>
                  </a:extLst>
                </a:gridCol>
                <a:gridCol w="145848">
                  <a:extLst>
                    <a:ext uri="{9D8B030D-6E8A-4147-A177-3AD203B41FA5}">
                      <a16:colId xmlns:a16="http://schemas.microsoft.com/office/drawing/2014/main" val="1760531966"/>
                    </a:ext>
                  </a:extLst>
                </a:gridCol>
                <a:gridCol w="350707">
                  <a:extLst>
                    <a:ext uri="{9D8B030D-6E8A-4147-A177-3AD203B41FA5}">
                      <a16:colId xmlns:a16="http://schemas.microsoft.com/office/drawing/2014/main" val="95907185"/>
                    </a:ext>
                  </a:extLst>
                </a:gridCol>
                <a:gridCol w="1181100">
                  <a:extLst>
                    <a:ext uri="{9D8B030D-6E8A-4147-A177-3AD203B41FA5}">
                      <a16:colId xmlns:a16="http://schemas.microsoft.com/office/drawing/2014/main" val="2006529257"/>
                    </a:ext>
                  </a:extLst>
                </a:gridCol>
                <a:gridCol w="238125">
                  <a:extLst>
                    <a:ext uri="{9D8B030D-6E8A-4147-A177-3AD203B41FA5}">
                      <a16:colId xmlns:a16="http://schemas.microsoft.com/office/drawing/2014/main" val="3765172029"/>
                    </a:ext>
                  </a:extLst>
                </a:gridCol>
                <a:gridCol w="1414412">
                  <a:extLst>
                    <a:ext uri="{9D8B030D-6E8A-4147-A177-3AD203B41FA5}">
                      <a16:colId xmlns:a16="http://schemas.microsoft.com/office/drawing/2014/main" val="1724726927"/>
                    </a:ext>
                  </a:extLst>
                </a:gridCol>
                <a:gridCol w="1871714">
                  <a:extLst>
                    <a:ext uri="{9D8B030D-6E8A-4147-A177-3AD203B41FA5}">
                      <a16:colId xmlns:a16="http://schemas.microsoft.com/office/drawing/2014/main" val="1036160771"/>
                    </a:ext>
                  </a:extLst>
                </a:gridCol>
              </a:tblGrid>
              <a:tr h="1229380">
                <a:tc>
                  <a:txBody>
                    <a:bodyPr/>
                    <a:lstStyle/>
                    <a:p>
                      <a:pPr marL="0" marR="0" algn="ctr">
                        <a:lnSpc>
                          <a:spcPct val="100000"/>
                        </a:lnSpc>
                        <a:spcBef>
                          <a:spcPts val="0"/>
                        </a:spcBef>
                        <a:spcAft>
                          <a:spcPts val="600"/>
                        </a:spcAft>
                      </a:pPr>
                      <a:r>
                        <a:rPr lang="en-US" sz="1800" dirty="0">
                          <a:effectLst/>
                        </a:rPr>
                        <a:t>Year</a:t>
                      </a:r>
                      <a:endParaRPr lang="en-US" sz="1800" b="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lnSpc>
                          <a:spcPct val="100000"/>
                        </a:lnSpc>
                        <a:spcBef>
                          <a:spcPts val="0"/>
                        </a:spcBef>
                        <a:spcAft>
                          <a:spcPts val="600"/>
                        </a:spcAft>
                      </a:pPr>
                      <a:r>
                        <a:rPr lang="en-US" sz="1800" b="1" dirty="0">
                          <a:solidFill>
                            <a:schemeClr val="bg1"/>
                          </a:solidFill>
                          <a:effectLst/>
                        </a:rPr>
                        <a:t>Max.</a:t>
                      </a:r>
                    </a:p>
                    <a:p>
                      <a:pPr marL="0" marR="0" algn="ctr">
                        <a:lnSpc>
                          <a:spcPct val="100000"/>
                        </a:lnSpc>
                        <a:spcBef>
                          <a:spcPts val="0"/>
                        </a:spcBef>
                        <a:spcAft>
                          <a:spcPts val="600"/>
                        </a:spcAft>
                      </a:pPr>
                      <a:r>
                        <a:rPr lang="en-US" sz="1800" b="1" dirty="0">
                          <a:solidFill>
                            <a:schemeClr val="bg1"/>
                          </a:solidFill>
                          <a:effectLst/>
                        </a:rPr>
                        <a:t>Q, </a:t>
                      </a:r>
                      <a:r>
                        <a:rPr lang="en-US" sz="1800" b="1" dirty="0" err="1">
                          <a:solidFill>
                            <a:schemeClr val="bg1"/>
                          </a:solidFill>
                          <a:effectLst/>
                        </a:rPr>
                        <a:t>cfs</a:t>
                      </a:r>
                      <a:endParaRPr lang="en-US"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lnSpc>
                          <a:spcPct val="100000"/>
                        </a:lnSpc>
                        <a:spcBef>
                          <a:spcPts val="0"/>
                        </a:spcBef>
                        <a:spcAft>
                          <a:spcPts val="600"/>
                        </a:spcAft>
                      </a:pPr>
                      <a:r>
                        <a:rPr lang="en-US" sz="1800" b="1" dirty="0">
                          <a:solidFill>
                            <a:schemeClr val="bg1"/>
                          </a:solidFill>
                          <a:effectLst/>
                        </a:rPr>
                        <a:t>Ave. </a:t>
                      </a:r>
                      <a:r>
                        <a:rPr lang="en-US" sz="1800" b="1" dirty="0" err="1">
                          <a:solidFill>
                            <a:schemeClr val="bg1"/>
                          </a:solidFill>
                          <a:effectLst/>
                        </a:rPr>
                        <a:t>Q,cfs</a:t>
                      </a:r>
                      <a:endParaRPr lang="en-US"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gridSpan="2">
                  <a:txBody>
                    <a:bodyPr/>
                    <a:lstStyle/>
                    <a:p>
                      <a:pPr marL="0" marR="0" algn="ctr">
                        <a:lnSpc>
                          <a:spcPct val="100000"/>
                        </a:lnSpc>
                        <a:spcBef>
                          <a:spcPts val="0"/>
                        </a:spcBef>
                        <a:spcAft>
                          <a:spcPts val="600"/>
                        </a:spcAft>
                      </a:pPr>
                      <a:r>
                        <a:rPr lang="en-US" sz="1600" b="1" dirty="0">
                          <a:solidFill>
                            <a:schemeClr val="bg1"/>
                          </a:solidFill>
                          <a:effectLst/>
                        </a:rPr>
                        <a:t>% of record with measured  turbidity </a:t>
                      </a:r>
                      <a:endParaRPr lang="en-US" sz="16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hMerge="1">
                  <a:txBody>
                    <a:bodyPr/>
                    <a:lstStyle/>
                    <a:p>
                      <a:pPr marL="0" marR="0" algn="ctr">
                        <a:lnSpc>
                          <a:spcPct val="100000"/>
                        </a:lnSpc>
                        <a:spcBef>
                          <a:spcPts val="0"/>
                        </a:spcBef>
                        <a:spcAft>
                          <a:spcPts val="600"/>
                        </a:spcAft>
                      </a:pPr>
                      <a:r>
                        <a:rPr lang="en-US" sz="1800" b="1" dirty="0">
                          <a:solidFill>
                            <a:schemeClr val="bg1"/>
                          </a:solidFill>
                          <a:effectLst/>
                        </a:rPr>
                        <a:t>Total discharge,  MG</a:t>
                      </a:r>
                      <a:endParaRPr lang="en-US"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gridSpan="2">
                  <a:txBody>
                    <a:bodyPr/>
                    <a:lstStyle/>
                    <a:p>
                      <a:pPr marL="0" marR="0" algn="ctr">
                        <a:lnSpc>
                          <a:spcPct val="100000"/>
                        </a:lnSpc>
                        <a:spcBef>
                          <a:spcPts val="0"/>
                        </a:spcBef>
                        <a:spcAft>
                          <a:spcPts val="600"/>
                        </a:spcAft>
                      </a:pPr>
                      <a:r>
                        <a:rPr lang="en-US" sz="1800" b="1" dirty="0">
                          <a:solidFill>
                            <a:schemeClr val="bg1"/>
                          </a:solidFill>
                          <a:effectLst/>
                        </a:rPr>
                        <a:t>Total discharge,  MG</a:t>
                      </a:r>
                      <a:endParaRPr lang="en-US"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hMerge="1">
                  <a:txBody>
                    <a:bodyPr/>
                    <a:lstStyle/>
                    <a:p>
                      <a:pPr marL="0" marR="0" algn="ctr">
                        <a:lnSpc>
                          <a:spcPct val="100000"/>
                        </a:lnSpc>
                        <a:spcBef>
                          <a:spcPts val="0"/>
                        </a:spcBef>
                        <a:spcAft>
                          <a:spcPts val="600"/>
                        </a:spcAft>
                      </a:pPr>
                      <a:r>
                        <a:rPr lang="en-US" sz="1800" b="1" dirty="0">
                          <a:solidFill>
                            <a:schemeClr val="bg1"/>
                          </a:solidFill>
                          <a:effectLst/>
                        </a:rPr>
                        <a:t>Total discharge,  L</a:t>
                      </a:r>
                      <a:endParaRPr lang="en-US"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gridSpan="3">
                  <a:txBody>
                    <a:bodyPr/>
                    <a:lstStyle/>
                    <a:p>
                      <a:pPr algn="ctr"/>
                      <a:r>
                        <a:rPr lang="en-US" sz="1800" b="1" dirty="0">
                          <a:solidFill>
                            <a:schemeClr val="bg1"/>
                          </a:solidFill>
                          <a:effectLst/>
                        </a:rPr>
                        <a:t>Total discharge,  L</a:t>
                      </a:r>
                      <a:endParaRPr lang="en-US" sz="1800" dirty="0"/>
                    </a:p>
                  </a:txBody>
                  <a:tcPr marL="68580" marR="68580" marT="0" marB="0" anchor="ctr">
                    <a:solidFill>
                      <a:srgbClr val="0070C0"/>
                    </a:solidFill>
                  </a:tcPr>
                </a:tc>
                <a:tc hMerge="1">
                  <a:txBody>
                    <a:bodyPr/>
                    <a:lstStyle/>
                    <a:p>
                      <a:pPr marL="0" marR="0" algn="ctr">
                        <a:lnSpc>
                          <a:spcPct val="100000"/>
                        </a:lnSpc>
                        <a:spcBef>
                          <a:spcPts val="0"/>
                        </a:spcBef>
                        <a:spcAft>
                          <a:spcPts val="600"/>
                        </a:spcAft>
                      </a:pPr>
                      <a:r>
                        <a:rPr lang="en-US" sz="1600" b="1" dirty="0">
                          <a:solidFill>
                            <a:schemeClr val="bg1"/>
                          </a:solidFill>
                          <a:effectLst/>
                        </a:rPr>
                        <a:t>Sed.</a:t>
                      </a:r>
                    </a:p>
                    <a:p>
                      <a:pPr marL="0" marR="0" algn="ctr">
                        <a:lnSpc>
                          <a:spcPct val="100000"/>
                        </a:lnSpc>
                        <a:spcBef>
                          <a:spcPts val="0"/>
                        </a:spcBef>
                        <a:spcAft>
                          <a:spcPts val="600"/>
                        </a:spcAft>
                      </a:pPr>
                      <a:r>
                        <a:rPr lang="en-US" sz="1600" b="1" dirty="0">
                          <a:solidFill>
                            <a:schemeClr val="bg1"/>
                          </a:solidFill>
                          <a:effectLst/>
                        </a:rPr>
                        <a:t> load,  </a:t>
                      </a:r>
                    </a:p>
                    <a:p>
                      <a:pPr marL="0" marR="0" algn="ctr">
                        <a:lnSpc>
                          <a:spcPct val="100000"/>
                        </a:lnSpc>
                        <a:spcBef>
                          <a:spcPts val="0"/>
                        </a:spcBef>
                        <a:spcAft>
                          <a:spcPts val="600"/>
                        </a:spcAft>
                      </a:pPr>
                      <a:r>
                        <a:rPr lang="en-US" sz="1600" b="1" dirty="0">
                          <a:solidFill>
                            <a:schemeClr val="bg1"/>
                          </a:solidFill>
                          <a:effectLst/>
                        </a:rPr>
                        <a:t>kg /</a:t>
                      </a:r>
                      <a:r>
                        <a:rPr lang="en-US" sz="1600" b="1" dirty="0" err="1">
                          <a:solidFill>
                            <a:schemeClr val="bg1"/>
                          </a:solidFill>
                          <a:effectLst/>
                        </a:rPr>
                        <a:t>yr</a:t>
                      </a:r>
                      <a:endParaRPr lang="en-US" sz="16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hMerge="1">
                  <a:txBody>
                    <a:bodyPr/>
                    <a:lstStyle/>
                    <a:p>
                      <a:pPr marL="0" marR="0" algn="ctr">
                        <a:lnSpc>
                          <a:spcPct val="100000"/>
                        </a:lnSpc>
                        <a:spcBef>
                          <a:spcPts val="0"/>
                        </a:spcBef>
                        <a:spcAft>
                          <a:spcPts val="600"/>
                        </a:spcAft>
                      </a:pPr>
                      <a:r>
                        <a:rPr lang="en-US" sz="1800" b="1" dirty="0">
                          <a:solidFill>
                            <a:schemeClr val="bg1"/>
                          </a:solidFill>
                          <a:effectLst/>
                        </a:rPr>
                        <a:t>Sediment</a:t>
                      </a:r>
                    </a:p>
                    <a:p>
                      <a:pPr marL="0" marR="0" algn="ctr">
                        <a:lnSpc>
                          <a:spcPct val="100000"/>
                        </a:lnSpc>
                        <a:spcBef>
                          <a:spcPts val="0"/>
                        </a:spcBef>
                        <a:spcAft>
                          <a:spcPts val="600"/>
                        </a:spcAft>
                      </a:pPr>
                      <a:r>
                        <a:rPr lang="en-US" sz="1800" b="1" dirty="0">
                          <a:solidFill>
                            <a:schemeClr val="bg1"/>
                          </a:solidFill>
                          <a:effectLst/>
                        </a:rPr>
                        <a:t> load,  </a:t>
                      </a:r>
                    </a:p>
                    <a:p>
                      <a:pPr marL="0" marR="0" algn="ctr">
                        <a:lnSpc>
                          <a:spcPct val="100000"/>
                        </a:lnSpc>
                        <a:spcBef>
                          <a:spcPts val="0"/>
                        </a:spcBef>
                        <a:spcAft>
                          <a:spcPts val="600"/>
                        </a:spcAft>
                      </a:pPr>
                      <a:r>
                        <a:rPr lang="en-US" sz="1800" b="1" dirty="0">
                          <a:solidFill>
                            <a:schemeClr val="bg1"/>
                          </a:solidFill>
                          <a:effectLst/>
                        </a:rPr>
                        <a:t>kg /</a:t>
                      </a:r>
                      <a:r>
                        <a:rPr lang="en-US" sz="1800" b="1" dirty="0" err="1">
                          <a:solidFill>
                            <a:schemeClr val="bg1"/>
                          </a:solidFill>
                          <a:effectLst/>
                        </a:rPr>
                        <a:t>yr</a:t>
                      </a:r>
                      <a:endParaRPr lang="en-US"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gridSpan="2">
                  <a:txBody>
                    <a:bodyPr/>
                    <a:lstStyle/>
                    <a:p>
                      <a:pPr marL="0" marR="0" algn="ctr">
                        <a:lnSpc>
                          <a:spcPct val="100000"/>
                        </a:lnSpc>
                        <a:spcBef>
                          <a:spcPts val="0"/>
                        </a:spcBef>
                        <a:spcAft>
                          <a:spcPts val="600"/>
                        </a:spcAft>
                      </a:pPr>
                      <a:r>
                        <a:rPr lang="en-US" sz="1800" b="1" dirty="0">
                          <a:solidFill>
                            <a:schemeClr val="bg1"/>
                          </a:solidFill>
                          <a:effectLst/>
                        </a:rPr>
                        <a:t>Sediment</a:t>
                      </a:r>
                    </a:p>
                    <a:p>
                      <a:pPr marL="0" marR="0" algn="ctr">
                        <a:lnSpc>
                          <a:spcPct val="100000"/>
                        </a:lnSpc>
                        <a:spcBef>
                          <a:spcPts val="0"/>
                        </a:spcBef>
                        <a:spcAft>
                          <a:spcPts val="600"/>
                        </a:spcAft>
                      </a:pPr>
                      <a:r>
                        <a:rPr lang="en-US" sz="1800" b="1" dirty="0">
                          <a:solidFill>
                            <a:schemeClr val="bg1"/>
                          </a:solidFill>
                          <a:effectLst/>
                        </a:rPr>
                        <a:t> load,  </a:t>
                      </a:r>
                    </a:p>
                    <a:p>
                      <a:pPr marL="0" marR="0" algn="ctr">
                        <a:lnSpc>
                          <a:spcPct val="100000"/>
                        </a:lnSpc>
                        <a:spcBef>
                          <a:spcPts val="0"/>
                        </a:spcBef>
                        <a:spcAft>
                          <a:spcPts val="600"/>
                        </a:spcAft>
                      </a:pPr>
                      <a:r>
                        <a:rPr lang="en-US" sz="1800" b="1" dirty="0">
                          <a:solidFill>
                            <a:schemeClr val="bg1"/>
                          </a:solidFill>
                          <a:effectLst/>
                        </a:rPr>
                        <a:t>kg /</a:t>
                      </a:r>
                      <a:r>
                        <a:rPr lang="en-US" sz="1800" b="1" dirty="0" err="1">
                          <a:solidFill>
                            <a:schemeClr val="bg1"/>
                          </a:solidFill>
                          <a:effectLst/>
                        </a:rPr>
                        <a:t>yr</a:t>
                      </a:r>
                      <a:endParaRPr lang="en-US"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hMerge="1">
                  <a:txBody>
                    <a:bodyPr/>
                    <a:lstStyle/>
                    <a:p>
                      <a:pPr marL="0" marR="0" algn="ctr">
                        <a:lnSpc>
                          <a:spcPct val="100000"/>
                        </a:lnSpc>
                        <a:spcBef>
                          <a:spcPts val="0"/>
                        </a:spcBef>
                        <a:spcAft>
                          <a:spcPts val="600"/>
                        </a:spcAft>
                      </a:pPr>
                      <a:r>
                        <a:rPr lang="en-US" sz="1800" b="1" dirty="0">
                          <a:solidFill>
                            <a:schemeClr val="bg1"/>
                          </a:solidFill>
                          <a:effectLst/>
                        </a:rPr>
                        <a:t>Sediment</a:t>
                      </a:r>
                    </a:p>
                    <a:p>
                      <a:pPr marL="0" marR="0" algn="ctr">
                        <a:lnSpc>
                          <a:spcPct val="100000"/>
                        </a:lnSpc>
                        <a:spcBef>
                          <a:spcPts val="0"/>
                        </a:spcBef>
                        <a:spcAft>
                          <a:spcPts val="600"/>
                        </a:spcAft>
                      </a:pPr>
                      <a:r>
                        <a:rPr lang="en-US" sz="1800" b="1" dirty="0">
                          <a:solidFill>
                            <a:schemeClr val="bg1"/>
                          </a:solidFill>
                          <a:effectLst/>
                        </a:rPr>
                        <a:t> load,</a:t>
                      </a:r>
                    </a:p>
                    <a:p>
                      <a:pPr marL="0" marR="0" algn="ctr">
                        <a:lnSpc>
                          <a:spcPct val="100000"/>
                        </a:lnSpc>
                        <a:spcBef>
                          <a:spcPts val="0"/>
                        </a:spcBef>
                        <a:spcAft>
                          <a:spcPts val="600"/>
                        </a:spcAft>
                      </a:pPr>
                      <a:r>
                        <a:rPr lang="en-US" sz="1800" b="1" dirty="0">
                          <a:solidFill>
                            <a:schemeClr val="bg1"/>
                          </a:solidFill>
                          <a:effectLst/>
                        </a:rPr>
                        <a:t>Kg/d</a:t>
                      </a:r>
                      <a:endParaRPr lang="en-US"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lnSpc>
                          <a:spcPct val="100000"/>
                        </a:lnSpc>
                        <a:spcBef>
                          <a:spcPts val="0"/>
                        </a:spcBef>
                        <a:spcAft>
                          <a:spcPts val="600"/>
                        </a:spcAft>
                      </a:pPr>
                      <a:r>
                        <a:rPr lang="en-US" sz="1800" b="1" dirty="0">
                          <a:solidFill>
                            <a:schemeClr val="bg1"/>
                          </a:solidFill>
                          <a:effectLst/>
                        </a:rPr>
                        <a:t>Sediment</a:t>
                      </a:r>
                    </a:p>
                    <a:p>
                      <a:pPr marL="0" marR="0" algn="ctr">
                        <a:lnSpc>
                          <a:spcPct val="100000"/>
                        </a:lnSpc>
                        <a:spcBef>
                          <a:spcPts val="0"/>
                        </a:spcBef>
                        <a:spcAft>
                          <a:spcPts val="600"/>
                        </a:spcAft>
                      </a:pPr>
                      <a:r>
                        <a:rPr lang="en-US" sz="1800" b="1" dirty="0">
                          <a:solidFill>
                            <a:schemeClr val="bg1"/>
                          </a:solidFill>
                          <a:effectLst/>
                        </a:rPr>
                        <a:t> load,</a:t>
                      </a:r>
                    </a:p>
                    <a:p>
                      <a:pPr marL="0" marR="0" algn="ctr">
                        <a:lnSpc>
                          <a:spcPct val="100000"/>
                        </a:lnSpc>
                        <a:spcBef>
                          <a:spcPts val="0"/>
                        </a:spcBef>
                        <a:spcAft>
                          <a:spcPts val="600"/>
                        </a:spcAft>
                      </a:pPr>
                      <a:r>
                        <a:rPr lang="en-US" sz="1800" b="1" dirty="0">
                          <a:solidFill>
                            <a:schemeClr val="bg1"/>
                          </a:solidFill>
                          <a:effectLst/>
                        </a:rPr>
                        <a:t>Kg/d</a:t>
                      </a:r>
                      <a:endParaRPr lang="en-US"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lnSpc>
                          <a:spcPct val="100000"/>
                        </a:lnSpc>
                        <a:spcBef>
                          <a:spcPts val="0"/>
                        </a:spcBef>
                        <a:spcAft>
                          <a:spcPts val="600"/>
                        </a:spcAft>
                      </a:pPr>
                      <a:r>
                        <a:rPr lang="en-US"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Sediment Yield, </a:t>
                      </a:r>
                    </a:p>
                    <a:p>
                      <a:pPr marL="0" marR="0" algn="ctr">
                        <a:lnSpc>
                          <a:spcPct val="100000"/>
                        </a:lnSpc>
                        <a:spcBef>
                          <a:spcPts val="0"/>
                        </a:spcBef>
                        <a:spcAft>
                          <a:spcPts val="600"/>
                        </a:spcAft>
                      </a:pPr>
                      <a:r>
                        <a:rPr lang="en-US"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Kg/</a:t>
                      </a:r>
                      <a:r>
                        <a:rPr lang="en-US" sz="1800" b="1" dirty="0" err="1">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yr</a:t>
                      </a:r>
                      <a:r>
                        <a:rPr lang="en-US"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/mi</a:t>
                      </a:r>
                      <a:r>
                        <a:rPr lang="en-US" sz="1800" b="1" baseline="300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2</a:t>
                      </a:r>
                    </a:p>
                  </a:txBody>
                  <a:tcPr marL="68580" marR="68580" marT="0" marB="0" anchor="ctr">
                    <a:solidFill>
                      <a:srgbClr val="0070C0"/>
                    </a:solidFill>
                  </a:tcPr>
                </a:tc>
                <a:extLst>
                  <a:ext uri="{0D108BD9-81ED-4DB2-BD59-A6C34878D82A}">
                    <a16:rowId xmlns:a16="http://schemas.microsoft.com/office/drawing/2014/main" val="3651525559"/>
                  </a:ext>
                </a:extLst>
              </a:tr>
              <a:tr h="447675">
                <a:tc>
                  <a:txBody>
                    <a:bodyPr/>
                    <a:lstStyle/>
                    <a:p>
                      <a:pPr marL="114300" marR="0" indent="-114300" algn="ctr">
                        <a:spcBef>
                          <a:spcPts val="0"/>
                        </a:spcBef>
                        <a:spcAft>
                          <a:spcPts val="0"/>
                        </a:spcAft>
                      </a:pPr>
                      <a:r>
                        <a:rPr lang="en-US" sz="1800" b="1" dirty="0">
                          <a:effectLst/>
                          <a:latin typeface="+mn-lt"/>
                        </a:rPr>
                        <a:t> </a:t>
                      </a:r>
                      <a:endParaRPr lang="en-US" sz="1800" b="1" dirty="0">
                        <a:effectLst/>
                        <a:latin typeface="+mn-lt"/>
                        <a:ea typeface="Times New Roman" panose="02020603050405020304" pitchFamily="18" charset="0"/>
                        <a:cs typeface="Times New Roman" panose="02020603050405020304" pitchFamily="18" charset="0"/>
                      </a:endParaRPr>
                    </a:p>
                  </a:txBody>
                  <a:tcPr marL="68580" marR="68580" marT="0" marB="0" anchor="ctr"/>
                </a:tc>
                <a:tc gridSpan="12">
                  <a:txBody>
                    <a:bodyPr/>
                    <a:lstStyle/>
                    <a:p>
                      <a:pPr marL="114300" marR="0" indent="-114300" algn="ctr">
                        <a:spcBef>
                          <a:spcPts val="0"/>
                        </a:spcBef>
                        <a:spcAft>
                          <a:spcPts val="0"/>
                        </a:spcAft>
                      </a:pPr>
                      <a:r>
                        <a:rPr lang="en-US" sz="2000" b="1" dirty="0">
                          <a:effectLst/>
                          <a:latin typeface="+mn-lt"/>
                        </a:rPr>
                        <a:t> NEB</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540307147"/>
                  </a:ext>
                </a:extLst>
              </a:tr>
              <a:tr h="353430">
                <a:tc>
                  <a:txBody>
                    <a:bodyPr/>
                    <a:lstStyle/>
                    <a:p>
                      <a:pPr marL="114300" marR="0" indent="-114300" algn="ctr">
                        <a:spcBef>
                          <a:spcPts val="0"/>
                        </a:spcBef>
                        <a:spcAft>
                          <a:spcPts val="0"/>
                        </a:spcAft>
                      </a:pPr>
                      <a:r>
                        <a:rPr lang="en-US" sz="2000" b="1" dirty="0">
                          <a:effectLst/>
                          <a:latin typeface="+mn-lt"/>
                        </a:rPr>
                        <a:t>2017</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0" indent="-114300" algn="ctr">
                        <a:spcBef>
                          <a:spcPts val="0"/>
                        </a:spcBef>
                        <a:spcAft>
                          <a:spcPts val="0"/>
                        </a:spcAft>
                      </a:pPr>
                      <a:r>
                        <a:rPr lang="en-US" sz="2000" b="1" dirty="0">
                          <a:effectLst/>
                          <a:latin typeface="+mn-lt"/>
                        </a:rPr>
                        <a:t>4,370</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a:txBody>
                    <a:bodyPr/>
                    <a:lstStyle/>
                    <a:p>
                      <a:pPr marL="114300" marR="0" indent="-114300" algn="ctr">
                        <a:spcBef>
                          <a:spcPts val="0"/>
                        </a:spcBef>
                        <a:spcAft>
                          <a:spcPts val="0"/>
                        </a:spcAft>
                      </a:pPr>
                      <a:r>
                        <a:rPr lang="en-US" sz="2000" b="1" dirty="0">
                          <a:effectLst/>
                          <a:latin typeface="+mn-lt"/>
                        </a:rPr>
                        <a:t>67.4 </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a:txBody>
                    <a:bodyPr/>
                    <a:lstStyle/>
                    <a:p>
                      <a:pPr marL="114300" marR="0" indent="-114300" algn="ctr">
                        <a:spcBef>
                          <a:spcPts val="0"/>
                        </a:spcBef>
                        <a:spcAft>
                          <a:spcPts val="0"/>
                        </a:spcAft>
                      </a:pPr>
                      <a:r>
                        <a:rPr lang="en-US" sz="2000" b="1" dirty="0">
                          <a:effectLst/>
                          <a:latin typeface="+mn-lt"/>
                        </a:rPr>
                        <a:t>95</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2">
                  <a:txBody>
                    <a:bodyPr/>
                    <a:lstStyle/>
                    <a:p>
                      <a:pPr marL="114300" marR="0" indent="-114300" algn="ctr">
                        <a:spcBef>
                          <a:spcPts val="0"/>
                        </a:spcBef>
                        <a:spcAft>
                          <a:spcPts val="0"/>
                        </a:spcAft>
                      </a:pPr>
                      <a:r>
                        <a:rPr lang="en-US" sz="2000" b="1" dirty="0">
                          <a:effectLst/>
                          <a:latin typeface="+mn-lt"/>
                        </a:rPr>
                        <a:t>15,700</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3">
                  <a:txBody>
                    <a:bodyPr/>
                    <a:lstStyle/>
                    <a:p>
                      <a:pPr marL="114300" marR="0" indent="-114300" algn="ctr">
                        <a:spcBef>
                          <a:spcPts val="0"/>
                        </a:spcBef>
                        <a:spcAft>
                          <a:spcPts val="0"/>
                        </a:spcAft>
                      </a:pPr>
                      <a:r>
                        <a:rPr lang="en-US" sz="2000" b="1" dirty="0">
                          <a:effectLst/>
                          <a:latin typeface="+mn-lt"/>
                        </a:rPr>
                        <a:t>5.94e10</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hMerge="1">
                  <a:txBody>
                    <a:bodyPr/>
                    <a:lstStyle/>
                    <a:p>
                      <a:endParaRPr lang="en-US"/>
                    </a:p>
                  </a:txBody>
                  <a:tcPr/>
                </a:tc>
                <a:tc hMerge="1">
                  <a:txBody>
                    <a:bodyPr/>
                    <a:lstStyle/>
                    <a:p>
                      <a:pPr algn="ctr"/>
                      <a:r>
                        <a:rPr lang="en-US" sz="2000" b="1" dirty="0">
                          <a:effectLst/>
                          <a:latin typeface="+mn-lt"/>
                        </a:rPr>
                        <a:t>1.11e7</a:t>
                      </a:r>
                      <a:endParaRPr lang="en-US" dirty="0"/>
                    </a:p>
                  </a:txBody>
                  <a:tcPr marL="68580" marR="68580" marT="0" marB="0" anchor="ctr">
                    <a:solidFill>
                      <a:srgbClr val="FFFF00"/>
                    </a:solidFill>
                  </a:tcPr>
                </a:tc>
                <a:tc gridSpan="2">
                  <a:txBody>
                    <a:bodyPr/>
                    <a:lstStyle/>
                    <a:p>
                      <a:pPr marL="114300" marR="0" indent="-114300" algn="ctr">
                        <a:spcBef>
                          <a:spcPts val="0"/>
                        </a:spcBef>
                        <a:spcAft>
                          <a:spcPts val="0"/>
                        </a:spcAft>
                      </a:pPr>
                      <a:r>
                        <a:rPr lang="en-US" sz="2000" b="1" dirty="0">
                          <a:effectLst/>
                          <a:latin typeface="+mn-lt"/>
                        </a:rPr>
                        <a:t>1.11e7</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2">
                  <a:txBody>
                    <a:bodyPr/>
                    <a:lstStyle/>
                    <a:p>
                      <a:pPr algn="ctr"/>
                      <a:r>
                        <a:rPr lang="en-US" sz="2000" b="1" dirty="0">
                          <a:effectLst/>
                          <a:latin typeface="+mn-lt"/>
                        </a:rPr>
                        <a:t>30,400</a:t>
                      </a:r>
                      <a:endParaRPr lang="en-US" dirty="0"/>
                    </a:p>
                  </a:txBody>
                  <a:tcPr marL="68580" marR="68580" marT="0" marB="0" anchor="ctr">
                    <a:solidFill>
                      <a:srgbClr val="FFFF00"/>
                    </a:solidFill>
                  </a:tcPr>
                </a:tc>
                <a:tc hMerge="1">
                  <a:txBody>
                    <a:bodyPr/>
                    <a:lstStyle/>
                    <a:p>
                      <a:pPr algn="ctr"/>
                      <a:endParaRPr lang="en-US" dirty="0"/>
                    </a:p>
                  </a:txBody>
                  <a:tcPr marL="68580" marR="68580" marT="0" marB="0" anchor="ctr">
                    <a:solidFill>
                      <a:srgbClr val="FFFF00"/>
                    </a:solidFill>
                  </a:tcPr>
                </a:tc>
                <a:tc>
                  <a:txBody>
                    <a:bodyPr/>
                    <a:lstStyle/>
                    <a:p>
                      <a:pPr algn="ctr"/>
                      <a:r>
                        <a:rPr lang="en-US" sz="2000" b="1" dirty="0"/>
                        <a:t>153,000</a:t>
                      </a:r>
                    </a:p>
                  </a:txBody>
                  <a:tcPr marL="68580" marR="68580" marT="0" marB="0" anchor="ctr">
                    <a:solidFill>
                      <a:srgbClr val="FFFF00"/>
                    </a:solidFill>
                  </a:tcPr>
                </a:tc>
                <a:extLst>
                  <a:ext uri="{0D108BD9-81ED-4DB2-BD59-A6C34878D82A}">
                    <a16:rowId xmlns:a16="http://schemas.microsoft.com/office/drawing/2014/main" val="3520150616"/>
                  </a:ext>
                </a:extLst>
              </a:tr>
              <a:tr h="353430">
                <a:tc>
                  <a:txBody>
                    <a:bodyPr/>
                    <a:lstStyle/>
                    <a:p>
                      <a:pPr marL="114300" marR="0" indent="-114300" algn="ctr">
                        <a:spcBef>
                          <a:spcPts val="0"/>
                        </a:spcBef>
                        <a:spcAft>
                          <a:spcPts val="0"/>
                        </a:spcAft>
                      </a:pPr>
                      <a:r>
                        <a:rPr lang="en-US" sz="2000" b="1" dirty="0">
                          <a:effectLst/>
                          <a:latin typeface="+mn-lt"/>
                        </a:rPr>
                        <a:t> </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tc>
                <a:tc gridSpan="12">
                  <a:txBody>
                    <a:bodyPr/>
                    <a:lstStyle/>
                    <a:p>
                      <a:pPr marL="114300" marR="0" indent="-114300" algn="ctr">
                        <a:spcBef>
                          <a:spcPts val="0"/>
                        </a:spcBef>
                        <a:spcAft>
                          <a:spcPts val="0"/>
                        </a:spcAft>
                      </a:pPr>
                      <a:r>
                        <a:rPr lang="en-US" sz="2000" b="1" dirty="0">
                          <a:effectLst/>
                          <a:latin typeface="+mn-lt"/>
                        </a:rPr>
                        <a:t> NWB</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460738021"/>
                  </a:ext>
                </a:extLst>
              </a:tr>
              <a:tr h="444415">
                <a:tc>
                  <a:txBody>
                    <a:bodyPr/>
                    <a:lstStyle/>
                    <a:p>
                      <a:pPr marL="114300" marR="0" indent="-114300" algn="ctr">
                        <a:spcBef>
                          <a:spcPts val="0"/>
                        </a:spcBef>
                        <a:spcAft>
                          <a:spcPts val="0"/>
                        </a:spcAft>
                      </a:pPr>
                      <a:r>
                        <a:rPr lang="en-US" sz="2000" b="1" dirty="0">
                          <a:effectLst/>
                          <a:latin typeface="+mn-lt"/>
                        </a:rPr>
                        <a:t>2017</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0" indent="-114300" algn="ctr">
                        <a:spcBef>
                          <a:spcPts val="0"/>
                        </a:spcBef>
                        <a:spcAft>
                          <a:spcPts val="0"/>
                        </a:spcAft>
                      </a:pPr>
                      <a:r>
                        <a:rPr lang="en-US" sz="2000" b="1" dirty="0">
                          <a:effectLst/>
                          <a:latin typeface="+mn-lt"/>
                        </a:rPr>
                        <a:t>8,990</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a:txBody>
                    <a:bodyPr/>
                    <a:lstStyle/>
                    <a:p>
                      <a:pPr marL="114300" marR="0" indent="-114300" algn="ctr">
                        <a:spcBef>
                          <a:spcPts val="0"/>
                        </a:spcBef>
                        <a:spcAft>
                          <a:spcPts val="0"/>
                        </a:spcAft>
                      </a:pPr>
                      <a:r>
                        <a:rPr lang="en-US" sz="2000" b="1" dirty="0">
                          <a:effectLst/>
                          <a:latin typeface="+mn-lt"/>
                        </a:rPr>
                        <a:t>47.1</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a:txBody>
                    <a:bodyPr/>
                    <a:lstStyle/>
                    <a:p>
                      <a:pPr marL="114300" marR="0" indent="-114300" algn="ctr">
                        <a:spcBef>
                          <a:spcPts val="0"/>
                        </a:spcBef>
                        <a:spcAft>
                          <a:spcPts val="0"/>
                        </a:spcAft>
                      </a:pPr>
                      <a:r>
                        <a:rPr lang="en-US" sz="2000" b="1" dirty="0">
                          <a:effectLst/>
                          <a:latin typeface="+mn-lt"/>
                        </a:rPr>
                        <a:t>74</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2">
                  <a:txBody>
                    <a:bodyPr/>
                    <a:lstStyle/>
                    <a:p>
                      <a:pPr marL="114300" marR="0" indent="-114300" algn="ctr">
                        <a:spcBef>
                          <a:spcPts val="0"/>
                        </a:spcBef>
                        <a:spcAft>
                          <a:spcPts val="0"/>
                        </a:spcAft>
                      </a:pPr>
                      <a:r>
                        <a:rPr lang="en-US" sz="2000" b="1" dirty="0">
                          <a:effectLst/>
                          <a:latin typeface="+mn-lt"/>
                        </a:rPr>
                        <a:t>10,950</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3">
                  <a:txBody>
                    <a:bodyPr/>
                    <a:lstStyle/>
                    <a:p>
                      <a:pPr marL="114300" marR="0" indent="-114300" algn="ctr">
                        <a:spcBef>
                          <a:spcPts val="0"/>
                        </a:spcBef>
                        <a:spcAft>
                          <a:spcPts val="0"/>
                        </a:spcAft>
                      </a:pPr>
                      <a:r>
                        <a:rPr lang="en-US" sz="2000" b="1" dirty="0">
                          <a:effectLst/>
                          <a:latin typeface="+mn-lt"/>
                        </a:rPr>
                        <a:t>4.10e10</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hMerge="1">
                  <a:txBody>
                    <a:bodyPr/>
                    <a:lstStyle/>
                    <a:p>
                      <a:endParaRPr lang="en-US"/>
                    </a:p>
                  </a:txBody>
                  <a:tcPr/>
                </a:tc>
                <a:tc hMerge="1">
                  <a:txBody>
                    <a:bodyPr/>
                    <a:lstStyle/>
                    <a:p>
                      <a:pPr algn="ctr"/>
                      <a:r>
                        <a:rPr lang="en-US" sz="2000" b="1" dirty="0">
                          <a:effectLst/>
                          <a:latin typeface="+mn-lt"/>
                        </a:rPr>
                        <a:t>1.62e7</a:t>
                      </a:r>
                      <a:endParaRPr lang="en-US" dirty="0"/>
                    </a:p>
                  </a:txBody>
                  <a:tcPr marL="68580" marR="68580" marT="0" marB="0" anchor="ctr">
                    <a:solidFill>
                      <a:srgbClr val="FFFF00"/>
                    </a:solidFill>
                  </a:tcPr>
                </a:tc>
                <a:tc gridSpan="2">
                  <a:txBody>
                    <a:bodyPr/>
                    <a:lstStyle/>
                    <a:p>
                      <a:pPr marL="114300" marR="0" indent="-114300" algn="ctr">
                        <a:spcBef>
                          <a:spcPts val="0"/>
                        </a:spcBef>
                        <a:spcAft>
                          <a:spcPts val="0"/>
                        </a:spcAft>
                      </a:pPr>
                      <a:r>
                        <a:rPr lang="en-US" sz="2000" b="1" dirty="0">
                          <a:effectLst/>
                          <a:latin typeface="+mn-lt"/>
                        </a:rPr>
                        <a:t>1.62e7</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2">
                  <a:txBody>
                    <a:bodyPr/>
                    <a:lstStyle/>
                    <a:p>
                      <a:pPr algn="ctr"/>
                      <a:r>
                        <a:rPr lang="en-US" sz="2000" b="1" dirty="0">
                          <a:effectLst/>
                          <a:latin typeface="+mn-lt"/>
                        </a:rPr>
                        <a:t>44,400</a:t>
                      </a:r>
                      <a:endParaRPr lang="en-US" dirty="0"/>
                    </a:p>
                  </a:txBody>
                  <a:tcPr marL="68580" marR="68580" marT="0" marB="0" anchor="ctr">
                    <a:solidFill>
                      <a:srgbClr val="FFFF00"/>
                    </a:solidFill>
                  </a:tcPr>
                </a:tc>
                <a:tc hMerge="1">
                  <a:txBody>
                    <a:bodyPr/>
                    <a:lstStyle/>
                    <a:p>
                      <a:pPr algn="ctr"/>
                      <a:endParaRPr lang="en-US" dirty="0"/>
                    </a:p>
                  </a:txBody>
                  <a:tcPr marL="68580" marR="68580" marT="0" marB="0" anchor="ctr">
                    <a:solidFill>
                      <a:srgbClr val="FFFF00"/>
                    </a:solidFill>
                  </a:tcPr>
                </a:tc>
                <a:tc>
                  <a:txBody>
                    <a:bodyPr/>
                    <a:lstStyle/>
                    <a:p>
                      <a:pPr algn="ctr"/>
                      <a:r>
                        <a:rPr lang="en-US" sz="2000" b="1" dirty="0"/>
                        <a:t>328,000</a:t>
                      </a:r>
                    </a:p>
                  </a:txBody>
                  <a:tcPr marL="68580" marR="68580" marT="0" marB="0" anchor="ctr">
                    <a:solidFill>
                      <a:srgbClr val="FFFF00"/>
                    </a:solidFill>
                  </a:tcPr>
                </a:tc>
                <a:extLst>
                  <a:ext uri="{0D108BD9-81ED-4DB2-BD59-A6C34878D82A}">
                    <a16:rowId xmlns:a16="http://schemas.microsoft.com/office/drawing/2014/main" val="29333262"/>
                  </a:ext>
                </a:extLst>
              </a:tr>
              <a:tr h="453180">
                <a:tc>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tc>
                <a:tc gridSpan="12">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LBDC</a:t>
                      </a:r>
                    </a:p>
                  </a:txBody>
                  <a:tcPr marL="68580" marR="68580" marT="0" marB="0" anchor="c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4054574584"/>
                  </a:ext>
                </a:extLst>
              </a:tr>
              <a:tr h="353430">
                <a:tc>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2017</a:t>
                      </a:r>
                    </a:p>
                  </a:txBody>
                  <a:tcPr marL="68580" marR="68580" marT="0" marB="0" anchor="ctr"/>
                </a:tc>
                <a:tc>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1420</a:t>
                      </a:r>
                    </a:p>
                  </a:txBody>
                  <a:tcPr marL="68580" marR="68580" marT="0" marB="0" anchor="ctr">
                    <a:solidFill>
                      <a:srgbClr val="FFFF00"/>
                    </a:solidFill>
                  </a:tcPr>
                </a:tc>
                <a:tc>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21.2</a:t>
                      </a:r>
                    </a:p>
                  </a:txBody>
                  <a:tcPr marL="68580" marR="68580" marT="0" marB="0" anchor="ctr">
                    <a:solidFill>
                      <a:srgbClr val="FFFF00"/>
                    </a:solidFill>
                  </a:tcPr>
                </a:tc>
                <a:tc>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2">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5110</a:t>
                      </a:r>
                    </a:p>
                  </a:txBody>
                  <a:tcPr marL="68580" marR="68580" marT="0" marB="0" anchor="ctr">
                    <a:solidFill>
                      <a:srgbClr val="FFFF00"/>
                    </a:solidFill>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3">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1.93e10</a:t>
                      </a:r>
                    </a:p>
                  </a:txBody>
                  <a:tcPr marL="68580" marR="68580" marT="0" marB="0" anchor="ctr">
                    <a:solidFill>
                      <a:srgbClr val="FFFF00"/>
                    </a:solidFill>
                  </a:tcPr>
                </a:tc>
                <a:tc hMerge="1">
                  <a:txBody>
                    <a:bodyPr/>
                    <a:lstStyle/>
                    <a:p>
                      <a:endParaRPr lang="en-US"/>
                    </a:p>
                  </a:txBody>
                  <a:tcPr/>
                </a:tc>
                <a:tc hMerge="1">
                  <a:txBody>
                    <a:bodyPr/>
                    <a:lstStyle/>
                    <a:p>
                      <a:pPr algn="ctr"/>
                      <a:r>
                        <a:rPr lang="en-US" sz="2000" b="1" dirty="0">
                          <a:effectLst/>
                          <a:latin typeface="+mn-lt"/>
                          <a:ea typeface="Times New Roman" panose="02020603050405020304" pitchFamily="18" charset="0"/>
                          <a:cs typeface="Times New Roman" panose="02020603050405020304" pitchFamily="18" charset="0"/>
                        </a:rPr>
                        <a:t>4.52e6</a:t>
                      </a:r>
                      <a:endParaRPr lang="en-US" dirty="0"/>
                    </a:p>
                  </a:txBody>
                  <a:tcPr marL="68580" marR="68580" marT="0" marB="0" anchor="ctr">
                    <a:solidFill>
                      <a:srgbClr val="FFFF00"/>
                    </a:solidFill>
                  </a:tcPr>
                </a:tc>
                <a:tc gridSpan="2">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4.52e6</a:t>
                      </a:r>
                    </a:p>
                  </a:txBody>
                  <a:tcPr marL="68580" marR="68580" marT="0" marB="0" anchor="ctr">
                    <a:solidFill>
                      <a:srgbClr val="FFFF00"/>
                    </a:solidFill>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2">
                  <a:txBody>
                    <a:bodyPr/>
                    <a:lstStyle/>
                    <a:p>
                      <a:pPr algn="ctr"/>
                      <a:r>
                        <a:rPr lang="en-US" sz="2000" b="1" dirty="0">
                          <a:effectLst/>
                          <a:latin typeface="+mn-lt"/>
                          <a:ea typeface="Times New Roman" panose="02020603050405020304" pitchFamily="18" charset="0"/>
                          <a:cs typeface="Times New Roman" panose="02020603050405020304" pitchFamily="18" charset="0"/>
                        </a:rPr>
                        <a:t>12,400</a:t>
                      </a:r>
                      <a:endParaRPr lang="en-US" dirty="0"/>
                    </a:p>
                  </a:txBody>
                  <a:tcPr marL="68580" marR="68580" marT="0" marB="0" anchor="ctr">
                    <a:solidFill>
                      <a:srgbClr val="FFFF00"/>
                    </a:solidFill>
                  </a:tcPr>
                </a:tc>
                <a:tc hMerge="1">
                  <a:txBody>
                    <a:bodyPr/>
                    <a:lstStyle/>
                    <a:p>
                      <a:pPr algn="ctr"/>
                      <a:endParaRPr lang="en-US" dirty="0"/>
                    </a:p>
                  </a:txBody>
                  <a:tcPr marL="68580" marR="68580" marT="0" marB="0" anchor="ctr">
                    <a:solidFill>
                      <a:srgbClr val="FFFF00"/>
                    </a:solidFill>
                  </a:tcPr>
                </a:tc>
                <a:tc>
                  <a:txBody>
                    <a:bodyPr/>
                    <a:lstStyle/>
                    <a:p>
                      <a:pPr algn="ctr"/>
                      <a:r>
                        <a:rPr lang="en-US" sz="2000" b="1" dirty="0"/>
                        <a:t>303,000</a:t>
                      </a:r>
                    </a:p>
                  </a:txBody>
                  <a:tcPr marL="68580" marR="68580" marT="0" marB="0" anchor="ctr">
                    <a:solidFill>
                      <a:srgbClr val="FFFF00"/>
                    </a:solidFill>
                  </a:tcPr>
                </a:tc>
                <a:extLst>
                  <a:ext uri="{0D108BD9-81ED-4DB2-BD59-A6C34878D82A}">
                    <a16:rowId xmlns:a16="http://schemas.microsoft.com/office/drawing/2014/main" val="654850078"/>
                  </a:ext>
                </a:extLst>
              </a:tr>
              <a:tr h="353430">
                <a:tc>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gridSpan="2">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gridSpan="3">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Watts</a:t>
                      </a:r>
                    </a:p>
                  </a:txBody>
                  <a:tcPr marL="68580" marR="68580" marT="0" marB="0" anchor="ctr">
                    <a:solidFill>
                      <a:schemeClr val="accent1">
                        <a:lumMod val="20000"/>
                        <a:lumOff val="80000"/>
                      </a:schemeClr>
                    </a:solidFill>
                  </a:tcPr>
                </a:tc>
                <a:tc hMerge="1">
                  <a:txBody>
                    <a:bodyPr/>
                    <a:lstStyle/>
                    <a:p>
                      <a:endParaRPr lang="en-US"/>
                    </a:p>
                  </a:txBody>
                  <a:tcPr/>
                </a:tc>
                <a:tc hMerge="1">
                  <a:txBody>
                    <a:bodyPr/>
                    <a:lstStyle/>
                    <a:p>
                      <a:endParaRPr lang="en-US"/>
                    </a:p>
                  </a:txBody>
                  <a:tcPr/>
                </a:tc>
                <a:tc gridSpan="2">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gridSpan="2">
                  <a:txBody>
                    <a:bodyPr/>
                    <a:lstStyle/>
                    <a:p>
                      <a:pPr algn="ctr"/>
                      <a:endParaRPr lang="en-US" dirty="0"/>
                    </a:p>
                  </a:txBody>
                  <a:tcPr marL="68580" marR="68580" marT="0" marB="0" anchor="ctr">
                    <a:solidFill>
                      <a:schemeClr val="accent1">
                        <a:lumMod val="20000"/>
                        <a:lumOff val="80000"/>
                      </a:schemeClr>
                    </a:solidFill>
                  </a:tcPr>
                </a:tc>
                <a:tc hMerge="1">
                  <a:txBody>
                    <a:bodyPr/>
                    <a:lstStyle/>
                    <a:p>
                      <a:pPr algn="ctr"/>
                      <a:endParaRPr lang="en-US" dirty="0"/>
                    </a:p>
                  </a:txBody>
                  <a:tcPr marL="68580" marR="68580" marT="0" marB="0" anchor="ctr">
                    <a:solidFill>
                      <a:schemeClr val="accent1">
                        <a:lumMod val="20000"/>
                        <a:lumOff val="80000"/>
                      </a:schemeClr>
                    </a:solidFill>
                  </a:tcPr>
                </a:tc>
                <a:tc>
                  <a:txBody>
                    <a:bodyPr/>
                    <a:lstStyle/>
                    <a:p>
                      <a:pPr algn="ctr"/>
                      <a:endParaRPr lang="en-US" sz="2000" b="1" dirty="0"/>
                    </a:p>
                  </a:txBody>
                  <a:tcPr marL="68580" marR="68580" marT="0" marB="0" anchor="ctr">
                    <a:solidFill>
                      <a:schemeClr val="accent1">
                        <a:lumMod val="20000"/>
                        <a:lumOff val="80000"/>
                      </a:schemeClr>
                    </a:solidFill>
                  </a:tcPr>
                </a:tc>
                <a:extLst>
                  <a:ext uri="{0D108BD9-81ED-4DB2-BD59-A6C34878D82A}">
                    <a16:rowId xmlns:a16="http://schemas.microsoft.com/office/drawing/2014/main" val="147832562"/>
                  </a:ext>
                </a:extLst>
              </a:tr>
              <a:tr h="353430">
                <a:tc>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2017</a:t>
                      </a:r>
                    </a:p>
                  </a:txBody>
                  <a:tcPr marL="68580" marR="68580" marT="0" marB="0" anchor="ctr"/>
                </a:tc>
                <a:tc>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878</a:t>
                      </a:r>
                    </a:p>
                  </a:txBody>
                  <a:tcPr marL="68580" marR="68580" marT="0" marB="0" anchor="ctr">
                    <a:solidFill>
                      <a:srgbClr val="FFFF00"/>
                    </a:solidFill>
                  </a:tcPr>
                </a:tc>
                <a:tc>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2.98</a:t>
                      </a:r>
                    </a:p>
                  </a:txBody>
                  <a:tcPr marL="68580" marR="68580" marT="0" marB="0" anchor="ctr">
                    <a:solidFill>
                      <a:srgbClr val="FFFF00"/>
                    </a:solidFill>
                  </a:tcPr>
                </a:tc>
                <a:tc>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89</a:t>
                      </a:r>
                    </a:p>
                  </a:txBody>
                  <a:tcPr marL="68580" marR="68580" marT="0" marB="0" anchor="ctr">
                    <a:solidFill>
                      <a:srgbClr val="FFFF00"/>
                    </a:solidFill>
                  </a:tcPr>
                </a:tc>
                <a:tc gridSpan="2">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394</a:t>
                      </a:r>
                    </a:p>
                  </a:txBody>
                  <a:tcPr marL="68580" marR="68580" marT="0" marB="0" anchor="ctr">
                    <a:solidFill>
                      <a:srgbClr val="FFFF00"/>
                    </a:solidFill>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3">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2.55e9</a:t>
                      </a:r>
                    </a:p>
                  </a:txBody>
                  <a:tcPr marL="68580" marR="68580" marT="0" marB="0" anchor="ctr">
                    <a:solidFill>
                      <a:srgbClr val="FFFF00"/>
                    </a:solidFill>
                  </a:tcPr>
                </a:tc>
                <a:tc hMerge="1">
                  <a:txBody>
                    <a:bodyPr/>
                    <a:lstStyle/>
                    <a:p>
                      <a:endParaRPr lang="en-US"/>
                    </a:p>
                  </a:txBody>
                  <a:tcPr/>
                </a:tc>
                <a:tc hMerge="1">
                  <a:txBody>
                    <a:bodyPr/>
                    <a:lstStyle/>
                    <a:p>
                      <a:endParaRPr lang="en-US"/>
                    </a:p>
                  </a:txBody>
                  <a:tcPr/>
                </a:tc>
                <a:tc gridSpan="2">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6.08e5</a:t>
                      </a:r>
                    </a:p>
                  </a:txBody>
                  <a:tcPr marL="68580" marR="68580" marT="0" marB="0" anchor="ctr">
                    <a:solidFill>
                      <a:srgbClr val="FFFF00"/>
                    </a:solidFill>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2">
                  <a:txBody>
                    <a:bodyPr/>
                    <a:lstStyle/>
                    <a:p>
                      <a:pPr algn="ctr"/>
                      <a:r>
                        <a:rPr lang="en-US" sz="2000" b="1" dirty="0">
                          <a:latin typeface="+mn-lt"/>
                        </a:rPr>
                        <a:t>1690</a:t>
                      </a:r>
                    </a:p>
                  </a:txBody>
                  <a:tcPr marL="68580" marR="68580" marT="0" marB="0" anchor="ctr">
                    <a:solidFill>
                      <a:srgbClr val="FFFF00"/>
                    </a:solidFill>
                  </a:tcPr>
                </a:tc>
                <a:tc hMerge="1">
                  <a:txBody>
                    <a:bodyPr/>
                    <a:lstStyle/>
                    <a:p>
                      <a:pPr algn="ctr"/>
                      <a:endParaRPr lang="en-US" sz="2000" b="1" dirty="0">
                        <a:latin typeface="+mn-lt"/>
                      </a:endParaRPr>
                    </a:p>
                  </a:txBody>
                  <a:tcPr marL="68580" marR="68580" marT="0" marB="0" anchor="ctr">
                    <a:solidFill>
                      <a:srgbClr val="FFFF00"/>
                    </a:solidFill>
                  </a:tcPr>
                </a:tc>
                <a:tc>
                  <a:txBody>
                    <a:bodyPr/>
                    <a:lstStyle/>
                    <a:p>
                      <a:pPr algn="ctr"/>
                      <a:r>
                        <a:rPr lang="en-US" sz="2000" b="1" dirty="0"/>
                        <a:t>181,000</a:t>
                      </a:r>
                    </a:p>
                  </a:txBody>
                  <a:tcPr marL="68580" marR="68580" marT="0" marB="0" anchor="ctr">
                    <a:solidFill>
                      <a:srgbClr val="FFFF00"/>
                    </a:solidFill>
                  </a:tcPr>
                </a:tc>
                <a:extLst>
                  <a:ext uri="{0D108BD9-81ED-4DB2-BD59-A6C34878D82A}">
                    <a16:rowId xmlns:a16="http://schemas.microsoft.com/office/drawing/2014/main" val="1203441439"/>
                  </a:ext>
                </a:extLst>
              </a:tr>
              <a:tr h="459690">
                <a:tc>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tc>
                <a:tc gridSpan="12">
                  <a:txBody>
                    <a:bodyPr/>
                    <a:lstStyle/>
                    <a:p>
                      <a:pPr marL="114300" marR="0" indent="-114300" algn="ctr">
                        <a:spcBef>
                          <a:spcPts val="0"/>
                        </a:spcBef>
                        <a:spcAft>
                          <a:spcPts val="0"/>
                        </a:spcAft>
                      </a:pPr>
                      <a:r>
                        <a:rPr lang="en-US" sz="2000" b="1" dirty="0">
                          <a:effectLst/>
                          <a:latin typeface="+mn-lt"/>
                          <a:ea typeface="Times New Roman" panose="02020603050405020304" pitchFamily="18" charset="0"/>
                          <a:cs typeface="Times New Roman" panose="02020603050405020304" pitchFamily="18" charset="0"/>
                        </a:rPr>
                        <a:t>Hickey Run</a:t>
                      </a:r>
                    </a:p>
                  </a:txBody>
                  <a:tcPr marL="68580" marR="68580" marT="0" marB="0" anchor="c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40000"/>
                        <a:lumOff val="60000"/>
                      </a:schemeClr>
                    </a:solidFill>
                  </a:tcPr>
                </a:tc>
                <a:tc hMerge="1">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14300" marR="0" indent="-114300" algn="ctr">
                        <a:spcBef>
                          <a:spcPts val="0"/>
                        </a:spcBef>
                        <a:spcAft>
                          <a:spcPts val="0"/>
                        </a:spcAft>
                      </a:pP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4177350366"/>
                  </a:ext>
                </a:extLst>
              </a:tr>
              <a:tr h="338011">
                <a:tc>
                  <a:txBody>
                    <a:bodyPr/>
                    <a:lstStyle/>
                    <a:p>
                      <a:pPr marL="114300" marR="0" indent="-114300" algn="ctr">
                        <a:spcBef>
                          <a:spcPts val="0"/>
                        </a:spcBef>
                        <a:spcAft>
                          <a:spcPts val="0"/>
                        </a:spcAft>
                      </a:pPr>
                      <a:r>
                        <a:rPr lang="en-US" sz="2000" b="1" dirty="0">
                          <a:effectLst/>
                          <a:latin typeface="+mn-lt"/>
                        </a:rPr>
                        <a:t>2017</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114300" marR="0" indent="-114300" algn="ctr">
                        <a:spcBef>
                          <a:spcPts val="0"/>
                        </a:spcBef>
                        <a:spcAft>
                          <a:spcPts val="0"/>
                        </a:spcAft>
                      </a:pPr>
                      <a:r>
                        <a:rPr lang="en-US" sz="2000" b="1" dirty="0">
                          <a:effectLst/>
                        </a:rPr>
                        <a:t>2,230</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a:txBody>
                    <a:bodyPr/>
                    <a:lstStyle/>
                    <a:p>
                      <a:pPr marL="114300" marR="0" indent="-114300" algn="ctr">
                        <a:spcBef>
                          <a:spcPts val="0"/>
                        </a:spcBef>
                        <a:spcAft>
                          <a:spcPts val="0"/>
                        </a:spcAft>
                      </a:pPr>
                      <a:r>
                        <a:rPr lang="en-US" sz="2000" b="1" dirty="0">
                          <a:effectLst/>
                        </a:rPr>
                        <a:t>1.68</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a:txBody>
                    <a:bodyPr/>
                    <a:lstStyle/>
                    <a:p>
                      <a:pPr marL="114300" marR="0" indent="-114300" algn="ctr">
                        <a:spcBef>
                          <a:spcPts val="0"/>
                        </a:spcBef>
                        <a:spcAft>
                          <a:spcPts val="0"/>
                        </a:spcAft>
                      </a:pPr>
                      <a:r>
                        <a:rPr lang="en-US" sz="2000" b="1" dirty="0">
                          <a:effectLst/>
                        </a:rPr>
                        <a:t>89</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2">
                  <a:txBody>
                    <a:bodyPr/>
                    <a:lstStyle/>
                    <a:p>
                      <a:pPr marL="114300" marR="0" indent="-114300" algn="ctr">
                        <a:spcBef>
                          <a:spcPts val="0"/>
                        </a:spcBef>
                        <a:spcAft>
                          <a:spcPts val="0"/>
                        </a:spcAft>
                      </a:pPr>
                      <a:r>
                        <a:rPr lang="en-US" sz="2000" b="1" dirty="0">
                          <a:effectLst/>
                        </a:rPr>
                        <a:t>394</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hMerge="1">
                  <a:txBody>
                    <a:bodyPr/>
                    <a:lstStyle/>
                    <a:p>
                      <a:pPr marL="114300" marR="0" indent="-114300" algn="ctr">
                        <a:spcBef>
                          <a:spcPts val="0"/>
                        </a:spcBef>
                        <a:spcAft>
                          <a:spcPts val="0"/>
                        </a:spcAft>
                      </a:pP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2">
                  <a:txBody>
                    <a:bodyPr/>
                    <a:lstStyle/>
                    <a:p>
                      <a:pPr marL="114300" marR="0" indent="-114300" algn="ctr">
                        <a:spcBef>
                          <a:spcPts val="0"/>
                        </a:spcBef>
                        <a:spcAft>
                          <a:spcPts val="0"/>
                        </a:spcAft>
                      </a:pPr>
                      <a:r>
                        <a:rPr lang="en-US" sz="2000" b="1" dirty="0">
                          <a:effectLst/>
                        </a:rPr>
                        <a:t>1.49e9</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hMerge="1">
                  <a:txBody>
                    <a:bodyPr/>
                    <a:lstStyle/>
                    <a:p>
                      <a:pPr marL="114300" marR="0" indent="-114300" algn="ctr">
                        <a:spcBef>
                          <a:spcPts val="0"/>
                        </a:spcBef>
                        <a:spcAft>
                          <a:spcPts val="0"/>
                        </a:spcAft>
                      </a:pP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gridSpan="3">
                  <a:txBody>
                    <a:bodyPr/>
                    <a:lstStyle/>
                    <a:p>
                      <a:pPr algn="ctr"/>
                      <a:r>
                        <a:rPr lang="en-US" sz="2000" b="1" dirty="0">
                          <a:effectLst/>
                        </a:rPr>
                        <a:t>2.97e5</a:t>
                      </a:r>
                      <a:endParaRPr lang="en-US" sz="2000" b="1" dirty="0"/>
                    </a:p>
                  </a:txBody>
                  <a:tcPr marL="68580" marR="68580" marT="0" marB="0" anchor="ctr">
                    <a:solidFill>
                      <a:srgbClr val="FFFF00"/>
                    </a:solidFill>
                  </a:tcPr>
                </a:tc>
                <a:tc hMerge="1">
                  <a:txBody>
                    <a:bodyPr/>
                    <a:lstStyle/>
                    <a:p>
                      <a:pPr marL="114300" marR="0" indent="-114300" algn="ctr">
                        <a:spcBef>
                          <a:spcPts val="0"/>
                        </a:spcBef>
                        <a:spcAft>
                          <a:spcPts val="0"/>
                        </a:spcAft>
                      </a:pP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hMerge="1">
                  <a:txBody>
                    <a:bodyPr/>
                    <a:lstStyle/>
                    <a:p>
                      <a:pPr algn="ctr"/>
                      <a:endParaRPr lang="en-US" sz="2000" b="1" dirty="0"/>
                    </a:p>
                  </a:txBody>
                  <a:tcPr marL="68580" marR="68580" marT="0" marB="0" anchor="ctr">
                    <a:solidFill>
                      <a:srgbClr val="FFFF00"/>
                    </a:solidFill>
                  </a:tcPr>
                </a:tc>
                <a:tc gridSpan="2">
                  <a:txBody>
                    <a:bodyPr/>
                    <a:lstStyle/>
                    <a:p>
                      <a:pPr algn="ctr"/>
                      <a:r>
                        <a:rPr lang="en-US" sz="2000" b="1" dirty="0">
                          <a:effectLst/>
                          <a:latin typeface="+mn-lt"/>
                          <a:ea typeface="Times New Roman" panose="02020603050405020304" pitchFamily="18" charset="0"/>
                          <a:cs typeface="Times New Roman" panose="02020603050405020304" pitchFamily="18" charset="0"/>
                        </a:rPr>
                        <a:t>814</a:t>
                      </a:r>
                      <a:endParaRPr lang="en-US" sz="2000" b="1" dirty="0">
                        <a:latin typeface="+mn-lt"/>
                      </a:endParaRPr>
                    </a:p>
                  </a:txBody>
                  <a:tcPr marL="68580" marR="68580" marT="0" marB="0" anchor="ctr">
                    <a:solidFill>
                      <a:srgbClr val="FFFF00"/>
                    </a:solidFill>
                  </a:tcPr>
                </a:tc>
                <a:tc hMerge="1">
                  <a:txBody>
                    <a:bodyPr/>
                    <a:lstStyle/>
                    <a:p>
                      <a:pPr algn="ctr"/>
                      <a:endParaRPr lang="en-US" sz="2000" b="1" dirty="0">
                        <a:latin typeface="+mn-lt"/>
                      </a:endParaRPr>
                    </a:p>
                  </a:txBody>
                  <a:tcPr marL="68580" marR="68580" marT="0" marB="0" anchor="ctr">
                    <a:solidFill>
                      <a:srgbClr val="FFFF00"/>
                    </a:solidFill>
                  </a:tcPr>
                </a:tc>
                <a:tc>
                  <a:txBody>
                    <a:bodyPr/>
                    <a:lstStyle/>
                    <a:p>
                      <a:pPr algn="ctr"/>
                      <a:r>
                        <a:rPr lang="en-US" sz="2000" b="1" dirty="0"/>
                        <a:t>300,000</a:t>
                      </a:r>
                    </a:p>
                  </a:txBody>
                  <a:tcPr marL="68580" marR="68580" marT="0" marB="0" anchor="ctr">
                    <a:solidFill>
                      <a:srgbClr val="FFFF00"/>
                    </a:solidFill>
                  </a:tcPr>
                </a:tc>
                <a:extLst>
                  <a:ext uri="{0D108BD9-81ED-4DB2-BD59-A6C34878D82A}">
                    <a16:rowId xmlns:a16="http://schemas.microsoft.com/office/drawing/2014/main" val="4293257245"/>
                  </a:ext>
                </a:extLst>
              </a:tr>
            </a:tbl>
          </a:graphicData>
        </a:graphic>
      </p:graphicFrame>
      <p:sp>
        <p:nvSpPr>
          <p:cNvPr id="4" name="TextBox 3">
            <a:extLst>
              <a:ext uri="{FF2B5EF4-FFF2-40B4-BE49-F238E27FC236}">
                <a16:creationId xmlns:a16="http://schemas.microsoft.com/office/drawing/2014/main" id="{E5DAD3C2-C73E-4031-B4B6-5AEEEB90B4FB}"/>
              </a:ext>
            </a:extLst>
          </p:cNvPr>
          <p:cNvSpPr txBox="1"/>
          <p:nvPr/>
        </p:nvSpPr>
        <p:spPr>
          <a:xfrm>
            <a:off x="1890485" y="0"/>
            <a:ext cx="8719457" cy="523220"/>
          </a:xfrm>
          <a:prstGeom prst="rect">
            <a:avLst/>
          </a:prstGeom>
          <a:noFill/>
        </p:spPr>
        <p:txBody>
          <a:bodyPr wrap="square" rtlCol="0">
            <a:spAutoFit/>
          </a:bodyPr>
          <a:lstStyle/>
          <a:p>
            <a:pPr algn="ctr"/>
            <a:r>
              <a:rPr lang="en-US" sz="2800" b="1" dirty="0">
                <a:solidFill>
                  <a:srgbClr val="FFFF00"/>
                </a:solidFill>
              </a:rPr>
              <a:t>Sediment Loads – 2013 thru 2017 </a:t>
            </a:r>
          </a:p>
        </p:txBody>
      </p:sp>
      <p:sp>
        <p:nvSpPr>
          <p:cNvPr id="5" name="TextBox 4">
            <a:extLst>
              <a:ext uri="{FF2B5EF4-FFF2-40B4-BE49-F238E27FC236}">
                <a16:creationId xmlns:a16="http://schemas.microsoft.com/office/drawing/2014/main" id="{D672F1AA-B5B9-4C67-A823-747BE6D38515}"/>
              </a:ext>
            </a:extLst>
          </p:cNvPr>
          <p:cNvSpPr txBox="1"/>
          <p:nvPr/>
        </p:nvSpPr>
        <p:spPr>
          <a:xfrm>
            <a:off x="1596573" y="6334780"/>
            <a:ext cx="9486900" cy="523220"/>
          </a:xfrm>
          <a:prstGeom prst="rect">
            <a:avLst/>
          </a:prstGeom>
          <a:noFill/>
        </p:spPr>
        <p:txBody>
          <a:bodyPr wrap="square" rtlCol="0">
            <a:spAutoFit/>
          </a:bodyPr>
          <a:lstStyle/>
          <a:p>
            <a:pPr algn="ctr"/>
            <a:r>
              <a:rPr lang="en-US" sz="2800" b="1" dirty="0">
                <a:solidFill>
                  <a:srgbClr val="FFFF00"/>
                </a:solidFill>
              </a:rPr>
              <a:t>NOT FOR DISTRIBUTION </a:t>
            </a:r>
          </a:p>
        </p:txBody>
      </p:sp>
    </p:spTree>
    <p:extLst>
      <p:ext uri="{BB962C8B-B14F-4D97-AF65-F5344CB8AC3E}">
        <p14:creationId xmlns:p14="http://schemas.microsoft.com/office/powerpoint/2010/main" val="3031666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445DCF-8C6C-4F69-8E87-D29D2D08F700}"/>
              </a:ext>
            </a:extLst>
          </p:cNvPr>
          <p:cNvSpPr/>
          <p:nvPr/>
        </p:nvSpPr>
        <p:spPr>
          <a:xfrm>
            <a:off x="751562" y="506229"/>
            <a:ext cx="11260898" cy="5139869"/>
          </a:xfrm>
          <a:prstGeom prst="rect">
            <a:avLst/>
          </a:prstGeom>
        </p:spPr>
        <p:txBody>
          <a:bodyPr wrap="square">
            <a:spAutoFit/>
          </a:bodyPr>
          <a:lstStyle/>
          <a:p>
            <a:r>
              <a:rPr lang="en-US" sz="3600" u="sng" dirty="0">
                <a:solidFill>
                  <a:schemeClr val="bg1"/>
                </a:solidFill>
              </a:rPr>
              <a:t>Poster sessions and presentation title slides:</a:t>
            </a:r>
            <a:endParaRPr lang="en-US" sz="3600" dirty="0">
              <a:solidFill>
                <a:schemeClr val="bg1"/>
              </a:solidFill>
            </a:endParaRPr>
          </a:p>
          <a:p>
            <a:pPr lvl="1"/>
            <a:r>
              <a:rPr lang="en-US" sz="3200" dirty="0">
                <a:solidFill>
                  <a:schemeClr val="bg1"/>
                </a:solidFill>
              </a:rPr>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p>
          <a:p>
            <a:r>
              <a:rPr lang="en-US" sz="3600" b="1" u="sng" dirty="0">
                <a:solidFill>
                  <a:srgbClr val="FFC000"/>
                </a:solidFill>
              </a:rPr>
              <a:t>All subsequent presentation slides:</a:t>
            </a:r>
            <a:endParaRPr lang="en-US" sz="3600" b="1" dirty="0">
              <a:solidFill>
                <a:srgbClr val="FFC000"/>
              </a:solidFill>
            </a:endParaRPr>
          </a:p>
          <a:p>
            <a:pPr lvl="1"/>
            <a:r>
              <a:rPr lang="en-US" sz="3200" b="1" dirty="0">
                <a:solidFill>
                  <a:srgbClr val="FFC000"/>
                </a:solidFill>
              </a:rPr>
              <a:t>"Preliminary Information-Subject to Revision. Not for Citation or Distribution."</a:t>
            </a:r>
          </a:p>
        </p:txBody>
      </p:sp>
    </p:spTree>
    <p:extLst>
      <p:ext uri="{BB962C8B-B14F-4D97-AF65-F5344CB8AC3E}">
        <p14:creationId xmlns:p14="http://schemas.microsoft.com/office/powerpoint/2010/main" val="1653641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59F6A4B-BE56-448E-81F4-B334545C5B47}"/>
              </a:ext>
            </a:extLst>
          </p:cNvPr>
          <p:cNvGraphicFramePr>
            <a:graphicFrameLocks noGrp="1"/>
          </p:cNvGraphicFramePr>
          <p:nvPr>
            <p:extLst>
              <p:ext uri="{D42A27DB-BD31-4B8C-83A1-F6EECF244321}">
                <p14:modId xmlns:p14="http://schemas.microsoft.com/office/powerpoint/2010/main" val="1167548097"/>
              </p:ext>
            </p:extLst>
          </p:nvPr>
        </p:nvGraphicFramePr>
        <p:xfrm>
          <a:off x="2187575" y="919691"/>
          <a:ext cx="8128000" cy="57302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010119627"/>
                    </a:ext>
                  </a:extLst>
                </a:gridCol>
                <a:gridCol w="1625600">
                  <a:extLst>
                    <a:ext uri="{9D8B030D-6E8A-4147-A177-3AD203B41FA5}">
                      <a16:colId xmlns:a16="http://schemas.microsoft.com/office/drawing/2014/main" val="3059083194"/>
                    </a:ext>
                  </a:extLst>
                </a:gridCol>
                <a:gridCol w="1625600">
                  <a:extLst>
                    <a:ext uri="{9D8B030D-6E8A-4147-A177-3AD203B41FA5}">
                      <a16:colId xmlns:a16="http://schemas.microsoft.com/office/drawing/2014/main" val="1025538632"/>
                    </a:ext>
                  </a:extLst>
                </a:gridCol>
                <a:gridCol w="1625600">
                  <a:extLst>
                    <a:ext uri="{9D8B030D-6E8A-4147-A177-3AD203B41FA5}">
                      <a16:colId xmlns:a16="http://schemas.microsoft.com/office/drawing/2014/main" val="3422412780"/>
                    </a:ext>
                  </a:extLst>
                </a:gridCol>
                <a:gridCol w="1625600">
                  <a:extLst>
                    <a:ext uri="{9D8B030D-6E8A-4147-A177-3AD203B41FA5}">
                      <a16:colId xmlns:a16="http://schemas.microsoft.com/office/drawing/2014/main" val="3981890224"/>
                    </a:ext>
                  </a:extLst>
                </a:gridCol>
              </a:tblGrid>
              <a:tr h="370840">
                <a:tc>
                  <a:txBody>
                    <a:bodyPr/>
                    <a:lstStyle/>
                    <a:p>
                      <a:endParaRPr lang="en-US" dirty="0"/>
                    </a:p>
                  </a:txBody>
                  <a:tcPr/>
                </a:tc>
                <a:tc>
                  <a:txBody>
                    <a:bodyPr/>
                    <a:lstStyle/>
                    <a:p>
                      <a:r>
                        <a:rPr lang="en-US" dirty="0"/>
                        <a:t>Total sediment </a:t>
                      </a:r>
                    </a:p>
                    <a:p>
                      <a:r>
                        <a:rPr lang="en-US" dirty="0"/>
                        <a:t>Kg/</a:t>
                      </a:r>
                      <a:r>
                        <a:rPr lang="en-US" dirty="0" err="1"/>
                        <a:t>yr</a:t>
                      </a:r>
                      <a:endParaRPr lang="en-US" dirty="0"/>
                    </a:p>
                  </a:txBody>
                  <a:tcPr/>
                </a:tc>
                <a:tc>
                  <a:txBody>
                    <a:bodyPr/>
                    <a:lstStyle/>
                    <a:p>
                      <a:r>
                        <a:rPr lang="en-US" dirty="0"/>
                        <a:t>Total PCB, </a:t>
                      </a:r>
                    </a:p>
                    <a:p>
                      <a:r>
                        <a:rPr lang="en-US" dirty="0"/>
                        <a:t>g/</a:t>
                      </a:r>
                      <a:r>
                        <a:rPr lang="en-US" dirty="0" err="1"/>
                        <a:t>yr</a:t>
                      </a:r>
                      <a:endParaRPr lang="en-US" dirty="0"/>
                    </a:p>
                  </a:txBody>
                  <a:tcPr/>
                </a:tc>
                <a:tc>
                  <a:txBody>
                    <a:bodyPr/>
                    <a:lstStyle/>
                    <a:p>
                      <a:r>
                        <a:rPr lang="en-US" dirty="0"/>
                        <a:t>PCB TEQ</a:t>
                      </a:r>
                    </a:p>
                    <a:p>
                      <a:r>
                        <a:rPr lang="en-US" dirty="0"/>
                        <a:t>g/</a:t>
                      </a:r>
                      <a:r>
                        <a:rPr lang="en-US" dirty="0" err="1"/>
                        <a:t>yr</a:t>
                      </a:r>
                      <a:endParaRPr lang="en-US" dirty="0"/>
                    </a:p>
                  </a:txBody>
                  <a:tcPr/>
                </a:tc>
                <a:tc>
                  <a:txBody>
                    <a:bodyPr/>
                    <a:lstStyle/>
                    <a:p>
                      <a:r>
                        <a:rPr lang="en-US" dirty="0"/>
                        <a:t>Total PAH,</a:t>
                      </a:r>
                    </a:p>
                    <a:p>
                      <a:r>
                        <a:rPr lang="en-US" dirty="0"/>
                        <a:t> g/</a:t>
                      </a:r>
                      <a:r>
                        <a:rPr lang="en-US" dirty="0" err="1"/>
                        <a:t>yr</a:t>
                      </a:r>
                      <a:endParaRPr lang="en-US" dirty="0"/>
                    </a:p>
                  </a:txBody>
                  <a:tcPr/>
                </a:tc>
                <a:extLst>
                  <a:ext uri="{0D108BD9-81ED-4DB2-BD59-A6C34878D82A}">
                    <a16:rowId xmlns:a16="http://schemas.microsoft.com/office/drawing/2014/main" val="2433302421"/>
                  </a:ext>
                </a:extLst>
              </a:tr>
              <a:tr h="370840">
                <a:tc>
                  <a:txBody>
                    <a:bodyPr/>
                    <a:lstStyle/>
                    <a:p>
                      <a:endParaRPr lang="en-US" dirty="0"/>
                    </a:p>
                  </a:txBody>
                  <a:tcPr/>
                </a:tc>
                <a:tc>
                  <a:txBody>
                    <a:bodyPr/>
                    <a:lstStyle/>
                    <a:p>
                      <a:endParaRPr lang="en-US" dirty="0"/>
                    </a:p>
                  </a:txBody>
                  <a:tcPr/>
                </a:tc>
                <a:tc>
                  <a:txBody>
                    <a:bodyPr/>
                    <a:lstStyle/>
                    <a:p>
                      <a:r>
                        <a:rPr lang="en-US" dirty="0"/>
                        <a:t>Gaged Streams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7461277"/>
                  </a:ext>
                </a:extLst>
              </a:tr>
              <a:tr h="370840">
                <a:tc>
                  <a:txBody>
                    <a:bodyPr/>
                    <a:lstStyle/>
                    <a:p>
                      <a:r>
                        <a:rPr lang="en-US" dirty="0"/>
                        <a:t>NEB</a:t>
                      </a:r>
                    </a:p>
                  </a:txBody>
                  <a:tcPr/>
                </a:tc>
                <a:tc>
                  <a:txBody>
                    <a:bodyPr/>
                    <a:lstStyle/>
                    <a:p>
                      <a:r>
                        <a:rPr lang="en-US" dirty="0"/>
                        <a:t>1.11e7</a:t>
                      </a:r>
                    </a:p>
                  </a:txBody>
                  <a:tcPr/>
                </a:tc>
                <a:tc>
                  <a:txBody>
                    <a:bodyPr/>
                    <a:lstStyle/>
                    <a:p>
                      <a:r>
                        <a:rPr lang="en-US" dirty="0"/>
                        <a:t>67</a:t>
                      </a:r>
                    </a:p>
                  </a:txBody>
                  <a:tcPr/>
                </a:tc>
                <a:tc>
                  <a:txBody>
                    <a:bodyPr/>
                    <a:lstStyle/>
                    <a:p>
                      <a:r>
                        <a:rPr lang="en-US" dirty="0"/>
                        <a:t>2.8e-4</a:t>
                      </a:r>
                    </a:p>
                  </a:txBody>
                  <a:tcPr/>
                </a:tc>
                <a:tc>
                  <a:txBody>
                    <a:bodyPr/>
                    <a:lstStyle/>
                    <a:p>
                      <a:r>
                        <a:rPr lang="en-US" dirty="0"/>
                        <a:t>22,000</a:t>
                      </a:r>
                    </a:p>
                  </a:txBody>
                  <a:tcPr/>
                </a:tc>
                <a:extLst>
                  <a:ext uri="{0D108BD9-81ED-4DB2-BD59-A6C34878D82A}">
                    <a16:rowId xmlns:a16="http://schemas.microsoft.com/office/drawing/2014/main" val="979990434"/>
                  </a:ext>
                </a:extLst>
              </a:tr>
              <a:tr h="370840">
                <a:tc>
                  <a:txBody>
                    <a:bodyPr/>
                    <a:lstStyle/>
                    <a:p>
                      <a:r>
                        <a:rPr lang="en-US" dirty="0"/>
                        <a:t>NWB</a:t>
                      </a:r>
                    </a:p>
                  </a:txBody>
                  <a:tcPr/>
                </a:tc>
                <a:tc>
                  <a:txBody>
                    <a:bodyPr/>
                    <a:lstStyle/>
                    <a:p>
                      <a:r>
                        <a:rPr lang="en-US" dirty="0"/>
                        <a:t>1.62e7</a:t>
                      </a:r>
                    </a:p>
                  </a:txBody>
                  <a:tcPr/>
                </a:tc>
                <a:tc>
                  <a:txBody>
                    <a:bodyPr/>
                    <a:lstStyle/>
                    <a:p>
                      <a:r>
                        <a:rPr lang="en-US" dirty="0"/>
                        <a:t>89</a:t>
                      </a:r>
                    </a:p>
                  </a:txBody>
                  <a:tcPr/>
                </a:tc>
                <a:tc>
                  <a:txBody>
                    <a:bodyPr/>
                    <a:lstStyle/>
                    <a:p>
                      <a:r>
                        <a:rPr lang="en-US" dirty="0"/>
                        <a:t>3.0e-4</a:t>
                      </a:r>
                    </a:p>
                  </a:txBody>
                  <a:tcPr/>
                </a:tc>
                <a:tc>
                  <a:txBody>
                    <a:bodyPr/>
                    <a:lstStyle/>
                    <a:p>
                      <a:r>
                        <a:rPr lang="en-US" dirty="0"/>
                        <a:t>49,000</a:t>
                      </a:r>
                    </a:p>
                  </a:txBody>
                  <a:tcPr/>
                </a:tc>
                <a:extLst>
                  <a:ext uri="{0D108BD9-81ED-4DB2-BD59-A6C34878D82A}">
                    <a16:rowId xmlns:a16="http://schemas.microsoft.com/office/drawing/2014/main" val="1021749025"/>
                  </a:ext>
                </a:extLst>
              </a:tr>
              <a:tr h="370840">
                <a:tc>
                  <a:txBody>
                    <a:bodyPr/>
                    <a:lstStyle/>
                    <a:p>
                      <a:r>
                        <a:rPr lang="en-US" dirty="0"/>
                        <a:t>LBDC</a:t>
                      </a:r>
                    </a:p>
                  </a:txBody>
                  <a:tcPr/>
                </a:tc>
                <a:tc>
                  <a:txBody>
                    <a:bodyPr/>
                    <a:lstStyle/>
                    <a:p>
                      <a:r>
                        <a:rPr lang="en-US" dirty="0"/>
                        <a:t>4.52e6</a:t>
                      </a:r>
                    </a:p>
                  </a:txBody>
                  <a:tcPr/>
                </a:tc>
                <a:tc>
                  <a:txBody>
                    <a:bodyPr/>
                    <a:lstStyle/>
                    <a:p>
                      <a:r>
                        <a:rPr lang="en-US" dirty="0"/>
                        <a:t>580</a:t>
                      </a:r>
                    </a:p>
                  </a:txBody>
                  <a:tcPr/>
                </a:tc>
                <a:tc>
                  <a:txBody>
                    <a:bodyPr/>
                    <a:lstStyle/>
                    <a:p>
                      <a:r>
                        <a:rPr lang="en-US" dirty="0"/>
                        <a:t>1.6e-3</a:t>
                      </a:r>
                    </a:p>
                  </a:txBody>
                  <a:tcPr/>
                </a:tc>
                <a:tc>
                  <a:txBody>
                    <a:bodyPr/>
                    <a:lstStyle/>
                    <a:p>
                      <a:r>
                        <a:rPr lang="en-US" dirty="0"/>
                        <a:t>9,700</a:t>
                      </a:r>
                    </a:p>
                  </a:txBody>
                  <a:tcPr/>
                </a:tc>
                <a:extLst>
                  <a:ext uri="{0D108BD9-81ED-4DB2-BD59-A6C34878D82A}">
                    <a16:rowId xmlns:a16="http://schemas.microsoft.com/office/drawing/2014/main" val="2575737337"/>
                  </a:ext>
                </a:extLst>
              </a:tr>
              <a:tr h="370840">
                <a:tc>
                  <a:txBody>
                    <a:bodyPr/>
                    <a:lstStyle/>
                    <a:p>
                      <a:r>
                        <a:rPr lang="en-US" dirty="0"/>
                        <a:t>HICKEY</a:t>
                      </a:r>
                    </a:p>
                  </a:txBody>
                  <a:tcPr/>
                </a:tc>
                <a:tc>
                  <a:txBody>
                    <a:bodyPr/>
                    <a:lstStyle/>
                    <a:p>
                      <a:r>
                        <a:rPr lang="en-US" dirty="0"/>
                        <a:t>2.97e5</a:t>
                      </a:r>
                    </a:p>
                  </a:txBody>
                  <a:tcPr/>
                </a:tc>
                <a:tc>
                  <a:txBody>
                    <a:bodyPr/>
                    <a:lstStyle/>
                    <a:p>
                      <a:r>
                        <a:rPr lang="en-US" dirty="0"/>
                        <a:t>20</a:t>
                      </a:r>
                    </a:p>
                  </a:txBody>
                  <a:tcPr/>
                </a:tc>
                <a:tc>
                  <a:txBody>
                    <a:bodyPr/>
                    <a:lstStyle/>
                    <a:p>
                      <a:r>
                        <a:rPr lang="en-US" dirty="0"/>
                        <a:t>1.0e-4</a:t>
                      </a:r>
                    </a:p>
                  </a:txBody>
                  <a:tcPr/>
                </a:tc>
                <a:tc>
                  <a:txBody>
                    <a:bodyPr/>
                    <a:lstStyle/>
                    <a:p>
                      <a:r>
                        <a:rPr lang="en-US" dirty="0"/>
                        <a:t>5,400</a:t>
                      </a:r>
                    </a:p>
                  </a:txBody>
                  <a:tcPr/>
                </a:tc>
                <a:extLst>
                  <a:ext uri="{0D108BD9-81ED-4DB2-BD59-A6C34878D82A}">
                    <a16:rowId xmlns:a16="http://schemas.microsoft.com/office/drawing/2014/main" val="3957350626"/>
                  </a:ext>
                </a:extLst>
              </a:tr>
              <a:tr h="370840">
                <a:tc>
                  <a:txBody>
                    <a:bodyPr/>
                    <a:lstStyle/>
                    <a:p>
                      <a:r>
                        <a:rPr lang="en-US" dirty="0"/>
                        <a:t>WATTS</a:t>
                      </a:r>
                    </a:p>
                  </a:txBody>
                  <a:tcPr/>
                </a:tc>
                <a:tc>
                  <a:txBody>
                    <a:bodyPr/>
                    <a:lstStyle/>
                    <a:p>
                      <a:r>
                        <a:rPr lang="en-US" dirty="0"/>
                        <a:t>6.08e5</a:t>
                      </a:r>
                    </a:p>
                  </a:txBody>
                  <a:tcPr/>
                </a:tc>
                <a:tc>
                  <a:txBody>
                    <a:bodyPr/>
                    <a:lstStyle/>
                    <a:p>
                      <a:r>
                        <a:rPr lang="en-US" dirty="0"/>
                        <a:t>21</a:t>
                      </a:r>
                    </a:p>
                  </a:txBody>
                  <a:tcPr/>
                </a:tc>
                <a:tc>
                  <a:txBody>
                    <a:bodyPr/>
                    <a:lstStyle/>
                    <a:p>
                      <a:r>
                        <a:rPr lang="en-US" dirty="0"/>
                        <a:t>9.0e-5</a:t>
                      </a:r>
                    </a:p>
                  </a:txBody>
                  <a:tcPr/>
                </a:tc>
                <a:tc>
                  <a:txBody>
                    <a:bodyPr/>
                    <a:lstStyle/>
                    <a:p>
                      <a:r>
                        <a:rPr lang="en-US" dirty="0"/>
                        <a:t>1,300</a:t>
                      </a:r>
                    </a:p>
                  </a:txBody>
                  <a:tcPr/>
                </a:tc>
                <a:extLst>
                  <a:ext uri="{0D108BD9-81ED-4DB2-BD59-A6C34878D82A}">
                    <a16:rowId xmlns:a16="http://schemas.microsoft.com/office/drawing/2014/main" val="2674667868"/>
                  </a:ext>
                </a:extLst>
              </a:tr>
              <a:tr h="370840">
                <a:tc>
                  <a:txBody>
                    <a:bodyPr/>
                    <a:lstStyle/>
                    <a:p>
                      <a:r>
                        <a:rPr lang="en-US" dirty="0"/>
                        <a:t>TOTAL</a:t>
                      </a:r>
                    </a:p>
                  </a:txBody>
                  <a:tcPr/>
                </a:tc>
                <a:tc>
                  <a:txBody>
                    <a:bodyPr/>
                    <a:lstStyle/>
                    <a:p>
                      <a:r>
                        <a:rPr lang="en-US" dirty="0"/>
                        <a:t>3.27e7</a:t>
                      </a:r>
                    </a:p>
                  </a:txBody>
                  <a:tcPr/>
                </a:tc>
                <a:tc>
                  <a:txBody>
                    <a:bodyPr/>
                    <a:lstStyle/>
                    <a:p>
                      <a:r>
                        <a:rPr lang="en-US" dirty="0"/>
                        <a:t>780</a:t>
                      </a:r>
                    </a:p>
                  </a:txBody>
                  <a:tcPr/>
                </a:tc>
                <a:tc>
                  <a:txBody>
                    <a:bodyPr/>
                    <a:lstStyle/>
                    <a:p>
                      <a:r>
                        <a:rPr lang="en-US" dirty="0"/>
                        <a:t>2.4e-3</a:t>
                      </a:r>
                    </a:p>
                  </a:txBody>
                  <a:tcPr/>
                </a:tc>
                <a:tc>
                  <a:txBody>
                    <a:bodyPr/>
                    <a:lstStyle/>
                    <a:p>
                      <a:r>
                        <a:rPr lang="en-US" dirty="0"/>
                        <a:t>86,000</a:t>
                      </a:r>
                    </a:p>
                  </a:txBody>
                  <a:tcPr/>
                </a:tc>
                <a:extLst>
                  <a:ext uri="{0D108BD9-81ED-4DB2-BD59-A6C34878D82A}">
                    <a16:rowId xmlns:a16="http://schemas.microsoft.com/office/drawing/2014/main" val="385185647"/>
                  </a:ext>
                </a:extLst>
              </a:tr>
              <a:tr h="370840">
                <a:tc>
                  <a:txBody>
                    <a:bodyPr/>
                    <a:lstStyle/>
                    <a:p>
                      <a:endParaRPr lang="en-US"/>
                    </a:p>
                  </a:txBody>
                  <a:tcPr/>
                </a:tc>
                <a:tc>
                  <a:txBody>
                    <a:bodyPr/>
                    <a:lstStyle/>
                    <a:p>
                      <a:endParaRPr lang="en-US"/>
                    </a:p>
                  </a:txBody>
                  <a:tcPr/>
                </a:tc>
                <a:tc>
                  <a:txBody>
                    <a:bodyPr/>
                    <a:lstStyle/>
                    <a:p>
                      <a:r>
                        <a:rPr lang="en-US" dirty="0"/>
                        <a:t>Non-gaged streams</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637968223"/>
                  </a:ext>
                </a:extLst>
              </a:tr>
              <a:tr h="370840">
                <a:tc>
                  <a:txBody>
                    <a:bodyPr/>
                    <a:lstStyle/>
                    <a:p>
                      <a:r>
                        <a:rPr lang="en-US" dirty="0"/>
                        <a:t>Nash Run</a:t>
                      </a:r>
                    </a:p>
                  </a:txBody>
                  <a:tcPr/>
                </a:tc>
                <a:tc>
                  <a:txBody>
                    <a:bodyPr/>
                    <a:lstStyle/>
                    <a:p>
                      <a:r>
                        <a:rPr lang="en-US" dirty="0"/>
                        <a:t>1.28e2</a:t>
                      </a:r>
                    </a:p>
                  </a:txBody>
                  <a:tcPr/>
                </a:tc>
                <a:tc>
                  <a:txBody>
                    <a:bodyPr/>
                    <a:lstStyle/>
                    <a:p>
                      <a:r>
                        <a:rPr lang="en-US" dirty="0"/>
                        <a:t>5.3</a:t>
                      </a:r>
                    </a:p>
                  </a:txBody>
                  <a:tcPr/>
                </a:tc>
                <a:tc>
                  <a:txBody>
                    <a:bodyPr/>
                    <a:lstStyle/>
                    <a:p>
                      <a:r>
                        <a:rPr lang="en-US" dirty="0"/>
                        <a:t>1.6e-5</a:t>
                      </a:r>
                    </a:p>
                  </a:txBody>
                  <a:tcPr/>
                </a:tc>
                <a:tc>
                  <a:txBody>
                    <a:bodyPr/>
                    <a:lstStyle/>
                    <a:p>
                      <a:r>
                        <a:rPr lang="en-US" dirty="0"/>
                        <a:t>510</a:t>
                      </a:r>
                    </a:p>
                  </a:txBody>
                  <a:tcPr/>
                </a:tc>
                <a:extLst>
                  <a:ext uri="{0D108BD9-81ED-4DB2-BD59-A6C34878D82A}">
                    <a16:rowId xmlns:a16="http://schemas.microsoft.com/office/drawing/2014/main" val="3393717362"/>
                  </a:ext>
                </a:extLst>
              </a:tr>
              <a:tr h="370840">
                <a:tc>
                  <a:txBody>
                    <a:bodyPr/>
                    <a:lstStyle/>
                    <a:p>
                      <a:r>
                        <a:rPr lang="en-US" dirty="0"/>
                        <a:t>Pope Branch</a:t>
                      </a:r>
                    </a:p>
                  </a:txBody>
                  <a:tcPr/>
                </a:tc>
                <a:tc>
                  <a:txBody>
                    <a:bodyPr/>
                    <a:lstStyle/>
                    <a:p>
                      <a:r>
                        <a:rPr lang="en-US" dirty="0"/>
                        <a:t>6.69e4</a:t>
                      </a:r>
                    </a:p>
                  </a:txBody>
                  <a:tcPr/>
                </a:tc>
                <a:tc>
                  <a:txBody>
                    <a:bodyPr/>
                    <a:lstStyle/>
                    <a:p>
                      <a:r>
                        <a:rPr lang="en-US" dirty="0"/>
                        <a:t>0.07</a:t>
                      </a:r>
                    </a:p>
                  </a:txBody>
                  <a:tcPr/>
                </a:tc>
                <a:tc>
                  <a:txBody>
                    <a:bodyPr/>
                    <a:lstStyle/>
                    <a:p>
                      <a:r>
                        <a:rPr lang="en-US" dirty="0"/>
                        <a:t>8.1e-8</a:t>
                      </a:r>
                    </a:p>
                  </a:txBody>
                  <a:tcPr/>
                </a:tc>
                <a:tc>
                  <a:txBody>
                    <a:bodyPr/>
                    <a:lstStyle/>
                    <a:p>
                      <a:r>
                        <a:rPr lang="en-US" dirty="0"/>
                        <a:t>34</a:t>
                      </a:r>
                    </a:p>
                  </a:txBody>
                  <a:tcPr/>
                </a:tc>
                <a:extLst>
                  <a:ext uri="{0D108BD9-81ED-4DB2-BD59-A6C34878D82A}">
                    <a16:rowId xmlns:a16="http://schemas.microsoft.com/office/drawing/2014/main" val="1488066184"/>
                  </a:ext>
                </a:extLst>
              </a:tr>
              <a:tr h="370840">
                <a:tc>
                  <a:txBody>
                    <a:bodyPr/>
                    <a:lstStyle/>
                    <a:p>
                      <a:r>
                        <a:rPr lang="en-US" dirty="0"/>
                        <a:t>Ft. DuPont</a:t>
                      </a:r>
                    </a:p>
                  </a:txBody>
                  <a:tcPr/>
                </a:tc>
                <a:tc>
                  <a:txBody>
                    <a:bodyPr/>
                    <a:lstStyle/>
                    <a:p>
                      <a:r>
                        <a:rPr lang="en-US" dirty="0"/>
                        <a:t>1.22e5</a:t>
                      </a:r>
                    </a:p>
                  </a:txBody>
                  <a:tcPr/>
                </a:tc>
                <a:tc>
                  <a:txBody>
                    <a:bodyPr/>
                    <a:lstStyle/>
                    <a:p>
                      <a:r>
                        <a:rPr lang="en-US" dirty="0"/>
                        <a:t>0.14</a:t>
                      </a:r>
                    </a:p>
                  </a:txBody>
                  <a:tcPr/>
                </a:tc>
                <a:tc>
                  <a:txBody>
                    <a:bodyPr/>
                    <a:lstStyle/>
                    <a:p>
                      <a:r>
                        <a:rPr lang="en-US" dirty="0"/>
                        <a:t>4.5e-6</a:t>
                      </a:r>
                    </a:p>
                  </a:txBody>
                  <a:tcPr/>
                </a:tc>
                <a:tc>
                  <a:txBody>
                    <a:bodyPr/>
                    <a:lstStyle/>
                    <a:p>
                      <a:r>
                        <a:rPr lang="en-US" dirty="0"/>
                        <a:t>42</a:t>
                      </a:r>
                    </a:p>
                  </a:txBody>
                  <a:tcPr/>
                </a:tc>
                <a:extLst>
                  <a:ext uri="{0D108BD9-81ED-4DB2-BD59-A6C34878D82A}">
                    <a16:rowId xmlns:a16="http://schemas.microsoft.com/office/drawing/2014/main" val="3377783519"/>
                  </a:ext>
                </a:extLst>
              </a:tr>
              <a:tr h="370840">
                <a:tc>
                  <a:txBody>
                    <a:bodyPr/>
                    <a:lstStyle/>
                    <a:p>
                      <a:r>
                        <a:rPr lang="en-US" dirty="0"/>
                        <a:t>Ft. Stanton</a:t>
                      </a:r>
                    </a:p>
                  </a:txBody>
                  <a:tcPr/>
                </a:tc>
                <a:tc>
                  <a:txBody>
                    <a:bodyPr/>
                    <a:lstStyle/>
                    <a:p>
                      <a:r>
                        <a:rPr lang="en-US" dirty="0"/>
                        <a:t>6.08e4</a:t>
                      </a:r>
                    </a:p>
                  </a:txBody>
                  <a:tcPr/>
                </a:tc>
                <a:tc>
                  <a:txBody>
                    <a:bodyPr/>
                    <a:lstStyle/>
                    <a:p>
                      <a:r>
                        <a:rPr lang="en-US" dirty="0"/>
                        <a:t>0.26</a:t>
                      </a:r>
                    </a:p>
                  </a:txBody>
                  <a:tcPr/>
                </a:tc>
                <a:tc>
                  <a:txBody>
                    <a:bodyPr/>
                    <a:lstStyle/>
                    <a:p>
                      <a:r>
                        <a:rPr lang="en-US" dirty="0"/>
                        <a:t>1.6e-6</a:t>
                      </a:r>
                    </a:p>
                  </a:txBody>
                  <a:tcPr/>
                </a:tc>
                <a:tc>
                  <a:txBody>
                    <a:bodyPr/>
                    <a:lstStyle/>
                    <a:p>
                      <a:r>
                        <a:rPr lang="en-US" dirty="0"/>
                        <a:t>37</a:t>
                      </a:r>
                    </a:p>
                  </a:txBody>
                  <a:tcPr/>
                </a:tc>
                <a:extLst>
                  <a:ext uri="{0D108BD9-81ED-4DB2-BD59-A6C34878D82A}">
                    <a16:rowId xmlns:a16="http://schemas.microsoft.com/office/drawing/2014/main" val="169349696"/>
                  </a:ext>
                </a:extLst>
              </a:tr>
              <a:tr h="370840">
                <a:tc>
                  <a:txBody>
                    <a:bodyPr/>
                    <a:lstStyle/>
                    <a:p>
                      <a:r>
                        <a:rPr lang="en-US" dirty="0"/>
                        <a:t>Total</a:t>
                      </a:r>
                    </a:p>
                  </a:txBody>
                  <a:tcPr/>
                </a:tc>
                <a:tc>
                  <a:txBody>
                    <a:bodyPr/>
                    <a:lstStyle/>
                    <a:p>
                      <a:r>
                        <a:rPr lang="en-US" dirty="0"/>
                        <a:t>2.50e5</a:t>
                      </a:r>
                    </a:p>
                  </a:txBody>
                  <a:tcPr/>
                </a:tc>
                <a:tc>
                  <a:txBody>
                    <a:bodyPr/>
                    <a:lstStyle/>
                    <a:p>
                      <a:r>
                        <a:rPr lang="en-US" dirty="0"/>
                        <a:t>5.8</a:t>
                      </a:r>
                    </a:p>
                  </a:txBody>
                  <a:tcPr/>
                </a:tc>
                <a:tc>
                  <a:txBody>
                    <a:bodyPr/>
                    <a:lstStyle/>
                    <a:p>
                      <a:r>
                        <a:rPr lang="en-US" dirty="0"/>
                        <a:t>2.1e-5</a:t>
                      </a:r>
                    </a:p>
                  </a:txBody>
                  <a:tcPr/>
                </a:tc>
                <a:tc>
                  <a:txBody>
                    <a:bodyPr/>
                    <a:lstStyle/>
                    <a:p>
                      <a:r>
                        <a:rPr lang="en-US" dirty="0"/>
                        <a:t>620</a:t>
                      </a:r>
                    </a:p>
                  </a:txBody>
                  <a:tcPr/>
                </a:tc>
                <a:extLst>
                  <a:ext uri="{0D108BD9-81ED-4DB2-BD59-A6C34878D82A}">
                    <a16:rowId xmlns:a16="http://schemas.microsoft.com/office/drawing/2014/main" val="1969108284"/>
                  </a:ext>
                </a:extLst>
              </a:tr>
            </a:tbl>
          </a:graphicData>
        </a:graphic>
      </p:graphicFrame>
      <p:sp>
        <p:nvSpPr>
          <p:cNvPr id="3" name="TextBox 2">
            <a:extLst>
              <a:ext uri="{FF2B5EF4-FFF2-40B4-BE49-F238E27FC236}">
                <a16:creationId xmlns:a16="http://schemas.microsoft.com/office/drawing/2014/main" id="{404FF6A2-359B-46AE-833B-007696DFFB07}"/>
              </a:ext>
            </a:extLst>
          </p:cNvPr>
          <p:cNvSpPr txBox="1"/>
          <p:nvPr/>
        </p:nvSpPr>
        <p:spPr>
          <a:xfrm>
            <a:off x="2476500" y="200025"/>
            <a:ext cx="7839075" cy="523220"/>
          </a:xfrm>
          <a:prstGeom prst="rect">
            <a:avLst/>
          </a:prstGeom>
          <a:noFill/>
        </p:spPr>
        <p:txBody>
          <a:bodyPr wrap="square" rtlCol="0">
            <a:spAutoFit/>
          </a:bodyPr>
          <a:lstStyle/>
          <a:p>
            <a:pPr algn="ctr"/>
            <a:r>
              <a:rPr lang="en-US" sz="2800" b="1" dirty="0">
                <a:solidFill>
                  <a:srgbClr val="FFFF00"/>
                </a:solidFill>
              </a:rPr>
              <a:t>2017 PCB and PAH Loadings</a:t>
            </a:r>
          </a:p>
        </p:txBody>
      </p:sp>
    </p:spTree>
    <p:extLst>
      <p:ext uri="{BB962C8B-B14F-4D97-AF65-F5344CB8AC3E}">
        <p14:creationId xmlns:p14="http://schemas.microsoft.com/office/powerpoint/2010/main" val="247464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9B92F7F-C0FB-4AFB-BBF9-CAA589E7BCA4}"/>
              </a:ext>
            </a:extLst>
          </p:cNvPr>
          <p:cNvGraphicFramePr/>
          <p:nvPr>
            <p:extLst/>
          </p:nvPr>
        </p:nvGraphicFramePr>
        <p:xfrm>
          <a:off x="6596954" y="830997"/>
          <a:ext cx="5308600" cy="475947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754574D1-D101-42BD-92A4-BE1835056F73}"/>
              </a:ext>
            </a:extLst>
          </p:cNvPr>
          <p:cNvSpPr txBox="1"/>
          <p:nvPr/>
        </p:nvSpPr>
        <p:spPr>
          <a:xfrm>
            <a:off x="2476131" y="149927"/>
            <a:ext cx="8459091" cy="954107"/>
          </a:xfrm>
          <a:prstGeom prst="rect">
            <a:avLst/>
          </a:prstGeom>
          <a:noFill/>
        </p:spPr>
        <p:txBody>
          <a:bodyPr wrap="square" rtlCol="0">
            <a:spAutoFit/>
          </a:bodyPr>
          <a:lstStyle/>
          <a:p>
            <a:r>
              <a:rPr lang="en-US" sz="2800" b="1" i="1" dirty="0">
                <a:solidFill>
                  <a:srgbClr val="FFFF00"/>
                </a:solidFill>
              </a:rPr>
              <a:t>Models developed using MLR of SSC-T-Q, 2013-2017</a:t>
            </a:r>
          </a:p>
          <a:p>
            <a:endParaRPr lang="en-US" sz="2800" b="1" i="1" dirty="0">
              <a:solidFill>
                <a:srgbClr val="FFFF00"/>
              </a:solidFill>
            </a:endParaRPr>
          </a:p>
        </p:txBody>
      </p:sp>
      <p:sp>
        <p:nvSpPr>
          <p:cNvPr id="5" name="TextBox 4">
            <a:extLst>
              <a:ext uri="{FF2B5EF4-FFF2-40B4-BE49-F238E27FC236}">
                <a16:creationId xmlns:a16="http://schemas.microsoft.com/office/drawing/2014/main" id="{0FB0FE83-75FF-4B67-BA78-1B52A804E391}"/>
              </a:ext>
            </a:extLst>
          </p:cNvPr>
          <p:cNvSpPr txBox="1"/>
          <p:nvPr/>
        </p:nvSpPr>
        <p:spPr>
          <a:xfrm>
            <a:off x="1133021" y="5590473"/>
            <a:ext cx="4848679" cy="830997"/>
          </a:xfrm>
          <a:prstGeom prst="rect">
            <a:avLst/>
          </a:prstGeom>
          <a:noFill/>
        </p:spPr>
        <p:txBody>
          <a:bodyPr wrap="square" rtlCol="0">
            <a:spAutoFit/>
          </a:bodyPr>
          <a:lstStyle/>
          <a:p>
            <a:pPr algn="ctr"/>
            <a:r>
              <a:rPr lang="en-US" sz="2400" b="1" i="1" dirty="0">
                <a:solidFill>
                  <a:schemeClr val="bg1"/>
                </a:solidFill>
              </a:rPr>
              <a:t>n = 176</a:t>
            </a:r>
          </a:p>
          <a:p>
            <a:pPr algn="ctr"/>
            <a:r>
              <a:rPr lang="en-US" sz="2400" b="1" i="1" dirty="0">
                <a:solidFill>
                  <a:schemeClr val="bg1"/>
                </a:solidFill>
              </a:rPr>
              <a:t>R</a:t>
            </a:r>
            <a:r>
              <a:rPr lang="en-US" sz="2400" b="1" i="1" baseline="30000" dirty="0">
                <a:solidFill>
                  <a:schemeClr val="bg1"/>
                </a:solidFill>
              </a:rPr>
              <a:t>2</a:t>
            </a:r>
            <a:r>
              <a:rPr lang="en-US" sz="2400" b="1" i="1" dirty="0">
                <a:solidFill>
                  <a:schemeClr val="bg1"/>
                </a:solidFill>
              </a:rPr>
              <a:t> = 0.93 </a:t>
            </a:r>
          </a:p>
        </p:txBody>
      </p:sp>
      <p:sp>
        <p:nvSpPr>
          <p:cNvPr id="6" name="TextBox 5">
            <a:extLst>
              <a:ext uri="{FF2B5EF4-FFF2-40B4-BE49-F238E27FC236}">
                <a16:creationId xmlns:a16="http://schemas.microsoft.com/office/drawing/2014/main" id="{67452AA8-3BCF-4C6F-9255-D35B78A0A4F7}"/>
              </a:ext>
            </a:extLst>
          </p:cNvPr>
          <p:cNvSpPr txBox="1"/>
          <p:nvPr/>
        </p:nvSpPr>
        <p:spPr>
          <a:xfrm>
            <a:off x="7897586" y="5657671"/>
            <a:ext cx="3710214" cy="1200329"/>
          </a:xfrm>
          <a:prstGeom prst="rect">
            <a:avLst/>
          </a:prstGeom>
          <a:noFill/>
        </p:spPr>
        <p:txBody>
          <a:bodyPr wrap="square" rtlCol="0">
            <a:spAutoFit/>
          </a:bodyPr>
          <a:lstStyle/>
          <a:p>
            <a:pPr algn="ctr"/>
            <a:r>
              <a:rPr lang="en-US" sz="2400" b="1" i="1" dirty="0">
                <a:solidFill>
                  <a:schemeClr val="bg1"/>
                </a:solidFill>
              </a:rPr>
              <a:t>NWB </a:t>
            </a:r>
          </a:p>
          <a:p>
            <a:pPr algn="ctr"/>
            <a:r>
              <a:rPr lang="en-US" sz="2400" b="1" i="1" dirty="0">
                <a:solidFill>
                  <a:schemeClr val="bg1"/>
                </a:solidFill>
              </a:rPr>
              <a:t>n = 176</a:t>
            </a:r>
          </a:p>
          <a:p>
            <a:pPr algn="ctr"/>
            <a:r>
              <a:rPr lang="en-US" sz="2400" b="1" i="1" dirty="0">
                <a:solidFill>
                  <a:schemeClr val="bg1"/>
                </a:solidFill>
              </a:rPr>
              <a:t>R</a:t>
            </a:r>
            <a:r>
              <a:rPr lang="en-US" sz="2400" b="1" i="1" baseline="30000" dirty="0">
                <a:solidFill>
                  <a:schemeClr val="bg1"/>
                </a:solidFill>
              </a:rPr>
              <a:t>2 </a:t>
            </a:r>
            <a:r>
              <a:rPr lang="en-US" sz="2400" b="1" i="1" dirty="0">
                <a:solidFill>
                  <a:schemeClr val="bg1"/>
                </a:solidFill>
              </a:rPr>
              <a:t>= 0.95</a:t>
            </a:r>
          </a:p>
        </p:txBody>
      </p:sp>
      <p:cxnSp>
        <p:nvCxnSpPr>
          <p:cNvPr id="8" name="Straight Connector 7">
            <a:extLst>
              <a:ext uri="{FF2B5EF4-FFF2-40B4-BE49-F238E27FC236}">
                <a16:creationId xmlns:a16="http://schemas.microsoft.com/office/drawing/2014/main" id="{BE1ACAC8-C1CA-45FA-BC96-536D882EE6F2}"/>
              </a:ext>
            </a:extLst>
          </p:cNvPr>
          <p:cNvCxnSpPr/>
          <p:nvPr/>
        </p:nvCxnSpPr>
        <p:spPr>
          <a:xfrm flipV="1">
            <a:off x="1358900" y="1041400"/>
            <a:ext cx="4622800" cy="36576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9" name="Chart 8">
            <a:extLst>
              <a:ext uri="{FF2B5EF4-FFF2-40B4-BE49-F238E27FC236}">
                <a16:creationId xmlns:a16="http://schemas.microsoft.com/office/drawing/2014/main" id="{93C2686F-8F15-4911-AF73-015AB2673B63}"/>
              </a:ext>
            </a:extLst>
          </p:cNvPr>
          <p:cNvGraphicFramePr/>
          <p:nvPr>
            <p:extLst/>
          </p:nvPr>
        </p:nvGraphicFramePr>
        <p:xfrm>
          <a:off x="440872" y="709082"/>
          <a:ext cx="5823404" cy="49485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93586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7B592C-A613-485A-ADCC-DB460699A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197948" y="354841"/>
            <a:ext cx="6812852" cy="4369862"/>
          </a:xfrm>
          <a:prstGeom prst="rect">
            <a:avLst/>
          </a:prstGeom>
        </p:spPr>
      </p:pic>
      <p:sp>
        <p:nvSpPr>
          <p:cNvPr id="4" name="TextBox 3">
            <a:extLst>
              <a:ext uri="{FF2B5EF4-FFF2-40B4-BE49-F238E27FC236}">
                <a16:creationId xmlns:a16="http://schemas.microsoft.com/office/drawing/2014/main" id="{C9911748-F520-4296-867B-13DFCFA28C5C}"/>
              </a:ext>
            </a:extLst>
          </p:cNvPr>
          <p:cNvSpPr txBox="1"/>
          <p:nvPr/>
        </p:nvSpPr>
        <p:spPr>
          <a:xfrm>
            <a:off x="480646" y="164009"/>
            <a:ext cx="2192216" cy="1077218"/>
          </a:xfrm>
          <a:prstGeom prst="rect">
            <a:avLst/>
          </a:prstGeom>
          <a:noFill/>
        </p:spPr>
        <p:txBody>
          <a:bodyPr wrap="square" rtlCol="0">
            <a:spAutoFit/>
          </a:bodyPr>
          <a:lstStyle/>
          <a:p>
            <a:r>
              <a:rPr lang="en-US" sz="3200" b="1" i="1" dirty="0">
                <a:solidFill>
                  <a:srgbClr val="FFFF00"/>
                </a:solidFill>
              </a:rPr>
              <a:t>NW Branch Anacostia </a:t>
            </a:r>
          </a:p>
        </p:txBody>
      </p:sp>
      <p:pic>
        <p:nvPicPr>
          <p:cNvPr id="6" name="Picture 2" descr="http://md.water.usgs.gov/gage_images/01651000.jpg">
            <a:extLst>
              <a:ext uri="{FF2B5EF4-FFF2-40B4-BE49-F238E27FC236}">
                <a16:creationId xmlns:a16="http://schemas.microsoft.com/office/drawing/2014/main" id="{FF00F826-2ECF-4618-9FEE-5369034CC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97" y="2539772"/>
            <a:ext cx="4267200" cy="3200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42D8DC-8A9B-44B5-85AF-37CFFE37B9ED}"/>
              </a:ext>
            </a:extLst>
          </p:cNvPr>
          <p:cNvSpPr txBox="1"/>
          <p:nvPr/>
        </p:nvSpPr>
        <p:spPr>
          <a:xfrm>
            <a:off x="1646445" y="5826711"/>
            <a:ext cx="3275861" cy="400110"/>
          </a:xfrm>
          <a:prstGeom prst="rect">
            <a:avLst/>
          </a:prstGeom>
          <a:noFill/>
        </p:spPr>
        <p:txBody>
          <a:bodyPr wrap="square" rtlCol="0">
            <a:spAutoFit/>
          </a:bodyPr>
          <a:lstStyle/>
          <a:p>
            <a:r>
              <a:rPr lang="en-US" sz="2000" b="1" dirty="0">
                <a:solidFill>
                  <a:srgbClr val="FFFF00"/>
                </a:solidFill>
              </a:rPr>
              <a:t>Low-Flow</a:t>
            </a:r>
          </a:p>
        </p:txBody>
      </p:sp>
      <p:sp>
        <p:nvSpPr>
          <p:cNvPr id="7" name="TextBox 6">
            <a:extLst>
              <a:ext uri="{FF2B5EF4-FFF2-40B4-BE49-F238E27FC236}">
                <a16:creationId xmlns:a16="http://schemas.microsoft.com/office/drawing/2014/main" id="{569C2094-1F73-4CC2-ACA2-7C797E52B3E6}"/>
              </a:ext>
            </a:extLst>
          </p:cNvPr>
          <p:cNvSpPr txBox="1"/>
          <p:nvPr/>
        </p:nvSpPr>
        <p:spPr>
          <a:xfrm>
            <a:off x="7821227" y="4838330"/>
            <a:ext cx="3444536" cy="400110"/>
          </a:xfrm>
          <a:prstGeom prst="rect">
            <a:avLst/>
          </a:prstGeom>
          <a:noFill/>
        </p:spPr>
        <p:txBody>
          <a:bodyPr wrap="square" rtlCol="0">
            <a:spAutoFit/>
          </a:bodyPr>
          <a:lstStyle/>
          <a:p>
            <a:r>
              <a:rPr lang="en-US" sz="2000" b="1" dirty="0">
                <a:solidFill>
                  <a:srgbClr val="FFFF00"/>
                </a:solidFill>
              </a:rPr>
              <a:t>Storm-Flow</a:t>
            </a:r>
          </a:p>
        </p:txBody>
      </p:sp>
    </p:spTree>
    <p:extLst>
      <p:ext uri="{BB962C8B-B14F-4D97-AF65-F5344CB8AC3E}">
        <p14:creationId xmlns:p14="http://schemas.microsoft.com/office/powerpoint/2010/main" val="3590262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EDE4-05DD-4708-ABA6-07789A021F84}"/>
              </a:ext>
            </a:extLst>
          </p:cNvPr>
          <p:cNvSpPr>
            <a:spLocks noGrp="1"/>
          </p:cNvSpPr>
          <p:nvPr>
            <p:ph type="title"/>
          </p:nvPr>
        </p:nvSpPr>
        <p:spPr>
          <a:xfrm>
            <a:off x="838200" y="147410"/>
            <a:ext cx="10515600" cy="1498844"/>
          </a:xfrm>
        </p:spPr>
        <p:txBody>
          <a:bodyPr>
            <a:noAutofit/>
          </a:bodyPr>
          <a:lstStyle/>
          <a:p>
            <a:pPr algn="ctr"/>
            <a:br>
              <a:rPr lang="en-US" sz="2800" b="1" i="1" dirty="0">
                <a:solidFill>
                  <a:srgbClr val="FFFF00"/>
                </a:solidFill>
                <a:latin typeface="+mn-lt"/>
              </a:rPr>
            </a:br>
            <a:br>
              <a:rPr lang="en-US" sz="2800" b="1" i="1" dirty="0">
                <a:solidFill>
                  <a:srgbClr val="FFFF00"/>
                </a:solidFill>
                <a:latin typeface="+mn-lt"/>
              </a:rPr>
            </a:br>
            <a:r>
              <a:rPr lang="en-US" sz="3200" b="1" dirty="0">
                <a:solidFill>
                  <a:srgbClr val="FFFF00"/>
                </a:solidFill>
                <a:latin typeface="+mn-lt"/>
              </a:rPr>
              <a:t>Purpose of Study</a:t>
            </a:r>
            <a:br>
              <a:rPr lang="en-US" sz="2800" b="1" i="1" dirty="0">
                <a:solidFill>
                  <a:srgbClr val="FFFF00"/>
                </a:solidFill>
                <a:latin typeface="+mn-lt"/>
              </a:rPr>
            </a:br>
            <a:br>
              <a:rPr lang="en-US" sz="2800" b="1" i="1" dirty="0">
                <a:solidFill>
                  <a:srgbClr val="FFFF00"/>
                </a:solidFill>
                <a:latin typeface="+mn-lt"/>
              </a:rPr>
            </a:br>
            <a:r>
              <a:rPr lang="en-US" sz="2800" b="1" i="1" dirty="0">
                <a:solidFill>
                  <a:srgbClr val="FFFF00"/>
                </a:solidFill>
                <a:latin typeface="+mn-lt"/>
              </a:rPr>
              <a:t> Determine loadings of sediment and sediment-bound chemicals of concern (COC’s) in tributaries to the Anacostia River, Washington, DC. </a:t>
            </a:r>
            <a:br>
              <a:rPr lang="en-US" sz="2800" b="1" i="1" dirty="0">
                <a:solidFill>
                  <a:srgbClr val="FFFF00"/>
                </a:solidFill>
                <a:latin typeface="+mn-lt"/>
              </a:rPr>
            </a:br>
            <a:br>
              <a:rPr lang="en-US" sz="2800" dirty="0">
                <a:solidFill>
                  <a:srgbClr val="FFFF00"/>
                </a:solidFill>
              </a:rPr>
            </a:br>
            <a:endParaRPr lang="en-US" sz="2800" dirty="0">
              <a:solidFill>
                <a:srgbClr val="FFFF00"/>
              </a:solidFill>
            </a:endParaRPr>
          </a:p>
        </p:txBody>
      </p:sp>
      <p:sp>
        <p:nvSpPr>
          <p:cNvPr id="3" name="Content Placeholder 2">
            <a:extLst>
              <a:ext uri="{FF2B5EF4-FFF2-40B4-BE49-F238E27FC236}">
                <a16:creationId xmlns:a16="http://schemas.microsoft.com/office/drawing/2014/main" id="{C27F2AFF-2703-4061-A14B-59925F8E1440}"/>
              </a:ext>
            </a:extLst>
          </p:cNvPr>
          <p:cNvSpPr>
            <a:spLocks noGrp="1"/>
          </p:cNvSpPr>
          <p:nvPr>
            <p:ph idx="1"/>
          </p:nvPr>
        </p:nvSpPr>
        <p:spPr>
          <a:xfrm>
            <a:off x="838200" y="1954456"/>
            <a:ext cx="10515600" cy="4903543"/>
          </a:xfrm>
        </p:spPr>
        <p:txBody>
          <a:bodyPr>
            <a:normAutofit/>
          </a:bodyPr>
          <a:lstStyle/>
          <a:p>
            <a:pPr lvl="1"/>
            <a:r>
              <a:rPr lang="en-US" sz="2800" b="1" dirty="0">
                <a:solidFill>
                  <a:srgbClr val="FFFF00"/>
                </a:solidFill>
              </a:rPr>
              <a:t>Northeast Branch Anacostia (NEB)</a:t>
            </a:r>
          </a:p>
          <a:p>
            <a:pPr lvl="1"/>
            <a:r>
              <a:rPr lang="en-US" sz="2800" b="1" dirty="0">
                <a:solidFill>
                  <a:srgbClr val="FFFF00"/>
                </a:solidFill>
              </a:rPr>
              <a:t>Northwest Branch Anacostia (NWB)</a:t>
            </a:r>
          </a:p>
          <a:p>
            <a:pPr lvl="1"/>
            <a:r>
              <a:rPr lang="en-US" sz="2800" b="1" dirty="0">
                <a:solidFill>
                  <a:srgbClr val="FFFF00"/>
                </a:solidFill>
              </a:rPr>
              <a:t>Lower </a:t>
            </a:r>
            <a:r>
              <a:rPr lang="en-US" sz="2800" b="1" dirty="0" err="1">
                <a:solidFill>
                  <a:srgbClr val="FFFF00"/>
                </a:solidFill>
              </a:rPr>
              <a:t>Beaverdam</a:t>
            </a:r>
            <a:r>
              <a:rPr lang="en-US" sz="2800" b="1" dirty="0">
                <a:solidFill>
                  <a:srgbClr val="FFFF00"/>
                </a:solidFill>
              </a:rPr>
              <a:t> Creek (LBDC)</a:t>
            </a:r>
          </a:p>
          <a:p>
            <a:pPr lvl="1"/>
            <a:r>
              <a:rPr lang="en-US" sz="2800" b="1" dirty="0">
                <a:solidFill>
                  <a:srgbClr val="FFFF00"/>
                </a:solidFill>
              </a:rPr>
              <a:t>Watts Branch (WB)</a:t>
            </a:r>
          </a:p>
          <a:p>
            <a:pPr lvl="1"/>
            <a:r>
              <a:rPr lang="en-US" sz="2800" b="1" dirty="0">
                <a:solidFill>
                  <a:srgbClr val="FFFF00"/>
                </a:solidFill>
              </a:rPr>
              <a:t>Hickey Run (HR)</a:t>
            </a:r>
          </a:p>
          <a:p>
            <a:r>
              <a:rPr lang="en-US" b="1" dirty="0">
                <a:solidFill>
                  <a:srgbClr val="FFFF00"/>
                </a:solidFill>
              </a:rPr>
              <a:t>_________________________________________</a:t>
            </a:r>
          </a:p>
          <a:p>
            <a:pPr lvl="1"/>
            <a:r>
              <a:rPr lang="en-US" sz="2800" b="1" dirty="0">
                <a:solidFill>
                  <a:srgbClr val="FFFF00"/>
                </a:solidFill>
              </a:rPr>
              <a:t>Nash Run (NR)</a:t>
            </a:r>
          </a:p>
          <a:p>
            <a:pPr lvl="1"/>
            <a:r>
              <a:rPr lang="en-US" sz="2800" b="1" dirty="0">
                <a:solidFill>
                  <a:srgbClr val="FFFF00"/>
                </a:solidFill>
              </a:rPr>
              <a:t>Pope’s Branch (PB)</a:t>
            </a:r>
          </a:p>
          <a:p>
            <a:pPr lvl="1"/>
            <a:r>
              <a:rPr lang="en-US" sz="2800" b="1" dirty="0">
                <a:solidFill>
                  <a:srgbClr val="FFFF00"/>
                </a:solidFill>
              </a:rPr>
              <a:t>Ft. DuPont (FTD)</a:t>
            </a:r>
          </a:p>
          <a:p>
            <a:pPr lvl="1"/>
            <a:r>
              <a:rPr lang="en-US" sz="2800" b="1" dirty="0">
                <a:solidFill>
                  <a:srgbClr val="FFFF00"/>
                </a:solidFill>
              </a:rPr>
              <a:t>Ft. Stanton (FST)</a:t>
            </a:r>
          </a:p>
        </p:txBody>
      </p:sp>
    </p:spTree>
    <p:extLst>
      <p:ext uri="{BB962C8B-B14F-4D97-AF65-F5344CB8AC3E}">
        <p14:creationId xmlns:p14="http://schemas.microsoft.com/office/powerpoint/2010/main" val="1901375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2BBD2-A576-4436-8139-5C056780A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332056" y="375381"/>
            <a:ext cx="5477122" cy="4107841"/>
          </a:xfrm>
          <a:prstGeom prst="rect">
            <a:avLst/>
          </a:prstGeom>
        </p:spPr>
      </p:pic>
      <p:sp>
        <p:nvSpPr>
          <p:cNvPr id="6" name="TextBox 5">
            <a:extLst>
              <a:ext uri="{FF2B5EF4-FFF2-40B4-BE49-F238E27FC236}">
                <a16:creationId xmlns:a16="http://schemas.microsoft.com/office/drawing/2014/main" id="{745B78EB-9A2B-4A5F-966D-F90DDB807DDF}"/>
              </a:ext>
            </a:extLst>
          </p:cNvPr>
          <p:cNvSpPr txBox="1"/>
          <p:nvPr/>
        </p:nvSpPr>
        <p:spPr>
          <a:xfrm>
            <a:off x="1001586" y="140347"/>
            <a:ext cx="3470031" cy="584775"/>
          </a:xfrm>
          <a:prstGeom prst="rect">
            <a:avLst/>
          </a:prstGeom>
          <a:noFill/>
        </p:spPr>
        <p:txBody>
          <a:bodyPr wrap="square" rtlCol="0">
            <a:spAutoFit/>
          </a:bodyPr>
          <a:lstStyle/>
          <a:p>
            <a:r>
              <a:rPr lang="en-US" sz="3200" b="1" i="1" dirty="0">
                <a:solidFill>
                  <a:srgbClr val="FFFF00"/>
                </a:solidFill>
              </a:rPr>
              <a:t>Hickey Run</a:t>
            </a:r>
          </a:p>
        </p:txBody>
      </p:sp>
      <p:pic>
        <p:nvPicPr>
          <p:cNvPr id="8" name="Picture 7">
            <a:extLst>
              <a:ext uri="{FF2B5EF4-FFF2-40B4-BE49-F238E27FC236}">
                <a16:creationId xmlns:a16="http://schemas.microsoft.com/office/drawing/2014/main" id="{E01C440E-C161-442C-91AC-9D53AB901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74" y="2036970"/>
            <a:ext cx="5262280" cy="3946710"/>
          </a:xfrm>
          <a:prstGeom prst="rect">
            <a:avLst/>
          </a:prstGeom>
          <a:ln>
            <a:solidFill>
              <a:schemeClr val="bg1">
                <a:lumMod val="50000"/>
              </a:schemeClr>
            </a:solidFill>
          </a:ln>
        </p:spPr>
      </p:pic>
      <p:sp>
        <p:nvSpPr>
          <p:cNvPr id="2" name="TextBox 1">
            <a:extLst>
              <a:ext uri="{FF2B5EF4-FFF2-40B4-BE49-F238E27FC236}">
                <a16:creationId xmlns:a16="http://schemas.microsoft.com/office/drawing/2014/main" id="{B80629C0-3F0D-439D-BB63-E7D43EF23F39}"/>
              </a:ext>
            </a:extLst>
          </p:cNvPr>
          <p:cNvSpPr txBox="1"/>
          <p:nvPr/>
        </p:nvSpPr>
        <p:spPr>
          <a:xfrm>
            <a:off x="1985870" y="6063448"/>
            <a:ext cx="2485747" cy="400110"/>
          </a:xfrm>
          <a:prstGeom prst="rect">
            <a:avLst/>
          </a:prstGeom>
          <a:noFill/>
        </p:spPr>
        <p:txBody>
          <a:bodyPr wrap="square" rtlCol="0">
            <a:spAutoFit/>
          </a:bodyPr>
          <a:lstStyle/>
          <a:p>
            <a:r>
              <a:rPr lang="en-US" sz="2000" b="1" dirty="0">
                <a:solidFill>
                  <a:srgbClr val="FFFF00"/>
                </a:solidFill>
              </a:rPr>
              <a:t>Low-Flow</a:t>
            </a:r>
          </a:p>
        </p:txBody>
      </p:sp>
      <p:sp>
        <p:nvSpPr>
          <p:cNvPr id="7" name="TextBox 6">
            <a:extLst>
              <a:ext uri="{FF2B5EF4-FFF2-40B4-BE49-F238E27FC236}">
                <a16:creationId xmlns:a16="http://schemas.microsoft.com/office/drawing/2014/main" id="{CA0E3361-A05A-48C2-BEAE-7E88331258FB}"/>
              </a:ext>
            </a:extLst>
          </p:cNvPr>
          <p:cNvSpPr txBox="1"/>
          <p:nvPr/>
        </p:nvSpPr>
        <p:spPr>
          <a:xfrm>
            <a:off x="8441415" y="4617867"/>
            <a:ext cx="2485747" cy="400110"/>
          </a:xfrm>
          <a:prstGeom prst="rect">
            <a:avLst/>
          </a:prstGeom>
          <a:noFill/>
        </p:spPr>
        <p:txBody>
          <a:bodyPr wrap="square" rtlCol="0">
            <a:spAutoFit/>
          </a:bodyPr>
          <a:lstStyle/>
          <a:p>
            <a:r>
              <a:rPr lang="en-US" sz="2000" b="1" dirty="0">
                <a:solidFill>
                  <a:srgbClr val="FFFF00"/>
                </a:solidFill>
              </a:rPr>
              <a:t>Storm-Flow</a:t>
            </a:r>
          </a:p>
        </p:txBody>
      </p:sp>
    </p:spTree>
    <p:extLst>
      <p:ext uri="{BB962C8B-B14F-4D97-AF65-F5344CB8AC3E}">
        <p14:creationId xmlns:p14="http://schemas.microsoft.com/office/powerpoint/2010/main" val="122701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B9CAA8-31B3-495D-8773-0BB4A6B4F4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3880" y="1837773"/>
            <a:ext cx="2789743" cy="3719657"/>
          </a:xfrm>
          <a:prstGeom prst="rect">
            <a:avLst/>
          </a:prstGeom>
          <a:ln>
            <a:solidFill>
              <a:schemeClr val="bg1">
                <a:lumMod val="50000"/>
              </a:schemeClr>
            </a:solidFill>
          </a:ln>
        </p:spPr>
      </p:pic>
      <p:pic>
        <p:nvPicPr>
          <p:cNvPr id="3" name="Picture 2">
            <a:extLst>
              <a:ext uri="{FF2B5EF4-FFF2-40B4-BE49-F238E27FC236}">
                <a16:creationId xmlns:a16="http://schemas.microsoft.com/office/drawing/2014/main" id="{03BF5696-ED9E-401D-8DCE-2A4EDC9E9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173" y="1837773"/>
            <a:ext cx="2754774" cy="3673032"/>
          </a:xfrm>
          <a:prstGeom prst="rect">
            <a:avLst/>
          </a:prstGeom>
          <a:ln>
            <a:solidFill>
              <a:schemeClr val="bg1">
                <a:lumMod val="50000"/>
              </a:schemeClr>
            </a:solidFill>
          </a:ln>
        </p:spPr>
      </p:pic>
      <p:sp>
        <p:nvSpPr>
          <p:cNvPr id="4" name="TextBox 3">
            <a:extLst>
              <a:ext uri="{FF2B5EF4-FFF2-40B4-BE49-F238E27FC236}">
                <a16:creationId xmlns:a16="http://schemas.microsoft.com/office/drawing/2014/main" id="{26D67858-958C-4106-9BE2-5CAC364BC350}"/>
              </a:ext>
            </a:extLst>
          </p:cNvPr>
          <p:cNvSpPr txBox="1"/>
          <p:nvPr/>
        </p:nvSpPr>
        <p:spPr>
          <a:xfrm>
            <a:off x="713173" y="162758"/>
            <a:ext cx="5638800" cy="1077218"/>
          </a:xfrm>
          <a:prstGeom prst="rect">
            <a:avLst/>
          </a:prstGeom>
          <a:noFill/>
        </p:spPr>
        <p:txBody>
          <a:bodyPr wrap="square" rtlCol="0">
            <a:spAutoFit/>
          </a:bodyPr>
          <a:lstStyle/>
          <a:p>
            <a:r>
              <a:rPr lang="en-US" sz="3200" b="1" i="1" dirty="0">
                <a:solidFill>
                  <a:srgbClr val="FFFF00"/>
                </a:solidFill>
              </a:rPr>
              <a:t>Watts Branch</a:t>
            </a:r>
            <a:endParaRPr lang="en-US" sz="3200" dirty="0">
              <a:solidFill>
                <a:srgbClr val="FFFF00"/>
              </a:solidFill>
            </a:endParaRPr>
          </a:p>
          <a:p>
            <a:endParaRPr lang="en-US" sz="3200" dirty="0"/>
          </a:p>
        </p:txBody>
      </p:sp>
      <p:sp>
        <p:nvSpPr>
          <p:cNvPr id="5" name="TextBox 4">
            <a:extLst>
              <a:ext uri="{FF2B5EF4-FFF2-40B4-BE49-F238E27FC236}">
                <a16:creationId xmlns:a16="http://schemas.microsoft.com/office/drawing/2014/main" id="{55D2C224-6D7D-4350-9A42-FCEB949F648D}"/>
              </a:ext>
            </a:extLst>
          </p:cNvPr>
          <p:cNvSpPr txBox="1"/>
          <p:nvPr/>
        </p:nvSpPr>
        <p:spPr>
          <a:xfrm>
            <a:off x="2721006" y="5557430"/>
            <a:ext cx="2485747" cy="400110"/>
          </a:xfrm>
          <a:prstGeom prst="rect">
            <a:avLst/>
          </a:prstGeom>
          <a:noFill/>
        </p:spPr>
        <p:txBody>
          <a:bodyPr wrap="square" rtlCol="0">
            <a:spAutoFit/>
          </a:bodyPr>
          <a:lstStyle/>
          <a:p>
            <a:r>
              <a:rPr lang="en-US" sz="2000" b="1" dirty="0">
                <a:solidFill>
                  <a:srgbClr val="FFFF00"/>
                </a:solidFill>
              </a:rPr>
              <a:t>Low-Flow</a:t>
            </a:r>
          </a:p>
        </p:txBody>
      </p:sp>
    </p:spTree>
    <p:extLst>
      <p:ext uri="{BB962C8B-B14F-4D97-AF65-F5344CB8AC3E}">
        <p14:creationId xmlns:p14="http://schemas.microsoft.com/office/powerpoint/2010/main" val="2263693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6A0E1-4FCC-4589-89A4-789A6C72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32365" y="670650"/>
            <a:ext cx="5759633" cy="4599842"/>
          </a:xfrm>
          <a:prstGeom prst="rect">
            <a:avLst/>
          </a:prstGeom>
        </p:spPr>
      </p:pic>
      <p:pic>
        <p:nvPicPr>
          <p:cNvPr id="5" name="Picture 4">
            <a:extLst>
              <a:ext uri="{FF2B5EF4-FFF2-40B4-BE49-F238E27FC236}">
                <a16:creationId xmlns:a16="http://schemas.microsoft.com/office/drawing/2014/main" id="{724DB76F-DF29-4EDD-9DEE-437FDF34F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44" y="1111684"/>
            <a:ext cx="5733533" cy="4434447"/>
          </a:xfrm>
          <a:prstGeom prst="rect">
            <a:avLst/>
          </a:prstGeom>
        </p:spPr>
      </p:pic>
      <p:sp>
        <p:nvSpPr>
          <p:cNvPr id="6" name="TextBox 5">
            <a:extLst>
              <a:ext uri="{FF2B5EF4-FFF2-40B4-BE49-F238E27FC236}">
                <a16:creationId xmlns:a16="http://schemas.microsoft.com/office/drawing/2014/main" id="{823E7BE4-8BE8-470A-80A1-1D4BE1B0F97D}"/>
              </a:ext>
            </a:extLst>
          </p:cNvPr>
          <p:cNvSpPr txBox="1"/>
          <p:nvPr/>
        </p:nvSpPr>
        <p:spPr>
          <a:xfrm>
            <a:off x="427288" y="182421"/>
            <a:ext cx="5439508" cy="584775"/>
          </a:xfrm>
          <a:prstGeom prst="rect">
            <a:avLst/>
          </a:prstGeom>
          <a:noFill/>
        </p:spPr>
        <p:txBody>
          <a:bodyPr wrap="square" rtlCol="0">
            <a:spAutoFit/>
          </a:bodyPr>
          <a:lstStyle/>
          <a:p>
            <a:pPr algn="ctr"/>
            <a:r>
              <a:rPr lang="en-US" sz="3200" b="1" dirty="0">
                <a:solidFill>
                  <a:srgbClr val="FFFF00"/>
                </a:solidFill>
              </a:rPr>
              <a:t>Ft. DuPont Creek</a:t>
            </a:r>
          </a:p>
        </p:txBody>
      </p:sp>
      <p:sp>
        <p:nvSpPr>
          <p:cNvPr id="7" name="TextBox 6">
            <a:extLst>
              <a:ext uri="{FF2B5EF4-FFF2-40B4-BE49-F238E27FC236}">
                <a16:creationId xmlns:a16="http://schemas.microsoft.com/office/drawing/2014/main" id="{737E514C-C5CC-47A0-A351-8458AEA45E6B}"/>
              </a:ext>
            </a:extLst>
          </p:cNvPr>
          <p:cNvSpPr txBox="1"/>
          <p:nvPr/>
        </p:nvSpPr>
        <p:spPr>
          <a:xfrm>
            <a:off x="1735585" y="5650333"/>
            <a:ext cx="2485747" cy="400110"/>
          </a:xfrm>
          <a:prstGeom prst="rect">
            <a:avLst/>
          </a:prstGeom>
          <a:noFill/>
        </p:spPr>
        <p:txBody>
          <a:bodyPr wrap="square" rtlCol="0">
            <a:spAutoFit/>
          </a:bodyPr>
          <a:lstStyle/>
          <a:p>
            <a:r>
              <a:rPr lang="en-US" sz="2000" b="1" dirty="0">
                <a:solidFill>
                  <a:srgbClr val="FFFF00"/>
                </a:solidFill>
              </a:rPr>
              <a:t>Low-Flow</a:t>
            </a:r>
          </a:p>
        </p:txBody>
      </p:sp>
      <p:sp>
        <p:nvSpPr>
          <p:cNvPr id="8" name="TextBox 7">
            <a:extLst>
              <a:ext uri="{FF2B5EF4-FFF2-40B4-BE49-F238E27FC236}">
                <a16:creationId xmlns:a16="http://schemas.microsoft.com/office/drawing/2014/main" id="{82F16BC0-E3F7-400A-BC76-126296B56488}"/>
              </a:ext>
            </a:extLst>
          </p:cNvPr>
          <p:cNvSpPr txBox="1"/>
          <p:nvPr/>
        </p:nvSpPr>
        <p:spPr>
          <a:xfrm>
            <a:off x="9194308" y="6050443"/>
            <a:ext cx="2485747" cy="400110"/>
          </a:xfrm>
          <a:prstGeom prst="rect">
            <a:avLst/>
          </a:prstGeom>
          <a:noFill/>
        </p:spPr>
        <p:txBody>
          <a:bodyPr wrap="square" rtlCol="0">
            <a:spAutoFit/>
          </a:bodyPr>
          <a:lstStyle/>
          <a:p>
            <a:r>
              <a:rPr lang="en-US" sz="2000" b="1" dirty="0">
                <a:solidFill>
                  <a:srgbClr val="FFFF00"/>
                </a:solidFill>
              </a:rPr>
              <a:t>Storm-Flow</a:t>
            </a:r>
          </a:p>
        </p:txBody>
      </p:sp>
    </p:spTree>
    <p:extLst>
      <p:ext uri="{BB962C8B-B14F-4D97-AF65-F5344CB8AC3E}">
        <p14:creationId xmlns:p14="http://schemas.microsoft.com/office/powerpoint/2010/main" val="688724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FBF654-4F78-4AF8-91EE-D1E69C43C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08" y="222739"/>
            <a:ext cx="5193323" cy="3894992"/>
          </a:xfrm>
          <a:prstGeom prst="rect">
            <a:avLst/>
          </a:prstGeom>
        </p:spPr>
      </p:pic>
      <p:pic>
        <p:nvPicPr>
          <p:cNvPr id="4" name="Picture 3">
            <a:extLst>
              <a:ext uri="{FF2B5EF4-FFF2-40B4-BE49-F238E27FC236}">
                <a16:creationId xmlns:a16="http://schemas.microsoft.com/office/drawing/2014/main" id="{33540B7C-DBF6-4D2A-8382-09C1EA437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931876" y="222739"/>
            <a:ext cx="5935784" cy="3894992"/>
          </a:xfrm>
          <a:prstGeom prst="rect">
            <a:avLst/>
          </a:prstGeom>
        </p:spPr>
      </p:pic>
      <p:sp>
        <p:nvSpPr>
          <p:cNvPr id="5" name="TextBox 4">
            <a:extLst>
              <a:ext uri="{FF2B5EF4-FFF2-40B4-BE49-F238E27FC236}">
                <a16:creationId xmlns:a16="http://schemas.microsoft.com/office/drawing/2014/main" id="{35257F96-FC03-4C43-81CF-0248387624DF}"/>
              </a:ext>
            </a:extLst>
          </p:cNvPr>
          <p:cNvSpPr txBox="1"/>
          <p:nvPr/>
        </p:nvSpPr>
        <p:spPr>
          <a:xfrm>
            <a:off x="875246" y="4264223"/>
            <a:ext cx="3540370" cy="892552"/>
          </a:xfrm>
          <a:prstGeom prst="rect">
            <a:avLst/>
          </a:prstGeom>
          <a:noFill/>
        </p:spPr>
        <p:txBody>
          <a:bodyPr wrap="square" rtlCol="0">
            <a:spAutoFit/>
          </a:bodyPr>
          <a:lstStyle/>
          <a:p>
            <a:pPr algn="ctr"/>
            <a:r>
              <a:rPr lang="en-US" sz="3200" b="1" dirty="0">
                <a:solidFill>
                  <a:srgbClr val="FFFF00"/>
                </a:solidFill>
              </a:rPr>
              <a:t>Pope Branch</a:t>
            </a:r>
          </a:p>
          <a:p>
            <a:pPr algn="ctr"/>
            <a:r>
              <a:rPr lang="en-US" sz="2000" b="1" dirty="0">
                <a:solidFill>
                  <a:srgbClr val="FFFF00"/>
                </a:solidFill>
              </a:rPr>
              <a:t>After storm</a:t>
            </a:r>
          </a:p>
        </p:txBody>
      </p:sp>
      <p:sp>
        <p:nvSpPr>
          <p:cNvPr id="6" name="TextBox 5">
            <a:extLst>
              <a:ext uri="{FF2B5EF4-FFF2-40B4-BE49-F238E27FC236}">
                <a16:creationId xmlns:a16="http://schemas.microsoft.com/office/drawing/2014/main" id="{F9C3C04F-BCD9-4465-8A8D-F56609654F1F}"/>
              </a:ext>
            </a:extLst>
          </p:cNvPr>
          <p:cNvSpPr txBox="1"/>
          <p:nvPr/>
        </p:nvSpPr>
        <p:spPr>
          <a:xfrm>
            <a:off x="7149825" y="4264222"/>
            <a:ext cx="4466492" cy="892552"/>
          </a:xfrm>
          <a:prstGeom prst="rect">
            <a:avLst/>
          </a:prstGeom>
          <a:noFill/>
        </p:spPr>
        <p:txBody>
          <a:bodyPr wrap="square" rtlCol="0">
            <a:spAutoFit/>
          </a:bodyPr>
          <a:lstStyle/>
          <a:p>
            <a:pPr algn="ctr"/>
            <a:r>
              <a:rPr lang="en-US" sz="3200" b="1" dirty="0">
                <a:solidFill>
                  <a:srgbClr val="FFFF00"/>
                </a:solidFill>
              </a:rPr>
              <a:t>Ft. Stanton Creek</a:t>
            </a:r>
          </a:p>
          <a:p>
            <a:pPr algn="ctr"/>
            <a:r>
              <a:rPr lang="en-US" sz="2000" b="1" dirty="0">
                <a:solidFill>
                  <a:srgbClr val="FFFF00"/>
                </a:solidFill>
              </a:rPr>
              <a:t>Low-flow</a:t>
            </a:r>
          </a:p>
        </p:txBody>
      </p:sp>
    </p:spTree>
    <p:extLst>
      <p:ext uri="{BB962C8B-B14F-4D97-AF65-F5344CB8AC3E}">
        <p14:creationId xmlns:p14="http://schemas.microsoft.com/office/powerpoint/2010/main" val="2012488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70864-2B3C-4203-A90C-89A9BCC1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922585" y="832339"/>
            <a:ext cx="7893539" cy="5920154"/>
          </a:xfrm>
          <a:prstGeom prst="rect">
            <a:avLst/>
          </a:prstGeom>
        </p:spPr>
      </p:pic>
      <p:sp>
        <p:nvSpPr>
          <p:cNvPr id="6" name="Title 1">
            <a:extLst>
              <a:ext uri="{FF2B5EF4-FFF2-40B4-BE49-F238E27FC236}">
                <a16:creationId xmlns:a16="http://schemas.microsoft.com/office/drawing/2014/main" id="{BBE77046-B68C-471D-8336-7022D653CCB5}"/>
              </a:ext>
            </a:extLst>
          </p:cNvPr>
          <p:cNvSpPr txBox="1">
            <a:spLocks/>
          </p:cNvSpPr>
          <p:nvPr/>
        </p:nvSpPr>
        <p:spPr>
          <a:xfrm>
            <a:off x="1754554" y="87924"/>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FF00"/>
                </a:solidFill>
                <a:latin typeface="+mn-lt"/>
              </a:rPr>
              <a:t>LBDC Low- Flow </a:t>
            </a:r>
          </a:p>
        </p:txBody>
      </p:sp>
    </p:spTree>
    <p:extLst>
      <p:ext uri="{BB962C8B-B14F-4D97-AF65-F5344CB8AC3E}">
        <p14:creationId xmlns:p14="http://schemas.microsoft.com/office/powerpoint/2010/main" val="905376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65CB69-7770-4ABD-9F72-0D34CB74EABB}"/>
              </a:ext>
            </a:extLst>
          </p:cNvPr>
          <p:cNvGraphicFramePr>
            <a:graphicFrameLocks noGrp="1"/>
          </p:cNvGraphicFramePr>
          <p:nvPr>
            <p:extLst>
              <p:ext uri="{D42A27DB-BD31-4B8C-83A1-F6EECF244321}">
                <p14:modId xmlns:p14="http://schemas.microsoft.com/office/powerpoint/2010/main" val="253396322"/>
              </p:ext>
            </p:extLst>
          </p:nvPr>
        </p:nvGraphicFramePr>
        <p:xfrm>
          <a:off x="674704" y="720078"/>
          <a:ext cx="10796224" cy="5417843"/>
        </p:xfrm>
        <a:graphic>
          <a:graphicData uri="http://schemas.openxmlformats.org/drawingml/2006/table">
            <a:tbl>
              <a:tblPr firstRow="1" bandRow="1">
                <a:tableStyleId>{5C22544A-7EE6-4342-B048-85BDC9FD1C3A}</a:tableStyleId>
              </a:tblPr>
              <a:tblGrid>
                <a:gridCol w="2074984">
                  <a:extLst>
                    <a:ext uri="{9D8B030D-6E8A-4147-A177-3AD203B41FA5}">
                      <a16:colId xmlns:a16="http://schemas.microsoft.com/office/drawing/2014/main" val="642989259"/>
                    </a:ext>
                  </a:extLst>
                </a:gridCol>
                <a:gridCol w="1258589">
                  <a:extLst>
                    <a:ext uri="{9D8B030D-6E8A-4147-A177-3AD203B41FA5}">
                      <a16:colId xmlns:a16="http://schemas.microsoft.com/office/drawing/2014/main" val="2607266322"/>
                    </a:ext>
                  </a:extLst>
                </a:gridCol>
                <a:gridCol w="1504328">
                  <a:extLst>
                    <a:ext uri="{9D8B030D-6E8A-4147-A177-3AD203B41FA5}">
                      <a16:colId xmlns:a16="http://schemas.microsoft.com/office/drawing/2014/main" val="3573420561"/>
                    </a:ext>
                  </a:extLst>
                </a:gridCol>
                <a:gridCol w="1312599">
                  <a:extLst>
                    <a:ext uri="{9D8B030D-6E8A-4147-A177-3AD203B41FA5}">
                      <a16:colId xmlns:a16="http://schemas.microsoft.com/office/drawing/2014/main" val="1371076520"/>
                    </a:ext>
                  </a:extLst>
                </a:gridCol>
                <a:gridCol w="1548575">
                  <a:extLst>
                    <a:ext uri="{9D8B030D-6E8A-4147-A177-3AD203B41FA5}">
                      <a16:colId xmlns:a16="http://schemas.microsoft.com/office/drawing/2014/main" val="1988046900"/>
                    </a:ext>
                  </a:extLst>
                </a:gridCol>
                <a:gridCol w="1315690">
                  <a:extLst>
                    <a:ext uri="{9D8B030D-6E8A-4147-A177-3AD203B41FA5}">
                      <a16:colId xmlns:a16="http://schemas.microsoft.com/office/drawing/2014/main" val="3735944649"/>
                    </a:ext>
                  </a:extLst>
                </a:gridCol>
                <a:gridCol w="1781459">
                  <a:extLst>
                    <a:ext uri="{9D8B030D-6E8A-4147-A177-3AD203B41FA5}">
                      <a16:colId xmlns:a16="http://schemas.microsoft.com/office/drawing/2014/main" val="3570897913"/>
                    </a:ext>
                  </a:extLst>
                </a:gridCol>
              </a:tblGrid>
              <a:tr h="733242">
                <a:tc>
                  <a:txBody>
                    <a:bodyPr/>
                    <a:lstStyle/>
                    <a:p>
                      <a:endParaRPr lang="en-US" dirty="0"/>
                    </a:p>
                  </a:txBody>
                  <a:tcPr/>
                </a:tc>
                <a:tc>
                  <a:txBody>
                    <a:bodyPr/>
                    <a:lstStyle/>
                    <a:p>
                      <a:pPr algn="ctr"/>
                      <a:r>
                        <a:rPr lang="en-US" sz="1800" dirty="0"/>
                        <a:t>Watts</a:t>
                      </a:r>
                    </a:p>
                    <a:p>
                      <a:pPr algn="ctr"/>
                      <a:r>
                        <a:rPr lang="en-US" sz="1800" dirty="0"/>
                        <a:t> Branch</a:t>
                      </a:r>
                    </a:p>
                  </a:txBody>
                  <a:tcPr>
                    <a:solidFill>
                      <a:srgbClr val="FF0000"/>
                    </a:solidFill>
                  </a:tcPr>
                </a:tc>
                <a:tc>
                  <a:txBody>
                    <a:bodyPr/>
                    <a:lstStyle/>
                    <a:p>
                      <a:pPr algn="ctr"/>
                      <a:r>
                        <a:rPr lang="en-US" sz="1800" dirty="0"/>
                        <a:t>Nash Run</a:t>
                      </a:r>
                    </a:p>
                  </a:txBody>
                  <a:tcPr/>
                </a:tc>
                <a:tc>
                  <a:txBody>
                    <a:bodyPr/>
                    <a:lstStyle/>
                    <a:p>
                      <a:pPr algn="ctr"/>
                      <a:r>
                        <a:rPr lang="en-US" sz="1800" dirty="0"/>
                        <a:t>Pope Branch</a:t>
                      </a:r>
                    </a:p>
                  </a:txBody>
                  <a:tcPr/>
                </a:tc>
                <a:tc>
                  <a:txBody>
                    <a:bodyPr/>
                    <a:lstStyle/>
                    <a:p>
                      <a:pPr algn="ctr"/>
                      <a:r>
                        <a:rPr lang="en-US" sz="1800" dirty="0"/>
                        <a:t>Ft. DuPont</a:t>
                      </a:r>
                    </a:p>
                  </a:txBody>
                  <a:tcPr/>
                </a:tc>
                <a:tc>
                  <a:txBody>
                    <a:bodyPr/>
                    <a:lstStyle/>
                    <a:p>
                      <a:pPr algn="ctr"/>
                      <a:r>
                        <a:rPr lang="en-US" sz="1800" dirty="0"/>
                        <a:t>Ft. Stanton</a:t>
                      </a:r>
                    </a:p>
                  </a:txBody>
                  <a:tcPr/>
                </a:tc>
                <a:tc>
                  <a:txBody>
                    <a:bodyPr/>
                    <a:lstStyle/>
                    <a:p>
                      <a:pPr algn="ctr"/>
                      <a:r>
                        <a:rPr lang="en-US" sz="1800" dirty="0"/>
                        <a:t>TOTAL </a:t>
                      </a:r>
                    </a:p>
                    <a:p>
                      <a:pPr algn="ctr"/>
                      <a:r>
                        <a:rPr lang="en-US" sz="1800" dirty="0"/>
                        <a:t>non-gaged </a:t>
                      </a:r>
                      <a:r>
                        <a:rPr lang="en-US" sz="1800" dirty="0" err="1"/>
                        <a:t>tribs</a:t>
                      </a:r>
                      <a:endParaRPr lang="en-US" sz="1800" dirty="0"/>
                    </a:p>
                  </a:txBody>
                  <a:tcPr/>
                </a:tc>
                <a:extLst>
                  <a:ext uri="{0D108BD9-81ED-4DB2-BD59-A6C34878D82A}">
                    <a16:rowId xmlns:a16="http://schemas.microsoft.com/office/drawing/2014/main" val="3759280640"/>
                  </a:ext>
                </a:extLst>
              </a:tr>
              <a:tr h="424814">
                <a:tc>
                  <a:txBody>
                    <a:bodyPr/>
                    <a:lstStyle/>
                    <a:p>
                      <a:pPr algn="l"/>
                      <a:r>
                        <a:rPr lang="en-US" sz="1800" b="1" dirty="0"/>
                        <a:t>Total Q, MG</a:t>
                      </a:r>
                    </a:p>
                  </a:txBody>
                  <a:tcPr anchor="ctr"/>
                </a:tc>
                <a:tc>
                  <a:txBody>
                    <a:bodyPr/>
                    <a:lstStyle/>
                    <a:p>
                      <a:pPr algn="ctr"/>
                      <a:r>
                        <a:rPr lang="en-US" sz="1600" b="1" dirty="0"/>
                        <a:t>674</a:t>
                      </a:r>
                    </a:p>
                  </a:txBody>
                  <a:tcPr anchor="ctr">
                    <a:solidFill>
                      <a:srgbClr val="FF0000"/>
                    </a:solidFill>
                  </a:tcPr>
                </a:tc>
                <a:tc>
                  <a:txBody>
                    <a:bodyPr/>
                    <a:lstStyle/>
                    <a:p>
                      <a:pPr algn="ctr"/>
                      <a:r>
                        <a:rPr lang="en-US" sz="1800" b="1" dirty="0"/>
                        <a:t>142</a:t>
                      </a:r>
                    </a:p>
                  </a:txBody>
                  <a:tcPr anchor="ctr">
                    <a:solidFill>
                      <a:srgbClr val="FFFF00"/>
                    </a:solidFill>
                  </a:tcPr>
                </a:tc>
                <a:tc>
                  <a:txBody>
                    <a:bodyPr/>
                    <a:lstStyle/>
                    <a:p>
                      <a:pPr algn="ctr"/>
                      <a:r>
                        <a:rPr lang="en-US" sz="1800" b="1" dirty="0"/>
                        <a:t>74</a:t>
                      </a:r>
                    </a:p>
                  </a:txBody>
                  <a:tcPr anchor="ctr"/>
                </a:tc>
                <a:tc>
                  <a:txBody>
                    <a:bodyPr/>
                    <a:lstStyle/>
                    <a:p>
                      <a:pPr algn="ctr"/>
                      <a:r>
                        <a:rPr lang="en-US" sz="1800" b="1" dirty="0"/>
                        <a:t>135</a:t>
                      </a:r>
                    </a:p>
                  </a:txBody>
                  <a:tcPr anchor="ctr">
                    <a:solidFill>
                      <a:srgbClr val="FFFF00"/>
                    </a:solidFill>
                  </a:tcPr>
                </a:tc>
                <a:tc>
                  <a:txBody>
                    <a:bodyPr/>
                    <a:lstStyle/>
                    <a:p>
                      <a:pPr algn="ctr"/>
                      <a:r>
                        <a:rPr lang="en-US" sz="1800" b="1" dirty="0"/>
                        <a:t>67</a:t>
                      </a:r>
                    </a:p>
                  </a:txBody>
                  <a:tcPr anchor="ctr"/>
                </a:tc>
                <a:tc>
                  <a:txBody>
                    <a:bodyPr/>
                    <a:lstStyle/>
                    <a:p>
                      <a:pPr algn="ctr"/>
                      <a:r>
                        <a:rPr lang="en-US" sz="1800" b="1" dirty="0"/>
                        <a:t>420 MG</a:t>
                      </a:r>
                    </a:p>
                  </a:txBody>
                  <a:tcPr anchor="ctr"/>
                </a:tc>
                <a:extLst>
                  <a:ext uri="{0D108BD9-81ED-4DB2-BD59-A6C34878D82A}">
                    <a16:rowId xmlns:a16="http://schemas.microsoft.com/office/drawing/2014/main" val="3053241611"/>
                  </a:ext>
                </a:extLst>
              </a:tr>
              <a:tr h="733242">
                <a:tc>
                  <a:txBody>
                    <a:bodyPr/>
                    <a:lstStyle/>
                    <a:p>
                      <a:pPr algn="l"/>
                      <a:r>
                        <a:rPr lang="en-US" sz="1800" b="1" dirty="0"/>
                        <a:t>% of Q in Watts Br.</a:t>
                      </a:r>
                    </a:p>
                  </a:txBody>
                  <a:tcPr anchor="ctr"/>
                </a:tc>
                <a:tc>
                  <a:txBody>
                    <a:bodyPr/>
                    <a:lstStyle/>
                    <a:p>
                      <a:pPr algn="ctr"/>
                      <a:r>
                        <a:rPr lang="en-US" sz="1600" b="1" dirty="0"/>
                        <a:t>2% of gaged stream total</a:t>
                      </a:r>
                    </a:p>
                  </a:txBody>
                  <a:tcPr anchor="ctr">
                    <a:solidFill>
                      <a:srgbClr val="FF0000"/>
                    </a:solidFill>
                  </a:tcPr>
                </a:tc>
                <a:tc>
                  <a:txBody>
                    <a:bodyPr/>
                    <a:lstStyle/>
                    <a:p>
                      <a:pPr algn="ctr"/>
                      <a:r>
                        <a:rPr lang="en-US" sz="1800" b="1" dirty="0"/>
                        <a:t>36</a:t>
                      </a:r>
                    </a:p>
                  </a:txBody>
                  <a:tcPr anchor="ctr">
                    <a:solidFill>
                      <a:srgbClr val="FFFF00"/>
                    </a:solidFill>
                  </a:tcPr>
                </a:tc>
                <a:tc>
                  <a:txBody>
                    <a:bodyPr/>
                    <a:lstStyle/>
                    <a:p>
                      <a:pPr algn="ctr"/>
                      <a:r>
                        <a:rPr lang="en-US" sz="1800" b="1" dirty="0"/>
                        <a:t>19</a:t>
                      </a:r>
                    </a:p>
                  </a:txBody>
                  <a:tcPr anchor="ctr">
                    <a:solidFill>
                      <a:schemeClr val="bg2"/>
                    </a:solidFill>
                  </a:tcPr>
                </a:tc>
                <a:tc>
                  <a:txBody>
                    <a:bodyPr/>
                    <a:lstStyle/>
                    <a:p>
                      <a:pPr algn="ctr"/>
                      <a:r>
                        <a:rPr lang="en-US" sz="1800" b="1" dirty="0"/>
                        <a:t>34</a:t>
                      </a:r>
                    </a:p>
                  </a:txBody>
                  <a:tcPr anchor="ctr">
                    <a:solidFill>
                      <a:srgbClr val="FFFF00"/>
                    </a:solidFill>
                  </a:tcPr>
                </a:tc>
                <a:tc>
                  <a:txBody>
                    <a:bodyPr/>
                    <a:lstStyle/>
                    <a:p>
                      <a:pPr algn="ctr"/>
                      <a:r>
                        <a:rPr lang="en-US" sz="1800" b="1" dirty="0"/>
                        <a:t>17</a:t>
                      </a:r>
                    </a:p>
                  </a:txBody>
                  <a:tcPr anchor="ctr">
                    <a:solidFill>
                      <a:schemeClr val="bg2"/>
                    </a:solidFill>
                  </a:tcPr>
                </a:tc>
                <a:tc>
                  <a:txBody>
                    <a:bodyPr/>
                    <a:lstStyle/>
                    <a:p>
                      <a:pPr algn="ctr"/>
                      <a:r>
                        <a:rPr lang="en-US" sz="1800" b="1" dirty="0"/>
                        <a:t>1.1</a:t>
                      </a:r>
                    </a:p>
                  </a:txBody>
                  <a:tcPr anchor="ctr">
                    <a:solidFill>
                      <a:schemeClr val="bg2"/>
                    </a:solidFill>
                  </a:tcPr>
                </a:tc>
                <a:extLst>
                  <a:ext uri="{0D108BD9-81ED-4DB2-BD59-A6C34878D82A}">
                    <a16:rowId xmlns:a16="http://schemas.microsoft.com/office/drawing/2014/main" val="2288726832"/>
                  </a:ext>
                </a:extLst>
              </a:tr>
              <a:tr h="1047489">
                <a:tc>
                  <a:txBody>
                    <a:bodyPr/>
                    <a:lstStyle/>
                    <a:p>
                      <a:pPr algn="l"/>
                      <a:r>
                        <a:rPr lang="en-US" sz="1800" b="1" dirty="0"/>
                        <a:t>Total sediment load, kg and </a:t>
                      </a:r>
                    </a:p>
                    <a:p>
                      <a:pPr algn="l"/>
                      <a:r>
                        <a:rPr lang="en-US" sz="1800" b="1" dirty="0"/>
                        <a:t>% total gaged</a:t>
                      </a:r>
                    </a:p>
                  </a:txBody>
                  <a:tcPr anchor="ctr"/>
                </a:tc>
                <a:tc>
                  <a:txBody>
                    <a:bodyPr/>
                    <a:lstStyle/>
                    <a:p>
                      <a:pPr algn="ctr"/>
                      <a:r>
                        <a:rPr lang="en-US" sz="1600" b="1" dirty="0"/>
                        <a:t>604,000</a:t>
                      </a:r>
                    </a:p>
                    <a:p>
                      <a:pPr algn="ctr"/>
                      <a:r>
                        <a:rPr lang="en-US" sz="1600" b="1" dirty="0"/>
                        <a:t>2% of gaged stream total</a:t>
                      </a:r>
                    </a:p>
                  </a:txBody>
                  <a:tcPr anchor="ctr">
                    <a:solidFill>
                      <a:srgbClr val="FF0000"/>
                    </a:solidFill>
                  </a:tcPr>
                </a:tc>
                <a:tc>
                  <a:txBody>
                    <a:bodyPr/>
                    <a:lstStyle/>
                    <a:p>
                      <a:pPr algn="ctr"/>
                      <a:r>
                        <a:rPr lang="en-US" sz="1800" b="1" dirty="0"/>
                        <a:t>127,000</a:t>
                      </a:r>
                    </a:p>
                    <a:p>
                      <a:pPr algn="ctr"/>
                      <a:r>
                        <a:rPr lang="en-US" sz="1800" b="1" dirty="0"/>
                        <a:t>(0.4%)</a:t>
                      </a:r>
                    </a:p>
                  </a:txBody>
                  <a:tcPr anchor="ctr">
                    <a:solidFill>
                      <a:srgbClr val="FFFF00"/>
                    </a:solidFill>
                  </a:tcPr>
                </a:tc>
                <a:tc>
                  <a:txBody>
                    <a:bodyPr/>
                    <a:lstStyle/>
                    <a:p>
                      <a:pPr algn="ctr"/>
                      <a:r>
                        <a:rPr lang="en-US" sz="1800" b="1" dirty="0"/>
                        <a:t>66,000</a:t>
                      </a:r>
                    </a:p>
                    <a:p>
                      <a:pPr algn="ctr"/>
                      <a:r>
                        <a:rPr lang="en-US" sz="1800" b="1" dirty="0"/>
                        <a:t>(0.2%)</a:t>
                      </a:r>
                    </a:p>
                  </a:txBody>
                  <a:tcPr anchor="ctr"/>
                </a:tc>
                <a:tc>
                  <a:txBody>
                    <a:bodyPr/>
                    <a:lstStyle/>
                    <a:p>
                      <a:pPr algn="ctr"/>
                      <a:r>
                        <a:rPr lang="en-US" sz="1800" b="1" dirty="0"/>
                        <a:t>121,000</a:t>
                      </a:r>
                    </a:p>
                    <a:p>
                      <a:pPr algn="ctr"/>
                      <a:r>
                        <a:rPr lang="en-US" sz="1800" b="1" dirty="0"/>
                        <a:t>(0.4%)</a:t>
                      </a:r>
                    </a:p>
                  </a:txBody>
                  <a:tcPr anchor="ctr">
                    <a:solidFill>
                      <a:srgbClr val="FFFF00"/>
                    </a:solidFill>
                  </a:tcPr>
                </a:tc>
                <a:tc>
                  <a:txBody>
                    <a:bodyPr/>
                    <a:lstStyle/>
                    <a:p>
                      <a:pPr algn="ctr"/>
                      <a:r>
                        <a:rPr lang="en-US" sz="1800" b="1" dirty="0"/>
                        <a:t>60,000</a:t>
                      </a:r>
                    </a:p>
                    <a:p>
                      <a:pPr algn="ctr"/>
                      <a:r>
                        <a:rPr lang="en-US" sz="1800" b="1" dirty="0"/>
                        <a:t>(0.2%)</a:t>
                      </a:r>
                    </a:p>
                  </a:txBody>
                  <a:tcPr anchor="ctr"/>
                </a:tc>
                <a:tc>
                  <a:txBody>
                    <a:bodyPr/>
                    <a:lstStyle/>
                    <a:p>
                      <a:pPr algn="ctr"/>
                      <a:r>
                        <a:rPr lang="en-US" sz="1800" b="1" dirty="0"/>
                        <a:t>375,000 kg</a:t>
                      </a:r>
                    </a:p>
                    <a:p>
                      <a:pPr algn="ctr"/>
                      <a:r>
                        <a:rPr lang="en-US" sz="1800" b="1" dirty="0"/>
                        <a:t>(1.2%)</a:t>
                      </a:r>
                    </a:p>
                  </a:txBody>
                  <a:tcPr anchor="ctr"/>
                </a:tc>
                <a:extLst>
                  <a:ext uri="{0D108BD9-81ED-4DB2-BD59-A6C34878D82A}">
                    <a16:rowId xmlns:a16="http://schemas.microsoft.com/office/drawing/2014/main" val="162324510"/>
                  </a:ext>
                </a:extLst>
              </a:tr>
              <a:tr h="733242">
                <a:tc>
                  <a:txBody>
                    <a:bodyPr/>
                    <a:lstStyle/>
                    <a:p>
                      <a:pPr algn="l"/>
                      <a:r>
                        <a:rPr lang="en-US" sz="1800" b="1" dirty="0"/>
                        <a:t>% Sediment Load </a:t>
                      </a:r>
                    </a:p>
                    <a:p>
                      <a:pPr algn="l"/>
                      <a:r>
                        <a:rPr lang="en-US" sz="1800" b="1" dirty="0"/>
                        <a:t>in Watts</a:t>
                      </a:r>
                    </a:p>
                  </a:txBody>
                  <a:tcPr anchor="ctr"/>
                </a:tc>
                <a:tc>
                  <a:txBody>
                    <a:bodyPr/>
                    <a:lstStyle/>
                    <a:p>
                      <a:pPr algn="ctr"/>
                      <a:r>
                        <a:rPr lang="en-US" sz="1600" b="1" dirty="0"/>
                        <a:t>--</a:t>
                      </a:r>
                    </a:p>
                  </a:txBody>
                  <a:tcPr anchor="ctr">
                    <a:solidFill>
                      <a:srgbClr val="FF0000"/>
                    </a:solidFill>
                  </a:tcPr>
                </a:tc>
                <a:tc>
                  <a:txBody>
                    <a:bodyPr/>
                    <a:lstStyle/>
                    <a:p>
                      <a:pPr algn="ctr"/>
                      <a:r>
                        <a:rPr lang="en-US" sz="1800" b="1" dirty="0"/>
                        <a:t>22</a:t>
                      </a:r>
                    </a:p>
                  </a:txBody>
                  <a:tcPr anchor="ctr">
                    <a:solidFill>
                      <a:srgbClr val="FFFF00"/>
                    </a:solidFill>
                  </a:tcPr>
                </a:tc>
                <a:tc>
                  <a:txBody>
                    <a:bodyPr/>
                    <a:lstStyle/>
                    <a:p>
                      <a:pPr algn="ctr"/>
                      <a:r>
                        <a:rPr lang="en-US" sz="1800" b="1" dirty="0"/>
                        <a:t>11</a:t>
                      </a:r>
                    </a:p>
                  </a:txBody>
                  <a:tcPr anchor="ctr">
                    <a:solidFill>
                      <a:schemeClr val="bg2"/>
                    </a:solidFill>
                  </a:tcPr>
                </a:tc>
                <a:tc>
                  <a:txBody>
                    <a:bodyPr/>
                    <a:lstStyle/>
                    <a:p>
                      <a:pPr algn="ctr"/>
                      <a:r>
                        <a:rPr lang="en-US" sz="1800" b="1" dirty="0"/>
                        <a:t>20</a:t>
                      </a:r>
                    </a:p>
                  </a:txBody>
                  <a:tcPr anchor="ctr">
                    <a:solidFill>
                      <a:srgbClr val="FFFF00"/>
                    </a:solidFill>
                  </a:tcPr>
                </a:tc>
                <a:tc>
                  <a:txBody>
                    <a:bodyPr/>
                    <a:lstStyle/>
                    <a:p>
                      <a:pPr algn="ctr"/>
                      <a:r>
                        <a:rPr lang="en-US" sz="1800" b="1" dirty="0"/>
                        <a:t>10</a:t>
                      </a:r>
                    </a:p>
                  </a:txBody>
                  <a:tcPr anchor="ctr">
                    <a:solidFill>
                      <a:schemeClr val="bg2"/>
                    </a:solidFill>
                  </a:tcPr>
                </a:tc>
                <a:tc>
                  <a:txBody>
                    <a:bodyPr/>
                    <a:lstStyle/>
                    <a:p>
                      <a:pPr algn="ctr"/>
                      <a:r>
                        <a:rPr lang="en-US" sz="1800" b="1" dirty="0"/>
                        <a:t>63% of Watts</a:t>
                      </a:r>
                    </a:p>
                  </a:txBody>
                  <a:tcPr anchor="ctr">
                    <a:solidFill>
                      <a:srgbClr val="FFFF00"/>
                    </a:solidFill>
                  </a:tcPr>
                </a:tc>
                <a:extLst>
                  <a:ext uri="{0D108BD9-81ED-4DB2-BD59-A6C34878D82A}">
                    <a16:rowId xmlns:a16="http://schemas.microsoft.com/office/drawing/2014/main" val="1058140515"/>
                  </a:ext>
                </a:extLst>
              </a:tr>
              <a:tr h="733242">
                <a:tc>
                  <a:txBody>
                    <a:bodyPr/>
                    <a:lstStyle/>
                    <a:p>
                      <a:pPr algn="l"/>
                      <a:r>
                        <a:rPr lang="en-US" sz="1800" b="1" dirty="0"/>
                        <a:t>Sediment load, kg/d</a:t>
                      </a:r>
                    </a:p>
                  </a:txBody>
                  <a:tcPr anchor="ctr"/>
                </a:tc>
                <a:tc>
                  <a:txBody>
                    <a:bodyPr/>
                    <a:lstStyle/>
                    <a:p>
                      <a:pPr algn="ctr"/>
                      <a:r>
                        <a:rPr lang="en-US" sz="1600" b="1" dirty="0"/>
                        <a:t>814</a:t>
                      </a:r>
                    </a:p>
                  </a:txBody>
                  <a:tcPr anchor="ctr">
                    <a:solidFill>
                      <a:srgbClr val="FF0000"/>
                    </a:solidFill>
                  </a:tcPr>
                </a:tc>
                <a:tc>
                  <a:txBody>
                    <a:bodyPr/>
                    <a:lstStyle/>
                    <a:p>
                      <a:pPr algn="ctr"/>
                      <a:r>
                        <a:rPr lang="en-US" sz="1800" b="1" dirty="0"/>
                        <a:t>348</a:t>
                      </a:r>
                    </a:p>
                  </a:txBody>
                  <a:tcPr anchor="ctr"/>
                </a:tc>
                <a:tc>
                  <a:txBody>
                    <a:bodyPr/>
                    <a:lstStyle/>
                    <a:p>
                      <a:pPr algn="ctr"/>
                      <a:r>
                        <a:rPr lang="en-US" sz="1800" b="1" dirty="0"/>
                        <a:t>182</a:t>
                      </a:r>
                    </a:p>
                  </a:txBody>
                  <a:tcPr anchor="ctr"/>
                </a:tc>
                <a:tc>
                  <a:txBody>
                    <a:bodyPr/>
                    <a:lstStyle/>
                    <a:p>
                      <a:pPr algn="ctr"/>
                      <a:r>
                        <a:rPr lang="en-US" sz="1800" b="1" dirty="0"/>
                        <a:t>332</a:t>
                      </a:r>
                    </a:p>
                  </a:txBody>
                  <a:tcPr anchor="ctr"/>
                </a:tc>
                <a:tc>
                  <a:txBody>
                    <a:bodyPr/>
                    <a:lstStyle/>
                    <a:p>
                      <a:pPr algn="ctr"/>
                      <a:r>
                        <a:rPr lang="en-US" sz="1800" b="1" dirty="0"/>
                        <a:t>165</a:t>
                      </a:r>
                    </a:p>
                  </a:txBody>
                  <a:tcPr anchor="ctr"/>
                </a:tc>
                <a:tc>
                  <a:txBody>
                    <a:bodyPr/>
                    <a:lstStyle/>
                    <a:p>
                      <a:pPr algn="ctr"/>
                      <a:r>
                        <a:rPr lang="en-US" sz="1800" b="1" dirty="0"/>
                        <a:t>1,030</a:t>
                      </a:r>
                    </a:p>
                    <a:p>
                      <a:pPr algn="ctr"/>
                      <a:r>
                        <a:rPr lang="en-US" sz="1800" b="1" dirty="0"/>
                        <a:t>(0.9 yd</a:t>
                      </a:r>
                      <a:r>
                        <a:rPr lang="en-US" sz="1800" b="1" baseline="30000" dirty="0"/>
                        <a:t>3</a:t>
                      </a:r>
                      <a:r>
                        <a:rPr lang="en-US" sz="1800" b="1" dirty="0"/>
                        <a:t>/d)</a:t>
                      </a:r>
                    </a:p>
                  </a:txBody>
                  <a:tcPr anchor="ctr"/>
                </a:tc>
                <a:extLst>
                  <a:ext uri="{0D108BD9-81ED-4DB2-BD59-A6C34878D82A}">
                    <a16:rowId xmlns:a16="http://schemas.microsoft.com/office/drawing/2014/main" val="592926277"/>
                  </a:ext>
                </a:extLst>
              </a:tr>
              <a:tr h="10125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Sediment Yield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  (kg/</a:t>
                      </a:r>
                      <a:r>
                        <a:rPr lang="en-US" sz="1800" b="1" dirty="0" err="1"/>
                        <a:t>yr</a:t>
                      </a:r>
                      <a:r>
                        <a:rPr lang="en-US" sz="1800" b="1" dirty="0"/>
                        <a:t>/mi</a:t>
                      </a:r>
                      <a:r>
                        <a:rPr lang="en-US" sz="1800" b="1" baseline="30000" dirty="0"/>
                        <a:t>2</a:t>
                      </a:r>
                      <a:r>
                        <a:rPr lang="en-US" sz="1800" b="1" dirty="0"/>
                        <a:t>)</a:t>
                      </a:r>
                    </a:p>
                  </a:txBody>
                  <a:tcPr anchor="ctr"/>
                </a:tc>
                <a:tc>
                  <a:txBody>
                    <a:bodyPr/>
                    <a:lstStyle/>
                    <a:p>
                      <a:pPr algn="ctr"/>
                      <a:r>
                        <a:rPr lang="en-US" sz="1600" b="1" dirty="0"/>
                        <a:t>1.8e5</a:t>
                      </a:r>
                    </a:p>
                  </a:txBody>
                  <a:tcPr anchor="ctr">
                    <a:solidFill>
                      <a:srgbClr val="FF0000"/>
                    </a:solidFill>
                  </a:tcPr>
                </a:tc>
                <a:tc>
                  <a:txBody>
                    <a:bodyPr/>
                    <a:lstStyle/>
                    <a:p>
                      <a:pPr algn="ctr"/>
                      <a:r>
                        <a:rPr lang="en-US" sz="1800" b="1" dirty="0"/>
                        <a:t>1.8e5</a:t>
                      </a:r>
                    </a:p>
                  </a:txBody>
                  <a:tcPr anchor="ctr"/>
                </a:tc>
                <a:tc>
                  <a:txBody>
                    <a:bodyPr/>
                    <a:lstStyle/>
                    <a:p>
                      <a:pPr algn="ctr"/>
                      <a:r>
                        <a:rPr lang="en-US" sz="1800" b="1" dirty="0"/>
                        <a:t>1.8e5</a:t>
                      </a:r>
                    </a:p>
                  </a:txBody>
                  <a:tcPr anchor="ctr"/>
                </a:tc>
                <a:tc>
                  <a:txBody>
                    <a:bodyPr/>
                    <a:lstStyle/>
                    <a:p>
                      <a:pPr algn="ctr"/>
                      <a:r>
                        <a:rPr lang="en-US" sz="1800" b="1" dirty="0"/>
                        <a:t>3.6e5</a:t>
                      </a:r>
                    </a:p>
                  </a:txBody>
                  <a:tcPr anchor="ctr">
                    <a:solidFill>
                      <a:srgbClr val="FFFF00"/>
                    </a:solidFill>
                  </a:tcPr>
                </a:tc>
                <a:tc>
                  <a:txBody>
                    <a:bodyPr/>
                    <a:lstStyle/>
                    <a:p>
                      <a:pPr algn="ctr"/>
                      <a:r>
                        <a:rPr lang="en-US" sz="1800" b="1" dirty="0"/>
                        <a:t>1.8e5</a:t>
                      </a:r>
                    </a:p>
                  </a:txBody>
                  <a:tcPr anchor="ctr"/>
                </a:tc>
                <a:tc>
                  <a:txBody>
                    <a:bodyPr/>
                    <a:lstStyle/>
                    <a:p>
                      <a:pPr algn="ctr"/>
                      <a:r>
                        <a:rPr lang="en-US" sz="1800" b="1" dirty="0"/>
                        <a:t>1.8e5</a:t>
                      </a:r>
                    </a:p>
                  </a:txBody>
                  <a:tcPr anchor="ctr"/>
                </a:tc>
                <a:extLst>
                  <a:ext uri="{0D108BD9-81ED-4DB2-BD59-A6C34878D82A}">
                    <a16:rowId xmlns:a16="http://schemas.microsoft.com/office/drawing/2014/main" val="1773585"/>
                  </a:ext>
                </a:extLst>
              </a:tr>
            </a:tbl>
          </a:graphicData>
        </a:graphic>
      </p:graphicFrame>
      <p:sp>
        <p:nvSpPr>
          <p:cNvPr id="3" name="TextBox 2">
            <a:extLst>
              <a:ext uri="{FF2B5EF4-FFF2-40B4-BE49-F238E27FC236}">
                <a16:creationId xmlns:a16="http://schemas.microsoft.com/office/drawing/2014/main" id="{5764DFAF-97CB-4456-AD16-F50A2E6F08D1}"/>
              </a:ext>
            </a:extLst>
          </p:cNvPr>
          <p:cNvSpPr txBox="1"/>
          <p:nvPr/>
        </p:nvSpPr>
        <p:spPr>
          <a:xfrm>
            <a:off x="674704" y="88694"/>
            <a:ext cx="11517296" cy="523220"/>
          </a:xfrm>
          <a:prstGeom prst="rect">
            <a:avLst/>
          </a:prstGeom>
          <a:noFill/>
        </p:spPr>
        <p:txBody>
          <a:bodyPr wrap="square" rtlCol="0">
            <a:spAutoFit/>
          </a:bodyPr>
          <a:lstStyle/>
          <a:p>
            <a:pPr algn="ctr"/>
            <a:r>
              <a:rPr lang="en-US" sz="2800" b="1" dirty="0">
                <a:solidFill>
                  <a:srgbClr val="FFFF00"/>
                </a:solidFill>
              </a:rPr>
              <a:t>Q and Sediment at Non-Gaged Tributaries 2017 -  Compared with Watts </a:t>
            </a:r>
          </a:p>
        </p:txBody>
      </p:sp>
      <p:sp>
        <p:nvSpPr>
          <p:cNvPr id="5" name="TextBox 4">
            <a:extLst>
              <a:ext uri="{FF2B5EF4-FFF2-40B4-BE49-F238E27FC236}">
                <a16:creationId xmlns:a16="http://schemas.microsoft.com/office/drawing/2014/main" id="{A0B5BEA3-0198-45D5-8EE9-08CED5CBE924}"/>
              </a:ext>
            </a:extLst>
          </p:cNvPr>
          <p:cNvSpPr txBox="1"/>
          <p:nvPr/>
        </p:nvSpPr>
        <p:spPr>
          <a:xfrm>
            <a:off x="774130" y="6195493"/>
            <a:ext cx="10920046" cy="400110"/>
          </a:xfrm>
          <a:prstGeom prst="rect">
            <a:avLst/>
          </a:prstGeom>
          <a:noFill/>
        </p:spPr>
        <p:txBody>
          <a:bodyPr wrap="square" rtlCol="0">
            <a:spAutoFit/>
          </a:bodyPr>
          <a:lstStyle/>
          <a:p>
            <a:pPr algn="ctr"/>
            <a:r>
              <a:rPr lang="en-US" sz="2000" b="1" i="1" dirty="0">
                <a:solidFill>
                  <a:srgbClr val="FFFF00"/>
                </a:solidFill>
              </a:rPr>
              <a:t>Non-gaged </a:t>
            </a:r>
            <a:r>
              <a:rPr lang="en-US" sz="2000" b="1" i="1" dirty="0" err="1">
                <a:solidFill>
                  <a:srgbClr val="FFFF00"/>
                </a:solidFill>
              </a:rPr>
              <a:t>trib</a:t>
            </a:r>
            <a:r>
              <a:rPr lang="en-US" sz="2000" b="1" i="1" dirty="0">
                <a:solidFill>
                  <a:srgbClr val="FFFF00"/>
                </a:solidFill>
              </a:rPr>
              <a:t> data calculated using ratio of basin area to area of Watts Branch</a:t>
            </a:r>
          </a:p>
        </p:txBody>
      </p:sp>
    </p:spTree>
    <p:extLst>
      <p:ext uri="{BB962C8B-B14F-4D97-AF65-F5344CB8AC3E}">
        <p14:creationId xmlns:p14="http://schemas.microsoft.com/office/powerpoint/2010/main" val="3218166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1" y="151965"/>
            <a:ext cx="8266261" cy="6248400"/>
          </a:xfrm>
          <a:prstGeom prst="rect">
            <a:avLst/>
          </a:prstGeom>
        </p:spPr>
      </p:pic>
      <p:sp>
        <p:nvSpPr>
          <p:cNvPr id="4" name="Right Arrow 3"/>
          <p:cNvSpPr/>
          <p:nvPr/>
        </p:nvSpPr>
        <p:spPr>
          <a:xfrm>
            <a:off x="6893371" y="2263372"/>
            <a:ext cx="914400" cy="231486"/>
          </a:xfrm>
          <a:prstGeom prst="rightArrow">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8139512" y="2286000"/>
            <a:ext cx="1004488" cy="231487"/>
          </a:xfrm>
          <a:prstGeom prst="rightArrow">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2039038">
            <a:off x="7978199" y="3182412"/>
            <a:ext cx="789452" cy="187509"/>
          </a:xfrm>
          <a:prstGeom prst="rightArrow">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7410631" y="2971800"/>
            <a:ext cx="347302" cy="197588"/>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7807772" y="3252674"/>
            <a:ext cx="325451" cy="464046"/>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ight Brace 11"/>
          <p:cNvSpPr/>
          <p:nvPr/>
        </p:nvSpPr>
        <p:spPr>
          <a:xfrm rot="2461729">
            <a:off x="7364615" y="3712411"/>
            <a:ext cx="706834" cy="879354"/>
          </a:xfrm>
          <a:prstGeom prst="rightBrace">
            <a:avLst/>
          </a:prstGeom>
          <a:noFill/>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6209515" y="2201688"/>
            <a:ext cx="747533" cy="400110"/>
          </a:xfrm>
          <a:prstGeom prst="rect">
            <a:avLst/>
          </a:prstGeom>
          <a:noFill/>
        </p:spPr>
        <p:txBody>
          <a:bodyPr wrap="square" rtlCol="0">
            <a:spAutoFit/>
          </a:bodyPr>
          <a:lstStyle/>
          <a:p>
            <a:r>
              <a:rPr lang="en-US" sz="2000" b="1" dirty="0"/>
              <a:t>NWB</a:t>
            </a:r>
            <a:endParaRPr lang="en-US" sz="1600" b="1" dirty="0"/>
          </a:p>
        </p:txBody>
      </p:sp>
      <p:sp>
        <p:nvSpPr>
          <p:cNvPr id="15" name="TextBox 14"/>
          <p:cNvSpPr txBox="1"/>
          <p:nvPr/>
        </p:nvSpPr>
        <p:spPr>
          <a:xfrm>
            <a:off x="9297664" y="2201688"/>
            <a:ext cx="685800" cy="400110"/>
          </a:xfrm>
          <a:prstGeom prst="rect">
            <a:avLst/>
          </a:prstGeom>
          <a:solidFill>
            <a:srgbClr val="FFFF00"/>
          </a:solidFill>
        </p:spPr>
        <p:txBody>
          <a:bodyPr wrap="square" rtlCol="0">
            <a:spAutoFit/>
          </a:bodyPr>
          <a:lstStyle/>
          <a:p>
            <a:r>
              <a:rPr lang="en-US" sz="2000" b="1" dirty="0"/>
              <a:t>NEB</a:t>
            </a:r>
          </a:p>
        </p:txBody>
      </p:sp>
      <p:sp>
        <p:nvSpPr>
          <p:cNvPr id="16" name="TextBox 15"/>
          <p:cNvSpPr txBox="1"/>
          <p:nvPr/>
        </p:nvSpPr>
        <p:spPr>
          <a:xfrm>
            <a:off x="8891091" y="3177868"/>
            <a:ext cx="862509" cy="400110"/>
          </a:xfrm>
          <a:prstGeom prst="rect">
            <a:avLst/>
          </a:prstGeom>
          <a:solidFill>
            <a:srgbClr val="FFFF00"/>
          </a:solidFill>
        </p:spPr>
        <p:txBody>
          <a:bodyPr wrap="square" rtlCol="0">
            <a:spAutoFit/>
          </a:bodyPr>
          <a:lstStyle/>
          <a:p>
            <a:r>
              <a:rPr lang="en-US" sz="2000" b="1" dirty="0"/>
              <a:t>LBDC</a:t>
            </a:r>
          </a:p>
        </p:txBody>
      </p:sp>
      <p:sp>
        <p:nvSpPr>
          <p:cNvPr id="17" name="TextBox 16"/>
          <p:cNvSpPr txBox="1"/>
          <p:nvPr/>
        </p:nvSpPr>
        <p:spPr>
          <a:xfrm>
            <a:off x="6503465" y="2668711"/>
            <a:ext cx="907167" cy="400110"/>
          </a:xfrm>
          <a:prstGeom prst="rect">
            <a:avLst/>
          </a:prstGeom>
          <a:noFill/>
        </p:spPr>
        <p:txBody>
          <a:bodyPr wrap="square" rtlCol="0">
            <a:spAutoFit/>
          </a:bodyPr>
          <a:lstStyle/>
          <a:p>
            <a:r>
              <a:rPr lang="en-US" sz="2000" b="1" dirty="0"/>
              <a:t>Hickey</a:t>
            </a:r>
          </a:p>
        </p:txBody>
      </p:sp>
      <p:sp>
        <p:nvSpPr>
          <p:cNvPr id="18" name="TextBox 17"/>
          <p:cNvSpPr txBox="1"/>
          <p:nvPr/>
        </p:nvSpPr>
        <p:spPr>
          <a:xfrm>
            <a:off x="8149500" y="4546401"/>
            <a:ext cx="1391778" cy="707886"/>
          </a:xfrm>
          <a:prstGeom prst="rect">
            <a:avLst/>
          </a:prstGeom>
          <a:solidFill>
            <a:srgbClr val="FFFF00"/>
          </a:solidFill>
        </p:spPr>
        <p:txBody>
          <a:bodyPr wrap="square" rtlCol="0">
            <a:spAutoFit/>
          </a:bodyPr>
          <a:lstStyle/>
          <a:p>
            <a:r>
              <a:rPr lang="en-US" sz="2000" b="1" dirty="0"/>
              <a:t>Non-gaged </a:t>
            </a:r>
            <a:r>
              <a:rPr lang="en-US" sz="2000" b="1" dirty="0" err="1"/>
              <a:t>Tribs</a:t>
            </a:r>
            <a:endParaRPr lang="en-US" sz="2000" b="1" dirty="0"/>
          </a:p>
        </p:txBody>
      </p:sp>
      <p:sp>
        <p:nvSpPr>
          <p:cNvPr id="2" name="TextBox 1"/>
          <p:cNvSpPr txBox="1"/>
          <p:nvPr/>
        </p:nvSpPr>
        <p:spPr>
          <a:xfrm>
            <a:off x="8269234" y="3745238"/>
            <a:ext cx="858378" cy="400110"/>
          </a:xfrm>
          <a:prstGeom prst="rect">
            <a:avLst/>
          </a:prstGeom>
          <a:solidFill>
            <a:srgbClr val="FFFF00"/>
          </a:solidFill>
        </p:spPr>
        <p:txBody>
          <a:bodyPr wrap="square" rtlCol="0">
            <a:spAutoFit/>
          </a:bodyPr>
          <a:lstStyle/>
          <a:p>
            <a:r>
              <a:rPr lang="en-US" sz="2000" b="1" dirty="0"/>
              <a:t>Watts</a:t>
            </a:r>
          </a:p>
        </p:txBody>
      </p:sp>
      <p:sp>
        <p:nvSpPr>
          <p:cNvPr id="19" name="Right Arrow 3">
            <a:extLst>
              <a:ext uri="{FF2B5EF4-FFF2-40B4-BE49-F238E27FC236}">
                <a16:creationId xmlns:a16="http://schemas.microsoft.com/office/drawing/2014/main" id="{8B2755A8-A208-424F-9F0F-DE51CEA7B10E}"/>
              </a:ext>
            </a:extLst>
          </p:cNvPr>
          <p:cNvSpPr/>
          <p:nvPr/>
        </p:nvSpPr>
        <p:spPr>
          <a:xfrm rot="13045659">
            <a:off x="7730250" y="3441728"/>
            <a:ext cx="525024" cy="223788"/>
          </a:xfrm>
          <a:prstGeom prst="rightArrow">
            <a:avLst>
              <a:gd name="adj1" fmla="val 34959"/>
              <a:gd name="adj2" fmla="val 50000"/>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3">
            <a:extLst>
              <a:ext uri="{FF2B5EF4-FFF2-40B4-BE49-F238E27FC236}">
                <a16:creationId xmlns:a16="http://schemas.microsoft.com/office/drawing/2014/main" id="{14B320FB-2BB1-4140-B965-66955E1CB711}"/>
              </a:ext>
            </a:extLst>
          </p:cNvPr>
          <p:cNvSpPr/>
          <p:nvPr/>
        </p:nvSpPr>
        <p:spPr>
          <a:xfrm rot="2039755">
            <a:off x="7371780" y="2914305"/>
            <a:ext cx="498311" cy="220449"/>
          </a:xfrm>
          <a:prstGeom prst="rightArrow">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508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A5C1D2-A564-469E-A0A0-8B6EF5E4C2D8}"/>
              </a:ext>
            </a:extLst>
          </p:cNvPr>
          <p:cNvSpPr txBox="1"/>
          <p:nvPr/>
        </p:nvSpPr>
        <p:spPr>
          <a:xfrm>
            <a:off x="236737" y="0"/>
            <a:ext cx="11718525" cy="6755696"/>
          </a:xfrm>
          <a:prstGeom prst="rect">
            <a:avLst/>
          </a:prstGeom>
          <a:noFill/>
        </p:spPr>
        <p:txBody>
          <a:bodyPr wrap="square" rtlCol="0">
            <a:spAutoFit/>
          </a:bodyPr>
          <a:lstStyle/>
          <a:p>
            <a:pPr algn="ctr"/>
            <a:r>
              <a:rPr lang="en-US" sz="3600" b="1" dirty="0">
                <a:solidFill>
                  <a:srgbClr val="FFFF00"/>
                </a:solidFill>
              </a:rPr>
              <a:t>Approach</a:t>
            </a:r>
          </a:p>
          <a:p>
            <a:r>
              <a:rPr lang="en-US" sz="3200" b="1" i="1" dirty="0">
                <a:solidFill>
                  <a:srgbClr val="FFFF00"/>
                </a:solidFill>
              </a:rPr>
              <a:t>Gaged Tributaries </a:t>
            </a:r>
          </a:p>
          <a:p>
            <a:endParaRPr lang="en-US" sz="2000" b="1" i="1" dirty="0">
              <a:solidFill>
                <a:srgbClr val="FFFF00"/>
              </a:solidFill>
            </a:endParaRPr>
          </a:p>
          <a:p>
            <a:r>
              <a:rPr lang="en-US" sz="2400" b="1" dirty="0">
                <a:solidFill>
                  <a:srgbClr val="FFFF00"/>
                </a:solidFill>
              </a:rPr>
              <a:t>Obtain “representative” chemistry of SS using </a:t>
            </a:r>
            <a:r>
              <a:rPr lang="en-US" sz="2400" b="1" i="1" u="sng" dirty="0">
                <a:solidFill>
                  <a:srgbClr val="FFFF00"/>
                </a:solidFill>
              </a:rPr>
              <a:t>large-volume composite </a:t>
            </a:r>
            <a:r>
              <a:rPr lang="en-US" sz="2400" b="1" dirty="0">
                <a:solidFill>
                  <a:srgbClr val="FFFF00"/>
                </a:solidFill>
              </a:rPr>
              <a:t>samples collected during multiple storms, 2 low-flow samples, and from bed sediment</a:t>
            </a:r>
          </a:p>
          <a:p>
            <a:endParaRPr lang="en-US" b="1" dirty="0">
              <a:solidFill>
                <a:srgbClr val="FFFF00"/>
              </a:solidFill>
            </a:endParaRPr>
          </a:p>
          <a:p>
            <a:r>
              <a:rPr lang="en-US" sz="2400" b="1" dirty="0">
                <a:solidFill>
                  <a:srgbClr val="FFFF00"/>
                </a:solidFill>
              </a:rPr>
              <a:t>Estimated SSC from continuous turbidity and discharge (Q) using linear-regression analysis</a:t>
            </a:r>
          </a:p>
          <a:p>
            <a:r>
              <a:rPr lang="en-US" sz="1000" b="1" dirty="0">
                <a:solidFill>
                  <a:srgbClr val="FFFF00"/>
                </a:solidFill>
              </a:rPr>
              <a:t>		</a:t>
            </a:r>
            <a:endParaRPr lang="en-US" sz="2400" b="1" dirty="0">
              <a:solidFill>
                <a:srgbClr val="FFFF00"/>
              </a:solidFill>
            </a:endParaRPr>
          </a:p>
          <a:p>
            <a:r>
              <a:rPr lang="en-US" sz="2400" b="1" dirty="0">
                <a:solidFill>
                  <a:srgbClr val="FFFF00"/>
                </a:solidFill>
              </a:rPr>
              <a:t>	Log SSC = a*log (turbidity) + b*log (discharge) + C</a:t>
            </a:r>
          </a:p>
          <a:p>
            <a:endParaRPr lang="en-US" sz="1600" b="1" dirty="0">
              <a:solidFill>
                <a:srgbClr val="FFFF00"/>
              </a:solidFill>
            </a:endParaRPr>
          </a:p>
          <a:p>
            <a:r>
              <a:rPr lang="en-US" sz="2400" b="1" dirty="0">
                <a:solidFill>
                  <a:srgbClr val="FFFF00"/>
                </a:solidFill>
              </a:rPr>
              <a:t>Combine estimated  SSC with discharge and chemistry to obtain loadings</a:t>
            </a:r>
          </a:p>
          <a:p>
            <a:endParaRPr lang="en-US" sz="1600" b="1" i="1" dirty="0">
              <a:solidFill>
                <a:srgbClr val="FFFF00"/>
              </a:solidFill>
            </a:endParaRPr>
          </a:p>
          <a:p>
            <a:r>
              <a:rPr lang="en-US" sz="3200" b="1" i="1" dirty="0">
                <a:solidFill>
                  <a:srgbClr val="FFFF00"/>
                </a:solidFill>
              </a:rPr>
              <a:t>Non-gaged tributaries  </a:t>
            </a:r>
          </a:p>
          <a:p>
            <a:endParaRPr lang="en-US" sz="700" b="1" dirty="0">
              <a:solidFill>
                <a:srgbClr val="FFFF00"/>
              </a:solidFill>
            </a:endParaRPr>
          </a:p>
          <a:p>
            <a:r>
              <a:rPr lang="en-US" sz="2400" b="1" dirty="0">
                <a:solidFill>
                  <a:srgbClr val="FFFF00"/>
                </a:solidFill>
              </a:rPr>
              <a:t>Chemistry from 1 storm and 1 low-flow sample</a:t>
            </a:r>
          </a:p>
          <a:p>
            <a:endParaRPr lang="en-US" sz="1200" b="1" dirty="0">
              <a:solidFill>
                <a:srgbClr val="FFFF00"/>
              </a:solidFill>
            </a:endParaRPr>
          </a:p>
          <a:p>
            <a:r>
              <a:rPr lang="en-US" sz="2400" b="1" dirty="0">
                <a:solidFill>
                  <a:srgbClr val="FFFF00"/>
                </a:solidFill>
              </a:rPr>
              <a:t>Discharge and Sediment loads estimated from Watts Branch</a:t>
            </a:r>
          </a:p>
          <a:p>
            <a:endParaRPr lang="en-US" sz="2400" b="1" dirty="0">
              <a:solidFill>
                <a:srgbClr val="FFFF00"/>
              </a:solidFill>
            </a:endParaRPr>
          </a:p>
          <a:p>
            <a:endParaRPr lang="en-US" sz="2400" b="1" i="1"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163725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0839E3-6A9C-44EB-8679-F1B555DFAD5C}"/>
              </a:ext>
            </a:extLst>
          </p:cNvPr>
          <p:cNvSpPr txBox="1"/>
          <p:nvPr/>
        </p:nvSpPr>
        <p:spPr>
          <a:xfrm>
            <a:off x="411218" y="0"/>
            <a:ext cx="11881282" cy="7694414"/>
          </a:xfrm>
          <a:prstGeom prst="rect">
            <a:avLst/>
          </a:prstGeom>
          <a:noFill/>
        </p:spPr>
        <p:txBody>
          <a:bodyPr wrap="square" rtlCol="0">
            <a:spAutoFit/>
          </a:bodyPr>
          <a:lstStyle/>
          <a:p>
            <a:pPr algn="ctr"/>
            <a:r>
              <a:rPr lang="en-US" sz="3200" b="1" dirty="0">
                <a:solidFill>
                  <a:srgbClr val="FFFF00"/>
                </a:solidFill>
              </a:rPr>
              <a:t>Work Completed </a:t>
            </a:r>
          </a:p>
          <a:p>
            <a:endParaRPr lang="en-US" sz="1600" b="1" dirty="0">
              <a:solidFill>
                <a:srgbClr val="FFFF00"/>
              </a:solidFill>
            </a:endParaRPr>
          </a:p>
          <a:p>
            <a:pPr marL="457200" indent="-457200">
              <a:buAutoNum type="arabicPeriod"/>
            </a:pPr>
            <a:r>
              <a:rPr lang="en-US" sz="2400" b="1" dirty="0">
                <a:solidFill>
                  <a:srgbClr val="FFFF00"/>
                </a:solidFill>
              </a:rPr>
              <a:t>LBDC - installed  and calibrated gage (continues through 2019) </a:t>
            </a:r>
          </a:p>
          <a:p>
            <a:pPr marL="457200" indent="-457200">
              <a:buAutoNum type="arabicPeriod"/>
            </a:pPr>
            <a:endParaRPr lang="en-US" sz="1100" b="1" dirty="0">
              <a:solidFill>
                <a:srgbClr val="FFFF00"/>
              </a:solidFill>
            </a:endParaRPr>
          </a:p>
          <a:p>
            <a:r>
              <a:rPr lang="en-US" sz="2400" b="1" dirty="0">
                <a:solidFill>
                  <a:srgbClr val="FFFF00"/>
                </a:solidFill>
              </a:rPr>
              <a:t>2. Monitored continuous turbidity during 2017</a:t>
            </a:r>
            <a:endParaRPr lang="en-US" sz="2400" b="1" i="1" dirty="0">
              <a:solidFill>
                <a:srgbClr val="FFFF00"/>
              </a:solidFill>
            </a:endParaRPr>
          </a:p>
          <a:p>
            <a:endParaRPr lang="en-US" sz="1100" b="1" i="1" dirty="0">
              <a:solidFill>
                <a:srgbClr val="FFFF00"/>
              </a:solidFill>
            </a:endParaRPr>
          </a:p>
          <a:p>
            <a:r>
              <a:rPr lang="en-US" sz="2400" b="1" dirty="0">
                <a:solidFill>
                  <a:srgbClr val="FFFF00"/>
                </a:solidFill>
              </a:rPr>
              <a:t>3. Sampled 4-5 storms  </a:t>
            </a:r>
            <a:r>
              <a:rPr lang="en-US" sz="2400" b="1" i="1" dirty="0">
                <a:solidFill>
                  <a:srgbClr val="FFFF00"/>
                </a:solidFill>
              </a:rPr>
              <a:t>(January, March, July and October-December 2017)</a:t>
            </a:r>
          </a:p>
          <a:p>
            <a:r>
              <a:rPr lang="en-US" sz="2400" b="1" dirty="0">
                <a:solidFill>
                  <a:srgbClr val="FFFF00"/>
                </a:solidFill>
              </a:rPr>
              <a:t>	Sampled 1-2 low-flow </a:t>
            </a:r>
            <a:r>
              <a:rPr lang="en-US" sz="2400" b="1" i="1" dirty="0">
                <a:solidFill>
                  <a:srgbClr val="FFFF00"/>
                </a:solidFill>
              </a:rPr>
              <a:t>events (fall 2016 and 2017)</a:t>
            </a:r>
          </a:p>
          <a:p>
            <a:r>
              <a:rPr lang="en-US" sz="2400" b="1" dirty="0">
                <a:solidFill>
                  <a:srgbClr val="FFFF00"/>
                </a:solidFill>
              </a:rPr>
              <a:t>	Collected freshly deposited bed-sediment after storms</a:t>
            </a:r>
          </a:p>
          <a:p>
            <a:endParaRPr lang="en-US" sz="1050" b="1" dirty="0">
              <a:solidFill>
                <a:srgbClr val="FFFF00"/>
              </a:solidFill>
            </a:endParaRPr>
          </a:p>
          <a:p>
            <a:r>
              <a:rPr lang="en-US" sz="2400" b="1" dirty="0">
                <a:solidFill>
                  <a:srgbClr val="FFFF00"/>
                </a:solidFill>
              </a:rPr>
              <a:t>4. Analyzed Suspended-sediment and bed-sediment for:</a:t>
            </a:r>
          </a:p>
          <a:p>
            <a:r>
              <a:rPr lang="en-US" sz="2400" b="1" dirty="0">
                <a:solidFill>
                  <a:srgbClr val="FFFF00"/>
                </a:solidFill>
              </a:rPr>
              <a:t>	PCB congeners</a:t>
            </a:r>
          </a:p>
          <a:p>
            <a:r>
              <a:rPr lang="en-US" sz="2400" b="1" dirty="0">
                <a:solidFill>
                  <a:srgbClr val="FFFF00"/>
                </a:solidFill>
              </a:rPr>
              <a:t>	PAH compounds (non-alkylated and alkylated)</a:t>
            </a:r>
          </a:p>
          <a:p>
            <a:r>
              <a:rPr lang="en-US" sz="2400" b="1" dirty="0">
                <a:solidFill>
                  <a:srgbClr val="FFFF00"/>
                </a:solidFill>
              </a:rPr>
              <a:t> 	Organo-chlorine pesticides – chlordane, DDT’s, others </a:t>
            </a:r>
          </a:p>
          <a:p>
            <a:r>
              <a:rPr lang="en-US" sz="2400" b="1" dirty="0">
                <a:solidFill>
                  <a:srgbClr val="FFFF00"/>
                </a:solidFill>
              </a:rPr>
              <a:t>	Trace metals </a:t>
            </a:r>
            <a:r>
              <a:rPr lang="en-US" sz="2400" b="1" i="1" dirty="0">
                <a:solidFill>
                  <a:srgbClr val="FFFF00"/>
                </a:solidFill>
              </a:rPr>
              <a:t>(1 storm) </a:t>
            </a:r>
          </a:p>
          <a:p>
            <a:endParaRPr lang="en-US" sz="1050" b="1" dirty="0">
              <a:solidFill>
                <a:srgbClr val="FFFF00"/>
              </a:solidFill>
            </a:endParaRPr>
          </a:p>
          <a:p>
            <a:r>
              <a:rPr lang="en-US" sz="2400" b="1" dirty="0">
                <a:solidFill>
                  <a:srgbClr val="FFFF00"/>
                </a:solidFill>
              </a:rPr>
              <a:t>5. Developed predictive models for SSC from turbidity and discharge</a:t>
            </a:r>
          </a:p>
          <a:p>
            <a:endParaRPr lang="en-US" sz="1100" b="1" dirty="0">
              <a:solidFill>
                <a:srgbClr val="FFFF00"/>
              </a:solidFill>
            </a:endParaRPr>
          </a:p>
          <a:p>
            <a:r>
              <a:rPr lang="en-US" sz="2400" b="1" dirty="0">
                <a:solidFill>
                  <a:srgbClr val="FFFF00"/>
                </a:solidFill>
              </a:rPr>
              <a:t>6. Calculated sediment and chemical loads for 2017</a:t>
            </a:r>
            <a:r>
              <a:rPr lang="en-US" sz="2400" b="1" i="1" dirty="0">
                <a:solidFill>
                  <a:srgbClr val="FFFF00"/>
                </a:solidFill>
              </a:rPr>
              <a:t>.</a:t>
            </a:r>
          </a:p>
          <a:p>
            <a:endParaRPr lang="en-US" sz="1100" b="1" i="1" dirty="0">
              <a:solidFill>
                <a:srgbClr val="FFFF00"/>
              </a:solidFill>
            </a:endParaRPr>
          </a:p>
          <a:p>
            <a:r>
              <a:rPr lang="en-US" sz="2400" b="1" i="1" dirty="0">
                <a:solidFill>
                  <a:srgbClr val="FFFF00"/>
                </a:solidFill>
              </a:rPr>
              <a:t>7. Report  is written and in review </a:t>
            </a:r>
          </a:p>
          <a:p>
            <a:endParaRPr lang="en-US" sz="2800" b="1" dirty="0">
              <a:solidFill>
                <a:srgbClr val="FFFF00"/>
              </a:solidFill>
            </a:endParaRPr>
          </a:p>
          <a:p>
            <a:endParaRPr lang="en-US" sz="2800" b="1" dirty="0">
              <a:solidFill>
                <a:srgbClr val="FFFF00"/>
              </a:solidFill>
            </a:endParaRPr>
          </a:p>
        </p:txBody>
      </p:sp>
    </p:spTree>
    <p:extLst>
      <p:ext uri="{BB962C8B-B14F-4D97-AF65-F5344CB8AC3E}">
        <p14:creationId xmlns:p14="http://schemas.microsoft.com/office/powerpoint/2010/main" val="813546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65CB69-7770-4ABD-9F72-0D34CB74EABB}"/>
              </a:ext>
            </a:extLst>
          </p:cNvPr>
          <p:cNvGraphicFramePr>
            <a:graphicFrameLocks noGrp="1"/>
          </p:cNvGraphicFramePr>
          <p:nvPr>
            <p:extLst>
              <p:ext uri="{D42A27DB-BD31-4B8C-83A1-F6EECF244321}">
                <p14:modId xmlns:p14="http://schemas.microsoft.com/office/powerpoint/2010/main" val="462999158"/>
              </p:ext>
            </p:extLst>
          </p:nvPr>
        </p:nvGraphicFramePr>
        <p:xfrm>
          <a:off x="164237" y="1051738"/>
          <a:ext cx="11863526" cy="5291743"/>
        </p:xfrm>
        <a:graphic>
          <a:graphicData uri="http://schemas.openxmlformats.org/drawingml/2006/table">
            <a:tbl>
              <a:tblPr firstRow="1" bandRow="1">
                <a:tableStyleId>{5C22544A-7EE6-4342-B048-85BDC9FD1C3A}</a:tableStyleId>
              </a:tblPr>
              <a:tblGrid>
                <a:gridCol w="2115848">
                  <a:extLst>
                    <a:ext uri="{9D8B030D-6E8A-4147-A177-3AD203B41FA5}">
                      <a16:colId xmlns:a16="http://schemas.microsoft.com/office/drawing/2014/main" val="642989259"/>
                    </a:ext>
                  </a:extLst>
                </a:gridCol>
                <a:gridCol w="1381231">
                  <a:extLst>
                    <a:ext uri="{9D8B030D-6E8A-4147-A177-3AD203B41FA5}">
                      <a16:colId xmlns:a16="http://schemas.microsoft.com/office/drawing/2014/main" val="1885996923"/>
                    </a:ext>
                  </a:extLst>
                </a:gridCol>
                <a:gridCol w="1673289">
                  <a:extLst>
                    <a:ext uri="{9D8B030D-6E8A-4147-A177-3AD203B41FA5}">
                      <a16:colId xmlns:a16="http://schemas.microsoft.com/office/drawing/2014/main" val="2607266322"/>
                    </a:ext>
                  </a:extLst>
                </a:gridCol>
                <a:gridCol w="1673289">
                  <a:extLst>
                    <a:ext uri="{9D8B030D-6E8A-4147-A177-3AD203B41FA5}">
                      <a16:colId xmlns:a16="http://schemas.microsoft.com/office/drawing/2014/main" val="3573420561"/>
                    </a:ext>
                  </a:extLst>
                </a:gridCol>
                <a:gridCol w="1673289">
                  <a:extLst>
                    <a:ext uri="{9D8B030D-6E8A-4147-A177-3AD203B41FA5}">
                      <a16:colId xmlns:a16="http://schemas.microsoft.com/office/drawing/2014/main" val="1371076520"/>
                    </a:ext>
                  </a:extLst>
                </a:gridCol>
                <a:gridCol w="1331941">
                  <a:extLst>
                    <a:ext uri="{9D8B030D-6E8A-4147-A177-3AD203B41FA5}">
                      <a16:colId xmlns:a16="http://schemas.microsoft.com/office/drawing/2014/main" val="1988046900"/>
                    </a:ext>
                  </a:extLst>
                </a:gridCol>
                <a:gridCol w="2014639">
                  <a:extLst>
                    <a:ext uri="{9D8B030D-6E8A-4147-A177-3AD203B41FA5}">
                      <a16:colId xmlns:a16="http://schemas.microsoft.com/office/drawing/2014/main" val="3735944649"/>
                    </a:ext>
                  </a:extLst>
                </a:gridCol>
              </a:tblGrid>
              <a:tr h="759870">
                <a:tc>
                  <a:txBody>
                    <a:bodyPr/>
                    <a:lstStyle/>
                    <a:p>
                      <a:endParaRPr lang="en-US" sz="2000" dirty="0"/>
                    </a:p>
                  </a:txBody>
                  <a:tcPr/>
                </a:tc>
                <a:tc>
                  <a:txBody>
                    <a:bodyPr/>
                    <a:lstStyle/>
                    <a:p>
                      <a:pPr algn="ctr"/>
                      <a:r>
                        <a:rPr lang="en-US" sz="2400" dirty="0">
                          <a:solidFill>
                            <a:srgbClr val="FFFF00"/>
                          </a:solidFill>
                        </a:rPr>
                        <a:t>NEB</a:t>
                      </a:r>
                    </a:p>
                  </a:txBody>
                  <a:tcPr/>
                </a:tc>
                <a:tc>
                  <a:txBody>
                    <a:bodyPr/>
                    <a:lstStyle/>
                    <a:p>
                      <a:pPr algn="ctr"/>
                      <a:r>
                        <a:rPr lang="en-US" sz="2400" dirty="0">
                          <a:solidFill>
                            <a:srgbClr val="FFFF00"/>
                          </a:solidFill>
                        </a:rPr>
                        <a:t>NWB</a:t>
                      </a:r>
                    </a:p>
                  </a:txBody>
                  <a:tcPr/>
                </a:tc>
                <a:tc>
                  <a:txBody>
                    <a:bodyPr/>
                    <a:lstStyle/>
                    <a:p>
                      <a:pPr algn="ctr"/>
                      <a:r>
                        <a:rPr lang="en-US" sz="2400" dirty="0">
                          <a:solidFill>
                            <a:srgbClr val="FFFF00"/>
                          </a:solidFill>
                        </a:rPr>
                        <a:t>LBDC</a:t>
                      </a:r>
                    </a:p>
                  </a:txBody>
                  <a:tcPr/>
                </a:tc>
                <a:tc>
                  <a:txBody>
                    <a:bodyPr/>
                    <a:lstStyle/>
                    <a:p>
                      <a:pPr algn="ctr"/>
                      <a:r>
                        <a:rPr lang="en-US" sz="2400" dirty="0">
                          <a:solidFill>
                            <a:srgbClr val="FFFF00"/>
                          </a:solidFill>
                        </a:rPr>
                        <a:t>WATTS BRANCH</a:t>
                      </a:r>
                    </a:p>
                  </a:txBody>
                  <a:tcPr/>
                </a:tc>
                <a:tc>
                  <a:txBody>
                    <a:bodyPr/>
                    <a:lstStyle/>
                    <a:p>
                      <a:pPr algn="ctr"/>
                      <a:r>
                        <a:rPr lang="en-US" sz="2400" dirty="0">
                          <a:solidFill>
                            <a:srgbClr val="FFFF00"/>
                          </a:solidFill>
                        </a:rPr>
                        <a:t>HICKEY RUN </a:t>
                      </a:r>
                    </a:p>
                  </a:txBody>
                  <a:tcPr/>
                </a:tc>
                <a:tc>
                  <a:txBody>
                    <a:bodyPr/>
                    <a:lstStyle/>
                    <a:p>
                      <a:pPr algn="ctr"/>
                      <a:r>
                        <a:rPr lang="en-US" sz="2400" dirty="0">
                          <a:solidFill>
                            <a:srgbClr val="FFFF00"/>
                          </a:solidFill>
                        </a:rPr>
                        <a:t>TOTAL</a:t>
                      </a:r>
                    </a:p>
                  </a:txBody>
                  <a:tcPr/>
                </a:tc>
                <a:extLst>
                  <a:ext uri="{0D108BD9-81ED-4DB2-BD59-A6C34878D82A}">
                    <a16:rowId xmlns:a16="http://schemas.microsoft.com/office/drawing/2014/main" val="3759280640"/>
                  </a:ext>
                </a:extLst>
              </a:tr>
              <a:tr h="765618">
                <a:tc>
                  <a:txBody>
                    <a:bodyPr/>
                    <a:lstStyle/>
                    <a:p>
                      <a:r>
                        <a:rPr lang="en-US" sz="1800" b="1" dirty="0"/>
                        <a:t>Total Q, MG</a:t>
                      </a:r>
                    </a:p>
                  </a:txBody>
                  <a:tcPr anchor="ctr"/>
                </a:tc>
                <a:tc>
                  <a:txBody>
                    <a:bodyPr/>
                    <a:lstStyle/>
                    <a:p>
                      <a:pPr algn="ctr"/>
                      <a:r>
                        <a:rPr lang="en-US" sz="2000" b="1" dirty="0"/>
                        <a:t>15,800</a:t>
                      </a:r>
                    </a:p>
                  </a:txBody>
                  <a:tcPr anchor="ctr"/>
                </a:tc>
                <a:tc>
                  <a:txBody>
                    <a:bodyPr/>
                    <a:lstStyle/>
                    <a:p>
                      <a:pPr algn="ctr"/>
                      <a:r>
                        <a:rPr lang="en-US" sz="2000" b="1" dirty="0"/>
                        <a:t>11,000</a:t>
                      </a:r>
                    </a:p>
                  </a:txBody>
                  <a:tcPr anchor="ctr"/>
                </a:tc>
                <a:tc>
                  <a:txBody>
                    <a:bodyPr/>
                    <a:lstStyle/>
                    <a:p>
                      <a:pPr algn="ctr"/>
                      <a:r>
                        <a:rPr lang="en-US" sz="2000" b="1" dirty="0"/>
                        <a:t>5,100</a:t>
                      </a:r>
                    </a:p>
                  </a:txBody>
                  <a:tcPr anchor="ctr"/>
                </a:tc>
                <a:tc>
                  <a:txBody>
                    <a:bodyPr/>
                    <a:lstStyle/>
                    <a:p>
                      <a:pPr algn="ctr"/>
                      <a:r>
                        <a:rPr lang="en-US" sz="2000" b="1" dirty="0"/>
                        <a:t>657</a:t>
                      </a:r>
                    </a:p>
                  </a:txBody>
                  <a:tcPr anchor="ctr"/>
                </a:tc>
                <a:tc>
                  <a:txBody>
                    <a:bodyPr/>
                    <a:lstStyle/>
                    <a:p>
                      <a:pPr algn="ctr"/>
                      <a:r>
                        <a:rPr lang="en-US" sz="2000" b="1" dirty="0"/>
                        <a:t>394</a:t>
                      </a:r>
                    </a:p>
                  </a:txBody>
                  <a:tcPr anchor="ctr"/>
                </a:tc>
                <a:tc>
                  <a:txBody>
                    <a:bodyPr/>
                    <a:lstStyle/>
                    <a:p>
                      <a:pPr algn="ctr"/>
                      <a:r>
                        <a:rPr lang="en-US" sz="2000" b="1" dirty="0"/>
                        <a:t>32,900 MG</a:t>
                      </a:r>
                    </a:p>
                  </a:txBody>
                  <a:tcPr anchor="ctr">
                    <a:solidFill>
                      <a:srgbClr val="FFFF00"/>
                    </a:solidFill>
                  </a:tcPr>
                </a:tc>
                <a:extLst>
                  <a:ext uri="{0D108BD9-81ED-4DB2-BD59-A6C34878D82A}">
                    <a16:rowId xmlns:a16="http://schemas.microsoft.com/office/drawing/2014/main" val="3053241611"/>
                  </a:ext>
                </a:extLst>
              </a:tr>
              <a:tr h="653143">
                <a:tc>
                  <a:txBody>
                    <a:bodyPr/>
                    <a:lstStyle/>
                    <a:p>
                      <a:r>
                        <a:rPr lang="en-US" sz="1800" b="1" dirty="0"/>
                        <a:t>% of Q</a:t>
                      </a:r>
                    </a:p>
                  </a:txBody>
                  <a:tcPr anchor="ctr"/>
                </a:tc>
                <a:tc>
                  <a:txBody>
                    <a:bodyPr/>
                    <a:lstStyle/>
                    <a:p>
                      <a:pPr algn="ctr"/>
                      <a:r>
                        <a:rPr lang="en-US" sz="2000" b="1" dirty="0"/>
                        <a:t>48</a:t>
                      </a:r>
                    </a:p>
                  </a:txBody>
                  <a:tcPr anchor="ctr">
                    <a:solidFill>
                      <a:srgbClr val="FFFF00"/>
                    </a:solidFill>
                  </a:tcPr>
                </a:tc>
                <a:tc>
                  <a:txBody>
                    <a:bodyPr/>
                    <a:lstStyle/>
                    <a:p>
                      <a:pPr algn="ctr"/>
                      <a:r>
                        <a:rPr lang="en-US" sz="2000" b="1" dirty="0"/>
                        <a:t>33</a:t>
                      </a:r>
                    </a:p>
                  </a:txBody>
                  <a:tcPr anchor="ctr"/>
                </a:tc>
                <a:tc>
                  <a:txBody>
                    <a:bodyPr/>
                    <a:lstStyle/>
                    <a:p>
                      <a:pPr algn="ctr"/>
                      <a:r>
                        <a:rPr lang="en-US" sz="2000" b="1" dirty="0"/>
                        <a:t>16</a:t>
                      </a:r>
                    </a:p>
                  </a:txBody>
                  <a:tcPr anchor="ctr"/>
                </a:tc>
                <a:tc>
                  <a:txBody>
                    <a:bodyPr/>
                    <a:lstStyle/>
                    <a:p>
                      <a:pPr algn="ctr"/>
                      <a:r>
                        <a:rPr lang="en-US" sz="2000" b="1" dirty="0"/>
                        <a:t>2</a:t>
                      </a:r>
                    </a:p>
                  </a:txBody>
                  <a:tcPr anchor="ctr"/>
                </a:tc>
                <a:tc>
                  <a:txBody>
                    <a:bodyPr/>
                    <a:lstStyle/>
                    <a:p>
                      <a:pPr algn="ctr"/>
                      <a:r>
                        <a:rPr lang="en-US" sz="2000" b="1" dirty="0"/>
                        <a:t>1</a:t>
                      </a:r>
                    </a:p>
                  </a:txBody>
                  <a:tcPr anchor="ctr"/>
                </a:tc>
                <a:tc>
                  <a:txBody>
                    <a:bodyPr/>
                    <a:lstStyle/>
                    <a:p>
                      <a:pPr algn="ctr"/>
                      <a:r>
                        <a:rPr lang="en-US" sz="2000" b="1" dirty="0"/>
                        <a:t>--</a:t>
                      </a:r>
                    </a:p>
                  </a:txBody>
                  <a:tcPr anchor="ctr"/>
                </a:tc>
                <a:extLst>
                  <a:ext uri="{0D108BD9-81ED-4DB2-BD59-A6C34878D82A}">
                    <a16:rowId xmlns:a16="http://schemas.microsoft.com/office/drawing/2014/main" val="2288726832"/>
                  </a:ext>
                </a:extLst>
              </a:tr>
              <a:tr h="579904">
                <a:tc>
                  <a:txBody>
                    <a:bodyPr/>
                    <a:lstStyle/>
                    <a:p>
                      <a:r>
                        <a:rPr lang="en-US" sz="1800" b="1" dirty="0"/>
                        <a:t>Total sediment load,  </a:t>
                      </a:r>
                      <a:r>
                        <a:rPr lang="en-US" sz="1800" b="1" dirty="0" err="1"/>
                        <a:t>Mkg</a:t>
                      </a:r>
                      <a:endParaRPr lang="en-US" sz="1800" b="1" dirty="0"/>
                    </a:p>
                  </a:txBody>
                  <a:tcPr/>
                </a:tc>
                <a:tc>
                  <a:txBody>
                    <a:bodyPr/>
                    <a:lstStyle/>
                    <a:p>
                      <a:pPr algn="ctr"/>
                      <a:r>
                        <a:rPr lang="en-US" sz="2000" b="1" dirty="0"/>
                        <a:t>11</a:t>
                      </a:r>
                    </a:p>
                  </a:txBody>
                  <a:tcPr anchor="ctr"/>
                </a:tc>
                <a:tc>
                  <a:txBody>
                    <a:bodyPr/>
                    <a:lstStyle/>
                    <a:p>
                      <a:pPr algn="ctr"/>
                      <a:r>
                        <a:rPr lang="en-US" sz="2000" b="1" dirty="0"/>
                        <a:t>16</a:t>
                      </a:r>
                    </a:p>
                  </a:txBody>
                  <a:tcPr anchor="ctr"/>
                </a:tc>
                <a:tc>
                  <a:txBody>
                    <a:bodyPr/>
                    <a:lstStyle/>
                    <a:p>
                      <a:pPr algn="ctr"/>
                      <a:r>
                        <a:rPr lang="en-US" sz="2000" b="1" dirty="0"/>
                        <a:t>4.4</a:t>
                      </a:r>
                    </a:p>
                  </a:txBody>
                  <a:tcPr anchor="ctr"/>
                </a:tc>
                <a:tc>
                  <a:txBody>
                    <a:bodyPr/>
                    <a:lstStyle/>
                    <a:p>
                      <a:pPr algn="ctr"/>
                      <a:r>
                        <a:rPr lang="en-US" sz="2000" b="1" dirty="0"/>
                        <a:t>0.61</a:t>
                      </a:r>
                    </a:p>
                  </a:txBody>
                  <a:tcPr anchor="ctr"/>
                </a:tc>
                <a:tc>
                  <a:txBody>
                    <a:bodyPr/>
                    <a:lstStyle/>
                    <a:p>
                      <a:pPr algn="ctr"/>
                      <a:r>
                        <a:rPr lang="en-US" sz="2000" b="1" dirty="0"/>
                        <a:t>0.29</a:t>
                      </a:r>
                    </a:p>
                  </a:txBody>
                  <a:tcPr anchor="ctr"/>
                </a:tc>
                <a:tc>
                  <a:txBody>
                    <a:bodyPr/>
                    <a:lstStyle/>
                    <a:p>
                      <a:pPr algn="ctr"/>
                      <a:r>
                        <a:rPr lang="en-US" sz="2000" b="1" dirty="0"/>
                        <a:t>32.6 </a:t>
                      </a:r>
                      <a:r>
                        <a:rPr lang="en-US" sz="2000" b="1" dirty="0" err="1"/>
                        <a:t>Mkg</a:t>
                      </a:r>
                      <a:endParaRPr lang="en-US" sz="2000" b="1" dirty="0"/>
                    </a:p>
                  </a:txBody>
                  <a:tcPr anchor="ctr">
                    <a:solidFill>
                      <a:srgbClr val="FFFF00"/>
                    </a:solidFill>
                  </a:tcPr>
                </a:tc>
                <a:extLst>
                  <a:ext uri="{0D108BD9-81ED-4DB2-BD59-A6C34878D82A}">
                    <a16:rowId xmlns:a16="http://schemas.microsoft.com/office/drawing/2014/main" val="162324510"/>
                  </a:ext>
                </a:extLst>
              </a:tr>
              <a:tr h="651692">
                <a:tc>
                  <a:txBody>
                    <a:bodyPr/>
                    <a:lstStyle/>
                    <a:p>
                      <a:pPr algn="l"/>
                      <a:r>
                        <a:rPr lang="en-US" sz="1800" b="1" dirty="0"/>
                        <a:t>% Sediment Load</a:t>
                      </a:r>
                    </a:p>
                  </a:txBody>
                  <a:tcPr anchor="ctr"/>
                </a:tc>
                <a:tc>
                  <a:txBody>
                    <a:bodyPr/>
                    <a:lstStyle/>
                    <a:p>
                      <a:pPr algn="ctr"/>
                      <a:r>
                        <a:rPr lang="en-US" sz="2000" b="1" dirty="0"/>
                        <a:t>34</a:t>
                      </a:r>
                    </a:p>
                  </a:txBody>
                  <a:tcPr anchor="ctr"/>
                </a:tc>
                <a:tc>
                  <a:txBody>
                    <a:bodyPr/>
                    <a:lstStyle/>
                    <a:p>
                      <a:pPr algn="ctr"/>
                      <a:r>
                        <a:rPr lang="en-US" sz="2000" b="1" dirty="0"/>
                        <a:t>50</a:t>
                      </a:r>
                    </a:p>
                  </a:txBody>
                  <a:tcPr anchor="ctr">
                    <a:solidFill>
                      <a:srgbClr val="FFFF00"/>
                    </a:solidFill>
                  </a:tcPr>
                </a:tc>
                <a:tc>
                  <a:txBody>
                    <a:bodyPr/>
                    <a:lstStyle/>
                    <a:p>
                      <a:pPr algn="ctr"/>
                      <a:r>
                        <a:rPr lang="en-US" sz="2000" b="1" dirty="0"/>
                        <a:t>13</a:t>
                      </a:r>
                    </a:p>
                  </a:txBody>
                  <a:tcPr anchor="ctr"/>
                </a:tc>
                <a:tc>
                  <a:txBody>
                    <a:bodyPr/>
                    <a:lstStyle/>
                    <a:p>
                      <a:pPr algn="ctr"/>
                      <a:r>
                        <a:rPr lang="en-US" sz="2000" b="1" dirty="0"/>
                        <a:t>2</a:t>
                      </a:r>
                    </a:p>
                  </a:txBody>
                  <a:tcPr anchor="ctr"/>
                </a:tc>
                <a:tc>
                  <a:txBody>
                    <a:bodyPr/>
                    <a:lstStyle/>
                    <a:p>
                      <a:pPr algn="ctr"/>
                      <a:r>
                        <a:rPr lang="en-US" sz="2000" b="1" dirty="0"/>
                        <a:t>1</a:t>
                      </a:r>
                    </a:p>
                  </a:txBody>
                  <a:tcPr anchor="ctr"/>
                </a:tc>
                <a:tc>
                  <a:txBody>
                    <a:bodyPr/>
                    <a:lstStyle/>
                    <a:p>
                      <a:pPr algn="ctr"/>
                      <a:r>
                        <a:rPr lang="en-US" sz="2000" b="1" dirty="0"/>
                        <a:t>--</a:t>
                      </a:r>
                    </a:p>
                  </a:txBody>
                  <a:tcPr anchor="ctr"/>
                </a:tc>
                <a:extLst>
                  <a:ext uri="{0D108BD9-81ED-4DB2-BD59-A6C34878D82A}">
                    <a16:rowId xmlns:a16="http://schemas.microsoft.com/office/drawing/2014/main" val="1058140515"/>
                  </a:ext>
                </a:extLst>
              </a:tr>
              <a:tr h="651954">
                <a:tc>
                  <a:txBody>
                    <a:bodyPr/>
                    <a:lstStyle/>
                    <a:p>
                      <a:r>
                        <a:rPr lang="en-US" sz="1800" b="1" dirty="0"/>
                        <a:t>Sediment load, kg/day</a:t>
                      </a:r>
                    </a:p>
                  </a:txBody>
                  <a:tcPr anchor="ctr"/>
                </a:tc>
                <a:tc>
                  <a:txBody>
                    <a:bodyPr/>
                    <a:lstStyle/>
                    <a:p>
                      <a:pPr algn="ctr"/>
                      <a:r>
                        <a:rPr lang="en-US" sz="2000" b="1" dirty="0"/>
                        <a:t>30,000</a:t>
                      </a:r>
                    </a:p>
                  </a:txBody>
                  <a:tcPr anchor="ctr"/>
                </a:tc>
                <a:tc>
                  <a:txBody>
                    <a:bodyPr/>
                    <a:lstStyle/>
                    <a:p>
                      <a:pPr algn="ctr"/>
                      <a:r>
                        <a:rPr lang="en-US" sz="2000" b="1" dirty="0"/>
                        <a:t>44,000</a:t>
                      </a:r>
                    </a:p>
                  </a:txBody>
                  <a:tcPr anchor="ctr"/>
                </a:tc>
                <a:tc>
                  <a:txBody>
                    <a:bodyPr/>
                    <a:lstStyle/>
                    <a:p>
                      <a:pPr algn="ctr"/>
                      <a:r>
                        <a:rPr lang="en-US" sz="2000" b="1" dirty="0"/>
                        <a:t>12,000</a:t>
                      </a:r>
                    </a:p>
                  </a:txBody>
                  <a:tcPr anchor="ctr"/>
                </a:tc>
                <a:tc>
                  <a:txBody>
                    <a:bodyPr/>
                    <a:lstStyle/>
                    <a:p>
                      <a:pPr algn="ctr"/>
                      <a:r>
                        <a:rPr lang="en-US" sz="2000" b="1" dirty="0"/>
                        <a:t>1,600</a:t>
                      </a:r>
                    </a:p>
                  </a:txBody>
                  <a:tcPr anchor="ctr"/>
                </a:tc>
                <a:tc>
                  <a:txBody>
                    <a:bodyPr/>
                    <a:lstStyle/>
                    <a:p>
                      <a:pPr algn="ctr"/>
                      <a:r>
                        <a:rPr lang="en-US" sz="2000" b="1" dirty="0"/>
                        <a:t>775</a:t>
                      </a:r>
                    </a:p>
                  </a:txBody>
                  <a:tcPr anchor="ctr"/>
                </a:tc>
                <a:tc>
                  <a:txBody>
                    <a:bodyPr/>
                    <a:lstStyle/>
                    <a:p>
                      <a:pPr algn="ctr"/>
                      <a:r>
                        <a:rPr lang="en-US" sz="2000" b="1" dirty="0"/>
                        <a:t>89,000 kg/d</a:t>
                      </a:r>
                    </a:p>
                    <a:p>
                      <a:pPr algn="ctr"/>
                      <a:r>
                        <a:rPr lang="en-US" sz="2000" b="1" dirty="0"/>
                        <a:t> (~90 yd</a:t>
                      </a:r>
                      <a:r>
                        <a:rPr lang="en-US" sz="2000" b="1" baseline="30000" dirty="0"/>
                        <a:t>3</a:t>
                      </a:r>
                      <a:r>
                        <a:rPr lang="en-US" sz="2000" b="1" dirty="0"/>
                        <a:t>/d)</a:t>
                      </a:r>
                    </a:p>
                  </a:txBody>
                  <a:tcPr anchor="ctr"/>
                </a:tc>
                <a:extLst>
                  <a:ext uri="{0D108BD9-81ED-4DB2-BD59-A6C34878D82A}">
                    <a16:rowId xmlns:a16="http://schemas.microsoft.com/office/drawing/2014/main" val="592926277"/>
                  </a:ext>
                </a:extLst>
              </a:tr>
              <a:tr h="1057210">
                <a:tc>
                  <a:txBody>
                    <a:bodyPr/>
                    <a:lstStyle/>
                    <a:p>
                      <a:r>
                        <a:rPr lang="en-US" sz="1800" b="1" dirty="0"/>
                        <a:t>Sediment Yield</a:t>
                      </a:r>
                    </a:p>
                    <a:p>
                      <a:r>
                        <a:rPr lang="en-US" sz="1800" b="1" dirty="0"/>
                        <a:t> (kg/year/sq. mile)</a:t>
                      </a:r>
                    </a:p>
                  </a:txBody>
                  <a:tcPr anchor="ctr"/>
                </a:tc>
                <a:tc>
                  <a:txBody>
                    <a:bodyPr/>
                    <a:lstStyle/>
                    <a:p>
                      <a:pPr algn="ctr"/>
                      <a:r>
                        <a:rPr lang="en-US" sz="2000" b="1" dirty="0"/>
                        <a:t>1.5e5</a:t>
                      </a:r>
                    </a:p>
                  </a:txBody>
                  <a:tcPr anchor="ctr"/>
                </a:tc>
                <a:tc>
                  <a:txBody>
                    <a:bodyPr/>
                    <a:lstStyle/>
                    <a:p>
                      <a:pPr algn="ctr"/>
                      <a:r>
                        <a:rPr lang="en-US" sz="2000" b="1" dirty="0"/>
                        <a:t>3.2e5</a:t>
                      </a:r>
                    </a:p>
                  </a:txBody>
                  <a:tcPr anchor="ctr">
                    <a:solidFill>
                      <a:srgbClr val="FFFF00"/>
                    </a:solidFill>
                  </a:tcPr>
                </a:tc>
                <a:tc>
                  <a:txBody>
                    <a:bodyPr/>
                    <a:lstStyle/>
                    <a:p>
                      <a:pPr algn="ctr"/>
                      <a:r>
                        <a:rPr lang="en-US" sz="2000" b="1" dirty="0"/>
                        <a:t>3.0e5</a:t>
                      </a:r>
                    </a:p>
                  </a:txBody>
                  <a:tcPr anchor="ctr">
                    <a:solidFill>
                      <a:srgbClr val="FFFF00"/>
                    </a:solidFill>
                  </a:tcPr>
                </a:tc>
                <a:tc>
                  <a:txBody>
                    <a:bodyPr/>
                    <a:lstStyle/>
                    <a:p>
                      <a:pPr algn="ctr"/>
                      <a:r>
                        <a:rPr lang="en-US" sz="2000" b="1" dirty="0"/>
                        <a:t>1.7e5</a:t>
                      </a:r>
                    </a:p>
                  </a:txBody>
                  <a:tcPr anchor="ctr">
                    <a:solidFill>
                      <a:schemeClr val="bg2"/>
                    </a:solidFill>
                  </a:tcPr>
                </a:tc>
                <a:tc>
                  <a:txBody>
                    <a:bodyPr/>
                    <a:lstStyle/>
                    <a:p>
                      <a:pPr algn="ctr"/>
                      <a:r>
                        <a:rPr lang="en-US" sz="2000" b="1" dirty="0"/>
                        <a:t>2.7E5</a:t>
                      </a:r>
                    </a:p>
                  </a:txBody>
                  <a:tcPr anchor="ctr">
                    <a:solidFill>
                      <a:schemeClr val="bg2"/>
                    </a:solidFill>
                  </a:tcPr>
                </a:tc>
                <a:tc>
                  <a:txBody>
                    <a:bodyPr/>
                    <a:lstStyle/>
                    <a:p>
                      <a:pPr algn="ctr"/>
                      <a:r>
                        <a:rPr lang="en-US" sz="2000" b="1" dirty="0"/>
                        <a:t>--</a:t>
                      </a:r>
                    </a:p>
                  </a:txBody>
                  <a:tcPr anchor="ctr"/>
                </a:tc>
                <a:extLst>
                  <a:ext uri="{0D108BD9-81ED-4DB2-BD59-A6C34878D82A}">
                    <a16:rowId xmlns:a16="http://schemas.microsoft.com/office/drawing/2014/main" val="1773585"/>
                  </a:ext>
                </a:extLst>
              </a:tr>
            </a:tbl>
          </a:graphicData>
        </a:graphic>
      </p:graphicFrame>
      <p:sp>
        <p:nvSpPr>
          <p:cNvPr id="3" name="TextBox 2">
            <a:extLst>
              <a:ext uri="{FF2B5EF4-FFF2-40B4-BE49-F238E27FC236}">
                <a16:creationId xmlns:a16="http://schemas.microsoft.com/office/drawing/2014/main" id="{36E5C7C4-ABB0-4A22-BAB0-F18C37F7ED17}"/>
              </a:ext>
            </a:extLst>
          </p:cNvPr>
          <p:cNvSpPr txBox="1"/>
          <p:nvPr/>
        </p:nvSpPr>
        <p:spPr>
          <a:xfrm>
            <a:off x="864575" y="156472"/>
            <a:ext cx="10632008" cy="584775"/>
          </a:xfrm>
          <a:prstGeom prst="rect">
            <a:avLst/>
          </a:prstGeom>
          <a:noFill/>
        </p:spPr>
        <p:txBody>
          <a:bodyPr wrap="square" rtlCol="0">
            <a:spAutoFit/>
          </a:bodyPr>
          <a:lstStyle/>
          <a:p>
            <a:pPr algn="ctr"/>
            <a:r>
              <a:rPr lang="en-US" sz="3200" b="1" dirty="0">
                <a:solidFill>
                  <a:srgbClr val="FFFF00"/>
                </a:solidFill>
              </a:rPr>
              <a:t>Discharge and Sediment Loads at Gaged Tributaries – 2017 </a:t>
            </a:r>
          </a:p>
        </p:txBody>
      </p:sp>
      <p:sp>
        <p:nvSpPr>
          <p:cNvPr id="4" name="TextBox 3">
            <a:extLst>
              <a:ext uri="{FF2B5EF4-FFF2-40B4-BE49-F238E27FC236}">
                <a16:creationId xmlns:a16="http://schemas.microsoft.com/office/drawing/2014/main" id="{EC04C430-5312-4FCA-9DB7-A645695F73F6}"/>
              </a:ext>
            </a:extLst>
          </p:cNvPr>
          <p:cNvSpPr txBox="1"/>
          <p:nvPr/>
        </p:nvSpPr>
        <p:spPr>
          <a:xfrm>
            <a:off x="1148862" y="6213231"/>
            <a:ext cx="7760676" cy="461665"/>
          </a:xfrm>
          <a:prstGeom prst="rect">
            <a:avLst/>
          </a:prstGeom>
          <a:noFill/>
        </p:spPr>
        <p:txBody>
          <a:bodyPr wrap="square" rtlCol="0">
            <a:spAutoFit/>
          </a:bodyPr>
          <a:lstStyle/>
          <a:p>
            <a:r>
              <a:rPr lang="en-US" sz="2400" b="1" i="1" dirty="0">
                <a:solidFill>
                  <a:srgbClr val="FFFF00"/>
                </a:solidFill>
              </a:rPr>
              <a:t>* For calendar year 2017</a:t>
            </a:r>
          </a:p>
        </p:txBody>
      </p:sp>
    </p:spTree>
    <p:extLst>
      <p:ext uri="{BB962C8B-B14F-4D97-AF65-F5344CB8AC3E}">
        <p14:creationId xmlns:p14="http://schemas.microsoft.com/office/powerpoint/2010/main" val="816538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DF4783-41A8-4305-A5F7-201F5495D55D}"/>
              </a:ext>
            </a:extLst>
          </p:cNvPr>
          <p:cNvSpPr txBox="1"/>
          <p:nvPr/>
        </p:nvSpPr>
        <p:spPr>
          <a:xfrm>
            <a:off x="924757" y="29990"/>
            <a:ext cx="10342485" cy="584775"/>
          </a:xfrm>
          <a:prstGeom prst="rect">
            <a:avLst/>
          </a:prstGeom>
          <a:noFill/>
        </p:spPr>
        <p:txBody>
          <a:bodyPr wrap="square" rtlCol="0">
            <a:spAutoFit/>
          </a:bodyPr>
          <a:lstStyle/>
          <a:p>
            <a:pPr algn="ctr"/>
            <a:r>
              <a:rPr lang="en-US" sz="3200" b="1" dirty="0">
                <a:solidFill>
                  <a:srgbClr val="FFFF00"/>
                </a:solidFill>
              </a:rPr>
              <a:t>Non-gaged Streams</a:t>
            </a:r>
          </a:p>
        </p:txBody>
      </p:sp>
      <p:graphicFrame>
        <p:nvGraphicFramePr>
          <p:cNvPr id="3" name="Table 2">
            <a:extLst>
              <a:ext uri="{FF2B5EF4-FFF2-40B4-BE49-F238E27FC236}">
                <a16:creationId xmlns:a16="http://schemas.microsoft.com/office/drawing/2014/main" id="{F277B1C7-3813-4354-8B94-EEB3E8869572}"/>
              </a:ext>
            </a:extLst>
          </p:cNvPr>
          <p:cNvGraphicFramePr>
            <a:graphicFrameLocks noGrp="1"/>
          </p:cNvGraphicFramePr>
          <p:nvPr>
            <p:extLst>
              <p:ext uri="{D42A27DB-BD31-4B8C-83A1-F6EECF244321}">
                <p14:modId xmlns:p14="http://schemas.microsoft.com/office/powerpoint/2010/main" val="2261774027"/>
              </p:ext>
            </p:extLst>
          </p:nvPr>
        </p:nvGraphicFramePr>
        <p:xfrm>
          <a:off x="478971" y="617862"/>
          <a:ext cx="11248573" cy="3662444"/>
        </p:xfrm>
        <a:graphic>
          <a:graphicData uri="http://schemas.openxmlformats.org/drawingml/2006/table">
            <a:tbl>
              <a:tblPr firstRow="1" bandRow="1">
                <a:tableStyleId>{5C22544A-7EE6-4342-B048-85BDC9FD1C3A}</a:tableStyleId>
              </a:tblPr>
              <a:tblGrid>
                <a:gridCol w="2722371">
                  <a:extLst>
                    <a:ext uri="{9D8B030D-6E8A-4147-A177-3AD203B41FA5}">
                      <a16:colId xmlns:a16="http://schemas.microsoft.com/office/drawing/2014/main" val="321016353"/>
                    </a:ext>
                  </a:extLst>
                </a:gridCol>
                <a:gridCol w="1777060">
                  <a:extLst>
                    <a:ext uri="{9D8B030D-6E8A-4147-A177-3AD203B41FA5}">
                      <a16:colId xmlns:a16="http://schemas.microsoft.com/office/drawing/2014/main" val="2702119504"/>
                    </a:ext>
                  </a:extLst>
                </a:gridCol>
                <a:gridCol w="2249714">
                  <a:extLst>
                    <a:ext uri="{9D8B030D-6E8A-4147-A177-3AD203B41FA5}">
                      <a16:colId xmlns:a16="http://schemas.microsoft.com/office/drawing/2014/main" val="3294430128"/>
                    </a:ext>
                  </a:extLst>
                </a:gridCol>
                <a:gridCol w="2249714">
                  <a:extLst>
                    <a:ext uri="{9D8B030D-6E8A-4147-A177-3AD203B41FA5}">
                      <a16:colId xmlns:a16="http://schemas.microsoft.com/office/drawing/2014/main" val="711119818"/>
                    </a:ext>
                  </a:extLst>
                </a:gridCol>
                <a:gridCol w="2249714">
                  <a:extLst>
                    <a:ext uri="{9D8B030D-6E8A-4147-A177-3AD203B41FA5}">
                      <a16:colId xmlns:a16="http://schemas.microsoft.com/office/drawing/2014/main" val="1419285925"/>
                    </a:ext>
                  </a:extLst>
                </a:gridCol>
              </a:tblGrid>
              <a:tr h="724439">
                <a:tc>
                  <a:txBody>
                    <a:bodyPr/>
                    <a:lstStyle/>
                    <a:p>
                      <a:pPr algn="ctr"/>
                      <a:r>
                        <a:rPr lang="en-US" dirty="0"/>
                        <a:t>Basin</a:t>
                      </a:r>
                    </a:p>
                  </a:txBody>
                  <a:tcPr/>
                </a:tc>
                <a:tc>
                  <a:txBody>
                    <a:bodyPr/>
                    <a:lstStyle/>
                    <a:p>
                      <a:pPr algn="ctr"/>
                      <a:r>
                        <a:rPr lang="en-US" dirty="0"/>
                        <a:t>Area</a:t>
                      </a:r>
                    </a:p>
                    <a:p>
                      <a:pPr algn="ctr"/>
                      <a:r>
                        <a:rPr lang="en-US" dirty="0"/>
                        <a:t> sq. miles</a:t>
                      </a:r>
                    </a:p>
                  </a:txBody>
                  <a:tcPr/>
                </a:tc>
                <a:tc>
                  <a:txBody>
                    <a:bodyPr/>
                    <a:lstStyle/>
                    <a:p>
                      <a:pPr algn="ctr"/>
                      <a:r>
                        <a:rPr lang="en-US" dirty="0"/>
                        <a:t>Relative Area</a:t>
                      </a:r>
                    </a:p>
                  </a:txBody>
                  <a:tcPr/>
                </a:tc>
                <a:tc>
                  <a:txBody>
                    <a:bodyPr/>
                    <a:lstStyle/>
                    <a:p>
                      <a:pPr algn="ctr"/>
                      <a:r>
                        <a:rPr lang="en-US" dirty="0"/>
                        <a:t>Discharge, MG</a:t>
                      </a:r>
                    </a:p>
                  </a:txBody>
                  <a:tcPr/>
                </a:tc>
                <a:tc>
                  <a:txBody>
                    <a:bodyPr/>
                    <a:lstStyle/>
                    <a:p>
                      <a:pPr algn="ctr"/>
                      <a:r>
                        <a:rPr lang="en-US" dirty="0"/>
                        <a:t>Sediment Load, </a:t>
                      </a:r>
                    </a:p>
                    <a:p>
                      <a:pPr algn="ctr"/>
                      <a:r>
                        <a:rPr lang="en-US" dirty="0"/>
                        <a:t>kg/</a:t>
                      </a:r>
                      <a:r>
                        <a:rPr lang="en-US" dirty="0" err="1"/>
                        <a:t>yr</a:t>
                      </a:r>
                      <a:endParaRPr lang="en-US" dirty="0"/>
                    </a:p>
                  </a:txBody>
                  <a:tcPr/>
                </a:tc>
                <a:extLst>
                  <a:ext uri="{0D108BD9-81ED-4DB2-BD59-A6C34878D82A}">
                    <a16:rowId xmlns:a16="http://schemas.microsoft.com/office/drawing/2014/main" val="1999017139"/>
                  </a:ext>
                </a:extLst>
              </a:tr>
              <a:tr h="419715">
                <a:tc>
                  <a:txBody>
                    <a:bodyPr/>
                    <a:lstStyle/>
                    <a:p>
                      <a:pPr algn="ctr"/>
                      <a:r>
                        <a:rPr lang="en-US" b="1" i="1" dirty="0"/>
                        <a:t>Watts</a:t>
                      </a:r>
                    </a:p>
                  </a:txBody>
                  <a:tcPr>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i="1" dirty="0"/>
                        <a:t>3.36</a:t>
                      </a:r>
                    </a:p>
                  </a:txBody>
                  <a:tcPr>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i="1" dirty="0"/>
                        <a:t>1</a:t>
                      </a:r>
                    </a:p>
                  </a:txBody>
                  <a:tcPr>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i="1" dirty="0"/>
                        <a:t>657,000</a:t>
                      </a:r>
                    </a:p>
                  </a:txBody>
                  <a:tcPr>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i="1" dirty="0"/>
                        <a:t>560,000</a:t>
                      </a:r>
                    </a:p>
                  </a:txBody>
                  <a:tcPr>
                    <a:lnB w="285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495503219"/>
                  </a:ext>
                </a:extLst>
              </a:tr>
              <a:tr h="419715">
                <a:tc>
                  <a:txBody>
                    <a:bodyPr/>
                    <a:lstStyle/>
                    <a:p>
                      <a:pPr algn="ctr"/>
                      <a:r>
                        <a:rPr lang="en-US" b="1" dirty="0"/>
                        <a:t>Nash Run</a:t>
                      </a:r>
                    </a:p>
                  </a:txBody>
                  <a:tcPr>
                    <a:lnT w="28575" cap="flat" cmpd="sng" algn="ctr">
                      <a:solidFill>
                        <a:schemeClr val="tx1"/>
                      </a:solidFill>
                      <a:prstDash val="solid"/>
                      <a:round/>
                      <a:headEnd type="none" w="med" len="med"/>
                      <a:tailEnd type="none" w="med" len="med"/>
                    </a:lnT>
                  </a:tcPr>
                </a:tc>
                <a:tc>
                  <a:txBody>
                    <a:bodyPr/>
                    <a:lstStyle/>
                    <a:p>
                      <a:pPr algn="ctr"/>
                      <a:r>
                        <a:rPr lang="en-US" b="1" dirty="0"/>
                        <a:t>0.71</a:t>
                      </a:r>
                    </a:p>
                  </a:txBody>
                  <a:tcPr>
                    <a:lnT w="28575" cap="flat" cmpd="sng" algn="ctr">
                      <a:solidFill>
                        <a:schemeClr val="tx1"/>
                      </a:solidFill>
                      <a:prstDash val="solid"/>
                      <a:round/>
                      <a:headEnd type="none" w="med" len="med"/>
                      <a:tailEnd type="none" w="med" len="med"/>
                    </a:lnT>
                  </a:tcPr>
                </a:tc>
                <a:tc>
                  <a:txBody>
                    <a:bodyPr/>
                    <a:lstStyle/>
                    <a:p>
                      <a:pPr algn="ctr"/>
                      <a:r>
                        <a:rPr lang="en-US" b="1" dirty="0"/>
                        <a:t>0.21</a:t>
                      </a:r>
                    </a:p>
                  </a:txBody>
                  <a:tcPr>
                    <a:lnT w="28575" cap="flat" cmpd="sng" algn="ctr">
                      <a:solidFill>
                        <a:schemeClr val="tx1"/>
                      </a:solidFill>
                      <a:prstDash val="solid"/>
                      <a:round/>
                      <a:headEnd type="none" w="med" len="med"/>
                      <a:tailEnd type="none" w="med" len="med"/>
                    </a:lnT>
                  </a:tcPr>
                </a:tc>
                <a:tc>
                  <a:txBody>
                    <a:bodyPr/>
                    <a:lstStyle/>
                    <a:p>
                      <a:pPr algn="ctr"/>
                      <a:r>
                        <a:rPr lang="en-US" b="1" dirty="0"/>
                        <a:t>138,000</a:t>
                      </a:r>
                    </a:p>
                  </a:txBody>
                  <a:tcPr>
                    <a:lnT w="28575" cap="flat" cmpd="sng" algn="ctr">
                      <a:solidFill>
                        <a:schemeClr val="tx1"/>
                      </a:solidFill>
                      <a:prstDash val="solid"/>
                      <a:round/>
                      <a:headEnd type="none" w="med" len="med"/>
                      <a:tailEnd type="none" w="med" len="med"/>
                    </a:lnT>
                    <a:solidFill>
                      <a:srgbClr val="FFFF00"/>
                    </a:solidFill>
                  </a:tcPr>
                </a:tc>
                <a:tc>
                  <a:txBody>
                    <a:bodyPr/>
                    <a:lstStyle/>
                    <a:p>
                      <a:pPr algn="ctr"/>
                      <a:r>
                        <a:rPr lang="en-US" b="1" dirty="0"/>
                        <a:t>120,000</a:t>
                      </a:r>
                    </a:p>
                  </a:txBody>
                  <a:tcPr>
                    <a:lnT w="28575"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2482011841"/>
                  </a:ext>
                </a:extLst>
              </a:tr>
              <a:tr h="419715">
                <a:tc>
                  <a:txBody>
                    <a:bodyPr/>
                    <a:lstStyle/>
                    <a:p>
                      <a:pPr algn="ctr"/>
                      <a:r>
                        <a:rPr lang="en-US" b="1" dirty="0"/>
                        <a:t>Pope Branch</a:t>
                      </a:r>
                    </a:p>
                  </a:txBody>
                  <a:tcPr/>
                </a:tc>
                <a:tc>
                  <a:txBody>
                    <a:bodyPr/>
                    <a:lstStyle/>
                    <a:p>
                      <a:pPr algn="ctr"/>
                      <a:r>
                        <a:rPr lang="en-US" b="1" dirty="0"/>
                        <a:t>0.37</a:t>
                      </a:r>
                    </a:p>
                  </a:txBody>
                  <a:tcPr/>
                </a:tc>
                <a:tc>
                  <a:txBody>
                    <a:bodyPr/>
                    <a:lstStyle/>
                    <a:p>
                      <a:pPr algn="ctr"/>
                      <a:r>
                        <a:rPr lang="en-US" b="1" dirty="0"/>
                        <a:t>0.11</a:t>
                      </a:r>
                    </a:p>
                  </a:txBody>
                  <a:tcPr/>
                </a:tc>
                <a:tc>
                  <a:txBody>
                    <a:bodyPr/>
                    <a:lstStyle/>
                    <a:p>
                      <a:pPr algn="ctr"/>
                      <a:r>
                        <a:rPr lang="en-US" b="1" dirty="0"/>
                        <a:t>72,000</a:t>
                      </a:r>
                    </a:p>
                  </a:txBody>
                  <a:tcPr/>
                </a:tc>
                <a:tc>
                  <a:txBody>
                    <a:bodyPr/>
                    <a:lstStyle/>
                    <a:p>
                      <a:pPr algn="ctr"/>
                      <a:r>
                        <a:rPr lang="en-US" b="1" dirty="0"/>
                        <a:t>62,000</a:t>
                      </a:r>
                    </a:p>
                  </a:txBody>
                  <a:tcPr/>
                </a:tc>
                <a:extLst>
                  <a:ext uri="{0D108BD9-81ED-4DB2-BD59-A6C34878D82A}">
                    <a16:rowId xmlns:a16="http://schemas.microsoft.com/office/drawing/2014/main" val="2977847490"/>
                  </a:ext>
                </a:extLst>
              </a:tr>
              <a:tr h="419715">
                <a:tc>
                  <a:txBody>
                    <a:bodyPr/>
                    <a:lstStyle/>
                    <a:p>
                      <a:pPr algn="ctr"/>
                      <a:r>
                        <a:rPr lang="en-US" b="1" dirty="0"/>
                        <a:t>Ft. DuPont</a:t>
                      </a:r>
                    </a:p>
                  </a:txBody>
                  <a:tcPr/>
                </a:tc>
                <a:tc>
                  <a:txBody>
                    <a:bodyPr/>
                    <a:lstStyle/>
                    <a:p>
                      <a:pPr algn="ctr"/>
                      <a:r>
                        <a:rPr lang="en-US" b="1" dirty="0"/>
                        <a:t>0.68</a:t>
                      </a:r>
                    </a:p>
                  </a:txBody>
                  <a:tcPr/>
                </a:tc>
                <a:tc>
                  <a:txBody>
                    <a:bodyPr/>
                    <a:lstStyle/>
                    <a:p>
                      <a:pPr algn="ctr"/>
                      <a:r>
                        <a:rPr lang="en-US" b="1" dirty="0"/>
                        <a:t>0.20</a:t>
                      </a:r>
                    </a:p>
                  </a:txBody>
                  <a:tcPr/>
                </a:tc>
                <a:tc>
                  <a:txBody>
                    <a:bodyPr/>
                    <a:lstStyle/>
                    <a:p>
                      <a:pPr algn="ctr"/>
                      <a:r>
                        <a:rPr lang="en-US" b="1" dirty="0"/>
                        <a:t>131,000</a:t>
                      </a:r>
                    </a:p>
                  </a:txBody>
                  <a:tcPr/>
                </a:tc>
                <a:tc>
                  <a:txBody>
                    <a:bodyPr/>
                    <a:lstStyle/>
                    <a:p>
                      <a:pPr algn="ctr"/>
                      <a:r>
                        <a:rPr lang="en-US" b="1" dirty="0"/>
                        <a:t>113,000</a:t>
                      </a:r>
                    </a:p>
                  </a:txBody>
                  <a:tcPr/>
                </a:tc>
                <a:extLst>
                  <a:ext uri="{0D108BD9-81ED-4DB2-BD59-A6C34878D82A}">
                    <a16:rowId xmlns:a16="http://schemas.microsoft.com/office/drawing/2014/main" val="3811509125"/>
                  </a:ext>
                </a:extLst>
              </a:tr>
              <a:tr h="419715">
                <a:tc>
                  <a:txBody>
                    <a:bodyPr/>
                    <a:lstStyle/>
                    <a:p>
                      <a:pPr algn="ctr"/>
                      <a:r>
                        <a:rPr lang="en-US" b="1" dirty="0"/>
                        <a:t>Ft. Stanton</a:t>
                      </a:r>
                    </a:p>
                  </a:txBody>
                  <a:tcPr/>
                </a:tc>
                <a:tc>
                  <a:txBody>
                    <a:bodyPr/>
                    <a:lstStyle/>
                    <a:p>
                      <a:pPr algn="ctr"/>
                      <a:r>
                        <a:rPr lang="en-US" b="1" dirty="0"/>
                        <a:t>0.33</a:t>
                      </a:r>
                    </a:p>
                  </a:txBody>
                  <a:tcPr/>
                </a:tc>
                <a:tc>
                  <a:txBody>
                    <a:bodyPr/>
                    <a:lstStyle/>
                    <a:p>
                      <a:pPr algn="ctr"/>
                      <a:r>
                        <a:rPr lang="en-US" b="1" dirty="0"/>
                        <a:t>0.10</a:t>
                      </a:r>
                    </a:p>
                  </a:txBody>
                  <a:tcPr/>
                </a:tc>
                <a:tc>
                  <a:txBody>
                    <a:bodyPr/>
                    <a:lstStyle/>
                    <a:p>
                      <a:pPr algn="ctr"/>
                      <a:r>
                        <a:rPr lang="en-US" b="1" dirty="0"/>
                        <a:t>66,000</a:t>
                      </a:r>
                    </a:p>
                  </a:txBody>
                  <a:tcPr/>
                </a:tc>
                <a:tc>
                  <a:txBody>
                    <a:bodyPr/>
                    <a:lstStyle/>
                    <a:p>
                      <a:pPr algn="ctr"/>
                      <a:r>
                        <a:rPr lang="en-US" b="1" dirty="0"/>
                        <a:t>57,000</a:t>
                      </a:r>
                    </a:p>
                  </a:txBody>
                  <a:tcPr/>
                </a:tc>
                <a:extLst>
                  <a:ext uri="{0D108BD9-81ED-4DB2-BD59-A6C34878D82A}">
                    <a16:rowId xmlns:a16="http://schemas.microsoft.com/office/drawing/2014/main" val="1014902023"/>
                  </a:ext>
                </a:extLst>
              </a:tr>
              <a:tr h="419715">
                <a:tc>
                  <a:txBody>
                    <a:bodyPr/>
                    <a:lstStyle/>
                    <a:p>
                      <a:pPr algn="ctr"/>
                      <a:r>
                        <a:rPr lang="en-US" b="1" dirty="0"/>
                        <a:t>Total (w/o Watts)</a:t>
                      </a:r>
                    </a:p>
                  </a:txBody>
                  <a:tcPr/>
                </a:tc>
                <a:tc>
                  <a:txBody>
                    <a:bodyPr/>
                    <a:lstStyle/>
                    <a:p>
                      <a:pPr algn="ctr"/>
                      <a:endParaRPr lang="en-US" b="1" dirty="0"/>
                    </a:p>
                  </a:txBody>
                  <a:tcPr/>
                </a:tc>
                <a:tc>
                  <a:txBody>
                    <a:bodyPr/>
                    <a:lstStyle/>
                    <a:p>
                      <a:pPr algn="ctr"/>
                      <a:endParaRPr lang="en-US" b="1" dirty="0"/>
                    </a:p>
                  </a:txBody>
                  <a:tcPr/>
                </a:tc>
                <a:tc>
                  <a:txBody>
                    <a:bodyPr/>
                    <a:lstStyle/>
                    <a:p>
                      <a:pPr algn="ctr"/>
                      <a:r>
                        <a:rPr lang="en-US" b="1" dirty="0"/>
                        <a:t>407,000</a:t>
                      </a:r>
                    </a:p>
                  </a:txBody>
                  <a:tcPr>
                    <a:solidFill>
                      <a:srgbClr val="FFFF00"/>
                    </a:solidFill>
                  </a:tcPr>
                </a:tc>
                <a:tc>
                  <a:txBody>
                    <a:bodyPr/>
                    <a:lstStyle/>
                    <a:p>
                      <a:pPr algn="ctr"/>
                      <a:r>
                        <a:rPr lang="en-US" b="1" dirty="0"/>
                        <a:t>350,000</a:t>
                      </a:r>
                    </a:p>
                  </a:txBody>
                  <a:tcPr>
                    <a:solidFill>
                      <a:srgbClr val="FFFF00"/>
                    </a:solidFill>
                  </a:tcPr>
                </a:tc>
                <a:extLst>
                  <a:ext uri="{0D108BD9-81ED-4DB2-BD59-A6C34878D82A}">
                    <a16:rowId xmlns:a16="http://schemas.microsoft.com/office/drawing/2014/main" val="2416014512"/>
                  </a:ext>
                </a:extLst>
              </a:tr>
              <a:tr h="419715">
                <a:tc>
                  <a:txBody>
                    <a:bodyPr/>
                    <a:lstStyle/>
                    <a:p>
                      <a:pPr algn="ctr"/>
                      <a:r>
                        <a:rPr lang="en-US" b="1" dirty="0"/>
                        <a:t>Total for gaged </a:t>
                      </a:r>
                      <a:r>
                        <a:rPr lang="en-US" b="1" dirty="0" err="1"/>
                        <a:t>tribs</a:t>
                      </a:r>
                      <a:endParaRPr lang="en-US" b="1" dirty="0"/>
                    </a:p>
                  </a:txBody>
                  <a:tcPr>
                    <a:solidFill>
                      <a:schemeClr val="accent1">
                        <a:lumMod val="40000"/>
                        <a:lumOff val="60000"/>
                      </a:schemeClr>
                    </a:solidFill>
                  </a:tcPr>
                </a:tc>
                <a:tc>
                  <a:txBody>
                    <a:bodyPr/>
                    <a:lstStyle/>
                    <a:p>
                      <a:pPr algn="ctr"/>
                      <a:endParaRPr lang="en-US" b="1" dirty="0"/>
                    </a:p>
                  </a:txBody>
                  <a:tcPr>
                    <a:solidFill>
                      <a:schemeClr val="accent1">
                        <a:lumMod val="40000"/>
                        <a:lumOff val="60000"/>
                      </a:schemeClr>
                    </a:solidFill>
                  </a:tcPr>
                </a:tc>
                <a:tc>
                  <a:txBody>
                    <a:bodyPr/>
                    <a:lstStyle/>
                    <a:p>
                      <a:pPr algn="ctr"/>
                      <a:endParaRPr lang="en-US" b="1" dirty="0"/>
                    </a:p>
                  </a:txBody>
                  <a:tcPr>
                    <a:solidFill>
                      <a:schemeClr val="accent1">
                        <a:lumMod val="40000"/>
                        <a:lumOff val="60000"/>
                      </a:schemeClr>
                    </a:solidFill>
                  </a:tcPr>
                </a:tc>
                <a:tc>
                  <a:txBody>
                    <a:bodyPr/>
                    <a:lstStyle/>
                    <a:p>
                      <a:pPr algn="ctr"/>
                      <a:r>
                        <a:rPr lang="en-US" b="1" dirty="0"/>
                        <a:t>32,900,000</a:t>
                      </a:r>
                    </a:p>
                  </a:txBody>
                  <a:tcPr>
                    <a:solidFill>
                      <a:schemeClr val="accent1">
                        <a:lumMod val="40000"/>
                        <a:lumOff val="60000"/>
                      </a:schemeClr>
                    </a:solidFill>
                  </a:tcPr>
                </a:tc>
                <a:tc>
                  <a:txBody>
                    <a:bodyPr/>
                    <a:lstStyle/>
                    <a:p>
                      <a:pPr algn="ctr"/>
                      <a:r>
                        <a:rPr lang="en-US" b="1" dirty="0"/>
                        <a:t>32,600,000</a:t>
                      </a:r>
                    </a:p>
                  </a:txBody>
                  <a:tcPr>
                    <a:solidFill>
                      <a:schemeClr val="accent1">
                        <a:lumMod val="40000"/>
                        <a:lumOff val="60000"/>
                      </a:schemeClr>
                    </a:solidFill>
                  </a:tcPr>
                </a:tc>
                <a:extLst>
                  <a:ext uri="{0D108BD9-81ED-4DB2-BD59-A6C34878D82A}">
                    <a16:rowId xmlns:a16="http://schemas.microsoft.com/office/drawing/2014/main" val="1861819763"/>
                  </a:ext>
                </a:extLst>
              </a:tr>
            </a:tbl>
          </a:graphicData>
        </a:graphic>
      </p:graphicFrame>
      <p:sp>
        <p:nvSpPr>
          <p:cNvPr id="4" name="TextBox 3">
            <a:extLst>
              <a:ext uri="{FF2B5EF4-FFF2-40B4-BE49-F238E27FC236}">
                <a16:creationId xmlns:a16="http://schemas.microsoft.com/office/drawing/2014/main" id="{4780981E-69AE-494C-82BD-E4D9B2119987}"/>
              </a:ext>
            </a:extLst>
          </p:cNvPr>
          <p:cNvSpPr txBox="1"/>
          <p:nvPr/>
        </p:nvSpPr>
        <p:spPr>
          <a:xfrm>
            <a:off x="88777" y="4706811"/>
            <a:ext cx="6951215" cy="2031325"/>
          </a:xfrm>
          <a:prstGeom prst="rect">
            <a:avLst/>
          </a:prstGeom>
          <a:noFill/>
        </p:spPr>
        <p:txBody>
          <a:bodyPr wrap="square" rtlCol="0">
            <a:spAutoFit/>
          </a:bodyPr>
          <a:lstStyle/>
          <a:p>
            <a:r>
              <a:rPr lang="en-US" sz="2400" b="1" dirty="0">
                <a:solidFill>
                  <a:srgbClr val="FFFF00"/>
                </a:solidFill>
              </a:rPr>
              <a:t>Pro-</a:t>
            </a:r>
            <a:r>
              <a:rPr lang="en-US" sz="2000" b="1" dirty="0">
                <a:solidFill>
                  <a:srgbClr val="FFFF00"/>
                </a:solidFill>
              </a:rPr>
              <a:t>							</a:t>
            </a:r>
          </a:p>
          <a:p>
            <a:pPr marL="342900" indent="-342900">
              <a:buAutoNum type="arabicPeriod"/>
            </a:pPr>
            <a:r>
              <a:rPr lang="en-US" sz="2000" b="1" dirty="0">
                <a:solidFill>
                  <a:srgbClr val="FFFF00"/>
                </a:solidFill>
              </a:rPr>
              <a:t>Basin ratio method is traditional for non-gaged streams	</a:t>
            </a:r>
            <a:r>
              <a:rPr lang="en-US" sz="1100" b="1" dirty="0">
                <a:solidFill>
                  <a:srgbClr val="FFFF00"/>
                </a:solidFill>
              </a:rPr>
              <a:t>	</a:t>
            </a:r>
          </a:p>
          <a:p>
            <a:r>
              <a:rPr lang="en-US" sz="2000" b="1" dirty="0">
                <a:solidFill>
                  <a:srgbClr val="FFFF00"/>
                </a:solidFill>
              </a:rPr>
              <a:t>2. Watts Basin has approx. same land coverage </a:t>
            </a:r>
            <a:r>
              <a:rPr lang="en-US" b="1" dirty="0">
                <a:solidFill>
                  <a:srgbClr val="FFFF00"/>
                </a:solidFill>
              </a:rPr>
              <a:t>(Nash and Pope)</a:t>
            </a:r>
            <a:r>
              <a:rPr lang="en-US" sz="1100" b="1" dirty="0">
                <a:solidFill>
                  <a:srgbClr val="FFFF00"/>
                </a:solidFill>
              </a:rPr>
              <a:t>		</a:t>
            </a:r>
          </a:p>
          <a:p>
            <a:r>
              <a:rPr lang="en-US" sz="2000" b="1" dirty="0">
                <a:solidFill>
                  <a:srgbClr val="FFFF00"/>
                </a:solidFill>
              </a:rPr>
              <a:t>3. Watts originates on same ridgeline as non-gaged streams</a:t>
            </a:r>
          </a:p>
          <a:p>
            <a:endParaRPr lang="en-US" sz="2000" b="1" dirty="0">
              <a:solidFill>
                <a:srgbClr val="FFFF00"/>
              </a:solidFill>
            </a:endParaRPr>
          </a:p>
        </p:txBody>
      </p:sp>
      <p:sp>
        <p:nvSpPr>
          <p:cNvPr id="5" name="TextBox 4">
            <a:extLst>
              <a:ext uri="{FF2B5EF4-FFF2-40B4-BE49-F238E27FC236}">
                <a16:creationId xmlns:a16="http://schemas.microsoft.com/office/drawing/2014/main" id="{0329A6B6-453B-4E23-8A0D-D644AE1AE75C}"/>
              </a:ext>
            </a:extLst>
          </p:cNvPr>
          <p:cNvSpPr txBox="1"/>
          <p:nvPr/>
        </p:nvSpPr>
        <p:spPr>
          <a:xfrm>
            <a:off x="7039992" y="4829921"/>
            <a:ext cx="5335479" cy="1908215"/>
          </a:xfrm>
          <a:prstGeom prst="rect">
            <a:avLst/>
          </a:prstGeom>
          <a:noFill/>
        </p:spPr>
        <p:txBody>
          <a:bodyPr wrap="square" rtlCol="0">
            <a:spAutoFit/>
          </a:bodyPr>
          <a:lstStyle/>
          <a:p>
            <a:r>
              <a:rPr lang="en-US" sz="2400" b="1" dirty="0">
                <a:solidFill>
                  <a:srgbClr val="FFFF00"/>
                </a:solidFill>
              </a:rPr>
              <a:t>Con- </a:t>
            </a:r>
          </a:p>
          <a:p>
            <a:pPr marL="342900" indent="-342900">
              <a:buAutoNum type="arabicPeriod"/>
            </a:pPr>
            <a:r>
              <a:rPr lang="en-US" sz="2000" b="1" dirty="0">
                <a:solidFill>
                  <a:srgbClr val="FFFF00"/>
                </a:solidFill>
              </a:rPr>
              <a:t>Watts Branch has higher density of road   </a:t>
            </a:r>
          </a:p>
          <a:p>
            <a:r>
              <a:rPr lang="en-US" sz="2000" b="1" dirty="0">
                <a:solidFill>
                  <a:srgbClr val="FFFF00"/>
                </a:solidFill>
              </a:rPr>
              <a:t>       coverage</a:t>
            </a:r>
          </a:p>
          <a:p>
            <a:endParaRPr lang="en-US" sz="1100" b="1" dirty="0">
              <a:solidFill>
                <a:srgbClr val="FFFF00"/>
              </a:solidFill>
            </a:endParaRPr>
          </a:p>
          <a:p>
            <a:r>
              <a:rPr lang="en-US" sz="2000" b="1" dirty="0">
                <a:solidFill>
                  <a:srgbClr val="FFFF00"/>
                </a:solidFill>
              </a:rPr>
              <a:t>2. Watts may have higher # of point sources</a:t>
            </a:r>
          </a:p>
          <a:p>
            <a:pPr marL="342900" indent="-342900">
              <a:buAutoNum type="arabicPeriod"/>
            </a:pPr>
            <a:endParaRPr lang="en-US" sz="2000" b="1" dirty="0">
              <a:solidFill>
                <a:srgbClr val="FFFF00"/>
              </a:solidFill>
            </a:endParaRPr>
          </a:p>
        </p:txBody>
      </p:sp>
      <p:sp>
        <p:nvSpPr>
          <p:cNvPr id="6" name="TextBox 5">
            <a:extLst>
              <a:ext uri="{FF2B5EF4-FFF2-40B4-BE49-F238E27FC236}">
                <a16:creationId xmlns:a16="http://schemas.microsoft.com/office/drawing/2014/main" id="{079FFCAA-9E52-48D1-AA22-6F11FD08BA4F}"/>
              </a:ext>
            </a:extLst>
          </p:cNvPr>
          <p:cNvSpPr txBox="1"/>
          <p:nvPr/>
        </p:nvSpPr>
        <p:spPr>
          <a:xfrm>
            <a:off x="924757" y="4324281"/>
            <a:ext cx="10011508" cy="461665"/>
          </a:xfrm>
          <a:prstGeom prst="rect">
            <a:avLst/>
          </a:prstGeom>
          <a:noFill/>
        </p:spPr>
        <p:txBody>
          <a:bodyPr wrap="square" rtlCol="0">
            <a:spAutoFit/>
          </a:bodyPr>
          <a:lstStyle/>
          <a:p>
            <a:pPr algn="ctr"/>
            <a:r>
              <a:rPr lang="en-US" sz="2400" b="1" dirty="0">
                <a:solidFill>
                  <a:srgbClr val="FFFF00"/>
                </a:solidFill>
              </a:rPr>
              <a:t>Values Estimated Using Ratio of Basin Area to Area of Watts Basin</a:t>
            </a:r>
          </a:p>
        </p:txBody>
      </p:sp>
    </p:spTree>
    <p:extLst>
      <p:ext uri="{BB962C8B-B14F-4D97-AF65-F5344CB8AC3E}">
        <p14:creationId xmlns:p14="http://schemas.microsoft.com/office/powerpoint/2010/main" val="548484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5249"/>
            <a:ext cx="8229600" cy="1143000"/>
          </a:xfrm>
        </p:spPr>
        <p:txBody>
          <a:bodyPr>
            <a:normAutofit/>
          </a:bodyPr>
          <a:lstStyle/>
          <a:p>
            <a:r>
              <a:rPr lang="en-US" sz="3200" b="1" dirty="0">
                <a:solidFill>
                  <a:srgbClr val="FFFF00"/>
                </a:solidFill>
                <a:latin typeface="+mn-lt"/>
              </a:rPr>
              <a:t>Lower </a:t>
            </a:r>
            <a:r>
              <a:rPr lang="en-US" sz="3200" b="1" dirty="0" err="1">
                <a:solidFill>
                  <a:srgbClr val="FFFF00"/>
                </a:solidFill>
                <a:latin typeface="+mn-lt"/>
              </a:rPr>
              <a:t>Beaverdam</a:t>
            </a:r>
            <a:r>
              <a:rPr lang="en-US" sz="3200" b="1" dirty="0">
                <a:solidFill>
                  <a:srgbClr val="FFFF00"/>
                </a:solidFill>
                <a:latin typeface="+mn-lt"/>
              </a:rPr>
              <a:t> Creek </a:t>
            </a:r>
          </a:p>
        </p:txBody>
      </p:sp>
      <p:pic>
        <p:nvPicPr>
          <p:cNvPr id="3" name="Picture 2" descr="C:\Users\tpwilson\Downloads\IMG_03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677" y="865389"/>
            <a:ext cx="7671799" cy="5237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71799" y="348505"/>
            <a:ext cx="4520201" cy="6370975"/>
          </a:xfrm>
          <a:prstGeom prst="rect">
            <a:avLst/>
          </a:prstGeom>
          <a:noFill/>
        </p:spPr>
        <p:txBody>
          <a:bodyPr wrap="square" rtlCol="0">
            <a:spAutoFit/>
          </a:bodyPr>
          <a:lstStyle/>
          <a:p>
            <a:endParaRPr lang="en-US" sz="2000" b="1" dirty="0">
              <a:solidFill>
                <a:srgbClr val="FFFF00"/>
              </a:solidFill>
            </a:endParaRPr>
          </a:p>
          <a:p>
            <a:r>
              <a:rPr lang="en-US" sz="2000" b="1" dirty="0">
                <a:solidFill>
                  <a:srgbClr val="FFFF00"/>
                </a:solidFill>
              </a:rPr>
              <a:t>	Maximum Discharge: 1,420 </a:t>
            </a:r>
            <a:r>
              <a:rPr lang="en-US" sz="2000" b="1" dirty="0" err="1">
                <a:solidFill>
                  <a:srgbClr val="FFFF00"/>
                </a:solidFill>
              </a:rPr>
              <a:t>cfs</a:t>
            </a:r>
            <a:endParaRPr lang="en-US" sz="2000" b="1" dirty="0">
              <a:solidFill>
                <a:srgbClr val="FFFF00"/>
              </a:solidFill>
            </a:endParaRPr>
          </a:p>
          <a:p>
            <a:pPr algn="ctr"/>
            <a:r>
              <a:rPr lang="en-US" sz="2000" b="1" dirty="0">
                <a:solidFill>
                  <a:srgbClr val="FFFF00"/>
                </a:solidFill>
              </a:rPr>
              <a:t> ( max. for  NEB 4,670 </a:t>
            </a:r>
            <a:r>
              <a:rPr lang="en-US" sz="2000" b="1" dirty="0" err="1">
                <a:solidFill>
                  <a:srgbClr val="FFFF00"/>
                </a:solidFill>
              </a:rPr>
              <a:t>cfs</a:t>
            </a:r>
            <a:r>
              <a:rPr lang="en-US" sz="2000" b="1" dirty="0">
                <a:solidFill>
                  <a:srgbClr val="FFFF00"/>
                </a:solidFill>
              </a:rPr>
              <a:t>)</a:t>
            </a:r>
          </a:p>
          <a:p>
            <a:pPr algn="ctr"/>
            <a:r>
              <a:rPr lang="en-US" sz="2000" b="1" dirty="0">
                <a:solidFill>
                  <a:srgbClr val="FFFF00"/>
                </a:solidFill>
              </a:rPr>
              <a:t> Max. Stage: 7.7 ft ft</a:t>
            </a:r>
          </a:p>
          <a:p>
            <a:pPr algn="ctr"/>
            <a:r>
              <a:rPr lang="en-US" sz="2000" b="1" dirty="0">
                <a:solidFill>
                  <a:srgbClr val="FFFF00"/>
                </a:solidFill>
              </a:rPr>
              <a:t>Velocities: -1.0 to 7.8 ft/s</a:t>
            </a:r>
          </a:p>
          <a:p>
            <a:pPr algn="ctr"/>
            <a:endParaRPr lang="en-US" sz="2400" b="1" dirty="0">
              <a:solidFill>
                <a:srgbClr val="FFFF00"/>
              </a:solidFill>
            </a:endParaRPr>
          </a:p>
          <a:p>
            <a:pPr algn="ctr"/>
            <a:endParaRPr lang="en-US" sz="2400" b="1" dirty="0">
              <a:solidFill>
                <a:srgbClr val="FFFF00"/>
              </a:solidFill>
            </a:endParaRPr>
          </a:p>
          <a:p>
            <a:pPr algn="ctr"/>
            <a:r>
              <a:rPr lang="en-US" sz="2800" b="1" dirty="0">
                <a:solidFill>
                  <a:srgbClr val="FFFF00"/>
                </a:solidFill>
              </a:rPr>
              <a:t>In 2017 LBDC provided </a:t>
            </a:r>
          </a:p>
          <a:p>
            <a:pPr algn="ctr"/>
            <a:r>
              <a:rPr lang="en-US" sz="2800" b="1" dirty="0">
                <a:solidFill>
                  <a:srgbClr val="FFFF00"/>
                </a:solidFill>
              </a:rPr>
              <a:t>16% of total discharge to </a:t>
            </a:r>
          </a:p>
          <a:p>
            <a:pPr algn="ctr"/>
            <a:r>
              <a:rPr lang="en-US" sz="2800" b="1" dirty="0">
                <a:solidFill>
                  <a:srgbClr val="FFFF00"/>
                </a:solidFill>
              </a:rPr>
              <a:t>L. Anacostia</a:t>
            </a:r>
          </a:p>
          <a:p>
            <a:endParaRPr lang="en-US" sz="2400" b="1" dirty="0">
              <a:solidFill>
                <a:srgbClr val="FFFF00"/>
              </a:solidFill>
            </a:endParaRPr>
          </a:p>
          <a:p>
            <a:pPr algn="ctr"/>
            <a:r>
              <a:rPr lang="en-US" sz="2800" b="1" dirty="0">
                <a:solidFill>
                  <a:srgbClr val="FFFF00"/>
                </a:solidFill>
              </a:rPr>
              <a:t>LBDC supplies </a:t>
            </a:r>
          </a:p>
          <a:p>
            <a:pPr algn="ctr"/>
            <a:r>
              <a:rPr lang="en-US" sz="2800" b="1" dirty="0">
                <a:solidFill>
                  <a:srgbClr val="FFFF00"/>
                </a:solidFill>
              </a:rPr>
              <a:t>~ 5X  more water and sediment than Watts + Hickey </a:t>
            </a:r>
          </a:p>
          <a:p>
            <a:endParaRPr lang="en-US" sz="2000" b="1" dirty="0">
              <a:solidFill>
                <a:srgbClr val="FFFF00"/>
              </a:solidFill>
            </a:endParaRPr>
          </a:p>
          <a:p>
            <a:endParaRPr lang="en-US" sz="2000" b="1" dirty="0">
              <a:solidFill>
                <a:srgbClr val="FFFF00"/>
              </a:solidFill>
            </a:endParaRPr>
          </a:p>
        </p:txBody>
      </p:sp>
    </p:spTree>
    <p:extLst>
      <p:ext uri="{BB962C8B-B14F-4D97-AF65-F5344CB8AC3E}">
        <p14:creationId xmlns:p14="http://schemas.microsoft.com/office/powerpoint/2010/main" val="11357672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2489</TotalTime>
  <Words>2091</Words>
  <Application>Microsoft Office PowerPoint</Application>
  <PresentationFormat>Widescreen</PresentationFormat>
  <Paragraphs>857</Paragraphs>
  <Slides>35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Arial Narrow</vt:lpstr>
      <vt:lpstr>Calibri</vt:lpstr>
      <vt:lpstr>Calibri Light</vt:lpstr>
      <vt:lpstr>Times New Roman</vt:lpstr>
      <vt:lpstr>Office Theme</vt:lpstr>
      <vt:lpstr>Sediment and Chemical Contaminant Loadings in Tributaries to the Anacostia River, Washington D.C.  Presentation to  Leadership Council, September 13, 2018      </vt:lpstr>
      <vt:lpstr>PowerPoint Presentation</vt:lpstr>
      <vt:lpstr>  Purpose of Study   Determine loadings of sediment and sediment-bound chemicals of concern (COC’s) in tributaries to the Anacostia River, Washington, DC.   </vt:lpstr>
      <vt:lpstr>PowerPoint Presentation</vt:lpstr>
      <vt:lpstr>PowerPoint Presentation</vt:lpstr>
      <vt:lpstr>PowerPoint Presentation</vt:lpstr>
      <vt:lpstr>PowerPoint Presentation</vt:lpstr>
      <vt:lpstr>PowerPoint Presentation</vt:lpstr>
      <vt:lpstr>Lower Beaverdam Creek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Timothy P.</dc:creator>
  <cp:lastModifiedBy>Wilson, Timothy P</cp:lastModifiedBy>
  <cp:revision>107</cp:revision>
  <dcterms:created xsi:type="dcterms:W3CDTF">2018-06-10T00:16:10Z</dcterms:created>
  <dcterms:modified xsi:type="dcterms:W3CDTF">2018-09-13T01:34:32Z</dcterms:modified>
</cp:coreProperties>
</file>