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Ex1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Ex2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8" r:id="rId4"/>
    <p:sldId id="259" r:id="rId5"/>
    <p:sldId id="260" r:id="rId6"/>
    <p:sldId id="262" r:id="rId7"/>
    <p:sldId id="263" r:id="rId8"/>
    <p:sldId id="261" r:id="rId9"/>
    <p:sldId id="289" r:id="rId10"/>
    <p:sldId id="264" r:id="rId11"/>
    <p:sldId id="286" r:id="rId12"/>
    <p:sldId id="266" r:id="rId13"/>
    <p:sldId id="296" r:id="rId14"/>
    <p:sldId id="290" r:id="rId15"/>
    <p:sldId id="269" r:id="rId16"/>
    <p:sldId id="291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1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halie\Desktop\6-%20Results\PCB%20extr%20results\Calc.%20PCB%20sediment%20pore%20water%20anacostia-%20j25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lombard\Documents\T.%202016%20UMBC\6-%20Results\PEST%20extr%20results\Calc.%20PEST-j250%20v2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lombard\Documents\T.%202016%20UMBC\6-%20Results\PEST%20extr%20results\Calc.%20PEST-depl1-PE%20v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lombard\Documents\T.%202016%20UMBC\6-%20Results\PEST%20extr%20results\Calc.%20PEST-depl1-PE%20v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lombard\Documents\T.%202016%20UMBC\6-%20Results\PEST%20extr%20results\Calc.%20PEST-depl1-PE%20v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lombard\Documents\T.%202016%20UMBC\6-%20Results\PEST%20extr%20results\Calc.%20PEST-depl1-PE%20v1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ombard\Documents\T.%202016%20UMBC\6-%20Results\4.Pollutants%20Flux%20calc\flux%20deployment%201-171207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\Documents\Presentation%20Docs-20171209T023033Z-001\Presentation%20Docs\Flux%20-%20PCBs%20-%20Congener-wise%20-%20AU-MMR-RT%20AVG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ombard\Documents\T.%202016%20UMBC\6-%20Results\PCB%20extr%20results\Calc.%20PCB%20depl%201%20anacostia%20with%20prc%20in%20non%20diluted%20v3%20bis%20graph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ombard\Documents\T.%202016%20UMBC\6-%20Results\PCB%20extr%20results\Calc.%20PCB%20depl%201%20anacostia%20with%20prc%20in%20non%20diluted%20v3%20bis%20graph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ombard\Documents\T.%202016%20UMBC\6-%20Results\PCB%20extr%20results\Calc.%20PCB%20depl%201%20anacostia%20with%20prc%20in%20non%20diluted%20v6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halie\Documents\T.%202016%20UMBC%20Gosh\6-%20Results\PCB%20extr%20results\Calc.%20PCB%20depl%201%20mussel%20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halie\Documents\T.%202016%20UMBC%20Gosh\6-%20Results\PCB%20extr%20results\Calc.%20PCB%20depl%201%20anacostia%20with%20prc%20in%20non%20diluted%20v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ombard\Documents\T.%202016%20UMBC\6-%20Results\PEST%20extr%20results\Calc.%20PEST-depl1-PE%20v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ombard\Documents\T.%202016%20UMBC\6-%20Results\PEST%20extr%20results\Calc.%20PEST-depl1-PE%20v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ombard\Documents\T.%202016%20UMBC\6-%20Results\PEST%20extr%20results\Calc.%20PEST-depl1-PE%20v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C:\Users\SS\Documents\Presentation%20Docs-20171209T023033Z-001\PCB%20levels%20comparison%20with%20previous%20studie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file:///C:\Users\SS\Documents\Presentation%20Docs-20171209T023033Z-001\PCB%20levels%20comparison%20with%20previous%20stud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77454903593426E-2"/>
          <c:y val="5.3731161881567596E-2"/>
          <c:w val="0.5825498810063815"/>
          <c:h val="0.725575207379965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'graphic per homolog'!$T$22</c:f>
              <c:strCache>
                <c:ptCount val="1"/>
                <c:pt idx="0">
                  <c:v>mono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'graphic per homolog'!$R$23:$R$32</c:f>
              <c:strCache>
                <c:ptCount val="10"/>
                <c:pt idx="0">
                  <c:v>R7-28</c:v>
                </c:pt>
                <c:pt idx="1">
                  <c:v>R6-32</c:v>
                </c:pt>
                <c:pt idx="2">
                  <c:v>R6-31</c:v>
                </c:pt>
                <c:pt idx="3">
                  <c:v>KL-26</c:v>
                </c:pt>
                <c:pt idx="4">
                  <c:v>R4-30</c:v>
                </c:pt>
                <c:pt idx="5">
                  <c:v>R3-53</c:v>
                </c:pt>
                <c:pt idx="6">
                  <c:v>R3-51</c:v>
                </c:pt>
                <c:pt idx="7">
                  <c:v>R3-28</c:v>
                </c:pt>
                <c:pt idx="8">
                  <c:v>WC-29</c:v>
                </c:pt>
                <c:pt idx="9">
                  <c:v>WC-37</c:v>
                </c:pt>
              </c:strCache>
            </c:strRef>
          </c:cat>
          <c:val>
            <c:numRef>
              <c:f>'graphic per homolog'!$T$23:$T$32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7-4605-AEEB-81061BB81A95}"/>
            </c:ext>
          </c:extLst>
        </c:ser>
        <c:ser>
          <c:idx val="1"/>
          <c:order val="1"/>
          <c:tx>
            <c:strRef>
              <c:f>'graphic per homolog'!$U$22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'graphic per homolog'!$R$23:$R$32</c:f>
              <c:strCache>
                <c:ptCount val="10"/>
                <c:pt idx="0">
                  <c:v>R7-28</c:v>
                </c:pt>
                <c:pt idx="1">
                  <c:v>R6-32</c:v>
                </c:pt>
                <c:pt idx="2">
                  <c:v>R6-31</c:v>
                </c:pt>
                <c:pt idx="3">
                  <c:v>KL-26</c:v>
                </c:pt>
                <c:pt idx="4">
                  <c:v>R4-30</c:v>
                </c:pt>
                <c:pt idx="5">
                  <c:v>R3-53</c:v>
                </c:pt>
                <c:pt idx="6">
                  <c:v>R3-51</c:v>
                </c:pt>
                <c:pt idx="7">
                  <c:v>R3-28</c:v>
                </c:pt>
                <c:pt idx="8">
                  <c:v>WC-29</c:v>
                </c:pt>
                <c:pt idx="9">
                  <c:v>WC-37</c:v>
                </c:pt>
              </c:strCache>
            </c:strRef>
          </c:cat>
          <c:val>
            <c:numRef>
              <c:f>'graphic per homolog'!$U$23:$U$32</c:f>
              <c:numCache>
                <c:formatCode>General</c:formatCode>
                <c:ptCount val="10"/>
                <c:pt idx="0">
                  <c:v>0</c:v>
                </c:pt>
                <c:pt idx="1">
                  <c:v>0.69266741748522043</c:v>
                </c:pt>
                <c:pt idx="2">
                  <c:v>3.3125323547011587E-2</c:v>
                </c:pt>
                <c:pt idx="3">
                  <c:v>0.98332175969932789</c:v>
                </c:pt>
                <c:pt idx="4">
                  <c:v>0.17130577721644485</c:v>
                </c:pt>
                <c:pt idx="5">
                  <c:v>1.2120176265073012E-3</c:v>
                </c:pt>
                <c:pt idx="6">
                  <c:v>2.1267858769665096E-2</c:v>
                </c:pt>
                <c:pt idx="7">
                  <c:v>2.5784432794892531E-3</c:v>
                </c:pt>
                <c:pt idx="8">
                  <c:v>0</c:v>
                </c:pt>
                <c:pt idx="9">
                  <c:v>2.7692451695338271E-3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7-4605-AEEB-81061BB81A95}"/>
            </c:ext>
          </c:extLst>
        </c:ser>
        <c:ser>
          <c:idx val="2"/>
          <c:order val="2"/>
          <c:tx>
            <c:strRef>
              <c:f>'graphic per homolog'!$V$22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'graphic per homolog'!$R$23:$R$32</c:f>
              <c:strCache>
                <c:ptCount val="10"/>
                <c:pt idx="0">
                  <c:v>R7-28</c:v>
                </c:pt>
                <c:pt idx="1">
                  <c:v>R6-32</c:v>
                </c:pt>
                <c:pt idx="2">
                  <c:v>R6-31</c:v>
                </c:pt>
                <c:pt idx="3">
                  <c:v>KL-26</c:v>
                </c:pt>
                <c:pt idx="4">
                  <c:v>R4-30</c:v>
                </c:pt>
                <c:pt idx="5">
                  <c:v>R3-53</c:v>
                </c:pt>
                <c:pt idx="6">
                  <c:v>R3-51</c:v>
                </c:pt>
                <c:pt idx="7">
                  <c:v>R3-28</c:v>
                </c:pt>
                <c:pt idx="8">
                  <c:v>WC-29</c:v>
                </c:pt>
                <c:pt idx="9">
                  <c:v>WC-37</c:v>
                </c:pt>
              </c:strCache>
            </c:strRef>
          </c:cat>
          <c:val>
            <c:numRef>
              <c:f>'graphic per homolog'!$V$23:$V$32</c:f>
              <c:numCache>
                <c:formatCode>General</c:formatCode>
                <c:ptCount val="10"/>
                <c:pt idx="0">
                  <c:v>0.10164267842302874</c:v>
                </c:pt>
                <c:pt idx="1">
                  <c:v>4.6938544164924743</c:v>
                </c:pt>
                <c:pt idx="2">
                  <c:v>0.35461392348935689</c:v>
                </c:pt>
                <c:pt idx="3">
                  <c:v>1.167097936957104</c:v>
                </c:pt>
                <c:pt idx="4">
                  <c:v>3.5178697171875779E-2</c:v>
                </c:pt>
                <c:pt idx="5">
                  <c:v>0.21020538580621984</c:v>
                </c:pt>
                <c:pt idx="6">
                  <c:v>0.25053094207196192</c:v>
                </c:pt>
                <c:pt idx="7">
                  <c:v>0.22174301343580605</c:v>
                </c:pt>
                <c:pt idx="8">
                  <c:v>3.5122306870220735E-2</c:v>
                </c:pt>
                <c:pt idx="9">
                  <c:v>6.7673008688298189E-2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87-4605-AEEB-81061BB81A95}"/>
            </c:ext>
          </c:extLst>
        </c:ser>
        <c:ser>
          <c:idx val="3"/>
          <c:order val="3"/>
          <c:tx>
            <c:strRef>
              <c:f>'graphic per homolog'!$W$22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'graphic per homolog'!$R$23:$R$32</c:f>
              <c:strCache>
                <c:ptCount val="10"/>
                <c:pt idx="0">
                  <c:v>R7-28</c:v>
                </c:pt>
                <c:pt idx="1">
                  <c:v>R6-32</c:v>
                </c:pt>
                <c:pt idx="2">
                  <c:v>R6-31</c:v>
                </c:pt>
                <c:pt idx="3">
                  <c:v>KL-26</c:v>
                </c:pt>
                <c:pt idx="4">
                  <c:v>R4-30</c:v>
                </c:pt>
                <c:pt idx="5">
                  <c:v>R3-53</c:v>
                </c:pt>
                <c:pt idx="6">
                  <c:v>R3-51</c:v>
                </c:pt>
                <c:pt idx="7">
                  <c:v>R3-28</c:v>
                </c:pt>
                <c:pt idx="8">
                  <c:v>WC-29</c:v>
                </c:pt>
                <c:pt idx="9">
                  <c:v>WC-37</c:v>
                </c:pt>
              </c:strCache>
            </c:strRef>
          </c:cat>
          <c:val>
            <c:numRef>
              <c:f>'graphic per homolog'!$W$23:$W$32</c:f>
              <c:numCache>
                <c:formatCode>General</c:formatCode>
                <c:ptCount val="10"/>
                <c:pt idx="0">
                  <c:v>0.20552342410148849</c:v>
                </c:pt>
                <c:pt idx="1">
                  <c:v>4.1003101949761538</c:v>
                </c:pt>
                <c:pt idx="2">
                  <c:v>0.58232069178678403</c:v>
                </c:pt>
                <c:pt idx="3">
                  <c:v>0.55180730566061376</c:v>
                </c:pt>
                <c:pt idx="4">
                  <c:v>8.7734154867755473E-2</c:v>
                </c:pt>
                <c:pt idx="5">
                  <c:v>0.63598262104681202</c:v>
                </c:pt>
                <c:pt idx="6">
                  <c:v>0.4813156056878376</c:v>
                </c:pt>
                <c:pt idx="7">
                  <c:v>0.52073694959069849</c:v>
                </c:pt>
                <c:pt idx="8">
                  <c:v>0.21487863332810198</c:v>
                </c:pt>
                <c:pt idx="9">
                  <c:v>0.65060071231324523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87-4605-AEEB-81061BB81A95}"/>
            </c:ext>
          </c:extLst>
        </c:ser>
        <c:ser>
          <c:idx val="4"/>
          <c:order val="4"/>
          <c:tx>
            <c:strRef>
              <c:f>'graphic per homolog'!$X$22</c:f>
              <c:strCache>
                <c:ptCount val="1"/>
                <c:pt idx="0">
                  <c:v>penta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'graphic per homolog'!$R$23:$R$32</c:f>
              <c:strCache>
                <c:ptCount val="10"/>
                <c:pt idx="0">
                  <c:v>R7-28</c:v>
                </c:pt>
                <c:pt idx="1">
                  <c:v>R6-32</c:v>
                </c:pt>
                <c:pt idx="2">
                  <c:v>R6-31</c:v>
                </c:pt>
                <c:pt idx="3">
                  <c:v>KL-26</c:v>
                </c:pt>
                <c:pt idx="4">
                  <c:v>R4-30</c:v>
                </c:pt>
                <c:pt idx="5">
                  <c:v>R3-53</c:v>
                </c:pt>
                <c:pt idx="6">
                  <c:v>R3-51</c:v>
                </c:pt>
                <c:pt idx="7">
                  <c:v>R3-28</c:v>
                </c:pt>
                <c:pt idx="8">
                  <c:v>WC-29</c:v>
                </c:pt>
                <c:pt idx="9">
                  <c:v>WC-37</c:v>
                </c:pt>
              </c:strCache>
            </c:strRef>
          </c:cat>
          <c:val>
            <c:numRef>
              <c:f>'graphic per homolog'!$X$23:$X$32</c:f>
              <c:numCache>
                <c:formatCode>General</c:formatCode>
                <c:ptCount val="10"/>
                <c:pt idx="0">
                  <c:v>0.2590238602641235</c:v>
                </c:pt>
                <c:pt idx="1">
                  <c:v>1.3604565750186759</c:v>
                </c:pt>
                <c:pt idx="2">
                  <c:v>0.40543466317507826</c:v>
                </c:pt>
                <c:pt idx="3">
                  <c:v>0.18469797913762809</c:v>
                </c:pt>
                <c:pt idx="4">
                  <c:v>0.18774896704430108</c:v>
                </c:pt>
                <c:pt idx="5">
                  <c:v>0.28754165006604865</c:v>
                </c:pt>
                <c:pt idx="6">
                  <c:v>0.3433770902941724</c:v>
                </c:pt>
                <c:pt idx="7">
                  <c:v>0.35122342595628142</c:v>
                </c:pt>
                <c:pt idx="8">
                  <c:v>0.20236071101439118</c:v>
                </c:pt>
                <c:pt idx="9">
                  <c:v>0.45765308966415974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87-4605-AEEB-81061BB81A95}"/>
            </c:ext>
          </c:extLst>
        </c:ser>
        <c:ser>
          <c:idx val="5"/>
          <c:order val="5"/>
          <c:tx>
            <c:strRef>
              <c:f>'graphic per homolog'!$Y$22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'graphic per homolog'!$R$23:$R$32</c:f>
              <c:strCache>
                <c:ptCount val="10"/>
                <c:pt idx="0">
                  <c:v>R7-28</c:v>
                </c:pt>
                <c:pt idx="1">
                  <c:v>R6-32</c:v>
                </c:pt>
                <c:pt idx="2">
                  <c:v>R6-31</c:v>
                </c:pt>
                <c:pt idx="3">
                  <c:v>KL-26</c:v>
                </c:pt>
                <c:pt idx="4">
                  <c:v>R4-30</c:v>
                </c:pt>
                <c:pt idx="5">
                  <c:v>R3-53</c:v>
                </c:pt>
                <c:pt idx="6">
                  <c:v>R3-51</c:v>
                </c:pt>
                <c:pt idx="7">
                  <c:v>R3-28</c:v>
                </c:pt>
                <c:pt idx="8">
                  <c:v>WC-29</c:v>
                </c:pt>
                <c:pt idx="9">
                  <c:v>WC-37</c:v>
                </c:pt>
              </c:strCache>
            </c:strRef>
          </c:cat>
          <c:val>
            <c:numRef>
              <c:f>'graphic per homolog'!$Y$23:$Y$32</c:f>
              <c:numCache>
                <c:formatCode>General</c:formatCode>
                <c:ptCount val="10"/>
                <c:pt idx="0">
                  <c:v>3.4650924689882692E-2</c:v>
                </c:pt>
                <c:pt idx="1">
                  <c:v>0.36172359127649045</c:v>
                </c:pt>
                <c:pt idx="2">
                  <c:v>4.9689094345105038E-2</c:v>
                </c:pt>
                <c:pt idx="3">
                  <c:v>3.1824257652070989E-2</c:v>
                </c:pt>
                <c:pt idx="4">
                  <c:v>3.268855575958661E-2</c:v>
                </c:pt>
                <c:pt idx="5">
                  <c:v>4.1584835043755493E-2</c:v>
                </c:pt>
                <c:pt idx="6">
                  <c:v>3.917777244937512E-2</c:v>
                </c:pt>
                <c:pt idx="7">
                  <c:v>4.248468417442218E-2</c:v>
                </c:pt>
                <c:pt idx="8">
                  <c:v>8.2311155490695703E-2</c:v>
                </c:pt>
                <c:pt idx="9">
                  <c:v>0.19193625961580363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87-4605-AEEB-81061BB81A95}"/>
            </c:ext>
          </c:extLst>
        </c:ser>
        <c:ser>
          <c:idx val="6"/>
          <c:order val="6"/>
          <c:tx>
            <c:strRef>
              <c:f>'graphic per homolog'!$Z$22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'graphic per homolog'!$R$23:$R$32</c:f>
              <c:strCache>
                <c:ptCount val="10"/>
                <c:pt idx="0">
                  <c:v>R7-28</c:v>
                </c:pt>
                <c:pt idx="1">
                  <c:v>R6-32</c:v>
                </c:pt>
                <c:pt idx="2">
                  <c:v>R6-31</c:v>
                </c:pt>
                <c:pt idx="3">
                  <c:v>KL-26</c:v>
                </c:pt>
                <c:pt idx="4">
                  <c:v>R4-30</c:v>
                </c:pt>
                <c:pt idx="5">
                  <c:v>R3-53</c:v>
                </c:pt>
                <c:pt idx="6">
                  <c:v>R3-51</c:v>
                </c:pt>
                <c:pt idx="7">
                  <c:v>R3-28</c:v>
                </c:pt>
                <c:pt idx="8">
                  <c:v>WC-29</c:v>
                </c:pt>
                <c:pt idx="9">
                  <c:v>WC-37</c:v>
                </c:pt>
              </c:strCache>
            </c:strRef>
          </c:cat>
          <c:val>
            <c:numRef>
              <c:f>'graphic per homolog'!$Z$23:$Z$32</c:f>
              <c:numCache>
                <c:formatCode>General</c:formatCode>
                <c:ptCount val="10"/>
                <c:pt idx="0">
                  <c:v>7.4856666163007207E-3</c:v>
                </c:pt>
                <c:pt idx="1">
                  <c:v>8.0432449552197388E-2</c:v>
                </c:pt>
                <c:pt idx="2">
                  <c:v>1.0051521229920445E-2</c:v>
                </c:pt>
                <c:pt idx="3">
                  <c:v>7.4526124385129212E-3</c:v>
                </c:pt>
                <c:pt idx="4">
                  <c:v>7.8808734841497897E-3</c:v>
                </c:pt>
                <c:pt idx="5">
                  <c:v>9.1352704890317969E-3</c:v>
                </c:pt>
                <c:pt idx="6">
                  <c:v>8.5817510579838489E-3</c:v>
                </c:pt>
                <c:pt idx="7">
                  <c:v>9.0643741250587412E-3</c:v>
                </c:pt>
                <c:pt idx="8">
                  <c:v>2.0077457659311487E-2</c:v>
                </c:pt>
                <c:pt idx="9">
                  <c:v>4.2214659886564136E-2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87-4605-AEEB-81061BB81A95}"/>
            </c:ext>
          </c:extLst>
        </c:ser>
        <c:ser>
          <c:idx val="7"/>
          <c:order val="7"/>
          <c:tx>
            <c:strRef>
              <c:f>'graphic per homolog'!$AA$22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'graphic per homolog'!$R$23:$R$32</c:f>
              <c:strCache>
                <c:ptCount val="10"/>
                <c:pt idx="0">
                  <c:v>R7-28</c:v>
                </c:pt>
                <c:pt idx="1">
                  <c:v>R6-32</c:v>
                </c:pt>
                <c:pt idx="2">
                  <c:v>R6-31</c:v>
                </c:pt>
                <c:pt idx="3">
                  <c:v>KL-26</c:v>
                </c:pt>
                <c:pt idx="4">
                  <c:v>R4-30</c:v>
                </c:pt>
                <c:pt idx="5">
                  <c:v>R3-53</c:v>
                </c:pt>
                <c:pt idx="6">
                  <c:v>R3-51</c:v>
                </c:pt>
                <c:pt idx="7">
                  <c:v>R3-28</c:v>
                </c:pt>
                <c:pt idx="8">
                  <c:v>WC-29</c:v>
                </c:pt>
                <c:pt idx="9">
                  <c:v>WC-37</c:v>
                </c:pt>
              </c:strCache>
            </c:strRef>
          </c:cat>
          <c:val>
            <c:numRef>
              <c:f>'graphic per homolog'!$AA$23:$AA$32</c:f>
              <c:numCache>
                <c:formatCode>General</c:formatCode>
                <c:ptCount val="10"/>
                <c:pt idx="0">
                  <c:v>1.6199681998953636E-3</c:v>
                </c:pt>
                <c:pt idx="1">
                  <c:v>1.3646244336693533E-2</c:v>
                </c:pt>
                <c:pt idx="2">
                  <c:v>2.008606769191549E-3</c:v>
                </c:pt>
                <c:pt idx="3">
                  <c:v>1.7425265673528994E-3</c:v>
                </c:pt>
                <c:pt idx="4">
                  <c:v>1.3871060179554955E-3</c:v>
                </c:pt>
                <c:pt idx="5">
                  <c:v>1.9290032806564023E-3</c:v>
                </c:pt>
                <c:pt idx="6">
                  <c:v>1.9798663474886861E-3</c:v>
                </c:pt>
                <c:pt idx="7">
                  <c:v>2.0537418176641469E-3</c:v>
                </c:pt>
                <c:pt idx="8">
                  <c:v>5.6283824368840874E-3</c:v>
                </c:pt>
                <c:pt idx="9">
                  <c:v>9.9208227610003245E-3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87-4605-AEEB-81061BB81A95}"/>
            </c:ext>
          </c:extLst>
        </c:ser>
        <c:ser>
          <c:idx val="8"/>
          <c:order val="8"/>
          <c:tx>
            <c:strRef>
              <c:f>'graphic per homolog'!$AB$22</c:f>
              <c:strCache>
                <c:ptCount val="1"/>
                <c:pt idx="0">
                  <c:v>nona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'graphic per homolog'!$R$23:$R$32</c:f>
              <c:strCache>
                <c:ptCount val="10"/>
                <c:pt idx="0">
                  <c:v>R7-28</c:v>
                </c:pt>
                <c:pt idx="1">
                  <c:v>R6-32</c:v>
                </c:pt>
                <c:pt idx="2">
                  <c:v>R6-31</c:v>
                </c:pt>
                <c:pt idx="3">
                  <c:v>KL-26</c:v>
                </c:pt>
                <c:pt idx="4">
                  <c:v>R4-30</c:v>
                </c:pt>
                <c:pt idx="5">
                  <c:v>R3-53</c:v>
                </c:pt>
                <c:pt idx="6">
                  <c:v>R3-51</c:v>
                </c:pt>
                <c:pt idx="7">
                  <c:v>R3-28</c:v>
                </c:pt>
                <c:pt idx="8">
                  <c:v>WC-29</c:v>
                </c:pt>
                <c:pt idx="9">
                  <c:v>WC-37</c:v>
                </c:pt>
              </c:strCache>
            </c:strRef>
          </c:cat>
          <c:val>
            <c:numRef>
              <c:f>'graphic per homolog'!$AB$23:$AB$32</c:f>
              <c:numCache>
                <c:formatCode>General</c:formatCode>
                <c:ptCount val="10"/>
                <c:pt idx="0">
                  <c:v>8.8799392020876293E-5</c:v>
                </c:pt>
                <c:pt idx="1">
                  <c:v>6.5649356225136359E-4</c:v>
                </c:pt>
                <c:pt idx="2">
                  <c:v>9.1353168365337586E-5</c:v>
                </c:pt>
                <c:pt idx="3">
                  <c:v>7.3947392960026079E-5</c:v>
                </c:pt>
                <c:pt idx="4">
                  <c:v>7.172252858955093E-5</c:v>
                </c:pt>
                <c:pt idx="5">
                  <c:v>9.3161202908236977E-5</c:v>
                </c:pt>
                <c:pt idx="6">
                  <c:v>9.8323317400894847E-5</c:v>
                </c:pt>
                <c:pt idx="7">
                  <c:v>1.0259895100388069E-4</c:v>
                </c:pt>
                <c:pt idx="8">
                  <c:v>2.3414980320263592E-4</c:v>
                </c:pt>
                <c:pt idx="9">
                  <c:v>4.2413399753735311E-4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87-4605-AEEB-81061BB81A95}"/>
            </c:ext>
          </c:extLst>
        </c:ser>
        <c:ser>
          <c:idx val="9"/>
          <c:order val="9"/>
          <c:tx>
            <c:strRef>
              <c:f>'graphic per homolog'!$AC$22</c:f>
              <c:strCache>
                <c:ptCount val="1"/>
                <c:pt idx="0">
                  <c:v>deca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'graphic per homolog'!$AD$37:$AD$43</c:f>
                <c:numCache>
                  <c:formatCode>General</c:formatCode>
                  <c:ptCount val="7"/>
                  <c:pt idx="0">
                    <c:v>0.3324379504538677</c:v>
                  </c:pt>
                  <c:pt idx="1">
                    <c:v>0.13317241510219219</c:v>
                  </c:pt>
                  <c:pt idx="2">
                    <c:v>0.18986174446204604</c:v>
                  </c:pt>
                  <c:pt idx="3">
                    <c:v>0.11867697066857522</c:v>
                  </c:pt>
                  <c:pt idx="4">
                    <c:v>8.8711026320682243E-2</c:v>
                  </c:pt>
                  <c:pt idx="5">
                    <c:v>7.0716180541860324E-3</c:v>
                  </c:pt>
                  <c:pt idx="6">
                    <c:v>0.10671467662038138</c:v>
                  </c:pt>
                </c:numCache>
              </c:numRef>
            </c:plus>
            <c:minus>
              <c:numRef>
                <c:f>'graphic per homolog'!$AD$37:$AD$43</c:f>
                <c:numCache>
                  <c:formatCode>General</c:formatCode>
                  <c:ptCount val="7"/>
                  <c:pt idx="0">
                    <c:v>0.3324379504538677</c:v>
                  </c:pt>
                  <c:pt idx="1">
                    <c:v>0.13317241510219219</c:v>
                  </c:pt>
                  <c:pt idx="2">
                    <c:v>0.18986174446204604</c:v>
                  </c:pt>
                  <c:pt idx="3">
                    <c:v>0.11867697066857522</c:v>
                  </c:pt>
                  <c:pt idx="4">
                    <c:v>8.8711026320682243E-2</c:v>
                  </c:pt>
                  <c:pt idx="5">
                    <c:v>7.0716180541860324E-3</c:v>
                  </c:pt>
                  <c:pt idx="6">
                    <c:v>0.10671467662038138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'graphic per homolog'!$R$23:$R$32</c:f>
              <c:strCache>
                <c:ptCount val="10"/>
                <c:pt idx="0">
                  <c:v>R7-28</c:v>
                </c:pt>
                <c:pt idx="1">
                  <c:v>R6-32</c:v>
                </c:pt>
                <c:pt idx="2">
                  <c:v>R6-31</c:v>
                </c:pt>
                <c:pt idx="3">
                  <c:v>KL-26</c:v>
                </c:pt>
                <c:pt idx="4">
                  <c:v>R4-30</c:v>
                </c:pt>
                <c:pt idx="5">
                  <c:v>R3-53</c:v>
                </c:pt>
                <c:pt idx="6">
                  <c:v>R3-51</c:v>
                </c:pt>
                <c:pt idx="7">
                  <c:v>R3-28</c:v>
                </c:pt>
                <c:pt idx="8">
                  <c:v>WC-29</c:v>
                </c:pt>
                <c:pt idx="9">
                  <c:v>WC-37</c:v>
                </c:pt>
              </c:strCache>
            </c:strRef>
          </c:cat>
          <c:val>
            <c:numRef>
              <c:f>'graphic per homolog'!$AC$23:$AC$32</c:f>
              <c:numCache>
                <c:formatCode>General</c:formatCode>
                <c:ptCount val="10"/>
                <c:pt idx="0">
                  <c:v>1.3716000160253015E-6</c:v>
                </c:pt>
                <c:pt idx="1">
                  <c:v>6.0416750725072147E-6</c:v>
                </c:pt>
                <c:pt idx="2">
                  <c:v>2.8556127034881116E-7</c:v>
                </c:pt>
                <c:pt idx="3">
                  <c:v>1.3251491972849229E-6</c:v>
                </c:pt>
                <c:pt idx="4">
                  <c:v>1.4235037124797776E-6</c:v>
                </c:pt>
                <c:pt idx="5">
                  <c:v>1.0609609652913334E-6</c:v>
                </c:pt>
                <c:pt idx="6">
                  <c:v>1.0252165884707817E-6</c:v>
                </c:pt>
                <c:pt idx="7">
                  <c:v>1.6345428645357621E-6</c:v>
                </c:pt>
                <c:pt idx="8">
                  <c:v>1.4126731377669679E-6</c:v>
                </c:pt>
                <c:pt idx="9">
                  <c:v>3.7485954594341287E-6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687-4605-AEEB-81061BB81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65252376"/>
        <c:axId val="565248440"/>
      </c:barChart>
      <c:catAx>
        <c:axId val="56525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248440"/>
        <c:crosses val="autoZero"/>
        <c:auto val="1"/>
        <c:lblAlgn val="ctr"/>
        <c:lblOffset val="100"/>
        <c:noMultiLvlLbl val="0"/>
      </c:catAx>
      <c:valAx>
        <c:axId val="56524844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25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85214972262967E-2"/>
          <c:y val="3.0189634606489935E-2"/>
          <c:w val="0.91611057735641899"/>
          <c:h val="0.699763382750310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pres!$B$1</c:f>
              <c:strCache>
                <c:ptCount val="1"/>
                <c:pt idx="0">
                  <c:v>Total chlordanes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pres!$A$2:$A$11</c:f>
              <c:strCache>
                <c:ptCount val="10"/>
                <c:pt idx="0">
                  <c:v>R7-28</c:v>
                </c:pt>
                <c:pt idx="1">
                  <c:v>R6-32</c:v>
                </c:pt>
                <c:pt idx="2">
                  <c:v>R6-31</c:v>
                </c:pt>
                <c:pt idx="3">
                  <c:v>KL-26</c:v>
                </c:pt>
                <c:pt idx="4">
                  <c:v>R4-30</c:v>
                </c:pt>
                <c:pt idx="5">
                  <c:v>R3-53</c:v>
                </c:pt>
                <c:pt idx="6">
                  <c:v>R3-51</c:v>
                </c:pt>
                <c:pt idx="7">
                  <c:v>R3-28</c:v>
                </c:pt>
                <c:pt idx="8">
                  <c:v>WC-37</c:v>
                </c:pt>
                <c:pt idx="9">
                  <c:v>WC-29</c:v>
                </c:pt>
              </c:strCache>
            </c:strRef>
          </c:cat>
          <c:val>
            <c:numRef>
              <c:f>pres!$B$2:$B$11</c:f>
              <c:numCache>
                <c:formatCode>General</c:formatCode>
                <c:ptCount val="10"/>
                <c:pt idx="0">
                  <c:v>0.61179120193901348</c:v>
                </c:pt>
                <c:pt idx="1">
                  <c:v>0.42910832878493604</c:v>
                </c:pt>
                <c:pt idx="2">
                  <c:v>0.51611166678164566</c:v>
                </c:pt>
                <c:pt idx="3">
                  <c:v>0.19637632875755981</c:v>
                </c:pt>
                <c:pt idx="4">
                  <c:v>1.0134879096368461</c:v>
                </c:pt>
                <c:pt idx="5">
                  <c:v>0.68898218071503348</c:v>
                </c:pt>
                <c:pt idx="6">
                  <c:v>0.52453456982114521</c:v>
                </c:pt>
                <c:pt idx="7">
                  <c:v>0.54477707236992767</c:v>
                </c:pt>
                <c:pt idx="8">
                  <c:v>2.9771186651144824E-2</c:v>
                </c:pt>
                <c:pt idx="9">
                  <c:v>5.6869940663641608E-2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9-441D-9228-0EA24A0505BB}"/>
            </c:ext>
          </c:extLst>
        </c:ser>
        <c:ser>
          <c:idx val="1"/>
          <c:order val="1"/>
          <c:tx>
            <c:strRef>
              <c:f>pres!$C$1</c:f>
              <c:strCache>
                <c:ptCount val="1"/>
                <c:pt idx="0">
                  <c:v>Total DDX</c:v>
                </c:pt>
              </c:strCache>
            </c:strRef>
          </c:tx>
          <c:invertIfNegative val="0"/>
          <c:cat>
            <c:strRef>
              <c:f>pres!$A$2:$A$11</c:f>
              <c:strCache>
                <c:ptCount val="10"/>
                <c:pt idx="0">
                  <c:v>R7-28</c:v>
                </c:pt>
                <c:pt idx="1">
                  <c:v>R6-32</c:v>
                </c:pt>
                <c:pt idx="2">
                  <c:v>R6-31</c:v>
                </c:pt>
                <c:pt idx="3">
                  <c:v>KL-26</c:v>
                </c:pt>
                <c:pt idx="4">
                  <c:v>R4-30</c:v>
                </c:pt>
                <c:pt idx="5">
                  <c:v>R3-53</c:v>
                </c:pt>
                <c:pt idx="6">
                  <c:v>R3-51</c:v>
                </c:pt>
                <c:pt idx="7">
                  <c:v>R3-28</c:v>
                </c:pt>
                <c:pt idx="8">
                  <c:v>WC-37</c:v>
                </c:pt>
                <c:pt idx="9">
                  <c:v>WC-29</c:v>
                </c:pt>
              </c:strCache>
            </c:strRef>
          </c:cat>
          <c:val>
            <c:numRef>
              <c:f>pres!$C$2:$C$11</c:f>
              <c:numCache>
                <c:formatCode>General</c:formatCode>
                <c:ptCount val="10"/>
                <c:pt idx="0">
                  <c:v>0.91586272401279012</c:v>
                </c:pt>
                <c:pt idx="1">
                  <c:v>0.4303615238690332</c:v>
                </c:pt>
                <c:pt idx="2">
                  <c:v>0.43143220197935284</c:v>
                </c:pt>
                <c:pt idx="3">
                  <c:v>0.5871797937453318</c:v>
                </c:pt>
                <c:pt idx="4">
                  <c:v>1.1693807389156583</c:v>
                </c:pt>
                <c:pt idx="5">
                  <c:v>1.2863581530182451</c:v>
                </c:pt>
                <c:pt idx="6">
                  <c:v>0.60685481976139832</c:v>
                </c:pt>
                <c:pt idx="7">
                  <c:v>0.49776254001706999</c:v>
                </c:pt>
                <c:pt idx="8">
                  <c:v>1.1300362821003209</c:v>
                </c:pt>
                <c:pt idx="9">
                  <c:v>0.88761772419165363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D9-441D-9228-0EA24A0505BB}"/>
            </c:ext>
          </c:extLst>
        </c:ser>
        <c:ser>
          <c:idx val="2"/>
          <c:order val="2"/>
          <c:tx>
            <c:strRef>
              <c:f>pres!$D$1</c:f>
              <c:strCache>
                <c:ptCount val="1"/>
                <c:pt idx="0">
                  <c:v>Aldrin</c:v>
                </c:pt>
              </c:strCache>
            </c:strRef>
          </c:tx>
          <c:invertIfNegative val="0"/>
          <c:cat>
            <c:strRef>
              <c:f>pres!$A$2:$A$11</c:f>
              <c:strCache>
                <c:ptCount val="10"/>
                <c:pt idx="0">
                  <c:v>R7-28</c:v>
                </c:pt>
                <c:pt idx="1">
                  <c:v>R6-32</c:v>
                </c:pt>
                <c:pt idx="2">
                  <c:v>R6-31</c:v>
                </c:pt>
                <c:pt idx="3">
                  <c:v>KL-26</c:v>
                </c:pt>
                <c:pt idx="4">
                  <c:v>R4-30</c:v>
                </c:pt>
                <c:pt idx="5">
                  <c:v>R3-53</c:v>
                </c:pt>
                <c:pt idx="6">
                  <c:v>R3-51</c:v>
                </c:pt>
                <c:pt idx="7">
                  <c:v>R3-28</c:v>
                </c:pt>
                <c:pt idx="8">
                  <c:v>WC-37</c:v>
                </c:pt>
                <c:pt idx="9">
                  <c:v>WC-29</c:v>
                </c:pt>
              </c:strCache>
            </c:strRef>
          </c:cat>
          <c:val>
            <c:numRef>
              <c:f>pres!$D$2:$D$11</c:f>
              <c:numCache>
                <c:formatCode>General</c:formatCode>
                <c:ptCount val="10"/>
                <c:pt idx="0">
                  <c:v>0.18952972734193196</c:v>
                </c:pt>
                <c:pt idx="1">
                  <c:v>0.43605847843654089</c:v>
                </c:pt>
                <c:pt idx="2">
                  <c:v>0.215133838418959</c:v>
                </c:pt>
                <c:pt idx="3">
                  <c:v>0.29830827253000203</c:v>
                </c:pt>
                <c:pt idx="4">
                  <c:v>0.1256338297553859</c:v>
                </c:pt>
                <c:pt idx="5">
                  <c:v>0.21010942760550622</c:v>
                </c:pt>
                <c:pt idx="6">
                  <c:v>0.22249653952379375</c:v>
                </c:pt>
                <c:pt idx="7">
                  <c:v>0.23696377902457216</c:v>
                </c:pt>
                <c:pt idx="8">
                  <c:v>0.18382171269438635</c:v>
                </c:pt>
                <c:pt idx="9">
                  <c:v>7.22508554709759E-2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D9-441D-9228-0EA24A0505BB}"/>
            </c:ext>
          </c:extLst>
        </c:ser>
        <c:ser>
          <c:idx val="3"/>
          <c:order val="3"/>
          <c:tx>
            <c:strRef>
              <c:f>pres!$E$1</c:f>
              <c:strCache>
                <c:ptCount val="1"/>
                <c:pt idx="0">
                  <c:v>Alpha-endosulfan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pres!$N$13:$N$22</c:f>
                <c:numCache>
                  <c:formatCode>General</c:formatCode>
                  <c:ptCount val="10"/>
                  <c:pt idx="0">
                    <c:v>2.0862668692610984</c:v>
                  </c:pt>
                  <c:pt idx="1">
                    <c:v>8.0367338052907078E-2</c:v>
                  </c:pt>
                  <c:pt idx="2">
                    <c:v>1.5710766382539041</c:v>
                  </c:pt>
                  <c:pt idx="3">
                    <c:v>0.58326717965206021</c:v>
                  </c:pt>
                  <c:pt idx="4">
                    <c:v>0.61808054611029861</c:v>
                  </c:pt>
                  <c:pt idx="5">
                    <c:v>0.41625786725116698</c:v>
                  </c:pt>
                  <c:pt idx="7">
                    <c:v>3.8836843172149491</c:v>
                  </c:pt>
                  <c:pt idx="8">
                    <c:v>0.11456667476971508</c:v>
                  </c:pt>
                  <c:pt idx="9">
                    <c:v>0.56426357250967807</c:v>
                  </c:pt>
                </c:numCache>
              </c:numRef>
            </c:plus>
            <c:minus>
              <c:numRef>
                <c:f>pres!$N$13:$N$22</c:f>
                <c:numCache>
                  <c:formatCode>General</c:formatCode>
                  <c:ptCount val="10"/>
                  <c:pt idx="0">
                    <c:v>2.0862668692610984</c:v>
                  </c:pt>
                  <c:pt idx="1">
                    <c:v>8.0367338052907078E-2</c:v>
                  </c:pt>
                  <c:pt idx="2">
                    <c:v>1.5710766382539041</c:v>
                  </c:pt>
                  <c:pt idx="3">
                    <c:v>0.58326717965206021</c:v>
                  </c:pt>
                  <c:pt idx="4">
                    <c:v>0.61808054611029861</c:v>
                  </c:pt>
                  <c:pt idx="5">
                    <c:v>0.41625786725116698</c:v>
                  </c:pt>
                  <c:pt idx="7">
                    <c:v>3.8836843172149491</c:v>
                  </c:pt>
                  <c:pt idx="8">
                    <c:v>0.11456667476971508</c:v>
                  </c:pt>
                  <c:pt idx="9">
                    <c:v>0.56426357250967807</c:v>
                  </c:pt>
                </c:numCache>
              </c:numRef>
            </c:minus>
          </c:errBars>
          <c:cat>
            <c:strRef>
              <c:f>pres!$A$2:$A$11</c:f>
              <c:strCache>
                <c:ptCount val="10"/>
                <c:pt idx="0">
                  <c:v>R7-28</c:v>
                </c:pt>
                <c:pt idx="1">
                  <c:v>R6-32</c:v>
                </c:pt>
                <c:pt idx="2">
                  <c:v>R6-31</c:v>
                </c:pt>
                <c:pt idx="3">
                  <c:v>KL-26</c:v>
                </c:pt>
                <c:pt idx="4">
                  <c:v>R4-30</c:v>
                </c:pt>
                <c:pt idx="5">
                  <c:v>R3-53</c:v>
                </c:pt>
                <c:pt idx="6">
                  <c:v>R3-51</c:v>
                </c:pt>
                <c:pt idx="7">
                  <c:v>R3-28</c:v>
                </c:pt>
                <c:pt idx="8">
                  <c:v>WC-37</c:v>
                </c:pt>
                <c:pt idx="9">
                  <c:v>WC-29</c:v>
                </c:pt>
              </c:strCache>
            </c:strRef>
          </c:cat>
          <c:val>
            <c:numRef>
              <c:f>pres!$E$2:$E$11</c:f>
              <c:numCache>
                <c:formatCode>General</c:formatCode>
                <c:ptCount val="10"/>
                <c:pt idx="0">
                  <c:v>9.755659174526695</c:v>
                </c:pt>
                <c:pt idx="1">
                  <c:v>6.6103131161067328</c:v>
                </c:pt>
                <c:pt idx="2">
                  <c:v>8.3168982673306502</c:v>
                </c:pt>
                <c:pt idx="3">
                  <c:v>5.2284096893486067</c:v>
                </c:pt>
                <c:pt idx="4">
                  <c:v>11.175667003804236</c:v>
                </c:pt>
                <c:pt idx="5">
                  <c:v>11.164246449301142</c:v>
                </c:pt>
                <c:pt idx="6">
                  <c:v>8.4979501816154723</c:v>
                </c:pt>
                <c:pt idx="7">
                  <c:v>8.6312834095243751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D9-441D-9228-0EA24A0505BB}"/>
            </c:ext>
          </c:extLst>
        </c:ser>
        <c:ser>
          <c:idx val="4"/>
          <c:order val="4"/>
          <c:tx>
            <c:strRef>
              <c:f>pres!$F$1</c:f>
              <c:strCache>
                <c:ptCount val="1"/>
                <c:pt idx="0">
                  <c:v>Dieldrin</c:v>
                </c:pt>
              </c:strCache>
            </c:strRef>
          </c:tx>
          <c:invertIfNegative val="0"/>
          <c:cat>
            <c:strRef>
              <c:f>pres!$A$2:$A$11</c:f>
              <c:strCache>
                <c:ptCount val="10"/>
                <c:pt idx="0">
                  <c:v>R7-28</c:v>
                </c:pt>
                <c:pt idx="1">
                  <c:v>R6-32</c:v>
                </c:pt>
                <c:pt idx="2">
                  <c:v>R6-31</c:v>
                </c:pt>
                <c:pt idx="3">
                  <c:v>KL-26</c:v>
                </c:pt>
                <c:pt idx="4">
                  <c:v>R4-30</c:v>
                </c:pt>
                <c:pt idx="5">
                  <c:v>R3-53</c:v>
                </c:pt>
                <c:pt idx="6">
                  <c:v>R3-51</c:v>
                </c:pt>
                <c:pt idx="7">
                  <c:v>R3-28</c:v>
                </c:pt>
                <c:pt idx="8">
                  <c:v>WC-37</c:v>
                </c:pt>
                <c:pt idx="9">
                  <c:v>WC-29</c:v>
                </c:pt>
              </c:strCache>
            </c:strRef>
          </c:cat>
          <c:val>
            <c:numRef>
              <c:f>pres!$F$2:$F$11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D9-441D-9228-0EA24A050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3060912"/>
        <c:axId val="1"/>
      </c:barChart>
      <c:catAx>
        <c:axId val="33306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060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0927562086665"/>
          <c:y val="0.16823742709297243"/>
          <c:w val="0.82467393333987105"/>
          <c:h val="0.45216451173215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pres!$C$11</c:f>
              <c:strCache>
                <c:ptCount val="1"/>
                <c:pt idx="0">
                  <c:v>Dieldrin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pres!$C$34:$C$43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4.9421904314710993E-3</c:v>
                  </c:pt>
                  <c:pt idx="2">
                    <c:v>1.0715522161727498E-2</c:v>
                  </c:pt>
                  <c:pt idx="3">
                    <c:v>0.1204922818315126</c:v>
                  </c:pt>
                  <c:pt idx="5">
                    <c:v>4.9282121702279476E-2</c:v>
                  </c:pt>
                  <c:pt idx="6">
                    <c:v>4.0610779066144853E-2</c:v>
                  </c:pt>
                </c:numCache>
              </c:numRef>
            </c:plus>
            <c:minus>
              <c:numRef>
                <c:f>pres!$C$34:$C$43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4.9421904314710993E-3</c:v>
                  </c:pt>
                  <c:pt idx="2">
                    <c:v>1.0715522161727498E-2</c:v>
                  </c:pt>
                  <c:pt idx="3">
                    <c:v>0.1204922818315126</c:v>
                  </c:pt>
                  <c:pt idx="5">
                    <c:v>4.9282121702279476E-2</c:v>
                  </c:pt>
                  <c:pt idx="6">
                    <c:v>4.0610779066144853E-2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pres!$A$12:$A$19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pres!$C$12:$C$19</c:f>
              <c:numCache>
                <c:formatCode>General</c:formatCode>
                <c:ptCount val="8"/>
                <c:pt idx="0">
                  <c:v>0</c:v>
                </c:pt>
                <c:pt idx="1">
                  <c:v>0.15240860818837787</c:v>
                </c:pt>
                <c:pt idx="2">
                  <c:v>0.42516661991750049</c:v>
                </c:pt>
                <c:pt idx="3">
                  <c:v>0.67306782541200394</c:v>
                </c:pt>
                <c:pt idx="4">
                  <c:v>0.23031409203661407</c:v>
                </c:pt>
                <c:pt idx="5">
                  <c:v>0.3384835907586124</c:v>
                </c:pt>
                <c:pt idx="6">
                  <c:v>0.35361475012798149</c:v>
                </c:pt>
                <c:pt idx="7">
                  <c:v>0.37082612913959601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7-45A2-BC8C-C62D16600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5413872"/>
        <c:axId val="1"/>
      </c:barChart>
      <c:catAx>
        <c:axId val="34541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138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4979266885571"/>
          <c:y val="0.15819472507577523"/>
          <c:w val="0.77312973764610438"/>
          <c:h val="0.48966677203448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pres!$B$11</c:f>
              <c:strCache>
                <c:ptCount val="1"/>
                <c:pt idx="0">
                  <c:v>Aldrin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pres!$B$34:$B$43</c:f>
                <c:numCache>
                  <c:formatCode>General</c:formatCode>
                  <c:ptCount val="10"/>
                  <c:pt idx="0">
                    <c:v>1.5311026206843712E-3</c:v>
                  </c:pt>
                  <c:pt idx="1">
                    <c:v>6.9420452128922177E-4</c:v>
                  </c:pt>
                  <c:pt idx="2">
                    <c:v>7.3415984317354212E-3</c:v>
                  </c:pt>
                  <c:pt idx="3">
                    <c:v>1.1860076718513567E-2</c:v>
                  </c:pt>
                  <c:pt idx="5">
                    <c:v>5.4040080207556941E-2</c:v>
                  </c:pt>
                  <c:pt idx="6">
                    <c:v>4.7877885217717502E-3</c:v>
                  </c:pt>
                </c:numCache>
              </c:numRef>
            </c:plus>
            <c:minus>
              <c:numRef>
                <c:f>pres!$B$34:$B$43</c:f>
                <c:numCache>
                  <c:formatCode>General</c:formatCode>
                  <c:ptCount val="10"/>
                  <c:pt idx="0">
                    <c:v>1.5311026206843712E-3</c:v>
                  </c:pt>
                  <c:pt idx="1">
                    <c:v>6.9420452128922177E-4</c:v>
                  </c:pt>
                  <c:pt idx="2">
                    <c:v>7.3415984317354212E-3</c:v>
                  </c:pt>
                  <c:pt idx="3">
                    <c:v>1.1860076718513567E-2</c:v>
                  </c:pt>
                  <c:pt idx="5">
                    <c:v>5.4040080207556941E-2</c:v>
                  </c:pt>
                  <c:pt idx="6">
                    <c:v>4.7877885217717502E-3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pres!$A$12:$A$19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pres!$B$12:$B$19</c:f>
              <c:numCache>
                <c:formatCode>General</c:formatCode>
                <c:ptCount val="8"/>
                <c:pt idx="0">
                  <c:v>2.3141227540587977E-3</c:v>
                </c:pt>
                <c:pt idx="1">
                  <c:v>4.9087672453396972E-4</c:v>
                </c:pt>
                <c:pt idx="2">
                  <c:v>4.7425162129390561E-2</c:v>
                </c:pt>
                <c:pt idx="3">
                  <c:v>3.5033263434090502E-2</c:v>
                </c:pt>
                <c:pt idx="4">
                  <c:v>1.0269468913839428</c:v>
                </c:pt>
                <c:pt idx="5">
                  <c:v>7.9650813172528909E-2</c:v>
                </c:pt>
                <c:pt idx="6">
                  <c:v>0.11430975085773876</c:v>
                </c:pt>
                <c:pt idx="7">
                  <c:v>0.10938516621085861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3-4A01-A82F-12CBB8298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5415512"/>
        <c:axId val="1"/>
      </c:barChart>
      <c:catAx>
        <c:axId val="34541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Cw(ng/L)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155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88530288744067"/>
          <c:y val="0.18379795425163126"/>
          <c:w val="0.80538953806857805"/>
          <c:h val="0.483120799505203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pres!$D$11</c:f>
              <c:strCache>
                <c:ptCount val="1"/>
                <c:pt idx="0">
                  <c:v>p,p'-DDT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cat>
            <c:strRef>
              <c:f>pres!$A$12:$A$21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  <c:extLst/>
            </c:strRef>
          </c:cat>
          <c:val>
            <c:numRef>
              <c:f>pres!$D$12:$D$21</c:f>
              <c:numCache>
                <c:formatCode>General</c:formatCode>
                <c:ptCount val="8"/>
                <c:pt idx="0">
                  <c:v>0</c:v>
                </c:pt>
                <c:pt idx="1">
                  <c:v>4.6192550124765615E-3</c:v>
                </c:pt>
                <c:pt idx="2">
                  <c:v>4.2617196857053161E-3</c:v>
                </c:pt>
                <c:pt idx="3">
                  <c:v>3.4864010543835169E-3</c:v>
                </c:pt>
                <c:pt idx="4">
                  <c:v>1.2844617781642722E-2</c:v>
                </c:pt>
                <c:pt idx="5">
                  <c:v>1.0353117168300561E-2</c:v>
                </c:pt>
                <c:pt idx="6">
                  <c:v>3.1616030322304985E-3</c:v>
                </c:pt>
                <c:pt idx="7">
                  <c:v>2.5321000591242157E-3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063-4B27-80C3-DDDABA913DE7}"/>
            </c:ext>
          </c:extLst>
        </c:ser>
        <c:ser>
          <c:idx val="3"/>
          <c:order val="1"/>
          <c:tx>
            <c:strRef>
              <c:f>pres!$E$11</c:f>
              <c:strCache>
                <c:ptCount val="1"/>
                <c:pt idx="0">
                  <c:v>p,p'-DDD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pres!$A$12:$A$21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  <c:extLst/>
            </c:strRef>
          </c:cat>
          <c:val>
            <c:numRef>
              <c:f>pres!$E$12:$E$21</c:f>
              <c:numCache>
                <c:formatCode>General</c:formatCode>
                <c:ptCount val="8"/>
                <c:pt idx="0">
                  <c:v>6.8911478527144436E-3</c:v>
                </c:pt>
                <c:pt idx="1">
                  <c:v>0.13778871442089702</c:v>
                </c:pt>
                <c:pt idx="2">
                  <c:v>1.3150863226080365E-2</c:v>
                </c:pt>
                <c:pt idx="3">
                  <c:v>1.1187423169346775E-2</c:v>
                </c:pt>
                <c:pt idx="4">
                  <c:v>0.1727638567366902</c:v>
                </c:pt>
                <c:pt idx="5">
                  <c:v>8.3591096105716675E-2</c:v>
                </c:pt>
                <c:pt idx="6">
                  <c:v>1.4000562412893807E-2</c:v>
                </c:pt>
                <c:pt idx="7">
                  <c:v>2.0647728154640804E-2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063-4B27-80C3-DDDABA913DE7}"/>
            </c:ext>
          </c:extLst>
        </c:ser>
        <c:ser>
          <c:idx val="4"/>
          <c:order val="2"/>
          <c:tx>
            <c:strRef>
              <c:f>pres!$F$11</c:f>
              <c:strCache>
                <c:ptCount val="1"/>
                <c:pt idx="0">
                  <c:v>p,p'-DDE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pres!$N$34:$N$43</c:f>
                <c:numCache>
                  <c:formatCode>General</c:formatCode>
                  <c:ptCount val="8"/>
                  <c:pt idx="0">
                    <c:v>8.1990371493552809E-3</c:v>
                  </c:pt>
                  <c:pt idx="1">
                    <c:v>2.5427423877727603E-2</c:v>
                  </c:pt>
                  <c:pt idx="2">
                    <c:v>2.8562412987675661E-3</c:v>
                  </c:pt>
                  <c:pt idx="3">
                    <c:v>1.5039947357968562E-2</c:v>
                  </c:pt>
                  <c:pt idx="5">
                    <c:v>0.12394762574111154</c:v>
                  </c:pt>
                  <c:pt idx="6">
                    <c:v>7.6885483861758117E-3</c:v>
                  </c:pt>
                </c:numCache>
                <c:extLst/>
              </c:numRef>
            </c:plus>
            <c:minus>
              <c:numRef>
                <c:f>pres!$N$34:$N$43</c:f>
                <c:numCache>
                  <c:formatCode>General</c:formatCode>
                  <c:ptCount val="8"/>
                  <c:pt idx="0">
                    <c:v>8.1990371493552809E-3</c:v>
                  </c:pt>
                  <c:pt idx="1">
                    <c:v>2.5427423877727603E-2</c:v>
                  </c:pt>
                  <c:pt idx="2">
                    <c:v>2.8562412987675661E-3</c:v>
                  </c:pt>
                  <c:pt idx="3">
                    <c:v>1.5039947357968562E-2</c:v>
                  </c:pt>
                  <c:pt idx="5">
                    <c:v>0.12394762574111154</c:v>
                  </c:pt>
                  <c:pt idx="6">
                    <c:v>7.6885483861758117E-3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pres!$A$12:$A$21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  <c:extLst/>
            </c:strRef>
          </c:cat>
          <c:val>
            <c:numRef>
              <c:f>pres!$F$12:$F$21</c:f>
              <c:numCache>
                <c:formatCode>General</c:formatCode>
                <c:ptCount val="8"/>
                <c:pt idx="0">
                  <c:v>1.6645535000400113E-2</c:v>
                </c:pt>
                <c:pt idx="1">
                  <c:v>0.21806970996678765</c:v>
                </c:pt>
                <c:pt idx="2">
                  <c:v>6.9533719251687276E-2</c:v>
                </c:pt>
                <c:pt idx="3">
                  <c:v>7.3052273654609534E-2</c:v>
                </c:pt>
                <c:pt idx="4">
                  <c:v>8.5407345255298972E-2</c:v>
                </c:pt>
                <c:pt idx="5">
                  <c:v>0.19803675654204661</c:v>
                </c:pt>
                <c:pt idx="6">
                  <c:v>3.2806796530235896E-2</c:v>
                </c:pt>
                <c:pt idx="7">
                  <c:v>4.8293829563663661E-2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063-4B27-80C3-DDDABA913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4441000"/>
        <c:axId val="1"/>
      </c:barChart>
      <c:catAx>
        <c:axId val="34444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err="1"/>
                  <a:t>Cw</a:t>
                </a:r>
                <a:r>
                  <a:rPr lang="en-US" b="0" dirty="0"/>
                  <a:t> (ng/l)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4410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7139658550237"/>
          <c:y val="0.1369315150414723"/>
          <c:w val="0.81475510775258886"/>
          <c:h val="0.51875379126678545"/>
        </c:manualLayout>
      </c:layout>
      <c:barChart>
        <c:barDir val="col"/>
        <c:grouping val="stacked"/>
        <c:varyColors val="0"/>
        <c:ser>
          <c:idx val="7"/>
          <c:order val="2"/>
          <c:tx>
            <c:strRef>
              <c:f>pres!$I$11</c:f>
              <c:strCache>
                <c:ptCount val="1"/>
                <c:pt idx="0">
                  <c:v>trans-Chlordane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pres!$A$12:$A$21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  <c:extLst/>
            </c:strRef>
          </c:cat>
          <c:val>
            <c:numRef>
              <c:f>pres!$I$12:$I$21</c:f>
              <c:numCache>
                <c:formatCode>General</c:formatCode>
                <c:ptCount val="8"/>
                <c:pt idx="0">
                  <c:v>7.3706788253503439E-3</c:v>
                </c:pt>
                <c:pt idx="1">
                  <c:v>6.8844140647963802E-3</c:v>
                </c:pt>
                <c:pt idx="2">
                  <c:v>0.13417354500185691</c:v>
                </c:pt>
                <c:pt idx="3">
                  <c:v>0.24917399074319257</c:v>
                </c:pt>
                <c:pt idx="4">
                  <c:v>0.11048930624528321</c:v>
                </c:pt>
                <c:pt idx="5">
                  <c:v>0.26177972197927246</c:v>
                </c:pt>
                <c:pt idx="6">
                  <c:v>0.19114219015893039</c:v>
                </c:pt>
                <c:pt idx="7">
                  <c:v>0.18336092096695911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566-469B-9490-558EE28A1B35}"/>
            </c:ext>
          </c:extLst>
        </c:ser>
        <c:ser>
          <c:idx val="8"/>
          <c:order val="3"/>
          <c:tx>
            <c:strRef>
              <c:f>pres!$J$11</c:f>
              <c:strCache>
                <c:ptCount val="1"/>
                <c:pt idx="0">
                  <c:v>cis-Chlordane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pres!$M$34:$M$43</c:f>
                <c:numCache>
                  <c:formatCode>General</c:formatCode>
                  <c:ptCount val="8"/>
                  <c:pt idx="0">
                    <c:v>9.2323936328764251E-3</c:v>
                  </c:pt>
                  <c:pt idx="1">
                    <c:v>3.0345113364947511E-4</c:v>
                  </c:pt>
                  <c:pt idx="2">
                    <c:v>4.9444290637583876E-2</c:v>
                  </c:pt>
                  <c:pt idx="3">
                    <c:v>4.7062749331652887E-2</c:v>
                  </c:pt>
                  <c:pt idx="5">
                    <c:v>0.16237763918836429</c:v>
                  </c:pt>
                  <c:pt idx="6">
                    <c:v>3.928925183733111E-3</c:v>
                  </c:pt>
                </c:numCache>
                <c:extLst/>
              </c:numRef>
            </c:plus>
            <c:minus>
              <c:numRef>
                <c:f>pres!$M$34:$M$43</c:f>
                <c:numCache>
                  <c:formatCode>General</c:formatCode>
                  <c:ptCount val="8"/>
                  <c:pt idx="0">
                    <c:v>9.2323936328764251E-3</c:v>
                  </c:pt>
                  <c:pt idx="1">
                    <c:v>3.0345113364947511E-4</c:v>
                  </c:pt>
                  <c:pt idx="2">
                    <c:v>4.9444290637583876E-2</c:v>
                  </c:pt>
                  <c:pt idx="3">
                    <c:v>4.7062749331652887E-2</c:v>
                  </c:pt>
                  <c:pt idx="5">
                    <c:v>0.16237763918836429</c:v>
                  </c:pt>
                  <c:pt idx="6">
                    <c:v>3.928925183733111E-3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pres!$A$12:$A$21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  <c:extLst/>
            </c:strRef>
          </c:cat>
          <c:val>
            <c:numRef>
              <c:f>pres!$J$12:$J$21</c:f>
              <c:numCache>
                <c:formatCode>General</c:formatCode>
                <c:ptCount val="8"/>
                <c:pt idx="0">
                  <c:v>1.1135758961882361E-2</c:v>
                </c:pt>
                <c:pt idx="1">
                  <c:v>9.287717545646109E-3</c:v>
                </c:pt>
                <c:pt idx="2">
                  <c:v>0.1919811272322775</c:v>
                </c:pt>
                <c:pt idx="3">
                  <c:v>0.33524709091731364</c:v>
                </c:pt>
                <c:pt idx="4">
                  <c:v>0.1457162179706451</c:v>
                </c:pt>
                <c:pt idx="5">
                  <c:v>0.33191747176637648</c:v>
                </c:pt>
                <c:pt idx="6">
                  <c:v>0.21141408460194328</c:v>
                </c:pt>
                <c:pt idx="7">
                  <c:v>0.21840261629404076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566-469B-9490-558EE28A1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4438376"/>
        <c:axId val="1"/>
        <c:extLst>
          <c:ext xmlns:c15="http://schemas.microsoft.com/office/drawing/2012/chart" uri="{02D57815-91ED-43cb-92C2-25804820EDAC}">
            <c15:filteredBarSeries>
              <c15:ser>
                <c:idx val="5"/>
                <c:order val="0"/>
                <c:tx>
                  <c:strRef>
                    <c:extLst>
                      <c:ext uri="{02D57815-91ED-43cb-92C2-25804820EDAC}">
                        <c15:formulaRef>
                          <c15:sqref>pres!$G$11</c15:sqref>
                        </c15:formulaRef>
                      </c:ext>
                    </c:extLst>
                    <c:strCache>
                      <c:ptCount val="1"/>
                      <c:pt idx="0">
                        <c:v>Heptachlor</c:v>
                      </c:pt>
                    </c:strCache>
                  </c:strRef>
                </c:tx>
                <c:spPr>
                  <a:solidFill>
                    <a:srgbClr val="70AD47"/>
                  </a:solidFill>
                  <a:ln w="25400">
                    <a:noFill/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pres!$A$12:$A$21</c15:sqref>
                        </c15:formulaRef>
                      </c:ext>
                    </c:extLst>
                    <c:strCache>
                      <c:ptCount val="8"/>
                      <c:pt idx="0">
                        <c:v>ZS</c:v>
                      </c:pt>
                      <c:pt idx="1">
                        <c:v>BC</c:v>
                      </c:pt>
                      <c:pt idx="2">
                        <c:v>NE</c:v>
                      </c:pt>
                      <c:pt idx="3">
                        <c:v>NW</c:v>
                      </c:pt>
                      <c:pt idx="4">
                        <c:v>HIR</c:v>
                      </c:pt>
                      <c:pt idx="5">
                        <c:v>WB</c:v>
                      </c:pt>
                      <c:pt idx="6">
                        <c:v>LBC2</c:v>
                      </c:pt>
                      <c:pt idx="7">
                        <c:v>LBC1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pres!$G$12:$G$21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1.0796779228047285E-2</c:v>
                      </c:pt>
                      <c:pt idx="1">
                        <c:v>4.9132765883123809E-3</c:v>
                      </c:pt>
                      <c:pt idx="2">
                        <c:v>1.1709803936411214E-2</c:v>
                      </c:pt>
                      <c:pt idx="3">
                        <c:v>2.6615472307541806E-2</c:v>
                      </c:pt>
                      <c:pt idx="4">
                        <c:v>1.3309842437261606E-2</c:v>
                      </c:pt>
                      <c:pt idx="5">
                        <c:v>1.4085274872554242E-2</c:v>
                      </c:pt>
                      <c:pt idx="6">
                        <c:v>1.815083345988143E-2</c:v>
                      </c:pt>
                      <c:pt idx="7">
                        <c:v>1.5285744878495301E-2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566-469B-9490-558EE28A1B35}"/>
                  </c:ext>
                </c:extLst>
              </c15:ser>
            </c15:filteredBarSeries>
            <c15:filteredBarSeries>
              <c15:ser>
                <c:idx val="6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pres!$H$11</c15:sqref>
                        </c15:formulaRef>
                      </c:ext>
                    </c:extLst>
                    <c:strCache>
                      <c:ptCount val="1"/>
                      <c:pt idx="0">
                        <c:v>Heptachlor-exo-epoxide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pres!$A$12:$A$21</c15:sqref>
                        </c15:formulaRef>
                      </c:ext>
                    </c:extLst>
                    <c:strCache>
                      <c:ptCount val="8"/>
                      <c:pt idx="0">
                        <c:v>ZS</c:v>
                      </c:pt>
                      <c:pt idx="1">
                        <c:v>BC</c:v>
                      </c:pt>
                      <c:pt idx="2">
                        <c:v>NE</c:v>
                      </c:pt>
                      <c:pt idx="3">
                        <c:v>NW</c:v>
                      </c:pt>
                      <c:pt idx="4">
                        <c:v>HIR</c:v>
                      </c:pt>
                      <c:pt idx="5">
                        <c:v>WB</c:v>
                      </c:pt>
                      <c:pt idx="6">
                        <c:v>LBC2</c:v>
                      </c:pt>
                      <c:pt idx="7">
                        <c:v>LBC1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pres!$H$12:$H$21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0.15190534933521604</c:v>
                      </c:pt>
                      <c:pt idx="3">
                        <c:v>0.45427242178731508</c:v>
                      </c:pt>
                      <c:pt idx="4">
                        <c:v>5.3892945115234667E-2</c:v>
                      </c:pt>
                      <c:pt idx="5">
                        <c:v>0.20888022776905607</c:v>
                      </c:pt>
                      <c:pt idx="6">
                        <c:v>0.20666841986523496</c:v>
                      </c:pt>
                      <c:pt idx="7">
                        <c:v>0.21689888362684304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566-469B-9490-558EE28A1B35}"/>
                  </c:ext>
                </c:extLst>
              </c15:ser>
            </c15:filteredBarSeries>
          </c:ext>
        </c:extLst>
      </c:barChart>
      <c:catAx>
        <c:axId val="34443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4383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05"/>
          <c:y val="0"/>
          <c:w val="0.9"/>
          <c:h val="0.14640152623770997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Bed sediment- water PCB flux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'[flux deployment 1-171207.xlsx]PCB flux calc'!$AK$41:$AT$41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8.6090877474691463E-2</c:v>
                  </c:pt>
                  <c:pt idx="2">
                    <c:v>5.181680143163285E-2</c:v>
                  </c:pt>
                  <c:pt idx="3">
                    <c:v>0.39227222017925634</c:v>
                  </c:pt>
                  <c:pt idx="4">
                    <c:v>1.8905427657129483</c:v>
                  </c:pt>
                  <c:pt idx="5">
                    <c:v>0.56023971181550847</c:v>
                  </c:pt>
                  <c:pt idx="6">
                    <c:v>0.39081995374686423</c:v>
                  </c:pt>
                  <c:pt idx="7">
                    <c:v>46.478658986130668</c:v>
                  </c:pt>
                  <c:pt idx="8">
                    <c:v>25.615141201423693</c:v>
                  </c:pt>
                  <c:pt idx="9">
                    <c:v>2.7946641854347756</c:v>
                  </c:pt>
                </c:numCache>
              </c:numRef>
            </c:plus>
            <c:minus>
              <c:numRef>
                <c:f>'[flux deployment 1-171207.xlsx]PCB flux calc'!$AK$41:$AT$41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8.6090877474691463E-2</c:v>
                  </c:pt>
                  <c:pt idx="2">
                    <c:v>5.181680143163285E-2</c:v>
                  </c:pt>
                  <c:pt idx="3">
                    <c:v>0.39227222017925634</c:v>
                  </c:pt>
                  <c:pt idx="4">
                    <c:v>1.8905427657129483</c:v>
                  </c:pt>
                  <c:pt idx="5">
                    <c:v>0.56023971181550847</c:v>
                  </c:pt>
                  <c:pt idx="6">
                    <c:v>0.39081995374686423</c:v>
                  </c:pt>
                  <c:pt idx="7">
                    <c:v>46.478658986130668</c:v>
                  </c:pt>
                  <c:pt idx="8">
                    <c:v>25.615141201423693</c:v>
                  </c:pt>
                  <c:pt idx="9">
                    <c:v>2.7946641854347756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'[flux deployment 1-171207.xlsx]PCB flux calc'!$O$30:$X$30</c:f>
              <c:strCache>
                <c:ptCount val="10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  <c:pt idx="8">
                  <c:v>KI</c:v>
                </c:pt>
                <c:pt idx="9">
                  <c:v>NSO</c:v>
                </c:pt>
              </c:strCache>
            </c:strRef>
          </c:cat>
          <c:val>
            <c:numRef>
              <c:f>'[flux deployment 1-171207.xlsx]PCB flux calc'!$O$42:$X$42</c:f>
              <c:numCache>
                <c:formatCode>General</c:formatCode>
                <c:ptCount val="10"/>
                <c:pt idx="0">
                  <c:v>-0.45153959847445113</c:v>
                </c:pt>
                <c:pt idx="1">
                  <c:v>-0.64032608207911845</c:v>
                </c:pt>
                <c:pt idx="2">
                  <c:v>1.2103501042278504</c:v>
                </c:pt>
                <c:pt idx="3">
                  <c:v>4.9604379455862757</c:v>
                </c:pt>
                <c:pt idx="4">
                  <c:v>2.7777966356374231</c:v>
                </c:pt>
                <c:pt idx="5">
                  <c:v>8.9507865843824046</c:v>
                </c:pt>
                <c:pt idx="6">
                  <c:v>138.71950190176955</c:v>
                </c:pt>
                <c:pt idx="7">
                  <c:v>225.6109348817356</c:v>
                </c:pt>
                <c:pt idx="8">
                  <c:v>36.228108617378901</c:v>
                </c:pt>
                <c:pt idx="9">
                  <c:v>-1.3346846405251591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4D-4145-86A6-21C403E6C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816624"/>
        <c:axId val="143812464"/>
      </c:barChart>
      <c:catAx>
        <c:axId val="14381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12464"/>
        <c:crosses val="autoZero"/>
        <c:auto val="1"/>
        <c:lblAlgn val="ctr"/>
        <c:lblOffset val="100"/>
        <c:noMultiLvlLbl val="0"/>
      </c:catAx>
      <c:valAx>
        <c:axId val="1438124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Total PCB flux (ng/m2.day)</a:t>
                </a:r>
              </a:p>
            </c:rich>
          </c:tx>
          <c:layout>
            <c:manualLayout>
              <c:xMode val="edge"/>
              <c:yMode val="edge"/>
              <c:x val="1.744689549666778E-2"/>
              <c:y val="0.149074438611840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1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Water-Air PCB flux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('Total Flux'!$D$131,'Total Flux'!$E$131,'Total Flux'!$B$131,'Total Flux'!$C$131,'Total Flux'!$G$131,'Total Flux'!$F$131,'Total Flux'!$H$131,'Total Flux'!$I$131,'Total Flux'!$J$131,'Total Flux'!$K$131)</c:f>
                <c:numCache>
                  <c:formatCode>General</c:formatCode>
                  <c:ptCount val="10"/>
                  <c:pt idx="0">
                    <c:v>15.099034123812427</c:v>
                  </c:pt>
                  <c:pt idx="1">
                    <c:v>-0.57384502579229368</c:v>
                  </c:pt>
                  <c:pt idx="2">
                    <c:v>17.765301749467646</c:v>
                  </c:pt>
                  <c:pt idx="3">
                    <c:v>23.91554573552563</c:v>
                  </c:pt>
                  <c:pt idx="4">
                    <c:v>32.169955070997524</c:v>
                  </c:pt>
                  <c:pt idx="5">
                    <c:v>43.382510380947906</c:v>
                  </c:pt>
                  <c:pt idx="6">
                    <c:v>130.9745327648501</c:v>
                  </c:pt>
                  <c:pt idx="7">
                    <c:v>378.90017470215741</c:v>
                  </c:pt>
                  <c:pt idx="8">
                    <c:v>61.600000281864411</c:v>
                  </c:pt>
                  <c:pt idx="9">
                    <c:v>67.587392252696063</c:v>
                  </c:pt>
                </c:numCache>
              </c:numRef>
            </c:plus>
            <c:minus>
              <c:numRef>
                <c:f>('Total Flux'!$D$131,'Total Flux'!$E$131,'Total Flux'!$B$131,'Total Flux'!$C$131,'Total Flux'!$G$131,'Total Flux'!$F$131,'Total Flux'!$H$131,'Total Flux'!$I$131,'Total Flux'!$J$131,'Total Flux'!$K$131)</c:f>
                <c:numCache>
                  <c:formatCode>General</c:formatCode>
                  <c:ptCount val="10"/>
                  <c:pt idx="0">
                    <c:v>15.099034123812427</c:v>
                  </c:pt>
                  <c:pt idx="1">
                    <c:v>-0.57384502579229368</c:v>
                  </c:pt>
                  <c:pt idx="2">
                    <c:v>17.765301749467646</c:v>
                  </c:pt>
                  <c:pt idx="3">
                    <c:v>23.91554573552563</c:v>
                  </c:pt>
                  <c:pt idx="4">
                    <c:v>32.169955070997524</c:v>
                  </c:pt>
                  <c:pt idx="5">
                    <c:v>43.382510380947906</c:v>
                  </c:pt>
                  <c:pt idx="6">
                    <c:v>130.9745327648501</c:v>
                  </c:pt>
                  <c:pt idx="7">
                    <c:v>378.90017470215741</c:v>
                  </c:pt>
                  <c:pt idx="8">
                    <c:v>61.600000281864411</c:v>
                  </c:pt>
                  <c:pt idx="9">
                    <c:v>67.587392252696063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('Total Flux'!$D$129,'Total Flux'!$E$129,'Total Flux'!$B$129,'Total Flux'!$C$129,'Total Flux'!$G$129,'Total Flux'!$F$129,'Total Flux'!$H$129,'Total Flux'!$I$129,'Total Flux'!$J$129,'Total Flux'!$K$129)</c:f>
              <c:strCache>
                <c:ptCount val="10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LBC-2</c:v>
                </c:pt>
                <c:pt idx="7">
                  <c:v>LBC-1</c:v>
                </c:pt>
                <c:pt idx="8">
                  <c:v>KI</c:v>
                </c:pt>
                <c:pt idx="9">
                  <c:v>NSO</c:v>
                </c:pt>
              </c:strCache>
            </c:strRef>
          </c:cat>
          <c:val>
            <c:numRef>
              <c:f>('Total Flux'!$D$122,'Total Flux'!$E$122,'Total Flux'!$B$122,'Total Flux'!$C$122,'Total Flux'!$G$122,'Total Flux'!$F$122,'Total Flux'!$H$122,'Total Flux'!$I$122,'Total Flux'!$J$122,'Total Flux'!$K$122)</c:f>
              <c:numCache>
                <c:formatCode>General</c:formatCode>
                <c:ptCount val="10"/>
                <c:pt idx="0">
                  <c:v>45.742901108500504</c:v>
                </c:pt>
                <c:pt idx="1">
                  <c:v>3.1938255631279429</c:v>
                </c:pt>
                <c:pt idx="2" formatCode="0.00E+00">
                  <c:v>45.742901108500504</c:v>
                </c:pt>
                <c:pt idx="3">
                  <c:v>80.8729782204868</c:v>
                </c:pt>
                <c:pt idx="4">
                  <c:v>48.950369468223535</c:v>
                </c:pt>
                <c:pt idx="5">
                  <c:v>136.55031305915077</c:v>
                </c:pt>
                <c:pt idx="6">
                  <c:v>521.98428779917549</c:v>
                </c:pt>
                <c:pt idx="7">
                  <c:v>812.45155325044243</c:v>
                </c:pt>
                <c:pt idx="8">
                  <c:v>203.13858834285773</c:v>
                </c:pt>
                <c:pt idx="9">
                  <c:v>224.21390603478525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A-40FC-97F7-E7E855022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118200"/>
        <c:axId val="407092616"/>
      </c:barChart>
      <c:catAx>
        <c:axId val="40711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092616"/>
        <c:crosses val="autoZero"/>
        <c:auto val="1"/>
        <c:lblAlgn val="ctr"/>
        <c:lblOffset val="100"/>
        <c:noMultiLvlLbl val="0"/>
      </c:catAx>
      <c:valAx>
        <c:axId val="4070926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Total PCB Flux (ng/m2.day)</a:t>
                </a:r>
              </a:p>
            </c:rich>
          </c:tx>
          <c:layout>
            <c:manualLayout>
              <c:xMode val="edge"/>
              <c:yMode val="edge"/>
              <c:x val="1.1690334992532454E-2"/>
              <c:y val="0.21337980412487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118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7184533657827"/>
          <c:y val="0.10941717735629468"/>
          <c:w val="0.7998132022059885"/>
          <c:h val="0.777688418033792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'graphic for pres'!$E$2</c:f>
              <c:strCache>
                <c:ptCount val="1"/>
                <c:pt idx="0">
                  <c:v>mono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'graphic for pres'!$A$3:$A$10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pres'!$E$3:$E$10</c:f>
              <c:numCache>
                <c:formatCode>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0.56083898919271935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5-486F-9BCF-D18BC2AF3B17}"/>
            </c:ext>
          </c:extLst>
        </c:ser>
        <c:ser>
          <c:idx val="1"/>
          <c:order val="1"/>
          <c:tx>
            <c:strRef>
              <c:f>'graphic for pres'!$F$2</c:f>
              <c:strCache>
                <c:ptCount val="1"/>
                <c:pt idx="0">
                  <c:v>di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'graphic for pres'!$A$3:$A$10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pres'!$F$3:$F$10</c:f>
              <c:numCache>
                <c:formatCode>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0.44686702557805402</c:v>
                </c:pt>
                <c:pt idx="4">
                  <c:v>1.3753226517993634E-2</c:v>
                </c:pt>
                <c:pt idx="5">
                  <c:v>0.4105068359306705</c:v>
                </c:pt>
                <c:pt idx="6">
                  <c:v>3.9243299957747348</c:v>
                </c:pt>
                <c:pt idx="7">
                  <c:v>6.7748204765895785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5-486F-9BCF-D18BC2AF3B17}"/>
            </c:ext>
          </c:extLst>
        </c:ser>
        <c:ser>
          <c:idx val="2"/>
          <c:order val="2"/>
          <c:tx>
            <c:strRef>
              <c:f>'graphic for pres'!$G$2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'graphic for pres'!$A$3:$A$10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pres'!$G$3:$G$10</c:f>
              <c:numCache>
                <c:formatCode>0.00</c:formatCode>
                <c:ptCount val="8"/>
                <c:pt idx="0">
                  <c:v>1.2712992931989311E-2</c:v>
                </c:pt>
                <c:pt idx="1">
                  <c:v>7.6660520464376927E-3</c:v>
                </c:pt>
                <c:pt idx="2">
                  <c:v>1.734899848544038E-2</c:v>
                </c:pt>
                <c:pt idx="3">
                  <c:v>7.1798727603335097E-2</c:v>
                </c:pt>
                <c:pt idx="4">
                  <c:v>5.6236689056136831E-2</c:v>
                </c:pt>
                <c:pt idx="5">
                  <c:v>0.22602277244417651</c:v>
                </c:pt>
                <c:pt idx="6">
                  <c:v>3.0970697515157308</c:v>
                </c:pt>
                <c:pt idx="7">
                  <c:v>5.4940787874464618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15-486F-9BCF-D18BC2AF3B17}"/>
            </c:ext>
          </c:extLst>
        </c:ser>
        <c:ser>
          <c:idx val="3"/>
          <c:order val="3"/>
          <c:tx>
            <c:strRef>
              <c:f>'graphic for pres'!$H$2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'graphic for pres'!$A$3:$A$10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pres'!$H$3:$H$10</c:f>
              <c:numCache>
                <c:formatCode>0.00</c:formatCode>
                <c:ptCount val="8"/>
                <c:pt idx="0">
                  <c:v>1.2970911034874053E-2</c:v>
                </c:pt>
                <c:pt idx="1">
                  <c:v>5.6524308910698795E-4</c:v>
                </c:pt>
                <c:pt idx="2">
                  <c:v>0.133599696890221</c:v>
                </c:pt>
                <c:pt idx="3">
                  <c:v>0.37073372625764989</c:v>
                </c:pt>
                <c:pt idx="4">
                  <c:v>0.47434108870108616</c:v>
                </c:pt>
                <c:pt idx="5">
                  <c:v>0.50089678773142321</c:v>
                </c:pt>
                <c:pt idx="6">
                  <c:v>2.4465028063678598</c:v>
                </c:pt>
                <c:pt idx="7">
                  <c:v>2.6386424746500481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5-486F-9BCF-D18BC2AF3B17}"/>
            </c:ext>
          </c:extLst>
        </c:ser>
        <c:ser>
          <c:idx val="4"/>
          <c:order val="4"/>
          <c:tx>
            <c:strRef>
              <c:f>'graphic for pres'!$I$2</c:f>
              <c:strCache>
                <c:ptCount val="1"/>
                <c:pt idx="0">
                  <c:v>penta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'graphic for pres'!$A$3:$A$10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pres'!$I$3:$I$10</c:f>
              <c:numCache>
                <c:formatCode>0.00</c:formatCode>
                <c:ptCount val="8"/>
                <c:pt idx="0">
                  <c:v>5.3919494943517159E-3</c:v>
                </c:pt>
                <c:pt idx="1">
                  <c:v>1.2378177834717684E-3</c:v>
                </c:pt>
                <c:pt idx="2">
                  <c:v>0.18054739509626186</c:v>
                </c:pt>
                <c:pt idx="3">
                  <c:v>0.2748080699335953</c:v>
                </c:pt>
                <c:pt idx="4">
                  <c:v>0.13059291986724489</c:v>
                </c:pt>
                <c:pt idx="5">
                  <c:v>0.42679306702905956</c:v>
                </c:pt>
                <c:pt idx="6">
                  <c:v>0.54673653249483689</c:v>
                </c:pt>
                <c:pt idx="7">
                  <c:v>0.50918682042470331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5-486F-9BCF-D18BC2AF3B17}"/>
            </c:ext>
          </c:extLst>
        </c:ser>
        <c:ser>
          <c:idx val="5"/>
          <c:order val="5"/>
          <c:tx>
            <c:strRef>
              <c:f>'graphic for pres'!$J$2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'graphic for pres'!$A$3:$A$10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pres'!$J$3:$J$10</c:f>
              <c:numCache>
                <c:formatCode>0.00</c:formatCode>
                <c:ptCount val="8"/>
                <c:pt idx="0">
                  <c:v>1.1030590039455253E-2</c:v>
                </c:pt>
                <c:pt idx="1">
                  <c:v>6.3190335390538362E-3</c:v>
                </c:pt>
                <c:pt idx="2">
                  <c:v>1.7691447958334054E-2</c:v>
                </c:pt>
                <c:pt idx="3">
                  <c:v>1.7125373546388784E-2</c:v>
                </c:pt>
                <c:pt idx="4">
                  <c:v>1.9873842729301372E-2</c:v>
                </c:pt>
                <c:pt idx="5">
                  <c:v>3.558597871163606E-2</c:v>
                </c:pt>
                <c:pt idx="6">
                  <c:v>4.187925700943991E-2</c:v>
                </c:pt>
                <c:pt idx="7">
                  <c:v>4.376560476456505E-2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15-486F-9BCF-D18BC2AF3B17}"/>
            </c:ext>
          </c:extLst>
        </c:ser>
        <c:ser>
          <c:idx val="6"/>
          <c:order val="6"/>
          <c:tx>
            <c:strRef>
              <c:f>'graphic for pres'!$K$2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'graphic for pres'!$A$3:$A$10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pres'!$K$3:$K$10</c:f>
              <c:numCache>
                <c:formatCode>0.00</c:formatCode>
                <c:ptCount val="8"/>
                <c:pt idx="0">
                  <c:v>5.0550153343579306E-3</c:v>
                </c:pt>
                <c:pt idx="1">
                  <c:v>2.932500738225906E-3</c:v>
                </c:pt>
                <c:pt idx="2">
                  <c:v>4.9674831908914745E-3</c:v>
                </c:pt>
                <c:pt idx="3">
                  <c:v>4.3497756789208598E-3</c:v>
                </c:pt>
                <c:pt idx="4">
                  <c:v>6.273022925630257E-3</c:v>
                </c:pt>
                <c:pt idx="5">
                  <c:v>5.7624528175905182E-3</c:v>
                </c:pt>
                <c:pt idx="6">
                  <c:v>8.6393230126608506E-3</c:v>
                </c:pt>
                <c:pt idx="7">
                  <c:v>9.4743513455534875E-3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15-486F-9BCF-D18BC2AF3B17}"/>
            </c:ext>
          </c:extLst>
        </c:ser>
        <c:ser>
          <c:idx val="7"/>
          <c:order val="7"/>
          <c:tx>
            <c:strRef>
              <c:f>'graphic for pres'!$L$2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'graphic for pres'!$A$3:$A$10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pres'!$L$3:$L$10</c:f>
              <c:numCache>
                <c:formatCode>0.00</c:formatCode>
                <c:ptCount val="8"/>
                <c:pt idx="0">
                  <c:v>2.0479706965998139E-3</c:v>
                </c:pt>
                <c:pt idx="1">
                  <c:v>1.9165902202708327E-3</c:v>
                </c:pt>
                <c:pt idx="2">
                  <c:v>1.7065608417278215E-3</c:v>
                </c:pt>
                <c:pt idx="3">
                  <c:v>1.8996381405750676E-3</c:v>
                </c:pt>
                <c:pt idx="4">
                  <c:v>2.4047317779807512E-3</c:v>
                </c:pt>
                <c:pt idx="5">
                  <c:v>1.6043262810952232E-3</c:v>
                </c:pt>
                <c:pt idx="6">
                  <c:v>2.706314554664079E-3</c:v>
                </c:pt>
                <c:pt idx="7">
                  <c:v>1.873611501196866E-3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15-486F-9BCF-D18BC2AF3B17}"/>
            </c:ext>
          </c:extLst>
        </c:ser>
        <c:ser>
          <c:idx val="8"/>
          <c:order val="8"/>
          <c:tx>
            <c:strRef>
              <c:f>'graphic for pres'!$M$2</c:f>
              <c:strCache>
                <c:ptCount val="1"/>
                <c:pt idx="0">
                  <c:v>nona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'graphic for pres'!$A$3:$A$10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pres'!$M$3:$M$10</c:f>
              <c:numCache>
                <c:formatCode>0.00</c:formatCode>
                <c:ptCount val="8"/>
                <c:pt idx="0">
                  <c:v>0</c:v>
                </c:pt>
                <c:pt idx="1">
                  <c:v>4.3717839995674497E-6</c:v>
                </c:pt>
                <c:pt idx="2">
                  <c:v>2.764661689707889E-5</c:v>
                </c:pt>
                <c:pt idx="3">
                  <c:v>1.2455571619969393E-6</c:v>
                </c:pt>
                <c:pt idx="4">
                  <c:v>1.6049564323297278E-5</c:v>
                </c:pt>
                <c:pt idx="5">
                  <c:v>2.3946898800483263E-5</c:v>
                </c:pt>
                <c:pt idx="6">
                  <c:v>3.2412826867408555E-5</c:v>
                </c:pt>
                <c:pt idx="7">
                  <c:v>2.159987201257951E-5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15-486F-9BCF-D18BC2AF3B17}"/>
            </c:ext>
          </c:extLst>
        </c:ser>
        <c:ser>
          <c:idx val="9"/>
          <c:order val="9"/>
          <c:tx>
            <c:strRef>
              <c:f>'graphic for pres'!$N$2</c:f>
              <c:strCache>
                <c:ptCount val="1"/>
                <c:pt idx="0">
                  <c:v>deca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'graphic for pres'!$AA$3:$AA$10</c:f>
                <c:numCache>
                  <c:formatCode>General</c:formatCode>
                  <c:ptCount val="8"/>
                  <c:pt idx="0">
                    <c:v>3.671290827205893E-3</c:v>
                  </c:pt>
                  <c:pt idx="1">
                    <c:v>4.1306329574468106E-3</c:v>
                  </c:pt>
                  <c:pt idx="2">
                    <c:v>2.2257822910171105E-2</c:v>
                  </c:pt>
                  <c:pt idx="3">
                    <c:v>0.28046522225351439</c:v>
                  </c:pt>
                  <c:pt idx="4">
                    <c:v>0.16271606243591091</c:v>
                  </c:pt>
                  <c:pt idx="5">
                    <c:v>7.479529996072086E-2</c:v>
                  </c:pt>
                  <c:pt idx="7">
                    <c:v>2.1926188253608587</c:v>
                  </c:pt>
                </c:numCache>
              </c:numRef>
            </c:plus>
            <c:minus>
              <c:numRef>
                <c:f>'graphic for pres'!$AA$3:$AA$10</c:f>
                <c:numCache>
                  <c:formatCode>General</c:formatCode>
                  <c:ptCount val="8"/>
                  <c:pt idx="0">
                    <c:v>3.671290827205893E-3</c:v>
                  </c:pt>
                  <c:pt idx="1">
                    <c:v>4.1306329574468106E-3</c:v>
                  </c:pt>
                  <c:pt idx="2">
                    <c:v>2.2257822910171105E-2</c:v>
                  </c:pt>
                  <c:pt idx="3">
                    <c:v>0.28046522225351439</c:v>
                  </c:pt>
                  <c:pt idx="4">
                    <c:v>0.16271606243591091</c:v>
                  </c:pt>
                  <c:pt idx="5">
                    <c:v>7.479529996072086E-2</c:v>
                  </c:pt>
                  <c:pt idx="7">
                    <c:v>2.1926188253608587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'graphic for pres'!$A$3:$A$10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pres'!$N$3:$N$10</c:f>
              <c:numCache>
                <c:formatCode>0.00</c:formatCode>
                <c:ptCount val="8"/>
                <c:pt idx="0">
                  <c:v>2.5086023104339927E-6</c:v>
                </c:pt>
                <c:pt idx="1">
                  <c:v>8.9033247107209841E-7</c:v>
                </c:pt>
                <c:pt idx="2">
                  <c:v>3.3297115437134157E-6</c:v>
                </c:pt>
                <c:pt idx="3">
                  <c:v>3.0571783306311904E-6</c:v>
                </c:pt>
                <c:pt idx="4">
                  <c:v>1.7283181775832061E-6</c:v>
                </c:pt>
                <c:pt idx="5">
                  <c:v>3.1745427089104801E-6</c:v>
                </c:pt>
                <c:pt idx="6">
                  <c:v>2.8936132920913581E-6</c:v>
                </c:pt>
                <c:pt idx="7">
                  <c:v>2.3776807545522214E-6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515-486F-9BCF-D18BC2AF3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13383392"/>
        <c:axId val="1213391712"/>
      </c:barChart>
      <c:catAx>
        <c:axId val="121338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391712"/>
        <c:crosses val="autoZero"/>
        <c:auto val="1"/>
        <c:lblAlgn val="ctr"/>
        <c:lblOffset val="100"/>
        <c:noMultiLvlLbl val="0"/>
      </c:catAx>
      <c:valAx>
        <c:axId val="121339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Cpw (ng/l)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38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95462400973328"/>
          <c:y val="0.10941717735629468"/>
          <c:w val="0.77949738924451684"/>
          <c:h val="0.761457291089843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'graphic for pres'!$E$22</c:f>
              <c:strCache>
                <c:ptCount val="1"/>
                <c:pt idx="0">
                  <c:v>mono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'graphic per homolog'!$AH$354:$AH$362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  <c:extLst/>
              </c:numRef>
            </c:plus>
            <c:minus>
              <c:numRef>
                <c:f>'graphic per homolog'!$AH$354:$AH$362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'graphic for pres'!$A$23:$A$30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 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pres'!$E$23:$E$30</c:f>
              <c:numCache>
                <c:formatCode>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9-4F6A-B015-5DABA73758EB}"/>
            </c:ext>
          </c:extLst>
        </c:ser>
        <c:ser>
          <c:idx val="1"/>
          <c:order val="1"/>
          <c:tx>
            <c:strRef>
              <c:f>'graphic for pres'!$F$22</c:f>
              <c:strCache>
                <c:ptCount val="1"/>
                <c:pt idx="0">
                  <c:v>di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'graphic for pres'!$A$23:$A$30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 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pres'!$F$23:$F$30</c:f>
              <c:numCache>
                <c:formatCode>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1.0094330854460227E-2</c:v>
                </c:pt>
                <c:pt idx="4">
                  <c:v>5.9653950843851951E-3</c:v>
                </c:pt>
                <c:pt idx="5">
                  <c:v>8.396983175123468E-3</c:v>
                </c:pt>
                <c:pt idx="6">
                  <c:v>0.50954031810936851</c:v>
                </c:pt>
                <c:pt idx="7">
                  <c:v>0.78688249056180193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C9-4F6A-B015-5DABA73758EB}"/>
            </c:ext>
          </c:extLst>
        </c:ser>
        <c:ser>
          <c:idx val="2"/>
          <c:order val="2"/>
          <c:tx>
            <c:strRef>
              <c:f>'graphic for pres'!$G$22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'graphic for pres'!$A$23:$A$30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 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pres'!$G$23:$G$30</c:f>
              <c:numCache>
                <c:formatCode>0.00</c:formatCode>
                <c:ptCount val="8"/>
                <c:pt idx="0">
                  <c:v>7.2047532505163615E-3</c:v>
                </c:pt>
                <c:pt idx="1">
                  <c:v>1.145210127023805E-2</c:v>
                </c:pt>
                <c:pt idx="2">
                  <c:v>1.3175107449068659E-2</c:v>
                </c:pt>
                <c:pt idx="3">
                  <c:v>3.7427454364208454E-2</c:v>
                </c:pt>
                <c:pt idx="4">
                  <c:v>9.4069913723148213E-3</c:v>
                </c:pt>
                <c:pt idx="5">
                  <c:v>0.10122645960624499</c:v>
                </c:pt>
                <c:pt idx="6">
                  <c:v>1.0480209033023491</c:v>
                </c:pt>
                <c:pt idx="7">
                  <c:v>1.8178111760564715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C9-4F6A-B015-5DABA73758EB}"/>
            </c:ext>
          </c:extLst>
        </c:ser>
        <c:ser>
          <c:idx val="3"/>
          <c:order val="3"/>
          <c:tx>
            <c:strRef>
              <c:f>'graphic for pres'!$H$22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'graphic for pres'!$A$23:$A$30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 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pres'!$H$23:$H$30</c:f>
              <c:numCache>
                <c:formatCode>0.00</c:formatCode>
                <c:ptCount val="8"/>
                <c:pt idx="0">
                  <c:v>2.1017864667157403E-2</c:v>
                </c:pt>
                <c:pt idx="1">
                  <c:v>1.2426184515777729E-2</c:v>
                </c:pt>
                <c:pt idx="2">
                  <c:v>0.11562405787857198</c:v>
                </c:pt>
                <c:pt idx="3">
                  <c:v>0.20557708884054288</c:v>
                </c:pt>
                <c:pt idx="4">
                  <c:v>0.15416737648772105</c:v>
                </c:pt>
                <c:pt idx="5">
                  <c:v>0.32721471556861714</c:v>
                </c:pt>
                <c:pt idx="6">
                  <c:v>1.188808295825228</c:v>
                </c:pt>
                <c:pt idx="7">
                  <c:v>1.5901994877002097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C9-4F6A-B015-5DABA73758EB}"/>
            </c:ext>
          </c:extLst>
        </c:ser>
        <c:ser>
          <c:idx val="4"/>
          <c:order val="4"/>
          <c:tx>
            <c:strRef>
              <c:f>'graphic for pres'!$I$22</c:f>
              <c:strCache>
                <c:ptCount val="1"/>
                <c:pt idx="0">
                  <c:v>penta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'graphic for pres'!$A$23:$A$30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 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pres'!$I$23:$I$30</c:f>
              <c:numCache>
                <c:formatCode>0.00</c:formatCode>
                <c:ptCount val="8"/>
                <c:pt idx="0">
                  <c:v>9.8598415943555208E-3</c:v>
                </c:pt>
                <c:pt idx="1">
                  <c:v>1.1250417660022641E-2</c:v>
                </c:pt>
                <c:pt idx="2">
                  <c:v>0.13804078044933166</c:v>
                </c:pt>
                <c:pt idx="3">
                  <c:v>0.21725595275098411</c:v>
                </c:pt>
                <c:pt idx="4">
                  <c:v>0.10880781177849833</c:v>
                </c:pt>
                <c:pt idx="5">
                  <c:v>0.30113876764704062</c:v>
                </c:pt>
                <c:pt idx="6">
                  <c:v>0.31451101854657165</c:v>
                </c:pt>
                <c:pt idx="7">
                  <c:v>0.35612902398047619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C9-4F6A-B015-5DABA73758EB}"/>
            </c:ext>
          </c:extLst>
        </c:ser>
        <c:ser>
          <c:idx val="5"/>
          <c:order val="5"/>
          <c:tx>
            <c:strRef>
              <c:f>'graphic for pres'!$J$22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'graphic for pres'!$A$23:$A$30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 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pres'!$J$23:$J$30</c:f>
              <c:numCache>
                <c:formatCode>0.00</c:formatCode>
                <c:ptCount val="8"/>
                <c:pt idx="0">
                  <c:v>1.9921699529052445E-2</c:v>
                </c:pt>
                <c:pt idx="1">
                  <c:v>2.2026945145809201E-2</c:v>
                </c:pt>
                <c:pt idx="2">
                  <c:v>2.521604979627361E-2</c:v>
                </c:pt>
                <c:pt idx="3">
                  <c:v>1.68419408712445E-2</c:v>
                </c:pt>
                <c:pt idx="4">
                  <c:v>2.3406923355523447E-2</c:v>
                </c:pt>
                <c:pt idx="5">
                  <c:v>4.5263679121275373E-2</c:v>
                </c:pt>
                <c:pt idx="6">
                  <c:v>2.6854900201218255E-2</c:v>
                </c:pt>
                <c:pt idx="7">
                  <c:v>4.1281660489741273E-2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C9-4F6A-B015-5DABA73758EB}"/>
            </c:ext>
          </c:extLst>
        </c:ser>
        <c:ser>
          <c:idx val="6"/>
          <c:order val="6"/>
          <c:tx>
            <c:strRef>
              <c:f>'graphic for pres'!$K$22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'graphic for pres'!$A$23:$A$30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 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pres'!$K$23:$K$30</c:f>
              <c:numCache>
                <c:formatCode>0.00</c:formatCode>
                <c:ptCount val="8"/>
                <c:pt idx="0">
                  <c:v>1.222364541344893E-2</c:v>
                </c:pt>
                <c:pt idx="1">
                  <c:v>4.5063722064473798E-3</c:v>
                </c:pt>
                <c:pt idx="2">
                  <c:v>7.8884170610545243E-3</c:v>
                </c:pt>
                <c:pt idx="3">
                  <c:v>4.5627203439379798E-3</c:v>
                </c:pt>
                <c:pt idx="4">
                  <c:v>1.2617864880610499E-2</c:v>
                </c:pt>
                <c:pt idx="5">
                  <c:v>1.4654096104238979E-2</c:v>
                </c:pt>
                <c:pt idx="6">
                  <c:v>6.6092387468900983E-3</c:v>
                </c:pt>
                <c:pt idx="7">
                  <c:v>1.7995850067092239E-2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C9-4F6A-B015-5DABA73758EB}"/>
            </c:ext>
          </c:extLst>
        </c:ser>
        <c:ser>
          <c:idx val="7"/>
          <c:order val="7"/>
          <c:tx>
            <c:strRef>
              <c:f>'graphic for pres'!$L$22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'graphic for pres'!$A$23:$A$30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 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pres'!$L$23:$L$30</c:f>
              <c:numCache>
                <c:formatCode>0.00</c:formatCode>
                <c:ptCount val="8"/>
                <c:pt idx="0">
                  <c:v>5.3876903064735806E-3</c:v>
                </c:pt>
                <c:pt idx="1">
                  <c:v>1.6927913446718309E-3</c:v>
                </c:pt>
                <c:pt idx="2">
                  <c:v>1.9021210600941186E-3</c:v>
                </c:pt>
                <c:pt idx="3">
                  <c:v>1.6247133860900088E-3</c:v>
                </c:pt>
                <c:pt idx="4">
                  <c:v>3.9682848863661375E-3</c:v>
                </c:pt>
                <c:pt idx="5">
                  <c:v>5.0281938612282348E-3</c:v>
                </c:pt>
                <c:pt idx="6">
                  <c:v>1.8068322882259335E-3</c:v>
                </c:pt>
                <c:pt idx="7">
                  <c:v>2.5870725020927265E-3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C9-4F6A-B015-5DABA73758EB}"/>
            </c:ext>
          </c:extLst>
        </c:ser>
        <c:ser>
          <c:idx val="8"/>
          <c:order val="8"/>
          <c:tx>
            <c:strRef>
              <c:f>'graphic for pres'!$M$22</c:f>
              <c:strCache>
                <c:ptCount val="1"/>
                <c:pt idx="0">
                  <c:v>nona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'graphic for pres'!$A$23:$A$30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 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pres'!$M$23:$M$30</c:f>
              <c:numCache>
                <c:formatCode>0.00</c:formatCode>
                <c:ptCount val="8"/>
                <c:pt idx="0">
                  <c:v>8.2649746342736813E-5</c:v>
                </c:pt>
                <c:pt idx="1">
                  <c:v>8.7849135750072762E-6</c:v>
                </c:pt>
                <c:pt idx="2">
                  <c:v>4.0095390293888166E-5</c:v>
                </c:pt>
                <c:pt idx="3">
                  <c:v>6.1124472627055283E-5</c:v>
                </c:pt>
                <c:pt idx="4">
                  <c:v>5.4946073970404853E-5</c:v>
                </c:pt>
                <c:pt idx="5">
                  <c:v>1.2457266189690728E-4</c:v>
                </c:pt>
                <c:pt idx="6">
                  <c:v>5.9117557102077208E-5</c:v>
                </c:pt>
                <c:pt idx="7">
                  <c:v>4.5740533747769729E-5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C9-4F6A-B015-5DABA73758EB}"/>
            </c:ext>
          </c:extLst>
        </c:ser>
        <c:ser>
          <c:idx val="9"/>
          <c:order val="9"/>
          <c:tx>
            <c:strRef>
              <c:f>'graphic for pres'!$N$22</c:f>
              <c:strCache>
                <c:ptCount val="1"/>
                <c:pt idx="0">
                  <c:v>deca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'graphic for pres'!$AA$23:$AA$30</c:f>
                <c:numCache>
                  <c:formatCode>General</c:formatCode>
                  <c:ptCount val="8"/>
                  <c:pt idx="0">
                    <c:v>4.9020452615018098E-2</c:v>
                  </c:pt>
                  <c:pt idx="1">
                    <c:v>2.9218603620389896E-3</c:v>
                  </c:pt>
                  <c:pt idx="2">
                    <c:v>4.3171705016631597E-2</c:v>
                  </c:pt>
                  <c:pt idx="3">
                    <c:v>2.5219532043761855E-2</c:v>
                  </c:pt>
                  <c:pt idx="4">
                    <c:v>1.9216122207060607E-2</c:v>
                  </c:pt>
                  <c:pt idx="5">
                    <c:v>0.15574419150190547</c:v>
                  </c:pt>
                  <c:pt idx="6">
                    <c:v>0.13547695703372967</c:v>
                  </c:pt>
                  <c:pt idx="7">
                    <c:v>1.3867006747668329</c:v>
                  </c:pt>
                </c:numCache>
                <c:extLst/>
              </c:numRef>
            </c:plus>
            <c:minus>
              <c:numRef>
                <c:f>'graphic for pres'!$AA$23:$AA$30</c:f>
                <c:numCache>
                  <c:formatCode>General</c:formatCode>
                  <c:ptCount val="8"/>
                  <c:pt idx="0">
                    <c:v>4.9020452615018098E-2</c:v>
                  </c:pt>
                  <c:pt idx="1">
                    <c:v>2.9218603620389896E-3</c:v>
                  </c:pt>
                  <c:pt idx="2">
                    <c:v>4.3171705016631597E-2</c:v>
                  </c:pt>
                  <c:pt idx="3">
                    <c:v>2.5219532043761855E-2</c:v>
                  </c:pt>
                  <c:pt idx="4">
                    <c:v>1.9216122207060607E-2</c:v>
                  </c:pt>
                  <c:pt idx="5">
                    <c:v>0.15574419150190547</c:v>
                  </c:pt>
                  <c:pt idx="6">
                    <c:v>0.13547695703372967</c:v>
                  </c:pt>
                  <c:pt idx="7">
                    <c:v>1.3867006747668329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'graphic for pres'!$A$23:$A$30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 </c:v>
                </c:pt>
                <c:pt idx="3">
                  <c:v>NW 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'graphic for pres'!$N$23:$N$30</c:f>
              <c:numCache>
                <c:formatCode>0.00</c:formatCode>
                <c:ptCount val="8"/>
                <c:pt idx="0">
                  <c:v>2.360164360788039E-5</c:v>
                </c:pt>
                <c:pt idx="1">
                  <c:v>2.4675040826802914E-6</c:v>
                </c:pt>
                <c:pt idx="2">
                  <c:v>4.3785870540219489E-6</c:v>
                </c:pt>
                <c:pt idx="3">
                  <c:v>3.319129716317218E-6</c:v>
                </c:pt>
                <c:pt idx="4">
                  <c:v>6.441538976038933E-6</c:v>
                </c:pt>
                <c:pt idx="5">
                  <c:v>9.7775114767346517E-6</c:v>
                </c:pt>
                <c:pt idx="6">
                  <c:v>4.0898464109685464E-6</c:v>
                </c:pt>
                <c:pt idx="7">
                  <c:v>2.6016928970381004E-6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C9-4F6A-B015-5DABA7375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13383392"/>
        <c:axId val="1213391712"/>
      </c:barChart>
      <c:catAx>
        <c:axId val="121338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391712"/>
        <c:crosses val="autoZero"/>
        <c:auto val="1"/>
        <c:lblAlgn val="ctr"/>
        <c:lblOffset val="100"/>
        <c:noMultiLvlLbl val="0"/>
      </c:catAx>
      <c:valAx>
        <c:axId val="121339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Cw (ng/l)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38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10324856924875"/>
          <c:y val="0.10941717735629468"/>
          <c:w val="0.20067662686013624"/>
          <c:h val="0.761457291089843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'graphic for pres'!$E$12</c:f>
              <c:strCache>
                <c:ptCount val="1"/>
                <c:pt idx="0">
                  <c:v>mono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'Cw av calc'!$Q$288:$Q$296</c:f>
                <c:numCache>
                  <c:formatCode>General</c:formatCode>
                  <c:ptCount val="1"/>
                </c:numCache>
                <c:extLst/>
              </c:numRef>
            </c:plus>
            <c:minus>
              <c:numRef>
                <c:f>'Cw av calc'!$Q$288:$Q$296</c:f>
                <c:numCache>
                  <c:formatCode>General</c:formatCode>
                  <c:ptCount val="1"/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'graphic for pres'!$A$13:$A$22</c:f>
              <c:strCache>
                <c:ptCount val="2"/>
                <c:pt idx="0">
                  <c:v>KI</c:v>
                </c:pt>
                <c:pt idx="1">
                  <c:v>NSO</c:v>
                </c:pt>
              </c:strCache>
              <c:extLst/>
            </c:strRef>
          </c:cat>
          <c:val>
            <c:numRef>
              <c:f>'graphic for pres'!$E$13:$E$22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966-47BB-BBF1-C7F3EDBD3772}"/>
            </c:ext>
          </c:extLst>
        </c:ser>
        <c:ser>
          <c:idx val="1"/>
          <c:order val="1"/>
          <c:tx>
            <c:strRef>
              <c:f>'graphic for pres'!$F$12</c:f>
              <c:strCache>
                <c:ptCount val="1"/>
                <c:pt idx="0">
                  <c:v>di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2"/>
                <c:pt idx="0">
                  <c:v>KI</c:v>
                </c:pt>
                <c:pt idx="1">
                  <c:v>NSO</c:v>
                </c:pt>
              </c:strCache>
              <c:extLst/>
            </c:strRef>
          </c:cat>
          <c:val>
            <c:numRef>
              <c:f>'graphic for pres'!$F$13:$F$22</c:f>
              <c:numCache>
                <c:formatCode>0.00</c:formatCode>
                <c:ptCount val="2"/>
                <c:pt idx="0">
                  <c:v>4.504700953056652E-2</c:v>
                </c:pt>
                <c:pt idx="1">
                  <c:v>9.4869655463411251E-2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966-47BB-BBF1-C7F3EDBD3772}"/>
            </c:ext>
          </c:extLst>
        </c:ser>
        <c:ser>
          <c:idx val="2"/>
          <c:order val="2"/>
          <c:tx>
            <c:strRef>
              <c:f>'graphic for pres'!$G$12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2"/>
                <c:pt idx="0">
                  <c:v>KI</c:v>
                </c:pt>
                <c:pt idx="1">
                  <c:v>NSO</c:v>
                </c:pt>
              </c:strCache>
              <c:extLst/>
            </c:strRef>
          </c:cat>
          <c:val>
            <c:numRef>
              <c:f>'graphic for pres'!$G$13:$G$22</c:f>
              <c:numCache>
                <c:formatCode>0.00</c:formatCode>
                <c:ptCount val="2"/>
                <c:pt idx="0">
                  <c:v>0.38691917135353859</c:v>
                </c:pt>
                <c:pt idx="1">
                  <c:v>0.30835218576463097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966-47BB-BBF1-C7F3EDBD3772}"/>
            </c:ext>
          </c:extLst>
        </c:ser>
        <c:ser>
          <c:idx val="3"/>
          <c:order val="3"/>
          <c:tx>
            <c:strRef>
              <c:f>'graphic for pres'!$H$12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2"/>
                <c:pt idx="0">
                  <c:v>KI</c:v>
                </c:pt>
                <c:pt idx="1">
                  <c:v>NSO</c:v>
                </c:pt>
              </c:strCache>
              <c:extLst/>
            </c:strRef>
          </c:cat>
          <c:val>
            <c:numRef>
              <c:f>'graphic for pres'!$H$13:$H$22</c:f>
              <c:numCache>
                <c:formatCode>0.00</c:formatCode>
                <c:ptCount val="2"/>
                <c:pt idx="0">
                  <c:v>0.44060836671332515</c:v>
                </c:pt>
                <c:pt idx="1">
                  <c:v>0.42983157833692281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B966-47BB-BBF1-C7F3EDBD3772}"/>
            </c:ext>
          </c:extLst>
        </c:ser>
        <c:ser>
          <c:idx val="4"/>
          <c:order val="4"/>
          <c:tx>
            <c:strRef>
              <c:f>'graphic for pres'!$I$12</c:f>
              <c:strCache>
                <c:ptCount val="1"/>
                <c:pt idx="0">
                  <c:v>penta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2"/>
                <c:pt idx="0">
                  <c:v>KI</c:v>
                </c:pt>
                <c:pt idx="1">
                  <c:v>NSO</c:v>
                </c:pt>
              </c:strCache>
              <c:extLst/>
            </c:strRef>
          </c:cat>
          <c:val>
            <c:numRef>
              <c:f>'graphic for pres'!$I$13:$I$22</c:f>
              <c:numCache>
                <c:formatCode>0.00</c:formatCode>
                <c:ptCount val="2"/>
                <c:pt idx="0">
                  <c:v>0.19769325665406273</c:v>
                </c:pt>
                <c:pt idx="1">
                  <c:v>0.2612636380948985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B966-47BB-BBF1-C7F3EDBD3772}"/>
            </c:ext>
          </c:extLst>
        </c:ser>
        <c:ser>
          <c:idx val="5"/>
          <c:order val="5"/>
          <c:tx>
            <c:strRef>
              <c:f>'graphic for pres'!$J$12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2"/>
                <c:pt idx="0">
                  <c:v>KI</c:v>
                </c:pt>
                <c:pt idx="1">
                  <c:v>NSO</c:v>
                </c:pt>
              </c:strCache>
              <c:extLst/>
            </c:strRef>
          </c:cat>
          <c:val>
            <c:numRef>
              <c:f>'graphic for pres'!$J$13:$J$22</c:f>
              <c:numCache>
                <c:formatCode>0.00</c:formatCode>
                <c:ptCount val="2"/>
                <c:pt idx="0">
                  <c:v>3.8296295823274124E-2</c:v>
                </c:pt>
                <c:pt idx="1">
                  <c:v>0.10229725528789882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B966-47BB-BBF1-C7F3EDBD3772}"/>
            </c:ext>
          </c:extLst>
        </c:ser>
        <c:ser>
          <c:idx val="6"/>
          <c:order val="6"/>
          <c:tx>
            <c:strRef>
              <c:f>'graphic for pres'!$K$12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2"/>
                <c:pt idx="0">
                  <c:v>KI</c:v>
                </c:pt>
                <c:pt idx="1">
                  <c:v>NSO</c:v>
                </c:pt>
              </c:strCache>
              <c:extLst/>
            </c:strRef>
          </c:cat>
          <c:val>
            <c:numRef>
              <c:f>'graphic for pres'!$K$13:$K$22</c:f>
              <c:numCache>
                <c:formatCode>0.00</c:formatCode>
                <c:ptCount val="2"/>
                <c:pt idx="0">
                  <c:v>7.0650908168131618E-3</c:v>
                </c:pt>
                <c:pt idx="1">
                  <c:v>1.7403705211361618E-2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B966-47BB-BBF1-C7F3EDBD3772}"/>
            </c:ext>
          </c:extLst>
        </c:ser>
        <c:ser>
          <c:idx val="7"/>
          <c:order val="7"/>
          <c:tx>
            <c:strRef>
              <c:f>'graphic for pres'!$L$12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2"/>
                <c:pt idx="0">
                  <c:v>KI</c:v>
                </c:pt>
                <c:pt idx="1">
                  <c:v>NSO</c:v>
                </c:pt>
              </c:strCache>
              <c:extLst/>
            </c:strRef>
          </c:cat>
          <c:val>
            <c:numRef>
              <c:f>'graphic for pres'!$L$13:$L$22</c:f>
              <c:numCache>
                <c:formatCode>0.00</c:formatCode>
                <c:ptCount val="2"/>
                <c:pt idx="0">
                  <c:v>9.3882381205585342E-4</c:v>
                </c:pt>
                <c:pt idx="1">
                  <c:v>2.5466593398344377E-3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B966-47BB-BBF1-C7F3EDBD3772}"/>
            </c:ext>
          </c:extLst>
        </c:ser>
        <c:ser>
          <c:idx val="8"/>
          <c:order val="8"/>
          <c:tx>
            <c:strRef>
              <c:f>'graphic for pres'!$M$12</c:f>
              <c:strCache>
                <c:ptCount val="1"/>
                <c:pt idx="0">
                  <c:v>nona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2"/>
                <c:pt idx="0">
                  <c:v>KI</c:v>
                </c:pt>
                <c:pt idx="1">
                  <c:v>NSO</c:v>
                </c:pt>
              </c:strCache>
              <c:extLst/>
            </c:strRef>
          </c:cat>
          <c:val>
            <c:numRef>
              <c:f>'graphic for pres'!$M$13:$M$22</c:f>
              <c:numCache>
                <c:formatCode>0.00</c:formatCode>
                <c:ptCount val="2"/>
                <c:pt idx="0">
                  <c:v>4.5235698473639566E-5</c:v>
                </c:pt>
                <c:pt idx="1">
                  <c:v>1.5420778584136663E-4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B966-47BB-BBF1-C7F3EDBD3772}"/>
            </c:ext>
          </c:extLst>
        </c:ser>
        <c:ser>
          <c:idx val="9"/>
          <c:order val="9"/>
          <c:tx>
            <c:strRef>
              <c:f>'graphic for pres'!$N$12</c:f>
              <c:strCache>
                <c:ptCount val="1"/>
                <c:pt idx="0">
                  <c:v>deca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'graphic for pres'!$A$13:$A$22</c:f>
              <c:strCache>
                <c:ptCount val="2"/>
                <c:pt idx="0">
                  <c:v>KI</c:v>
                </c:pt>
                <c:pt idx="1">
                  <c:v>NSO</c:v>
                </c:pt>
              </c:strCache>
              <c:extLst/>
            </c:strRef>
          </c:cat>
          <c:val>
            <c:numRef>
              <c:f>'graphic for pres'!$N$13:$N$22</c:f>
              <c:numCache>
                <c:formatCode>0.00</c:formatCode>
                <c:ptCount val="2"/>
                <c:pt idx="0">
                  <c:v>9.6938371268689288E-7</c:v>
                </c:pt>
                <c:pt idx="1">
                  <c:v>4.2126147468185168E-6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B966-47BB-BBF1-C7F3EDBD3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13383392"/>
        <c:axId val="1213391712"/>
      </c:barChart>
      <c:catAx>
        <c:axId val="121338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391712"/>
        <c:crosses val="autoZero"/>
        <c:auto val="1"/>
        <c:lblAlgn val="ctr"/>
        <c:lblOffset val="100"/>
        <c:noMultiLvlLbl val="0"/>
      </c:catAx>
      <c:valAx>
        <c:axId val="1213391712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Cw (ng/l)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38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09155850242481"/>
          <c:y val="2.0542575168094501E-2"/>
          <c:w val="0.18519801840845268"/>
          <c:h val="0.95013727371538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'summary graphic wo blk interf'!$A$21</c:f>
              <c:strCache>
                <c:ptCount val="1"/>
                <c:pt idx="0">
                  <c:v>Mono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graphic wo blk interf'!$B$19:$I$20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PreD</c:v>
                </c:pt>
              </c:strCache>
            </c:strRef>
          </c:cat>
          <c:val>
            <c:numRef>
              <c:f>'summary graphic wo blk interf'!$B$21:$I$21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1-47B3-8CC9-633601EC8826}"/>
            </c:ext>
          </c:extLst>
        </c:ser>
        <c:ser>
          <c:idx val="1"/>
          <c:order val="1"/>
          <c:tx>
            <c:strRef>
              <c:f>'summary graphic wo blk interf'!$A$22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graphic wo blk interf'!$B$19:$I$20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PreD</c:v>
                </c:pt>
              </c:strCache>
            </c:strRef>
          </c:cat>
          <c:val>
            <c:numRef>
              <c:f>'summary graphic wo blk interf'!$B$22:$I$22</c:f>
              <c:numCache>
                <c:formatCode>General</c:formatCode>
                <c:ptCount val="8"/>
                <c:pt idx="0">
                  <c:v>166.68439738717234</c:v>
                </c:pt>
                <c:pt idx="1">
                  <c:v>194.23947780859854</c:v>
                </c:pt>
                <c:pt idx="2">
                  <c:v>112.20666948150431</c:v>
                </c:pt>
                <c:pt idx="3">
                  <c:v>123.55503309542991</c:v>
                </c:pt>
                <c:pt idx="4">
                  <c:v>224.54706318609942</c:v>
                </c:pt>
                <c:pt idx="5">
                  <c:v>154.10210523022423</c:v>
                </c:pt>
                <c:pt idx="6">
                  <c:v>147.89790320261454</c:v>
                </c:pt>
                <c:pt idx="7">
                  <c:v>195.3684559425302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B1-47B3-8CC9-633601EC8826}"/>
            </c:ext>
          </c:extLst>
        </c:ser>
        <c:ser>
          <c:idx val="2"/>
          <c:order val="2"/>
          <c:tx>
            <c:strRef>
              <c:f>'summary graphic wo blk interf'!$A$23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'summary graphic wo blk interf'!$B$19:$I$20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PreD</c:v>
                </c:pt>
              </c:strCache>
            </c:strRef>
          </c:cat>
          <c:val>
            <c:numRef>
              <c:f>'summary graphic wo blk interf'!$B$23:$I$23</c:f>
              <c:numCache>
                <c:formatCode>General</c:formatCode>
                <c:ptCount val="8"/>
                <c:pt idx="0">
                  <c:v>0.88094738277919371</c:v>
                </c:pt>
                <c:pt idx="1">
                  <c:v>0</c:v>
                </c:pt>
                <c:pt idx="2">
                  <c:v>0</c:v>
                </c:pt>
                <c:pt idx="3">
                  <c:v>1.3632944504896571</c:v>
                </c:pt>
                <c:pt idx="4">
                  <c:v>1.7049289375829995</c:v>
                </c:pt>
                <c:pt idx="5">
                  <c:v>2.6905348034031524</c:v>
                </c:pt>
                <c:pt idx="6">
                  <c:v>447.223128163887</c:v>
                </c:pt>
                <c:pt idx="7">
                  <c:v>2.9829872689794308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B1-47B3-8CC9-633601EC8826}"/>
            </c:ext>
          </c:extLst>
        </c:ser>
        <c:ser>
          <c:idx val="3"/>
          <c:order val="3"/>
          <c:tx>
            <c:strRef>
              <c:f>'summary graphic wo blk interf'!$A$24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'summary graphic wo blk interf'!$B$19:$I$20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PreD</c:v>
                </c:pt>
              </c:strCache>
            </c:strRef>
          </c:cat>
          <c:val>
            <c:numRef>
              <c:f>'summary graphic wo blk interf'!$B$24:$I$24</c:f>
              <c:numCache>
                <c:formatCode>General</c:formatCode>
                <c:ptCount val="8"/>
                <c:pt idx="0">
                  <c:v>424.81526719887552</c:v>
                </c:pt>
                <c:pt idx="1">
                  <c:v>485.64288474600397</c:v>
                </c:pt>
                <c:pt idx="2">
                  <c:v>448.76030457656549</c:v>
                </c:pt>
                <c:pt idx="3">
                  <c:v>557.53582061375766</c:v>
                </c:pt>
                <c:pt idx="4">
                  <c:v>759.68127071473339</c:v>
                </c:pt>
                <c:pt idx="5">
                  <c:v>1024.3117045027218</c:v>
                </c:pt>
                <c:pt idx="6">
                  <c:v>2609.1181773900198</c:v>
                </c:pt>
                <c:pt idx="7">
                  <c:v>528.25435287148161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B1-47B3-8CC9-633601EC8826}"/>
            </c:ext>
          </c:extLst>
        </c:ser>
        <c:ser>
          <c:idx val="4"/>
          <c:order val="4"/>
          <c:tx>
            <c:strRef>
              <c:f>'summary graphic wo blk interf'!$A$25</c:f>
              <c:strCache>
                <c:ptCount val="1"/>
                <c:pt idx="0">
                  <c:v>Penta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'summary graphic wo blk interf'!$B$19:$I$20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PreD</c:v>
                </c:pt>
              </c:strCache>
            </c:strRef>
          </c:cat>
          <c:val>
            <c:numRef>
              <c:f>'summary graphic wo blk interf'!$B$25:$I$25</c:f>
              <c:numCache>
                <c:formatCode>General</c:formatCode>
                <c:ptCount val="8"/>
                <c:pt idx="0">
                  <c:v>19.746528806587094</c:v>
                </c:pt>
                <c:pt idx="1">
                  <c:v>63.219733559618348</c:v>
                </c:pt>
                <c:pt idx="2">
                  <c:v>980.21834265517396</c:v>
                </c:pt>
                <c:pt idx="3">
                  <c:v>1241.3571799316117</c:v>
                </c:pt>
                <c:pt idx="4">
                  <c:v>1168.1996474566458</c:v>
                </c:pt>
                <c:pt idx="5">
                  <c:v>2659.7693773931328</c:v>
                </c:pt>
                <c:pt idx="6">
                  <c:v>2944.1321782438408</c:v>
                </c:pt>
                <c:pt idx="7">
                  <c:v>15.907089875010357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B1-47B3-8CC9-633601EC8826}"/>
            </c:ext>
          </c:extLst>
        </c:ser>
        <c:ser>
          <c:idx val="5"/>
          <c:order val="5"/>
          <c:tx>
            <c:strRef>
              <c:f>'summary graphic wo blk interf'!$A$26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'summary graphic wo blk interf'!$B$19:$I$20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PreD</c:v>
                </c:pt>
              </c:strCache>
            </c:strRef>
          </c:cat>
          <c:val>
            <c:numRef>
              <c:f>'summary graphic wo blk interf'!$B$26:$I$26</c:f>
              <c:numCache>
                <c:formatCode>General</c:formatCode>
                <c:ptCount val="8"/>
                <c:pt idx="0">
                  <c:v>26.160706917964077</c:v>
                </c:pt>
                <c:pt idx="1">
                  <c:v>155.39043656690049</c:v>
                </c:pt>
                <c:pt idx="2">
                  <c:v>367.49086822478995</c:v>
                </c:pt>
                <c:pt idx="3">
                  <c:v>236.14967048749205</c:v>
                </c:pt>
                <c:pt idx="4">
                  <c:v>898.74648448875155</c:v>
                </c:pt>
                <c:pt idx="5">
                  <c:v>1299.7708434881133</c:v>
                </c:pt>
                <c:pt idx="6">
                  <c:v>1031.6379261425914</c:v>
                </c:pt>
                <c:pt idx="7">
                  <c:v>20.951708098444438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B1-47B3-8CC9-633601EC8826}"/>
            </c:ext>
          </c:extLst>
        </c:ser>
        <c:ser>
          <c:idx val="6"/>
          <c:order val="6"/>
          <c:tx>
            <c:strRef>
              <c:f>'summary graphic wo blk interf'!$A$27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'summary graphic wo blk interf'!$B$19:$I$20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PreD</c:v>
                </c:pt>
              </c:strCache>
            </c:strRef>
          </c:cat>
          <c:val>
            <c:numRef>
              <c:f>'summary graphic wo blk interf'!$B$27:$I$27</c:f>
              <c:numCache>
                <c:formatCode>General</c:formatCode>
                <c:ptCount val="8"/>
                <c:pt idx="0">
                  <c:v>185.53594631473956</c:v>
                </c:pt>
                <c:pt idx="1">
                  <c:v>229.15311769787556</c:v>
                </c:pt>
                <c:pt idx="2">
                  <c:v>316.21714138850996</c:v>
                </c:pt>
                <c:pt idx="3">
                  <c:v>196.16558266217513</c:v>
                </c:pt>
                <c:pt idx="4">
                  <c:v>787.7181174860782</c:v>
                </c:pt>
                <c:pt idx="5">
                  <c:v>467.04685078863895</c:v>
                </c:pt>
                <c:pt idx="6">
                  <c:v>458.97405263042702</c:v>
                </c:pt>
                <c:pt idx="7">
                  <c:v>205.09403259262518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B1-47B3-8CC9-633601EC8826}"/>
            </c:ext>
          </c:extLst>
        </c:ser>
        <c:ser>
          <c:idx val="7"/>
          <c:order val="7"/>
          <c:tx>
            <c:strRef>
              <c:f>'summary graphic wo blk interf'!$A$28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'summary graphic wo blk interf'!$B$19:$I$20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PreD</c:v>
                </c:pt>
              </c:strCache>
            </c:strRef>
          </c:cat>
          <c:val>
            <c:numRef>
              <c:f>'summary graphic wo blk interf'!$B$28:$I$28</c:f>
              <c:numCache>
                <c:formatCode>General</c:formatCode>
                <c:ptCount val="8"/>
                <c:pt idx="0">
                  <c:v>3.639328791055188E-2</c:v>
                </c:pt>
                <c:pt idx="1">
                  <c:v>0.53420760812312484</c:v>
                </c:pt>
                <c:pt idx="2">
                  <c:v>62.15093895749736</c:v>
                </c:pt>
                <c:pt idx="3">
                  <c:v>8.6043280040821628</c:v>
                </c:pt>
                <c:pt idx="4">
                  <c:v>189.09182759634575</c:v>
                </c:pt>
                <c:pt idx="5">
                  <c:v>60.271321226241199</c:v>
                </c:pt>
                <c:pt idx="6">
                  <c:v>83.045453541024912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6B1-47B3-8CC9-633601EC8826}"/>
            </c:ext>
          </c:extLst>
        </c:ser>
        <c:ser>
          <c:idx val="8"/>
          <c:order val="8"/>
          <c:tx>
            <c:strRef>
              <c:f>'summary graphic wo blk interf'!$A$29</c:f>
              <c:strCache>
                <c:ptCount val="1"/>
                <c:pt idx="0">
                  <c:v>Nona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'summary graphic wo blk interf'!$B$19:$I$20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PreD</c:v>
                </c:pt>
              </c:strCache>
            </c:strRef>
          </c:cat>
          <c:val>
            <c:numRef>
              <c:f>'summary graphic wo blk interf'!$B$29:$I$29</c:f>
              <c:numCache>
                <c:formatCode>General</c:formatCode>
                <c:ptCount val="8"/>
                <c:pt idx="0">
                  <c:v>1.21546163522012</c:v>
                </c:pt>
                <c:pt idx="1">
                  <c:v>0</c:v>
                </c:pt>
                <c:pt idx="2">
                  <c:v>62.793102498416189</c:v>
                </c:pt>
                <c:pt idx="3">
                  <c:v>21.588725536495311</c:v>
                </c:pt>
                <c:pt idx="4">
                  <c:v>97.234340927022259</c:v>
                </c:pt>
                <c:pt idx="5">
                  <c:v>18.418747264744145</c:v>
                </c:pt>
                <c:pt idx="6">
                  <c:v>41.095592751872012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B1-47B3-8CC9-633601EC8826}"/>
            </c:ext>
          </c:extLst>
        </c:ser>
        <c:ser>
          <c:idx val="9"/>
          <c:order val="9"/>
          <c:tx>
            <c:strRef>
              <c:f>'summary graphic wo blk interf'!$A$30</c:f>
              <c:strCache>
                <c:ptCount val="1"/>
                <c:pt idx="0">
                  <c:v>Deca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'summary graphic wo blk interf'!$L$32:$S$32</c:f>
                <c:numCache>
                  <c:formatCode>General</c:formatCode>
                  <c:ptCount val="8"/>
                  <c:pt idx="0">
                    <c:v>143.13338910642699</c:v>
                  </c:pt>
                  <c:pt idx="1">
                    <c:v>224.81838336452606</c:v>
                  </c:pt>
                  <c:pt idx="2">
                    <c:v>391.81922499283206</c:v>
                  </c:pt>
                  <c:pt idx="3">
                    <c:v>402.04941112552348</c:v>
                  </c:pt>
                  <c:pt idx="4">
                    <c:v>748.28410134370029</c:v>
                  </c:pt>
                  <c:pt idx="5">
                    <c:v>1476.9775515962133</c:v>
                  </c:pt>
                  <c:pt idx="6">
                    <c:v>2021.8338916523878</c:v>
                  </c:pt>
                  <c:pt idx="7">
                    <c:v>197.22688920515162</c:v>
                  </c:pt>
                </c:numCache>
              </c:numRef>
            </c:plus>
            <c:minus>
              <c:numRef>
                <c:f>'summary graphic wo blk interf'!$L$32:$S$32</c:f>
                <c:numCache>
                  <c:formatCode>General</c:formatCode>
                  <c:ptCount val="8"/>
                  <c:pt idx="0">
                    <c:v>143.13338910642699</c:v>
                  </c:pt>
                  <c:pt idx="1">
                    <c:v>224.81838336452606</c:v>
                  </c:pt>
                  <c:pt idx="2">
                    <c:v>391.81922499283206</c:v>
                  </c:pt>
                  <c:pt idx="3">
                    <c:v>402.04941112552348</c:v>
                  </c:pt>
                  <c:pt idx="4">
                    <c:v>748.28410134370029</c:v>
                  </c:pt>
                  <c:pt idx="5">
                    <c:v>1476.9775515962133</c:v>
                  </c:pt>
                  <c:pt idx="6">
                    <c:v>2021.8338916523878</c:v>
                  </c:pt>
                  <c:pt idx="7">
                    <c:v>197.22688920515162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'summary graphic wo blk interf'!$B$19:$I$20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PreD</c:v>
                </c:pt>
              </c:strCache>
            </c:strRef>
          </c:cat>
          <c:val>
            <c:numRef>
              <c:f>'summary graphic wo blk interf'!$B$30:$I$30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B1-47B3-8CC9-633601EC8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988960"/>
        <c:axId val="332987976"/>
      </c:barChart>
      <c:catAx>
        <c:axId val="33298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987976"/>
        <c:crosses val="autoZero"/>
        <c:auto val="1"/>
        <c:lblAlgn val="ctr"/>
        <c:lblOffset val="100"/>
        <c:noMultiLvlLbl val="0"/>
      </c:catAx>
      <c:valAx>
        <c:axId val="33298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Clipid (ng/g lipid)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98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35551291652606"/>
          <c:y val="0.10941717735629468"/>
          <c:w val="0.71423393078116693"/>
          <c:h val="0.761457291089843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'graphic for pres'!$E$12</c:f>
              <c:strCache>
                <c:ptCount val="1"/>
                <c:pt idx="0">
                  <c:v>mono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'Cw av calc'!$Q$288:$Q$296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plus>
            <c:minus>
              <c:numRef>
                <c:f>'Cw av calc'!$Q$288:$Q$296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'graphic for pres'!$A$13:$A$22</c:f>
              <c:strCache>
                <c:ptCount val="7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</c:strCache>
            </c:strRef>
          </c:cat>
          <c:val>
            <c:numRef>
              <c:f>'graphic for pres'!$E$13:$E$22</c:f>
              <c:numCache>
                <c:formatCode>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9-4237-8664-77308E669B7D}"/>
            </c:ext>
          </c:extLst>
        </c:ser>
        <c:ser>
          <c:idx val="1"/>
          <c:order val="1"/>
          <c:tx>
            <c:strRef>
              <c:f>'graphic for pres'!$F$12</c:f>
              <c:strCache>
                <c:ptCount val="1"/>
                <c:pt idx="0">
                  <c:v>di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7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</c:strCache>
            </c:strRef>
          </c:cat>
          <c:val>
            <c:numRef>
              <c:f>'graphic for pres'!$F$13:$F$22</c:f>
              <c:numCache>
                <c:formatCode>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1.0089351808870842E-2</c:v>
                </c:pt>
                <c:pt idx="4">
                  <c:v>5.9685771545286374E-3</c:v>
                </c:pt>
                <c:pt idx="5">
                  <c:v>8.3966078258858566E-3</c:v>
                </c:pt>
                <c:pt idx="6">
                  <c:v>0.50969612912879525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9-4237-8664-77308E669B7D}"/>
            </c:ext>
          </c:extLst>
        </c:ser>
        <c:ser>
          <c:idx val="2"/>
          <c:order val="2"/>
          <c:tx>
            <c:strRef>
              <c:f>'graphic for pres'!$G$12</c:f>
              <c:strCache>
                <c:ptCount val="1"/>
                <c:pt idx="0">
                  <c:v>tri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7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</c:strCache>
            </c:strRef>
          </c:cat>
          <c:val>
            <c:numRef>
              <c:f>'graphic for pres'!$G$13:$G$22</c:f>
              <c:numCache>
                <c:formatCode>0.00</c:formatCode>
                <c:ptCount val="7"/>
                <c:pt idx="0">
                  <c:v>4.5145279465702865E-3</c:v>
                </c:pt>
                <c:pt idx="1">
                  <c:v>7.0711281421675914E-3</c:v>
                </c:pt>
                <c:pt idx="2">
                  <c:v>1.1549354698432258E-2</c:v>
                </c:pt>
                <c:pt idx="3">
                  <c:v>3.6873209585994382E-2</c:v>
                </c:pt>
                <c:pt idx="4">
                  <c:v>8.7505089988466518E-3</c:v>
                </c:pt>
                <c:pt idx="5">
                  <c:v>0.10078743229558115</c:v>
                </c:pt>
                <c:pt idx="6">
                  <c:v>1.0432225050111781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49-4237-8664-77308E669B7D}"/>
            </c:ext>
          </c:extLst>
        </c:ser>
        <c:ser>
          <c:idx val="3"/>
          <c:order val="3"/>
          <c:tx>
            <c:strRef>
              <c:f>'graphic for pres'!$H$12</c:f>
              <c:strCache>
                <c:ptCount val="1"/>
                <c:pt idx="0">
                  <c:v>tetra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7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</c:strCache>
            </c:strRef>
          </c:cat>
          <c:val>
            <c:numRef>
              <c:f>'graphic for pres'!$H$13:$H$22</c:f>
              <c:numCache>
                <c:formatCode>0.00</c:formatCode>
                <c:ptCount val="7"/>
                <c:pt idx="0">
                  <c:v>9.9381567131351534E-3</c:v>
                </c:pt>
                <c:pt idx="1">
                  <c:v>6.192819339669752E-3</c:v>
                </c:pt>
                <c:pt idx="2">
                  <c:v>8.4677459292536034E-2</c:v>
                </c:pt>
                <c:pt idx="3">
                  <c:v>0.13526199522914212</c:v>
                </c:pt>
                <c:pt idx="4">
                  <c:v>5.2516328864537332E-2</c:v>
                </c:pt>
                <c:pt idx="5">
                  <c:v>0.32165220863380461</c:v>
                </c:pt>
                <c:pt idx="6">
                  <c:v>1.1697292783243587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49-4237-8664-77308E669B7D}"/>
            </c:ext>
          </c:extLst>
        </c:ser>
        <c:ser>
          <c:idx val="4"/>
          <c:order val="4"/>
          <c:tx>
            <c:strRef>
              <c:f>'graphic for pres'!$I$12</c:f>
              <c:strCache>
                <c:ptCount val="1"/>
                <c:pt idx="0">
                  <c:v>penta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7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</c:strCache>
            </c:strRef>
          </c:cat>
          <c:val>
            <c:numRef>
              <c:f>'graphic for pres'!$I$13:$I$22</c:f>
              <c:numCache>
                <c:formatCode>0.00</c:formatCode>
                <c:ptCount val="7"/>
                <c:pt idx="0">
                  <c:v>9.8550236193572383E-3</c:v>
                </c:pt>
                <c:pt idx="1">
                  <c:v>1.1504546507509577E-2</c:v>
                </c:pt>
                <c:pt idx="2">
                  <c:v>0.13793369234038963</c:v>
                </c:pt>
                <c:pt idx="3">
                  <c:v>0.2171543971972435</c:v>
                </c:pt>
                <c:pt idx="4">
                  <c:v>0.10883941801406996</c:v>
                </c:pt>
                <c:pt idx="5">
                  <c:v>0.30109067575315096</c:v>
                </c:pt>
                <c:pt idx="6">
                  <c:v>0.3146164622009584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49-4237-8664-77308E669B7D}"/>
            </c:ext>
          </c:extLst>
        </c:ser>
        <c:ser>
          <c:idx val="5"/>
          <c:order val="5"/>
          <c:tx>
            <c:strRef>
              <c:f>'graphic for pres'!$J$12</c:f>
              <c:strCache>
                <c:ptCount val="1"/>
                <c:pt idx="0">
                  <c:v>hexa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7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</c:strCache>
            </c:strRef>
          </c:cat>
          <c:val>
            <c:numRef>
              <c:f>'graphic for pres'!$J$13:$J$22</c:f>
              <c:numCache>
                <c:formatCode>0.00</c:formatCode>
                <c:ptCount val="7"/>
                <c:pt idx="0">
                  <c:v>1.9908992626206014E-2</c:v>
                </c:pt>
                <c:pt idx="1">
                  <c:v>1.9323173553830418E-2</c:v>
                </c:pt>
                <c:pt idx="2">
                  <c:v>2.4948380138606147E-2</c:v>
                </c:pt>
                <c:pt idx="3">
                  <c:v>1.6696237029729319E-2</c:v>
                </c:pt>
                <c:pt idx="4">
                  <c:v>2.3056902936188811E-2</c:v>
                </c:pt>
                <c:pt idx="5">
                  <c:v>4.381530138285978E-2</c:v>
                </c:pt>
                <c:pt idx="6">
                  <c:v>2.6715740548041818E-2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49-4237-8664-77308E669B7D}"/>
            </c:ext>
          </c:extLst>
        </c:ser>
        <c:ser>
          <c:idx val="6"/>
          <c:order val="6"/>
          <c:tx>
            <c:strRef>
              <c:f>'graphic for pres'!$K$12</c:f>
              <c:strCache>
                <c:ptCount val="1"/>
                <c:pt idx="0">
                  <c:v>hepta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7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</c:strCache>
            </c:strRef>
          </c:cat>
          <c:val>
            <c:numRef>
              <c:f>'graphic for pres'!$K$13:$K$22</c:f>
              <c:numCache>
                <c:formatCode>0.00</c:formatCode>
                <c:ptCount val="7"/>
                <c:pt idx="0">
                  <c:v>9.0608496655538301E-3</c:v>
                </c:pt>
                <c:pt idx="1">
                  <c:v>3.0388601663778646E-3</c:v>
                </c:pt>
                <c:pt idx="2">
                  <c:v>6.4208738187862711E-3</c:v>
                </c:pt>
                <c:pt idx="3">
                  <c:v>3.6035183018778387E-3</c:v>
                </c:pt>
                <c:pt idx="4">
                  <c:v>1.0028847209910178E-2</c:v>
                </c:pt>
                <c:pt idx="5">
                  <c:v>1.1409033512630069E-2</c:v>
                </c:pt>
                <c:pt idx="6">
                  <c:v>5.3047282879711485E-3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49-4237-8664-77308E669B7D}"/>
            </c:ext>
          </c:extLst>
        </c:ser>
        <c:ser>
          <c:idx val="7"/>
          <c:order val="7"/>
          <c:tx>
            <c:strRef>
              <c:f>'graphic for pres'!$L$12</c:f>
              <c:strCache>
                <c:ptCount val="1"/>
                <c:pt idx="0">
                  <c:v>octa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7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</c:strCache>
            </c:strRef>
          </c:cat>
          <c:val>
            <c:numRef>
              <c:f>'graphic for pres'!$L$13:$L$22</c:f>
              <c:numCache>
                <c:formatCode>0.00</c:formatCode>
                <c:ptCount val="7"/>
                <c:pt idx="0">
                  <c:v>3.0198951667118347E-3</c:v>
                </c:pt>
                <c:pt idx="1">
                  <c:v>9.0677577516050172E-4</c:v>
                </c:pt>
                <c:pt idx="2">
                  <c:v>1.211953872577036E-3</c:v>
                </c:pt>
                <c:pt idx="3">
                  <c:v>9.3366045673209681E-4</c:v>
                </c:pt>
                <c:pt idx="4">
                  <c:v>2.3272618002197539E-3</c:v>
                </c:pt>
                <c:pt idx="5">
                  <c:v>2.7635206701476555E-3</c:v>
                </c:pt>
                <c:pt idx="6">
                  <c:v>1.1468251396509663E-3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49-4237-8664-77308E669B7D}"/>
            </c:ext>
          </c:extLst>
        </c:ser>
        <c:ser>
          <c:idx val="8"/>
          <c:order val="8"/>
          <c:tx>
            <c:strRef>
              <c:f>'graphic for pres'!$M$12</c:f>
              <c:strCache>
                <c:ptCount val="1"/>
                <c:pt idx="0">
                  <c:v>nona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'graphic for pres'!$A$13:$A$22</c:f>
              <c:strCache>
                <c:ptCount val="7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</c:strCache>
            </c:strRef>
          </c:cat>
          <c:val>
            <c:numRef>
              <c:f>'graphic for pres'!$M$13:$M$22</c:f>
              <c:numCache>
                <c:formatCode>0.00</c:formatCode>
                <c:ptCount val="7"/>
                <c:pt idx="0">
                  <c:v>7.900513568280036E-6</c:v>
                </c:pt>
                <c:pt idx="1">
                  <c:v>0</c:v>
                </c:pt>
                <c:pt idx="2">
                  <c:v>4.0054676443219167E-5</c:v>
                </c:pt>
                <c:pt idx="3">
                  <c:v>0</c:v>
                </c:pt>
                <c:pt idx="4">
                  <c:v>5.4959911217571179E-5</c:v>
                </c:pt>
                <c:pt idx="5">
                  <c:v>1.2457822523732394E-4</c:v>
                </c:pt>
                <c:pt idx="6">
                  <c:v>2.5619466738835372E-5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49-4237-8664-77308E669B7D}"/>
            </c:ext>
          </c:extLst>
        </c:ser>
        <c:ser>
          <c:idx val="9"/>
          <c:order val="9"/>
          <c:tx>
            <c:strRef>
              <c:f>'graphic for pres'!$N$12</c:f>
              <c:strCache>
                <c:ptCount val="1"/>
                <c:pt idx="0">
                  <c:v>deca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'graphic for pres'!$AB$13:$AB$20</c:f>
                <c:numCache>
                  <c:formatCode>General</c:formatCode>
                  <c:ptCount val="7"/>
                  <c:pt idx="0">
                    <c:v>2.0860957550493536E-2</c:v>
                  </c:pt>
                  <c:pt idx="1">
                    <c:v>4.2731594511604507E-2</c:v>
                  </c:pt>
                  <c:pt idx="2">
                    <c:v>3.4945140079396121E-2</c:v>
                  </c:pt>
                  <c:pt idx="3">
                    <c:v>5.5944527430437244E-3</c:v>
                  </c:pt>
                  <c:pt idx="4">
                    <c:v>0.15002833197375751</c:v>
                  </c:pt>
                  <c:pt idx="5">
                    <c:v>1.3749344917362325E-2</c:v>
                  </c:pt>
                  <c:pt idx="6">
                    <c:v>0.13406615866084934</c:v>
                  </c:pt>
                </c:numCache>
              </c:numRef>
            </c:plus>
            <c:minus>
              <c:numRef>
                <c:f>'graphic for pres'!$AB$13:$AB$20</c:f>
                <c:numCache>
                  <c:formatCode>General</c:formatCode>
                  <c:ptCount val="7"/>
                  <c:pt idx="0">
                    <c:v>2.0860957550493536E-2</c:v>
                  </c:pt>
                  <c:pt idx="1">
                    <c:v>4.2731594511604507E-2</c:v>
                  </c:pt>
                  <c:pt idx="2">
                    <c:v>3.4945140079396121E-2</c:v>
                  </c:pt>
                  <c:pt idx="3">
                    <c:v>5.5944527430437244E-3</c:v>
                  </c:pt>
                  <c:pt idx="4">
                    <c:v>0.15002833197375751</c:v>
                  </c:pt>
                  <c:pt idx="5">
                    <c:v>1.3749344917362325E-2</c:v>
                  </c:pt>
                  <c:pt idx="6">
                    <c:v>0.13406615866084934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'graphic for pres'!$A$13:$A$22</c:f>
              <c:strCache>
                <c:ptCount val="7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</c:strCache>
            </c:strRef>
          </c:cat>
          <c:val>
            <c:numRef>
              <c:f>'graphic for pres'!$N$13:$N$22</c:f>
              <c:numCache>
                <c:formatCode>0.00</c:formatCode>
                <c:ptCount val="7"/>
                <c:pt idx="0">
                  <c:v>2.3582067691889663E-5</c:v>
                </c:pt>
                <c:pt idx="1">
                  <c:v>2.1794214198794732E-6</c:v>
                </c:pt>
                <c:pt idx="2">
                  <c:v>4.374035187628173E-6</c:v>
                </c:pt>
                <c:pt idx="3">
                  <c:v>3.3175570192544858E-6</c:v>
                </c:pt>
                <c:pt idx="4">
                  <c:v>6.4433252692586422E-6</c:v>
                </c:pt>
                <c:pt idx="5">
                  <c:v>9.7776785755727208E-6</c:v>
                </c:pt>
                <c:pt idx="6">
                  <c:v>4.0915035838654539E-6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49-4237-8664-77308E669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13383392"/>
        <c:axId val="1213391712"/>
      </c:barChart>
      <c:catAx>
        <c:axId val="121338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391712"/>
        <c:crosses val="autoZero"/>
        <c:auto val="1"/>
        <c:lblAlgn val="ctr"/>
        <c:lblOffset val="100"/>
        <c:noMultiLvlLbl val="0"/>
      </c:catAx>
      <c:valAx>
        <c:axId val="121339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Cw (ng/l)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38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5320889457346"/>
          <c:y val="4.8245614035087717E-2"/>
          <c:w val="0.82682174880424208"/>
          <c:h val="0.7906439308952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pres!$B$11</c:f>
              <c:strCache>
                <c:ptCount val="1"/>
                <c:pt idx="0">
                  <c:v>Total chlordane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pres!$A$12:$A$19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pres!$B$12:$B$19</c:f>
              <c:numCache>
                <c:formatCode>General</c:formatCode>
                <c:ptCount val="8"/>
                <c:pt idx="0">
                  <c:v>2.9303217015279989E-2</c:v>
                </c:pt>
                <c:pt idx="1">
                  <c:v>2.108540819875487E-2</c:v>
                </c:pt>
                <c:pt idx="2">
                  <c:v>0.48976982550576165</c:v>
                </c:pt>
                <c:pt idx="3">
                  <c:v>1.0653089757553631</c:v>
                </c:pt>
                <c:pt idx="4">
                  <c:v>0.32340831176842455</c:v>
                </c:pt>
                <c:pt idx="5">
                  <c:v>0.81666269638725919</c:v>
                </c:pt>
                <c:pt idx="6">
                  <c:v>0.62737552808599006</c:v>
                </c:pt>
                <c:pt idx="7">
                  <c:v>0.63394816576633817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A-43D3-A927-6343D70DD053}"/>
            </c:ext>
          </c:extLst>
        </c:ser>
        <c:ser>
          <c:idx val="1"/>
          <c:order val="1"/>
          <c:tx>
            <c:strRef>
              <c:f>pres!$C$11</c:f>
              <c:strCache>
                <c:ptCount val="1"/>
                <c:pt idx="0">
                  <c:v>Total DDx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pres!$A$12:$A$19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pres!$C$12:$C$19</c:f>
              <c:numCache>
                <c:formatCode>General</c:formatCode>
                <c:ptCount val="8"/>
                <c:pt idx="0">
                  <c:v>2.3536682853114561E-2</c:v>
                </c:pt>
                <c:pt idx="1">
                  <c:v>0.36047767940016118</c:v>
                </c:pt>
                <c:pt idx="2">
                  <c:v>8.694630216347296E-2</c:v>
                </c:pt>
                <c:pt idx="3">
                  <c:v>8.772609787833982E-2</c:v>
                </c:pt>
                <c:pt idx="4">
                  <c:v>0.27101581977363187</c:v>
                </c:pt>
                <c:pt idx="5">
                  <c:v>0.29198096981606386</c:v>
                </c:pt>
                <c:pt idx="6">
                  <c:v>4.9968961975360202E-2</c:v>
                </c:pt>
                <c:pt idx="7">
                  <c:v>7.1473657777428673E-2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6A-43D3-A927-6343D70DD053}"/>
            </c:ext>
          </c:extLst>
        </c:ser>
        <c:ser>
          <c:idx val="2"/>
          <c:order val="2"/>
          <c:tx>
            <c:strRef>
              <c:f>pres!$D$11</c:f>
              <c:strCache>
                <c:ptCount val="1"/>
                <c:pt idx="0">
                  <c:v>Aldrin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pres!$A$12:$A$19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pres!$D$12:$D$19</c:f>
              <c:numCache>
                <c:formatCode>General</c:formatCode>
                <c:ptCount val="8"/>
                <c:pt idx="0">
                  <c:v>2.3141227540587977E-3</c:v>
                </c:pt>
                <c:pt idx="1">
                  <c:v>4.9087672453396972E-4</c:v>
                </c:pt>
                <c:pt idx="2">
                  <c:v>4.7425162129390561E-2</c:v>
                </c:pt>
                <c:pt idx="3">
                  <c:v>3.5033263434090502E-2</c:v>
                </c:pt>
                <c:pt idx="4">
                  <c:v>1.0269468913839428</c:v>
                </c:pt>
                <c:pt idx="5">
                  <c:v>7.9650813172528909E-2</c:v>
                </c:pt>
                <c:pt idx="6">
                  <c:v>0.11430975085773876</c:v>
                </c:pt>
                <c:pt idx="7">
                  <c:v>0.10938516621085861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6A-43D3-A927-6343D70DD053}"/>
            </c:ext>
          </c:extLst>
        </c:ser>
        <c:ser>
          <c:idx val="3"/>
          <c:order val="3"/>
          <c:tx>
            <c:strRef>
              <c:f>pres!$E$11</c:f>
              <c:strCache>
                <c:ptCount val="1"/>
                <c:pt idx="0">
                  <c:v>Alpha-endosulfan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pres!$A$12:$A$19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pres!$E$12:$E$19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3.4587184322194853</c:v>
                </c:pt>
                <c:pt idx="3">
                  <c:v>5.5685944170618349</c:v>
                </c:pt>
                <c:pt idx="4">
                  <c:v>2.531192463957979</c:v>
                </c:pt>
                <c:pt idx="5">
                  <c:v>4.748959547305299</c:v>
                </c:pt>
                <c:pt idx="6">
                  <c:v>3.6612835942683239</c:v>
                </c:pt>
                <c:pt idx="7">
                  <c:v>3.4311624103498151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6A-43D3-A927-6343D70DD053}"/>
            </c:ext>
          </c:extLst>
        </c:ser>
        <c:ser>
          <c:idx val="4"/>
          <c:order val="4"/>
          <c:tx>
            <c:strRef>
              <c:f>pres!$F$11</c:f>
              <c:strCache>
                <c:ptCount val="1"/>
                <c:pt idx="0">
                  <c:v>Dieldrin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pres!$N$34:$N$40</c:f>
                <c:numCache>
                  <c:formatCode>General</c:formatCode>
                  <c:ptCount val="7"/>
                  <c:pt idx="0">
                    <c:v>1.8962533402916062E-2</c:v>
                  </c:pt>
                  <c:pt idx="1">
                    <c:v>3.1367269964137516E-2</c:v>
                  </c:pt>
                  <c:pt idx="2">
                    <c:v>0.19823551935361927</c:v>
                  </c:pt>
                  <c:pt idx="3">
                    <c:v>0.15125880519878004</c:v>
                  </c:pt>
                  <c:pt idx="5">
                    <c:v>0.7354620045940814</c:v>
                  </c:pt>
                  <c:pt idx="6">
                    <c:v>0.16113963583316793</c:v>
                  </c:pt>
                </c:numCache>
              </c:numRef>
            </c:plus>
            <c:minus>
              <c:numRef>
                <c:f>pres!$N$34:$N$40</c:f>
                <c:numCache>
                  <c:formatCode>General</c:formatCode>
                  <c:ptCount val="7"/>
                  <c:pt idx="0">
                    <c:v>1.8962533402916062E-2</c:v>
                  </c:pt>
                  <c:pt idx="1">
                    <c:v>3.1367269964137516E-2</c:v>
                  </c:pt>
                  <c:pt idx="2">
                    <c:v>0.19823551935361927</c:v>
                  </c:pt>
                  <c:pt idx="3">
                    <c:v>0.15125880519878004</c:v>
                  </c:pt>
                  <c:pt idx="5">
                    <c:v>0.7354620045940814</c:v>
                  </c:pt>
                  <c:pt idx="6">
                    <c:v>0.16113963583316793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pres!$A$12:$A$19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pres!$F$12:$F$19</c:f>
              <c:numCache>
                <c:formatCode>General</c:formatCode>
                <c:ptCount val="8"/>
                <c:pt idx="0">
                  <c:v>0</c:v>
                </c:pt>
                <c:pt idx="1">
                  <c:v>0.15240860818837787</c:v>
                </c:pt>
                <c:pt idx="2">
                  <c:v>0.42516661991750049</c:v>
                </c:pt>
                <c:pt idx="3">
                  <c:v>0.67306782541200394</c:v>
                </c:pt>
                <c:pt idx="4">
                  <c:v>0.23031409203661407</c:v>
                </c:pt>
                <c:pt idx="5">
                  <c:v>0.3384835907586124</c:v>
                </c:pt>
                <c:pt idx="6">
                  <c:v>0.35361475012798149</c:v>
                </c:pt>
                <c:pt idx="7">
                  <c:v>0.37082612913959601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6A-43D3-A927-6343D70DD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247448"/>
        <c:axId val="336248104"/>
      </c:barChart>
      <c:catAx>
        <c:axId val="33624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48104"/>
        <c:crosses val="autoZero"/>
        <c:auto val="1"/>
        <c:lblAlgn val="ctr"/>
        <c:lblOffset val="100"/>
        <c:noMultiLvlLbl val="0"/>
      </c:catAx>
      <c:valAx>
        <c:axId val="336248104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Cw (ng/l)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47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333769545245"/>
          <c:y val="5.4794499055902939E-2"/>
          <c:w val="0.79747888886025886"/>
          <c:h val="0.731788388836716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pres!$B$1</c:f>
              <c:strCache>
                <c:ptCount val="1"/>
                <c:pt idx="0">
                  <c:v>Total chlordane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pres!$A$2:$A$9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pres!$B$2:$B$9</c:f>
              <c:numCache>
                <c:formatCode>General</c:formatCode>
                <c:ptCount val="8"/>
                <c:pt idx="0">
                  <c:v>1.8194117108627214E-2</c:v>
                </c:pt>
                <c:pt idx="1">
                  <c:v>9.9297529099102132E-3</c:v>
                </c:pt>
                <c:pt idx="2">
                  <c:v>0.50753050806783828</c:v>
                </c:pt>
                <c:pt idx="3">
                  <c:v>0.80176229581172564</c:v>
                </c:pt>
                <c:pt idx="4">
                  <c:v>0.23172329533893504</c:v>
                </c:pt>
                <c:pt idx="5">
                  <c:v>0.69326396150551495</c:v>
                </c:pt>
                <c:pt idx="6">
                  <c:v>0.34328823419124216</c:v>
                </c:pt>
                <c:pt idx="7">
                  <c:v>0.64570381467898497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0-443E-AAE0-F19BDD7E6CCB}"/>
            </c:ext>
          </c:extLst>
        </c:ser>
        <c:ser>
          <c:idx val="1"/>
          <c:order val="1"/>
          <c:tx>
            <c:strRef>
              <c:f>pres!$C$1</c:f>
              <c:strCache>
                <c:ptCount val="1"/>
                <c:pt idx="0">
                  <c:v>Total DDx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pres!$A$2:$A$9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pres!$C$2:$C$9</c:f>
              <c:numCache>
                <c:formatCode>General</c:formatCode>
                <c:ptCount val="8"/>
                <c:pt idx="0">
                  <c:v>5.8443646023884008E-3</c:v>
                </c:pt>
                <c:pt idx="1">
                  <c:v>4.7442367169706859E-2</c:v>
                </c:pt>
                <c:pt idx="2">
                  <c:v>4.57977047707461E-2</c:v>
                </c:pt>
                <c:pt idx="3">
                  <c:v>3.8946407910300129E-2</c:v>
                </c:pt>
                <c:pt idx="4">
                  <c:v>0.2653546028576807</c:v>
                </c:pt>
                <c:pt idx="5">
                  <c:v>0.17276546685804967</c:v>
                </c:pt>
                <c:pt idx="6">
                  <c:v>1.4936949890781107E-2</c:v>
                </c:pt>
                <c:pt idx="7">
                  <c:v>3.1886100205101693E-2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0-443E-AAE0-F19BDD7E6CCB}"/>
            </c:ext>
          </c:extLst>
        </c:ser>
        <c:ser>
          <c:idx val="2"/>
          <c:order val="2"/>
          <c:tx>
            <c:strRef>
              <c:f>pres!$D$1</c:f>
              <c:strCache>
                <c:ptCount val="1"/>
                <c:pt idx="0">
                  <c:v>Aldrin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pres!$A$2:$A$9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pres!$D$2:$D$9</c:f>
              <c:numCache>
                <c:formatCode>General</c:formatCode>
                <c:ptCount val="8"/>
                <c:pt idx="0">
                  <c:v>7.517180892422056E-4</c:v>
                </c:pt>
                <c:pt idx="1">
                  <c:v>2.8314291704555604E-4</c:v>
                </c:pt>
                <c:pt idx="2">
                  <c:v>9.3023547606312026E-3</c:v>
                </c:pt>
                <c:pt idx="3">
                  <c:v>5.0606171777620957E-3</c:v>
                </c:pt>
                <c:pt idx="4">
                  <c:v>0.11804772237729921</c:v>
                </c:pt>
                <c:pt idx="5">
                  <c:v>1.9220609882702924E-2</c:v>
                </c:pt>
                <c:pt idx="6">
                  <c:v>1.8508143328299184E-2</c:v>
                </c:pt>
                <c:pt idx="7">
                  <c:v>3.6853825745725245E-2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10-443E-AAE0-F19BDD7E6CCB}"/>
            </c:ext>
          </c:extLst>
        </c:ser>
        <c:ser>
          <c:idx val="3"/>
          <c:order val="3"/>
          <c:tx>
            <c:strRef>
              <c:f>pres!$E$1</c:f>
              <c:strCache>
                <c:ptCount val="1"/>
                <c:pt idx="0">
                  <c:v>Alpha-endosulfan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pres!$A$2:$A$9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pres!$E$2:$E$9</c:f>
              <c:numCache>
                <c:formatCode>General</c:formatCode>
                <c:ptCount val="8"/>
                <c:pt idx="0">
                  <c:v>0.41267858384388062</c:v>
                </c:pt>
                <c:pt idx="1">
                  <c:v>0</c:v>
                </c:pt>
                <c:pt idx="2">
                  <c:v>4.3401144050870002</c:v>
                </c:pt>
                <c:pt idx="3">
                  <c:v>7.3452294853585443</c:v>
                </c:pt>
                <c:pt idx="4">
                  <c:v>2.7229071238012068</c:v>
                </c:pt>
                <c:pt idx="5">
                  <c:v>5.1368825014416615</c:v>
                </c:pt>
                <c:pt idx="6">
                  <c:v>4.1625692715968965</c:v>
                </c:pt>
                <c:pt idx="7">
                  <c:v>5.0884839208108623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10-443E-AAE0-F19BDD7E6CCB}"/>
            </c:ext>
          </c:extLst>
        </c:ser>
        <c:ser>
          <c:idx val="4"/>
          <c:order val="4"/>
          <c:tx>
            <c:strRef>
              <c:f>pres!$F$1</c:f>
              <c:strCache>
                <c:ptCount val="1"/>
                <c:pt idx="0">
                  <c:v>Dieldrin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pres!$N$24:$N$31</c:f>
                <c:numCache>
                  <c:formatCode>General</c:formatCode>
                  <c:ptCount val="8"/>
                  <c:pt idx="0">
                    <c:v>0.58504817176494528</c:v>
                  </c:pt>
                  <c:pt idx="1">
                    <c:v>7.4476268271109409E-4</c:v>
                  </c:pt>
                  <c:pt idx="2">
                    <c:v>0.88780806158481307</c:v>
                  </c:pt>
                  <c:pt idx="3">
                    <c:v>1.6384134932885794</c:v>
                  </c:pt>
                  <c:pt idx="4">
                    <c:v>0.13749697180745998</c:v>
                  </c:pt>
                  <c:pt idx="5">
                    <c:v>9.9523351139091429E-2</c:v>
                  </c:pt>
                  <c:pt idx="6">
                    <c:v>3.3186536297613527</c:v>
                  </c:pt>
                  <c:pt idx="7">
                    <c:v>1.2788276228827069</c:v>
                  </c:pt>
                </c:numCache>
              </c:numRef>
            </c:plus>
            <c:minus>
              <c:numRef>
                <c:f>pres!$N$24:$N$31</c:f>
                <c:numCache>
                  <c:formatCode>General</c:formatCode>
                  <c:ptCount val="8"/>
                  <c:pt idx="0">
                    <c:v>0.58504817176494528</c:v>
                  </c:pt>
                  <c:pt idx="1">
                    <c:v>7.4476268271109409E-4</c:v>
                  </c:pt>
                  <c:pt idx="2">
                    <c:v>0.88780806158481307</c:v>
                  </c:pt>
                  <c:pt idx="3">
                    <c:v>1.6384134932885794</c:v>
                  </c:pt>
                  <c:pt idx="4">
                    <c:v>0.13749697180745998</c:v>
                  </c:pt>
                  <c:pt idx="5">
                    <c:v>9.9523351139091429E-2</c:v>
                  </c:pt>
                  <c:pt idx="6">
                    <c:v>3.3186536297613527</c:v>
                  </c:pt>
                  <c:pt idx="7">
                    <c:v>1.2788276228827069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pres!$A$2:$A$9</c:f>
              <c:strCache>
                <c:ptCount val="8"/>
                <c:pt idx="0">
                  <c:v>ZS</c:v>
                </c:pt>
                <c:pt idx="1">
                  <c:v>BC</c:v>
                </c:pt>
                <c:pt idx="2">
                  <c:v>NE</c:v>
                </c:pt>
                <c:pt idx="3">
                  <c:v>NW</c:v>
                </c:pt>
                <c:pt idx="4">
                  <c:v>HIR</c:v>
                </c:pt>
                <c:pt idx="5">
                  <c:v>WB</c:v>
                </c:pt>
                <c:pt idx="6">
                  <c:v>LBC2</c:v>
                </c:pt>
                <c:pt idx="7">
                  <c:v>LBC1</c:v>
                </c:pt>
              </c:strCache>
            </c:strRef>
          </c:cat>
          <c:val>
            <c:numRef>
              <c:f>pres!$F$2:$F$9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0.4185417995548309</c:v>
                </c:pt>
                <c:pt idx="3">
                  <c:v>0.53505590108089018</c:v>
                </c:pt>
                <c:pt idx="4">
                  <c:v>0.11840186566404877</c:v>
                </c:pt>
                <c:pt idx="5">
                  <c:v>0.38651857383156807</c:v>
                </c:pt>
                <c:pt idx="6">
                  <c:v>0.26612680226073809</c:v>
                </c:pt>
                <c:pt idx="7">
                  <c:v>0.42685220801016033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10-443E-AAE0-F19BDD7E6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38138064"/>
        <c:axId val="338139048"/>
      </c:barChart>
      <c:catAx>
        <c:axId val="33813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139048"/>
        <c:crosses val="autoZero"/>
        <c:auto val="1"/>
        <c:lblAlgn val="ctr"/>
        <c:lblOffset val="100"/>
        <c:noMultiLvlLbl val="0"/>
      </c:catAx>
      <c:valAx>
        <c:axId val="33813904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Cpw</a:t>
                </a:r>
                <a:r>
                  <a:rPr lang="en-US" sz="1400" baseline="0"/>
                  <a:t> (ng/l)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13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45756780402446E-2"/>
          <c:y val="5.3724033063546645E-2"/>
          <c:w val="0.27028763712228276"/>
          <c:h val="0.764462882366983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pres!$B$11</c:f>
              <c:strCache>
                <c:ptCount val="1"/>
                <c:pt idx="0">
                  <c:v>Total chlordane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pres!$A$12:$A$21</c:f>
              <c:strCache>
                <c:ptCount val="2"/>
                <c:pt idx="0">
                  <c:v>KI</c:v>
                </c:pt>
                <c:pt idx="1">
                  <c:v>NSO</c:v>
                </c:pt>
              </c:strCache>
              <c:extLst/>
            </c:strRef>
          </c:cat>
          <c:val>
            <c:numRef>
              <c:f>pres!$B$12:$B$21</c:f>
              <c:numCache>
                <c:formatCode>General</c:formatCode>
                <c:ptCount val="2"/>
                <c:pt idx="0">
                  <c:v>0.38675608177080067</c:v>
                </c:pt>
                <c:pt idx="1">
                  <c:v>2.8539235752529022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04B-4BE3-95C7-44845EAEFD90}"/>
            </c:ext>
          </c:extLst>
        </c:ser>
        <c:ser>
          <c:idx val="1"/>
          <c:order val="1"/>
          <c:tx>
            <c:strRef>
              <c:f>pres!$C$11</c:f>
              <c:strCache>
                <c:ptCount val="1"/>
                <c:pt idx="0">
                  <c:v>Total DDx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pres!$A$12:$A$21</c:f>
              <c:strCache>
                <c:ptCount val="2"/>
                <c:pt idx="0">
                  <c:v>KI</c:v>
                </c:pt>
                <c:pt idx="1">
                  <c:v>NSO</c:v>
                </c:pt>
              </c:strCache>
              <c:extLst/>
            </c:strRef>
          </c:cat>
          <c:val>
            <c:numRef>
              <c:f>pres!$C$12:$C$21</c:f>
              <c:numCache>
                <c:formatCode>General</c:formatCode>
                <c:ptCount val="2"/>
                <c:pt idx="0">
                  <c:v>0.26199375306069927</c:v>
                </c:pt>
                <c:pt idx="1">
                  <c:v>1.2951354248258053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04B-4BE3-95C7-44845EAEFD90}"/>
            </c:ext>
          </c:extLst>
        </c:ser>
        <c:ser>
          <c:idx val="2"/>
          <c:order val="2"/>
          <c:tx>
            <c:strRef>
              <c:f>pres!$D$11</c:f>
              <c:strCache>
                <c:ptCount val="1"/>
                <c:pt idx="0">
                  <c:v>Aldrin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pres!$A$12:$A$21</c:f>
              <c:strCache>
                <c:ptCount val="2"/>
                <c:pt idx="0">
                  <c:v>KI</c:v>
                </c:pt>
                <c:pt idx="1">
                  <c:v>NSO</c:v>
                </c:pt>
              </c:strCache>
              <c:extLst/>
            </c:strRef>
          </c:cat>
          <c:val>
            <c:numRef>
              <c:f>pres!$D$12:$D$21</c:f>
              <c:numCache>
                <c:formatCode>General</c:formatCode>
                <c:ptCount val="2"/>
                <c:pt idx="0">
                  <c:v>0.13964323428660153</c:v>
                </c:pt>
                <c:pt idx="1">
                  <c:v>0.11976843283445564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04B-4BE3-95C7-44845EAEFD90}"/>
            </c:ext>
          </c:extLst>
        </c:ser>
        <c:ser>
          <c:idx val="3"/>
          <c:order val="3"/>
          <c:tx>
            <c:strRef>
              <c:f>pres!$E$11</c:f>
              <c:strCache>
                <c:ptCount val="1"/>
                <c:pt idx="0">
                  <c:v>Alpha-endosulfan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pres!$A$12:$A$21</c:f>
              <c:strCache>
                <c:ptCount val="2"/>
                <c:pt idx="0">
                  <c:v>KI</c:v>
                </c:pt>
                <c:pt idx="1">
                  <c:v>NSO</c:v>
                </c:pt>
              </c:strCache>
              <c:extLst/>
            </c:strRef>
          </c:cat>
          <c:val>
            <c:numRef>
              <c:f>pres!$E$12:$E$21</c:f>
              <c:numCache>
                <c:formatCode>General</c:formatCode>
                <c:ptCount val="2"/>
                <c:pt idx="0">
                  <c:v>4.0136260815094129</c:v>
                </c:pt>
                <c:pt idx="1">
                  <c:v>6.2195499167133423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04B-4BE3-95C7-44845EAEFD90}"/>
            </c:ext>
          </c:extLst>
        </c:ser>
        <c:ser>
          <c:idx val="4"/>
          <c:order val="4"/>
          <c:tx>
            <c:strRef>
              <c:f>pres!$F$11</c:f>
              <c:strCache>
                <c:ptCount val="1"/>
                <c:pt idx="0">
                  <c:v>Dieldrin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pres!$A$12:$A$21</c:f>
              <c:strCache>
                <c:ptCount val="2"/>
                <c:pt idx="0">
                  <c:v>KI</c:v>
                </c:pt>
                <c:pt idx="1">
                  <c:v>NSO</c:v>
                </c:pt>
              </c:strCache>
              <c:extLst/>
            </c:strRef>
          </c:cat>
          <c:val>
            <c:numRef>
              <c:f>pres!$F$12:$F$21</c:f>
              <c:numCache>
                <c:formatCode>General</c:formatCode>
                <c:ptCount val="2"/>
                <c:pt idx="0">
                  <c:v>0.16858221836014384</c:v>
                </c:pt>
                <c:pt idx="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04B-4BE3-95C7-44845EAEF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247448"/>
        <c:axId val="336248104"/>
      </c:barChart>
      <c:catAx>
        <c:axId val="33624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48104"/>
        <c:crosses val="autoZero"/>
        <c:auto val="1"/>
        <c:lblAlgn val="ctr"/>
        <c:lblOffset val="100"/>
        <c:noMultiLvlLbl val="0"/>
      </c:catAx>
      <c:valAx>
        <c:axId val="336248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47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026758193687319"/>
          <c:y val="0.10471897827774759"/>
          <c:w val="0.43921959755030626"/>
          <c:h val="0.71468903313746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Sheet1!$H$4</cx:f>
        <cx:lvl ptCount="1"/>
      </cx:strDim>
      <cx:numDim type="val">
        <cx:f dir="row">Sheet1!$C$2:$D$2</cx:f>
        <cx:lvl ptCount="2" formatCode="General">
          <cx:pt idx="0">7.7000000000000002</cx:pt>
          <cx:pt idx="1">634</cx:pt>
        </cx:lvl>
      </cx:numDim>
    </cx:data>
    <cx:data id="1">
      <cx:numDim type="val">
        <cx:f dir="row">Sheet1!$C$3:$D$3</cx:f>
        <cx:lvl ptCount="2" formatCode="General">
          <cx:pt idx="0">36</cx:pt>
          <cx:pt idx="1">282</cx:pt>
        </cx:lvl>
      </cx:numDim>
    </cx:data>
    <cx:data id="2">
      <cx:numDim type="val">
        <cx:f dir="row">Sheet1!$C$4:$D$4</cx:f>
        <cx:lvl ptCount="2" formatCode="General">
          <cx:pt idx="0">250</cx:pt>
          <cx:pt idx="1">2290</cx:pt>
        </cx:lvl>
      </cx:numDim>
    </cx:data>
    <cx:data id="3">
      <cx:numDim type="val">
        <cx:f dir="row">Sheet1!$C$5:$D$5</cx:f>
        <cx:lvl ptCount="2" formatCode="General">
          <cx:pt idx="0">130</cx:pt>
          <cx:pt idx="1">1100</cx:pt>
        </cx:lvl>
      </cx:numDim>
    </cx:data>
    <cx:data id="4">
      <cx:numDim type="val">
        <cx:f dir="row">Sheet1!$C$6:$D$6</cx:f>
        <cx:lvl ptCount="2" formatCode="General">
          <cx:pt idx="0">67</cx:pt>
          <cx:pt idx="1">1400</cx:pt>
        </cx:lvl>
      </cx:numDim>
    </cx:data>
    <cx:data id="5">
      <cx:numDim type="val">
        <cx:f dir="row">Sheet1!$C$7:$D$7</cx:f>
        <cx:lvl ptCount="2" formatCode="General">
          <cx:pt idx="0">5.0999999999999996</cx:pt>
          <cx:pt idx="1">370</cx:pt>
        </cx:lvl>
      </cx:numDim>
    </cx:data>
    <cx:data id="6">
      <cx:numDim type="val">
        <cx:f dir="row">Sheet1!$C$8:$D$8</cx:f>
        <cx:lvl ptCount="2" formatCode="General">
          <cx:pt idx="0">472</cx:pt>
          <cx:pt idx="1">1865</cx:pt>
        </cx:lvl>
      </cx:numDim>
    </cx:data>
    <cx:data id="7">
      <cx:numDim type="val">
        <cx:f dir="row">Sheet1!$C$9:$D$9</cx:f>
        <cx:lvl ptCount="2" formatCode="General">
          <cx:pt idx="0">2789</cx:pt>
          <cx:pt idx="1">3502</cx:pt>
        </cx:lvl>
      </cx:numDim>
    </cx:data>
    <cx:data id="8">
      <cx:numDim type="val">
        <cx:f dir="row">Sheet1!$C$10:$D$10</cx:f>
        <cx:lvl ptCount="2" formatCode="General">
          <cx:pt idx="0">150</cx:pt>
          <cx:pt idx="1">3300</cx:pt>
        </cx:lvl>
      </cx:numDim>
    </cx:data>
    <cx:data id="9">
      <cx:numDim type="val">
        <cx:f dir="row">Sheet1!$C$11:$D$11</cx:f>
        <cx:lvl ptCount="2" formatCode="General"/>
      </cx:numDim>
    </cx:data>
    <cx:data id="10">
      <cx:numDim type="val">
        <cx:f dir="row">Sheet1!$C$12:$D$12</cx:f>
        <cx:lvl ptCount="2" formatCode="General">
          <cx:pt idx="0">2017.0299999999997</cx:pt>
          <cx:pt idx="1">6352.4499999999998</cx:pt>
        </cx:lvl>
      </cx:numDim>
    </cx:data>
    <cx:data id="11">
      <cx:numDim type="val">
        <cx:f dir="row">Sheet1!$C$13:$D$13</cx:f>
        <cx:lvl ptCount="2" formatCode="General">
          <cx:pt idx="0">620.25</cx:pt>
          <cx:pt idx="1">831.6099999999999</cx:pt>
        </cx:lvl>
      </cx:numDim>
    </cx:data>
    <cx:data id="12">
      <cx:numDim type="val">
        <cx:f dir="row">Sheet1!$C$14:$D$14</cx:f>
        <cx:lvl ptCount="2" formatCode="General">
          <cx:pt idx="0">584.7299999999999</cx:pt>
          <cx:pt idx="1">666.38999999999999</cx:pt>
        </cx:lvl>
      </cx:numDim>
    </cx:data>
    <cx:data id="13">
      <cx:numDim type="val">
        <cx:f dir="row">Sheet1!$C$15:$D$15</cx:f>
        <cx:lvl ptCount="2" formatCode="General">
          <cx:pt idx="0">981</cx:pt>
          <cx:pt idx="1">1179.8600000000001</cx:pt>
        </cx:lvl>
      </cx:numDim>
    </cx:data>
  </cx:chartData>
  <cx:chart>
    <cx:title pos="t" align="ctr" overlay="0">
      <cx:tx>
        <cx:txData>
          <cx:v>Range of PCB air concentrations reported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 b="1">
              <a:solidFill>
                <a:schemeClr val="tx1"/>
              </a:solidFill>
            </a:defRPr>
          </a:pPr>
          <a:r>
            <a:rPr lang="en-US" sz="1800" b="1" i="0" u="none" strike="noStrike" baseline="0" dirty="0">
              <a:solidFill>
                <a:schemeClr val="tx1"/>
              </a:solidFill>
              <a:latin typeface="Calibri" panose="020F0502020204030204"/>
            </a:rPr>
            <a:t>Range of PCB air concentrations reported</a:t>
          </a:r>
        </a:p>
      </cx:txPr>
    </cx:title>
    <cx:plotArea>
      <cx:plotAreaRegion>
        <cx:series layoutId="boxWhisker" uniqueId="{6A031BA0-FD2D-4B7C-9BB2-3916794A20C6}" formatIdx="0">
          <cx:tx>
            <cx:txData>
              <cx:f>Sheet1!$B$2</cx:f>
              <cx:v>Lower great lakes (Lohmann et al, 2015)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00000002-108C-483C-A0FF-4F6604623C9E}">
          <cx:tx>
            <cx:txData>
              <cx:f>Sheet1!$B$3</cx:f>
              <cx:v>Lake Michigan (Guo et al, 2017)</cx:v>
            </cx:txData>
          </cx:tx>
          <cx:dataId val="1"/>
          <cx:layoutPr>
            <cx:statistics quartileMethod="exclusive"/>
          </cx:layoutPr>
        </cx:series>
        <cx:series layoutId="boxWhisker" uniqueId="{00000003-108C-483C-A0FF-4F6604623C9E}">
          <cx:tx>
            <cx:txData>
              <cx:f>Sheet1!$B$4</cx:f>
              <cx:v>Green Bay (Totten et al, 2003)</cx:v>
            </cx:txData>
          </cx:tx>
          <cx:dataId val="2"/>
          <cx:layoutPr>
            <cx:statistics quartileMethod="exclusive"/>
          </cx:layoutPr>
        </cx:series>
        <cx:series layoutId="boxWhisker" uniqueId="{00000004-108C-483C-A0FF-4F6604623C9E}">
          <cx:tx>
            <cx:txData>
              <cx:f>Sheet1!$B$5</cx:f>
              <cx:v>Southern Lake Michigan (Totten et al, 2003)</cx:v>
            </cx:txData>
          </cx:tx>
          <cx:dataId val="3"/>
          <cx:layoutPr>
            <cx:statistics quartileMethod="exclusive"/>
          </cx:layoutPr>
        </cx:series>
        <cx:series layoutId="boxWhisker" uniqueId="{00000005-108C-483C-A0FF-4F6604623C9E}">
          <cx:tx>
            <cx:txData>
              <cx:f>Sheet1!$B$6</cx:f>
              <cx:v>Baltimore Harbour (Baker et al, 2002)</cx:v>
            </cx:txData>
          </cx:tx>
          <cx:dataId val="4"/>
          <cx:layoutPr>
            <cx:statistics quartileMethod="exclusive"/>
          </cx:layoutPr>
        </cx:series>
        <cx:series layoutId="boxWhisker" uniqueId="{00000006-108C-483C-A0FF-4F6604623C9E}">
          <cx:tx>
            <cx:txData>
              <cx:f>Sheet1!$B$7</cx:f>
              <cx:v>Chesapeake Bay (Baker et al, 2002)</cx:v>
            </cx:txData>
          </cx:tx>
          <cx:dataId val="5"/>
          <cx:layoutPr>
            <cx:statistics quartileMethod="exclusive"/>
          </cx:layoutPr>
        </cx:series>
        <cx:series layoutId="boxWhisker" uniqueId="{00000007-108C-483C-A0FF-4F6604623C9E}">
          <cx:tx>
            <cx:txData>
              <cx:f>Sheet1!$B$8</cx:f>
              <cx:v>Raritan Bay (Totten et al, 2001)</cx:v>
            </cx:txData>
          </cx:tx>
          <cx:dataId val="6"/>
          <cx:layoutPr>
            <cx:statistics quartileMethod="exclusive"/>
          </cx:layoutPr>
        </cx:series>
        <cx:series layoutId="boxWhisker" uniqueId="{00000008-108C-483C-A0FF-4F6604623C9E}">
          <cx:tx>
            <cx:txData>
              <cx:f>Sheet1!$B$9</cx:f>
              <cx:v>New York Harbour (Totten et al, 2001)</cx:v>
            </cx:txData>
          </cx:tx>
          <cx:dataId val="7"/>
          <cx:layoutPr>
            <cx:statistics quartileMethod="exclusive"/>
          </cx:layoutPr>
        </cx:series>
        <cx:series layoutId="boxWhisker" uniqueId="{00000009-108C-483C-A0FF-4F6604623C9E}">
          <cx:tx>
            <cx:txData>
              <cx:f>Sheet1!$B$10</cx:f>
              <cx:v>Delaware River Watershed (Totten et al, 2006)</cx:v>
            </cx:txData>
          </cx:tx>
          <cx:dataId val="8"/>
          <cx:layoutPr>
            <cx:statistics quartileMethod="exclusive"/>
          </cx:layoutPr>
        </cx:series>
        <cx:series layoutId="boxWhisker" uniqueId="{0000000A-108C-483C-A0FF-4F6604623C9E}">
          <cx:tx>
            <cx:txData>
              <cx:f>Sheet1!$B$11</cx:f>
              <cx:v/>
            </cx:txData>
          </cx:tx>
          <cx:spPr>
            <a:noFill/>
            <a:ln>
              <a:noFill/>
            </a:ln>
          </cx:spPr>
          <cx:dataId val="9"/>
          <cx:layoutPr>
            <cx:statistics quartileMethod="exclusive"/>
          </cx:layoutPr>
        </cx:series>
        <cx:series layoutId="boxWhisker" uniqueId="{0000000B-108C-483C-A0FF-4F6604623C9E}">
          <cx:tx>
            <cx:txData>
              <cx:f>Sheet1!$B$12</cx:f>
              <cx:v>Lower Beaver Dam (This work)</cx:v>
            </cx:txData>
          </cx:tx>
          <cx:dataId val="10"/>
          <cx:layoutPr>
            <cx:statistics quartileMethod="exclusive"/>
          </cx:layoutPr>
        </cx:series>
        <cx:series layoutId="boxWhisker" uniqueId="{0000000C-108C-483C-A0FF-4F6604623C9E}">
          <cx:tx>
            <cx:txData>
              <cx:f>Sheet1!$B$13</cx:f>
              <cx:v>River Terrace (This work)</cx:v>
            </cx:txData>
          </cx:tx>
          <cx:dataId val="11"/>
          <cx:layoutPr>
            <cx:statistics quartileMethod="exclusive"/>
          </cx:layoutPr>
        </cx:series>
        <cx:series layoutId="boxWhisker" uniqueId="{0000000D-108C-483C-A0FF-4F6604623C9E}">
          <cx:tx>
            <cx:txData>
              <cx:f>Sheet1!$B$14</cx:f>
              <cx:v>American University (This work)</cx:v>
            </cx:txData>
          </cx:tx>
          <cx:dataId val="12"/>
          <cx:layoutPr>
            <cx:statistics quartileMethod="exclusive"/>
          </cx:layoutPr>
        </cx:series>
        <cx:series layoutId="boxWhisker" uniqueId="{0000000E-108C-483C-A0FF-4F6604623C9E}">
          <cx:tx>
            <cx:txData>
              <cx:f>Sheet1!$B$15</cx:f>
              <cx:v>McMillan Reservoir (This work)</cx:v>
            </cx:txData>
          </cx:tx>
          <cx:dataId val="13"/>
          <cx:layoutPr>
            <cx:statistics quartileMethod="exclusive"/>
          </cx:layoutPr>
        </cx:series>
      </cx:plotAreaRegion>
      <cx:axis id="0">
        <cx:catScaling gapWidth="0.0199999996"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GB" sz="1800">
              <a:solidFill>
                <a:schemeClr val="tx1"/>
              </a:solidFill>
            </a:endParaRPr>
          </a:p>
        </cx:txPr>
      </cx:axis>
      <cx:axis id="1">
        <cx:valScaling/>
        <cx:title>
          <cx:tx>
            <cx:txData>
              <cx:v>PCB Concentration (pg/m3)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800" b="1">
                  <a:solidFill>
                    <a:schemeClr val="tx1"/>
                  </a:solidFill>
                </a:defRPr>
              </a:pPr>
              <a:r>
                <a:rPr lang="en-US" sz="1800" b="1" i="0" u="none" strike="noStrike" baseline="0">
                  <a:solidFill>
                    <a:schemeClr val="tx1"/>
                  </a:solidFill>
                  <a:latin typeface="Calibri" panose="020F0502020204030204"/>
                </a:rPr>
                <a:t>PCB Concentration (pg/m3)</a:t>
              </a:r>
            </a:p>
          </cx:txPr>
        </cx:title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GB" sz="1800">
              <a:solidFill>
                <a:schemeClr val="tx1"/>
              </a:solidFill>
            </a:endParaRPr>
          </a:p>
        </cx:txPr>
      </cx:axis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100">
              <a:solidFill>
                <a:schemeClr val="tx1"/>
              </a:solidFill>
            </a:defRPr>
          </a:pPr>
          <a:endParaRPr lang="en-US" sz="1100" b="0" i="0" u="none" strike="noStrike" baseline="0">
            <a:solidFill>
              <a:schemeClr val="tx1"/>
            </a:solidFill>
            <a:latin typeface="Calibri" panose="020F0502020204030204"/>
          </a:endParaRPr>
        </a:p>
      </cx:txPr>
    </cx:legend>
  </cx:chart>
  <cx:spPr>
    <a:ln w="19050">
      <a:solidFill>
        <a:sysClr val="windowText" lastClr="000000"/>
      </a:solidFill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'Sheet1 (2)'!$C$24:$D$24</cx:f>
        <cx:lvl ptCount="2" formatCode="General">
          <cx:pt idx="0">-2.3999999999999999</cx:pt>
          <cx:pt idx="1">9</cx:pt>
        </cx:lvl>
      </cx:numDim>
    </cx:data>
    <cx:data id="1">
      <cx:numDim type="val">
        <cx:f dir="row">'Sheet1 (2)'!$C$25:$D$25</cx:f>
        <cx:lvl ptCount="2" formatCode="General">
          <cx:pt idx="0">170</cx:pt>
          <cx:pt idx="1">5300</cx:pt>
        </cx:lvl>
      </cx:numDim>
    </cx:data>
    <cx:data id="2">
      <cx:numDim type="val">
        <cx:f dir="row">'Sheet1 (2)'!$C$26:$D$26</cx:f>
        <cx:lvl ptCount="2" formatCode="General">
          <cx:pt idx="0">19</cx:pt>
          <cx:pt idx="1">1240</cx:pt>
        </cx:lvl>
      </cx:numDim>
    </cx:data>
    <cx:data id="3">
      <cx:numDim type="val">
        <cx:f dir="row">'Sheet1 (2)'!$C$27:$D$27</cx:f>
        <cx:lvl ptCount="2" formatCode="General">
          <cx:pt idx="0">90</cx:pt>
          <cx:pt idx="1">1150</cx:pt>
        </cx:lvl>
      </cx:numDim>
    </cx:data>
    <cx:data id="4">
      <cx:numDim type="val">
        <cx:f dir="row">'Sheet1 (2)'!$C$28:$D$28</cx:f>
        <cx:lvl ptCount="2" formatCode="General">
          <cx:pt idx="0">835</cx:pt>
          <cx:pt idx="1">1898</cx:pt>
        </cx:lvl>
      </cx:numDim>
    </cx:data>
    <cx:data id="5">
      <cx:numDim type="val">
        <cx:f dir="row">'Sheet1 (2)'!$C$29:$D$29</cx:f>
        <cx:lvl ptCount="2" formatCode="General">
          <cx:pt idx="0">-14.5</cx:pt>
          <cx:pt idx="1">-365</cx:pt>
        </cx:lvl>
      </cx:numDim>
    </cx:data>
    <cx:data id="6">
      <cx:numDim type="val">
        <cx:f dir="row">'Sheet1 (2)'!$C$30:$D$30</cx:f>
        <cx:lvl ptCount="2" formatCode="General">
          <cx:pt idx="0">167.61000000000001</cx:pt>
          <cx:pt idx="1">776.25999999999999</cx:pt>
        </cx:lvl>
      </cx:numDim>
    </cx:data>
    <cx:data id="7">
      <cx:numDim type="val">
        <cx:f dir="row">'Sheet1 (2)'!$C$31:$D$31</cx:f>
        <cx:lvl ptCount="2" formatCode="General"/>
      </cx:numDim>
    </cx:data>
    <cx:data id="8">
      <cx:numDim type="val">
        <cx:f dir="row">'Sheet1 (2)'!$C$32:$D$32</cx:f>
        <cx:lvl ptCount="2" formatCode="General">
          <cx:pt idx="0">149.12</cx:pt>
          <cx:pt idx="1">278.21999999999997</cx:pt>
        </cx:lvl>
      </cx:numDim>
    </cx:data>
    <cx:data id="9">
      <cx:numDim type="val">
        <cx:f dir="row">'Sheet1 (2)'!$C$33:$D$33</cx:f>
        <cx:lvl ptCount="2" formatCode="General">
          <cx:pt idx="0">433.55000000000007</cx:pt>
          <cx:pt idx="1">1191.3499999999999</cx:pt>
        </cx:lvl>
      </cx:numDim>
    </cx:data>
  </cx:chartData>
  <cx:chart>
    <cx:title pos="t" align="ctr" overlay="0">
      <cx:tx>
        <cx:txData>
          <cx:v>Range of reported PCB flux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 b="1">
              <a:solidFill>
                <a:schemeClr val="tx1"/>
              </a:solidFill>
            </a:defRPr>
          </a:pPr>
          <a:r>
            <a:rPr lang="en-US" sz="1800" b="1" i="0" u="none" strike="noStrike" baseline="0">
              <a:solidFill>
                <a:schemeClr val="tx1"/>
              </a:solidFill>
              <a:latin typeface="Calibri" panose="020F0502020204030204"/>
            </a:rPr>
            <a:t>Range of reported PCB flux</a:t>
          </a:r>
        </a:p>
      </cx:txPr>
    </cx:title>
    <cx:plotArea>
      <cx:plotAreaRegion>
        <cx:series layoutId="boxWhisker" uniqueId="{00000000-2E84-40EE-906F-DECEB4D76323}">
          <cx:tx>
            <cx:txData>
              <cx:f>'Sheet1 (2)'!$B$24</cx:f>
              <cx:v>Lower great lakes (Lohmann et al, 2015)</cx:v>
            </cx:txData>
          </cx:tx>
          <cx:dataId val="0"/>
          <cx:layoutPr>
            <cx:statistics quartileMethod="exclusive"/>
          </cx:layoutPr>
        </cx:series>
        <cx:series layoutId="boxWhisker" uniqueId="{00000001-2E84-40EE-906F-DECEB4D76323}">
          <cx:tx>
            <cx:txData>
              <cx:f>'Sheet1 (2)'!$B$25</cx:f>
              <cx:v>Green Bay (Totten et al, 2003)</cx:v>
            </cx:txData>
          </cx:tx>
          <cx:dataId val="1"/>
          <cx:layoutPr>
            <cx:statistics quartileMethod="exclusive"/>
          </cx:layoutPr>
        </cx:series>
        <cx:series layoutId="boxWhisker" uniqueId="{00000002-2E84-40EE-906F-DECEB4D76323}">
          <cx:tx>
            <cx:txData>
              <cx:f>'Sheet1 (2)'!$B$26</cx:f>
              <cx:v>Baltimore Harbour (Baker et al, 2002)</cx:v>
            </cx:txData>
          </cx:tx>
          <cx:dataId val="2"/>
          <cx:layoutPr>
            <cx:statistics quartileMethod="exclusive"/>
          </cx:layoutPr>
        </cx:series>
        <cx:series layoutId="boxWhisker" uniqueId="{00000003-2E84-40EE-906F-DECEB4D76323}">
          <cx:tx>
            <cx:txData>
              <cx:f>'Sheet1 (2)'!$B$27</cx:f>
              <cx:v>Chesapeake Bay (Baker et al, 2002)</cx:v>
            </cx:txData>
          </cx:tx>
          <cx:dataId val="3"/>
          <cx:layoutPr>
            <cx:statistics quartileMethod="exclusive"/>
          </cx:layoutPr>
        </cx:series>
        <cx:series layoutId="boxWhisker" uniqueId="{00000004-2E84-40EE-906F-DECEB4D76323}">
          <cx:tx>
            <cx:txData>
              <cx:f>'Sheet1 (2)'!$B$28</cx:f>
              <cx:v>Raritan Bay and NY Harbour (Totten et al, 2001)</cx:v>
            </cx:txData>
          </cx:tx>
          <cx:dataId val="4"/>
          <cx:layoutPr>
            <cx:statistics quartileMethod="exclusive"/>
          </cx:layoutPr>
        </cx:series>
        <cx:series layoutId="boxWhisker" uniqueId="{00000005-2E84-40EE-906F-DECEB4D76323}">
          <cx:tx>
            <cx:txData>
              <cx:f>'Sheet1 (2)'!$B$29</cx:f>
              <cx:v>Delaware River Watershed (Totten et al, 2006) - Deposition flux </cx:v>
            </cx:txData>
          </cx:tx>
          <cx:dataId val="5"/>
          <cx:layoutPr>
            <cx:statistics quartileMethod="exclusive"/>
          </cx:layoutPr>
        </cx:series>
        <cx:series layoutId="boxWhisker" uniqueId="{00000006-2E84-40EE-906F-DECEB4D76323}">
          <cx:tx>
            <cx:txData>
              <cx:f>'Sheet1 (2)'!$B$30</cx:f>
              <cx:v>Delaware River Watershed (Totten et al, 2006) - Volatalization flux </cx:v>
            </cx:txData>
          </cx:tx>
          <cx:dataId val="6"/>
          <cx:layoutPr>
            <cx:statistics quartileMethod="exclusive"/>
          </cx:layoutPr>
        </cx:series>
        <cx:series layoutId="boxWhisker" uniqueId="{00000007-2E84-40EE-906F-DECEB4D76323}">
          <cx:tx>
            <cx:txData>
              <cx:f>'Sheet1 (2)'!$B$31</cx:f>
              <cx:v/>
            </cx:txData>
          </cx:tx>
          <cx:spPr>
            <a:noFill/>
            <a:ln>
              <a:noFill/>
            </a:ln>
          </cx:spPr>
          <cx:dataId val="7"/>
          <cx:layoutPr>
            <cx:statistics quartileMethod="exclusive"/>
          </cx:layoutPr>
        </cx:series>
        <cx:series layoutId="boxWhisker" uniqueId="{00000008-2E84-40EE-906F-DECEB4D76323}">
          <cx:tx>
            <cx:txData>
              <cx:f>'Sheet1 (2)'!$B$32</cx:f>
              <cx:v>Tidal region of Anacostia river (This work)</cx:v>
            </cx:txData>
          </cx:tx>
          <cx:dataId val="8"/>
          <cx:layoutPr>
            <cx:statistics quartileMethod="exclusive"/>
          </cx:layoutPr>
        </cx:series>
        <cx:series layoutId="boxWhisker" uniqueId="{00000009-2E84-40EE-906F-DECEB4D76323}">
          <cx:tx>
            <cx:txData>
              <cx:f>'Sheet1 (2)'!$B$33</cx:f>
              <cx:v>Lower Beaver Dam (This work)</cx:v>
            </cx:txData>
          </cx:tx>
          <cx:dataId val="9"/>
          <cx:layoutPr>
            <cx:statistics quartileMethod="exclusive"/>
          </cx:layoutPr>
        </cx:series>
      </cx:plotAreaRegion>
      <cx:axis id="0" hidden="1">
        <cx:catScaling gapWidth="0.0299999993"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GB" sz="1800">
              <a:solidFill>
                <a:schemeClr val="tx1"/>
              </a:solidFill>
            </a:endParaRPr>
          </a:p>
        </cx:txPr>
      </cx:axis>
      <cx:axis id="1">
        <cx:valScaling/>
        <cx:title>
          <cx:tx>
            <cx:txData>
              <cx:v>PCB Flux (ng/m2.day)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800" b="1">
                  <a:solidFill>
                    <a:schemeClr val="tx1"/>
                  </a:solidFill>
                </a:defRPr>
              </a:pPr>
              <a:r>
                <a:rPr lang="en-US" sz="1800" b="1" i="0" u="none" strike="noStrike" baseline="0">
                  <a:solidFill>
                    <a:schemeClr val="tx1"/>
                  </a:solidFill>
                  <a:latin typeface="Calibri" panose="020F0502020204030204"/>
                </a:rPr>
                <a:t>PCB Flux (ng/m2.day)</a:t>
              </a:r>
            </a:p>
          </cx:txPr>
        </cx:title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GB" sz="1800">
              <a:solidFill>
                <a:schemeClr val="tx1"/>
              </a:solidFill>
            </a:endParaRPr>
          </a:p>
        </cx:txPr>
      </cx:axis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>
              <a:solidFill>
                <a:schemeClr val="tx1"/>
              </a:solidFill>
            </a:defRPr>
          </a:pPr>
          <a:endParaRPr lang="en-US" sz="1200" b="0" i="0" u="none" strike="noStrike" baseline="0">
            <a:solidFill>
              <a:schemeClr val="tx1"/>
            </a:solidFill>
            <a:latin typeface="Calibri" panose="020F0502020204030204"/>
          </a:endParaRPr>
        </a:p>
      </cx:txPr>
    </cx:legend>
  </cx:chart>
  <cx:spPr>
    <a:ln w="19050">
      <a:solidFill>
        <a:sysClr val="windowText" lastClr="000000"/>
      </a:solidFill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0.10982</cdr:x>
      <cdr:y>0.73936</cdr:y>
    </cdr:from>
    <cdr:to>
      <cdr:x>0.67468</cdr:x>
      <cdr:y>0.74447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5DED454A-BD53-41B8-B349-730DD03A138C}"/>
            </a:ext>
          </a:extLst>
        </cdr:cNvPr>
        <cdr:cNvCxnSpPr/>
      </cdr:nvCxnSpPr>
      <cdr:spPr>
        <a:xfrm xmlns:a="http://schemas.openxmlformats.org/drawingml/2006/main" flipV="1">
          <a:off x="565543" y="1605801"/>
          <a:ext cx="2908947" cy="1109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0.12056</cdr:x>
      <cdr:y>0.84801</cdr:y>
    </cdr:from>
    <cdr:to>
      <cdr:x>0.92683</cdr:x>
      <cdr:y>0.85561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7EAB48CD-4E6A-44D3-A4BE-6108990AD01A}"/>
            </a:ext>
          </a:extLst>
        </cdr:cNvPr>
        <cdr:cNvCxnSpPr/>
      </cdr:nvCxnSpPr>
      <cdr:spPr>
        <a:xfrm xmlns:a="http://schemas.openxmlformats.org/drawingml/2006/main" flipV="1">
          <a:off x="505494" y="1710653"/>
          <a:ext cx="3380490" cy="1533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0.12056</cdr:x>
      <cdr:y>0.87781</cdr:y>
    </cdr:from>
    <cdr:to>
      <cdr:x>0.92683</cdr:x>
      <cdr:y>0.87832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F91E8200-7BFD-47C3-B7CB-816FF9991224}"/>
            </a:ext>
          </a:extLst>
        </cdr:cNvPr>
        <cdr:cNvCxnSpPr/>
      </cdr:nvCxnSpPr>
      <cdr:spPr>
        <a:xfrm xmlns:a="http://schemas.openxmlformats.org/drawingml/2006/main">
          <a:off x="505480" y="1770768"/>
          <a:ext cx="3380504" cy="102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0.11556</cdr:x>
      <cdr:y>0.85867</cdr:y>
    </cdr:from>
    <cdr:to>
      <cdr:x>0.88959</cdr:x>
      <cdr:y>0.85902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B84F408-BD8E-4743-AE2F-6B84C7420777}"/>
            </a:ext>
          </a:extLst>
        </cdr:cNvPr>
        <cdr:cNvCxnSpPr/>
      </cdr:nvCxnSpPr>
      <cdr:spPr>
        <a:xfrm xmlns:a="http://schemas.openxmlformats.org/drawingml/2006/main" flipV="1">
          <a:off x="501492" y="1828940"/>
          <a:ext cx="3359097" cy="74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0.11556</cdr:x>
      <cdr:y>0.8029</cdr:y>
    </cdr:from>
    <cdr:to>
      <cdr:x>0.89089</cdr:x>
      <cdr:y>0.8029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DF09ED06-BB75-48EC-A641-B744FF210BE2}"/>
            </a:ext>
          </a:extLst>
        </cdr:cNvPr>
        <cdr:cNvCxnSpPr/>
      </cdr:nvCxnSpPr>
      <cdr:spPr>
        <a:xfrm xmlns:a="http://schemas.openxmlformats.org/drawingml/2006/main">
          <a:off x="501492" y="1710152"/>
          <a:ext cx="3364753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0.15057</cdr:x>
      <cdr:y>0.85401</cdr:y>
    </cdr:from>
    <cdr:to>
      <cdr:x>0.33978</cdr:x>
      <cdr:y>0.85401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BB1755B-1DFF-49E9-9CE6-64040F82693E}"/>
            </a:ext>
          </a:extLst>
        </cdr:cNvPr>
        <cdr:cNvCxnSpPr/>
      </cdr:nvCxnSpPr>
      <cdr:spPr>
        <a:xfrm xmlns:a="http://schemas.openxmlformats.org/drawingml/2006/main">
          <a:off x="518861" y="1849558"/>
          <a:ext cx="652006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0.15288</cdr:x>
      <cdr:y>0.79893</cdr:y>
    </cdr:from>
    <cdr:to>
      <cdr:x>0.33748</cdr:x>
      <cdr:y>0.80261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EFC2D6CF-4738-4843-9798-B796862DF586}"/>
            </a:ext>
          </a:extLst>
        </cdr:cNvPr>
        <cdr:cNvCxnSpPr/>
      </cdr:nvCxnSpPr>
      <cdr:spPr>
        <a:xfrm xmlns:a="http://schemas.openxmlformats.org/drawingml/2006/main" flipV="1">
          <a:off x="526812" y="1730288"/>
          <a:ext cx="636104" cy="795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2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8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9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9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1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7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4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2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D9BE-09B7-4D50-875A-9CF61D49C1A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7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doee.dc.gov/service/fishing-distric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1100" y="6400804"/>
            <a:ext cx="361951" cy="365125"/>
          </a:xfrm>
        </p:spPr>
        <p:txBody>
          <a:bodyPr/>
          <a:lstStyle/>
          <a:p>
            <a:fld id="{BCEB38EE-BD2B-4C71-A234-AF70484C8955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989" y="56436"/>
            <a:ext cx="8481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22A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INPUTS OF PERSISTENT ORGANIC POLLUTANTS TO THE ANACOSTIA RIVER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478" y="2970328"/>
            <a:ext cx="21687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Study partners: </a:t>
            </a:r>
          </a:p>
          <a:p>
            <a:r>
              <a:rPr lang="en-US" sz="2400" dirty="0"/>
              <a:t>	USFWS</a:t>
            </a:r>
          </a:p>
          <a:p>
            <a:r>
              <a:rPr lang="en-US" sz="2400" dirty="0"/>
              <a:t>	USGS</a:t>
            </a:r>
          </a:p>
          <a:p>
            <a:r>
              <a:rPr lang="en-US" sz="2400" dirty="0"/>
              <a:t>	UMBC</a:t>
            </a:r>
          </a:p>
          <a:p>
            <a:r>
              <a:rPr lang="en-US" sz="2400" dirty="0"/>
              <a:t>	UMCP</a:t>
            </a:r>
          </a:p>
          <a:p>
            <a:r>
              <a:rPr lang="en-US" sz="2400" dirty="0"/>
              <a:t>	DOEE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853" y="1440677"/>
            <a:ext cx="8607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Nathalie Lombard, Mandar Bokare, Varapapa Thodpanich, Sam Magee, </a:t>
            </a:r>
            <a:r>
              <a:rPr lang="en-US" b="1" dirty="0"/>
              <a:t>Upal Ghosh </a:t>
            </a:r>
          </a:p>
          <a:p>
            <a:r>
              <a:rPr lang="en-US" dirty="0"/>
              <a:t>Department of Chemical, Biochemical, and Environmental Engineering</a:t>
            </a:r>
          </a:p>
          <a:p>
            <a:r>
              <a:rPr lang="en-US" dirty="0"/>
              <a:t>UMBC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5" t="5556" r="23077" b="14102"/>
          <a:stretch/>
        </p:blipFill>
        <p:spPr>
          <a:xfrm>
            <a:off x="5277180" y="2571508"/>
            <a:ext cx="3276600" cy="35814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9" y="6202366"/>
            <a:ext cx="2681779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A176DC-E98F-4F1F-B727-7FD36EFDAEFC}"/>
              </a:ext>
            </a:extLst>
          </p:cNvPr>
          <p:cNvSpPr/>
          <p:nvPr/>
        </p:nvSpPr>
        <p:spPr>
          <a:xfrm>
            <a:off x="261117" y="5610395"/>
            <a:ext cx="4447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DC Leadership Council Meeting, Dec 14,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FF78FD4-DF24-47AF-92A6-80921F512FAA}"/>
              </a:ext>
            </a:extLst>
          </p:cNvPr>
          <p:cNvSpPr txBox="1">
            <a:spLocks noChangeArrowheads="1"/>
          </p:cNvSpPr>
          <p:nvPr/>
        </p:nvSpPr>
        <p:spPr>
          <a:xfrm>
            <a:off x="3110434" y="107192"/>
            <a:ext cx="2834854" cy="6953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3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PCBs in water</a:t>
            </a:r>
            <a:endParaRPr lang="en-US" altLang="en-US" sz="3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1">
            <a:extLst>
              <a:ext uri="{FF2B5EF4-FFF2-40B4-BE49-F238E27FC236}">
                <a16:creationId xmlns:a16="http://schemas.microsoft.com/office/drawing/2014/main" id="{6C6F75F7-D351-41A1-B163-72EC2EBD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699" y="998985"/>
            <a:ext cx="899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u="sng" dirty="0"/>
              <a:t>Legend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DE43AF9-84CF-478A-BF42-3B4F741AE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927411"/>
              </p:ext>
            </p:extLst>
          </p:nvPr>
        </p:nvGraphicFramePr>
        <p:xfrm>
          <a:off x="4595973" y="3267189"/>
          <a:ext cx="5149856" cy="217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7658" y="641013"/>
            <a:ext cx="8011111" cy="4740725"/>
            <a:chOff x="68804" y="1627173"/>
            <a:chExt cx="8011111" cy="43558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4E37CA-A381-4133-8633-FB08411A168A}"/>
                </a:ext>
              </a:extLst>
            </p:cNvPr>
            <p:cNvSpPr/>
            <p:nvPr/>
          </p:nvSpPr>
          <p:spPr>
            <a:xfrm>
              <a:off x="411582" y="3957143"/>
              <a:ext cx="7668333" cy="2003048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8B3B03-5360-4CA1-8A6C-7711BC12A6F6}"/>
                </a:ext>
              </a:extLst>
            </p:cNvPr>
            <p:cNvSpPr/>
            <p:nvPr/>
          </p:nvSpPr>
          <p:spPr>
            <a:xfrm>
              <a:off x="412221" y="1956548"/>
              <a:ext cx="7667056" cy="2003048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2F7BCF-EC23-4FCA-B824-075D511D84E6}"/>
                </a:ext>
              </a:extLst>
            </p:cNvPr>
            <p:cNvCxnSpPr/>
            <p:nvPr/>
          </p:nvCxnSpPr>
          <p:spPr>
            <a:xfrm flipV="1">
              <a:off x="5014434" y="5567577"/>
              <a:ext cx="2910740" cy="1021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3">
              <a:extLst>
                <a:ext uri="{FF2B5EF4-FFF2-40B4-BE49-F238E27FC236}">
                  <a16:creationId xmlns:a16="http://schemas.microsoft.com/office/drawing/2014/main" id="{054B1117-3506-4BB3-BDED-592C325DA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04" y="1960377"/>
              <a:ext cx="343417" cy="4022694"/>
              <a:chOff x="289711" y="1186004"/>
              <a:chExt cx="425513" cy="511807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985E9E-91C5-4DC9-A072-58B717DCBF3D}"/>
                  </a:ext>
                </a:extLst>
              </p:cNvPr>
              <p:cNvSpPr txBox="1"/>
              <p:nvPr/>
            </p:nvSpPr>
            <p:spPr>
              <a:xfrm>
                <a:off x="289712" y="1186004"/>
                <a:ext cx="422670" cy="2544025"/>
              </a:xfrm>
              <a:prstGeom prst="rect">
                <a:avLst/>
              </a:prstGeom>
              <a:noFill/>
            </p:spPr>
            <p:txBody>
              <a:bodyPr vert="vert270" anchor="ctr" anchorCtr="1"/>
              <a:lstStyle/>
              <a:p>
                <a:pPr>
                  <a:defRPr/>
                </a:pPr>
                <a:r>
                  <a:rPr lang="en-US" dirty="0"/>
                  <a:t>Water column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629B48-2596-407A-A56D-0E768A042168}"/>
                  </a:ext>
                </a:extLst>
              </p:cNvPr>
              <p:cNvSpPr txBox="1"/>
              <p:nvPr/>
            </p:nvSpPr>
            <p:spPr>
              <a:xfrm>
                <a:off x="289711" y="3730027"/>
                <a:ext cx="425513" cy="2574050"/>
              </a:xfrm>
              <a:prstGeom prst="rect">
                <a:avLst/>
              </a:prstGeom>
              <a:noFill/>
            </p:spPr>
            <p:txBody>
              <a:bodyPr vert="vert270" anchor="ctr" anchorCtr="1"/>
              <a:lstStyle/>
              <a:p>
                <a:pPr>
                  <a:defRPr/>
                </a:pPr>
                <a:r>
                  <a:rPr lang="en-US" dirty="0"/>
                  <a:t>Pore water</a:t>
                </a:r>
              </a:p>
            </p:txBody>
          </p:sp>
        </p:grpSp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D86AFC1F-3270-45DC-AE55-2501CE89B9D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13463480"/>
                </p:ext>
              </p:extLst>
            </p:nvPr>
          </p:nvGraphicFramePr>
          <p:xfrm>
            <a:off x="469759" y="3959595"/>
            <a:ext cx="4192769" cy="18535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CE23ADE4-EA81-4BE6-BE24-B34C207F12B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67678280"/>
                </p:ext>
              </p:extLst>
            </p:nvPr>
          </p:nvGraphicFramePr>
          <p:xfrm>
            <a:off x="469759" y="1956089"/>
            <a:ext cx="4339740" cy="19570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35">
              <a:extLst>
                <a:ext uri="{FF2B5EF4-FFF2-40B4-BE49-F238E27FC236}">
                  <a16:creationId xmlns:a16="http://schemas.microsoft.com/office/drawing/2014/main" id="{D827FF2D-4AC6-4CC0-B5A9-080787E24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1313" y="1627173"/>
              <a:ext cx="2374552" cy="367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Anacostia River</a:t>
              </a:r>
            </a:p>
          </p:txBody>
        </p:sp>
        <p:sp>
          <p:nvSpPr>
            <p:cNvPr id="13" name="TextBox 36">
              <a:extLst>
                <a:ext uri="{FF2B5EF4-FFF2-40B4-BE49-F238E27FC236}">
                  <a16:creationId xmlns:a16="http://schemas.microsoft.com/office/drawing/2014/main" id="{2737CA9A-177D-411D-94E1-4C96DBD53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4" y="1627173"/>
              <a:ext cx="2220078" cy="367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/>
                <a:t>Tributaries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1A97D8-41B0-4527-A6B9-07760ED39F01}"/>
                </a:ext>
              </a:extLst>
            </p:cNvPr>
            <p:cNvSpPr/>
            <p:nvPr/>
          </p:nvSpPr>
          <p:spPr>
            <a:xfrm>
              <a:off x="414774" y="1956088"/>
              <a:ext cx="4076312" cy="400272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670D6-25AF-4428-B425-A603F3B28E74}"/>
                </a:ext>
              </a:extLst>
            </p:cNvPr>
            <p:cNvSpPr/>
            <p:nvPr/>
          </p:nvSpPr>
          <p:spPr>
            <a:xfrm>
              <a:off x="4590218" y="1947145"/>
              <a:ext cx="3489059" cy="400656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30">
            <a:extLst>
              <a:ext uri="{FF2B5EF4-FFF2-40B4-BE49-F238E27FC236}">
                <a16:creationId xmlns:a16="http://schemas.microsoft.com/office/drawing/2014/main" id="{D989E1C9-4E3F-4BBD-BA10-8D1679800945}"/>
              </a:ext>
            </a:extLst>
          </p:cNvPr>
          <p:cNvGrpSpPr>
            <a:grpSpLocks/>
          </p:cNvGrpSpPr>
          <p:nvPr/>
        </p:nvGrpSpPr>
        <p:grpSpPr bwMode="auto">
          <a:xfrm>
            <a:off x="4829458" y="5550869"/>
            <a:ext cx="3912342" cy="523220"/>
            <a:chOff x="-1952387" y="4270658"/>
            <a:chExt cx="6432657" cy="407442"/>
          </a:xfrm>
        </p:grpSpPr>
        <p:sp>
          <p:nvSpPr>
            <p:cNvPr id="19" name="TextBox 32">
              <a:extLst>
                <a:ext uri="{FF2B5EF4-FFF2-40B4-BE49-F238E27FC236}">
                  <a16:creationId xmlns:a16="http://schemas.microsoft.com/office/drawing/2014/main" id="{091F1EFD-B749-4EB3-BEC2-CC02A7E6A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52387" y="4270658"/>
              <a:ext cx="6432657" cy="40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1x10</a:t>
              </a:r>
              <a:r>
                <a:rPr lang="en-US" altLang="en-US" sz="1400" baseline="30000" dirty="0">
                  <a:solidFill>
                    <a:srgbClr val="C00000"/>
                  </a:solidFill>
                </a:rPr>
                <a:t>-5</a:t>
              </a:r>
              <a:r>
                <a:rPr lang="en-US" altLang="en-US" sz="1400" dirty="0">
                  <a:solidFill>
                    <a:srgbClr val="C00000"/>
                  </a:solidFill>
                </a:rPr>
                <a:t> cancer risk PCB tot 0.064 ng/L</a:t>
              </a:r>
            </a:p>
            <a:p>
              <a:pPr eaLnBrk="1" hangingPunct="1"/>
              <a:r>
                <a:rPr lang="en-US" altLang="en-US" sz="1400" dirty="0"/>
                <a:t>1x10</a:t>
              </a:r>
              <a:r>
                <a:rPr lang="en-US" altLang="en-US" sz="1400" baseline="30000" dirty="0"/>
                <a:t>-6</a:t>
              </a:r>
              <a:r>
                <a:rPr lang="en-US" altLang="en-US" sz="1400" dirty="0"/>
                <a:t> cancer risk PCB tot 0.64ng/L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95EAAC-1531-4000-B39F-EDD4EA5CED22}"/>
                </a:ext>
              </a:extLst>
            </p:cNvPr>
            <p:cNvCxnSpPr/>
            <p:nvPr/>
          </p:nvCxnSpPr>
          <p:spPr>
            <a:xfrm>
              <a:off x="2893944" y="4404912"/>
              <a:ext cx="625577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2C46A9D-E183-465A-9BFE-5A38684BEAB3}"/>
                </a:ext>
              </a:extLst>
            </p:cNvPr>
            <p:cNvCxnSpPr/>
            <p:nvPr/>
          </p:nvCxnSpPr>
          <p:spPr>
            <a:xfrm>
              <a:off x="2893944" y="4599777"/>
              <a:ext cx="62557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986232"/>
              </p:ext>
            </p:extLst>
          </p:nvPr>
        </p:nvGraphicFramePr>
        <p:xfrm>
          <a:off x="4831383" y="1022036"/>
          <a:ext cx="3445917" cy="2165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DE4C8C2-36A4-4006-8915-8A96F9B39BA8}"/>
              </a:ext>
            </a:extLst>
          </p:cNvPr>
          <p:cNvSpPr txBox="1"/>
          <p:nvPr/>
        </p:nvSpPr>
        <p:spPr>
          <a:xfrm>
            <a:off x="578782" y="5546966"/>
            <a:ext cx="410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Total PCB in Baltimore Inner Harbor: 0.5 ng/L</a:t>
            </a:r>
          </a:p>
          <a:p>
            <a:r>
              <a:rPr lang="en-US" sz="1600" dirty="0"/>
              <a:t>(</a:t>
            </a:r>
            <a:r>
              <a:rPr lang="en-US" sz="1600" i="1" dirty="0"/>
              <a:t>Bamford, </a:t>
            </a:r>
            <a:r>
              <a:rPr lang="en-US" sz="1600" i="1" dirty="0" err="1"/>
              <a:t>Ko</a:t>
            </a:r>
            <a:r>
              <a:rPr lang="en-US" sz="1600" i="1" dirty="0"/>
              <a:t>, and Baker, 2002</a:t>
            </a:r>
            <a:r>
              <a:rPr lang="en-US" sz="1600" dirty="0"/>
              <a:t>)</a:t>
            </a:r>
          </a:p>
          <a:p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027309-DCF3-4111-9E3A-70397635BE21}"/>
              </a:ext>
            </a:extLst>
          </p:cNvPr>
          <p:cNvSpPr txBox="1"/>
          <p:nvPr/>
        </p:nvSpPr>
        <p:spPr>
          <a:xfrm>
            <a:off x="5275031" y="6381476"/>
            <a:ext cx="338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Provisional data subject to change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CC31FFB8-B3EC-41E9-8C56-CF787923A2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" y="6377963"/>
            <a:ext cx="2133600" cy="4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90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8B3B03-5360-4CA1-8A6C-7711BC12A6F6}"/>
              </a:ext>
            </a:extLst>
          </p:cNvPr>
          <p:cNvSpPr/>
          <p:nvPr/>
        </p:nvSpPr>
        <p:spPr>
          <a:xfrm>
            <a:off x="1332880" y="3710003"/>
            <a:ext cx="6448227" cy="269874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B3B03-5360-4CA1-8A6C-7711BC12A6F6}"/>
              </a:ext>
            </a:extLst>
          </p:cNvPr>
          <p:cNvSpPr/>
          <p:nvPr/>
        </p:nvSpPr>
        <p:spPr>
          <a:xfrm>
            <a:off x="1332880" y="831751"/>
            <a:ext cx="6448227" cy="2878251"/>
          </a:xfrm>
          <a:prstGeom prst="rect">
            <a:avLst/>
          </a:pr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332882" y="909285"/>
          <a:ext cx="6306168" cy="286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0FF78FD4-DF24-47AF-92A6-80921F512FAA}"/>
              </a:ext>
            </a:extLst>
          </p:cNvPr>
          <p:cNvSpPr txBox="1">
            <a:spLocks noChangeArrowheads="1"/>
          </p:cNvSpPr>
          <p:nvPr/>
        </p:nvSpPr>
        <p:spPr>
          <a:xfrm>
            <a:off x="3333680" y="155212"/>
            <a:ext cx="3006385" cy="479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PCBs in mussel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563188" y="3770202"/>
          <a:ext cx="5473337" cy="250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11887" y="1068091"/>
            <a:ext cx="378936" cy="4745840"/>
            <a:chOff x="289711" y="1186003"/>
            <a:chExt cx="425513" cy="5088050"/>
          </a:xfrm>
        </p:grpSpPr>
        <p:sp>
          <p:nvSpPr>
            <p:cNvPr id="10" name="TextBox 9"/>
            <p:cNvSpPr txBox="1"/>
            <p:nvPr/>
          </p:nvSpPr>
          <p:spPr>
            <a:xfrm>
              <a:off x="289711" y="1186003"/>
              <a:ext cx="425513" cy="2539938"/>
            </a:xfrm>
            <a:prstGeom prst="rect">
              <a:avLst/>
            </a:prstGeom>
            <a:noFill/>
          </p:spPr>
          <p:txBody>
            <a:bodyPr vert="vert270" wrap="square" rtlCol="0" anchor="ctr" anchorCtr="1">
              <a:noAutofit/>
            </a:bodyPr>
            <a:lstStyle/>
            <a:p>
              <a:r>
                <a:rPr lang="en-US" dirty="0"/>
                <a:t>Mussel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711" y="3725941"/>
              <a:ext cx="425513" cy="2548112"/>
            </a:xfrm>
            <a:prstGeom prst="rect">
              <a:avLst/>
            </a:prstGeom>
            <a:noFill/>
          </p:spPr>
          <p:txBody>
            <a:bodyPr vert="vert270" wrap="square" rtlCol="0" anchor="ctr" anchorCtr="1">
              <a:noAutofit/>
            </a:bodyPr>
            <a:lstStyle/>
            <a:p>
              <a:r>
                <a:rPr lang="en-US" dirty="0"/>
                <a:t>Water column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A97D8-41B0-4527-A6B9-07760ED39F01}"/>
              </a:ext>
            </a:extLst>
          </p:cNvPr>
          <p:cNvSpPr/>
          <p:nvPr/>
        </p:nvSpPr>
        <p:spPr>
          <a:xfrm>
            <a:off x="1332880" y="834809"/>
            <a:ext cx="6448227" cy="557394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A1235F-1DD7-479C-959E-7E537013090F}"/>
              </a:ext>
            </a:extLst>
          </p:cNvPr>
          <p:cNvSpPr txBox="1"/>
          <p:nvPr/>
        </p:nvSpPr>
        <p:spPr>
          <a:xfrm>
            <a:off x="5344908" y="6408750"/>
            <a:ext cx="338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Provisional data subject to change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7DB3A9B0-5C21-4BAD-9C4D-7613E2B6E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" y="6369233"/>
            <a:ext cx="2133600" cy="4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99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>
            <a:off x="602141" y="3757775"/>
            <a:ext cx="8324600" cy="2157100"/>
          </a:xfrm>
          <a:prstGeom prst="rect">
            <a:avLst/>
          </a:prstGeom>
          <a:solidFill>
            <a:schemeClr val="accent4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8B3B03-5360-4CA1-8A6C-7711BC12A6F6}"/>
              </a:ext>
            </a:extLst>
          </p:cNvPr>
          <p:cNvSpPr/>
          <p:nvPr/>
        </p:nvSpPr>
        <p:spPr>
          <a:xfrm>
            <a:off x="612872" y="1427543"/>
            <a:ext cx="8337504" cy="233362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1589" y="6406594"/>
            <a:ext cx="2057400" cy="365125"/>
          </a:xfrm>
        </p:spPr>
        <p:txBody>
          <a:bodyPr/>
          <a:lstStyle/>
          <a:p>
            <a:fld id="{28FC6590-F9BB-4CA5-AD8B-251853A5FE8B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FF78FD4-DF24-47AF-92A6-80921F512FAA}"/>
              </a:ext>
            </a:extLst>
          </p:cNvPr>
          <p:cNvSpPr txBox="1">
            <a:spLocks noChangeArrowheads="1"/>
          </p:cNvSpPr>
          <p:nvPr/>
        </p:nvSpPr>
        <p:spPr>
          <a:xfrm>
            <a:off x="3013452" y="141715"/>
            <a:ext cx="3801657" cy="56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Pesticides in water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445219"/>
              </p:ext>
            </p:extLst>
          </p:nvPr>
        </p:nvGraphicFramePr>
        <p:xfrm>
          <a:off x="649288" y="1526617"/>
          <a:ext cx="3867149" cy="213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601504"/>
              </p:ext>
            </p:extLst>
          </p:nvPr>
        </p:nvGraphicFramePr>
        <p:xfrm>
          <a:off x="497764" y="3831668"/>
          <a:ext cx="3790950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186615"/>
              </p:ext>
            </p:extLst>
          </p:nvPr>
        </p:nvGraphicFramePr>
        <p:xfrm>
          <a:off x="5140464" y="1526618"/>
          <a:ext cx="3714750" cy="222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506153"/>
              </p:ext>
            </p:extLst>
          </p:nvPr>
        </p:nvGraphicFramePr>
        <p:xfrm>
          <a:off x="5074267" y="3945966"/>
          <a:ext cx="3905248" cy="205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29496" y="1254076"/>
            <a:ext cx="378936" cy="4745840"/>
            <a:chOff x="289711" y="1186003"/>
            <a:chExt cx="425513" cy="5088050"/>
          </a:xfrm>
        </p:grpSpPr>
        <p:sp>
          <p:nvSpPr>
            <p:cNvPr id="11" name="TextBox 10"/>
            <p:cNvSpPr txBox="1"/>
            <p:nvPr/>
          </p:nvSpPr>
          <p:spPr>
            <a:xfrm>
              <a:off x="289711" y="1186003"/>
              <a:ext cx="425513" cy="2539938"/>
            </a:xfrm>
            <a:prstGeom prst="rect">
              <a:avLst/>
            </a:prstGeom>
            <a:noFill/>
          </p:spPr>
          <p:txBody>
            <a:bodyPr vert="vert270" wrap="square" rtlCol="0" anchor="ctr" anchorCtr="1">
              <a:noAutofit/>
            </a:bodyPr>
            <a:lstStyle/>
            <a:p>
              <a:r>
                <a:rPr lang="en-US" dirty="0"/>
                <a:t>Water column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711" y="3725941"/>
              <a:ext cx="425513" cy="2548112"/>
            </a:xfrm>
            <a:prstGeom prst="rect">
              <a:avLst/>
            </a:prstGeom>
            <a:noFill/>
          </p:spPr>
          <p:txBody>
            <a:bodyPr vert="vert270" wrap="square" rtlCol="0" anchor="ctr" anchorCtr="1">
              <a:noAutofit/>
            </a:bodyPr>
            <a:lstStyle/>
            <a:p>
              <a:r>
                <a:rPr lang="en-US" dirty="0"/>
                <a:t>Sediment pore water</a:t>
              </a:r>
            </a:p>
          </p:txBody>
        </p:sp>
      </p:grp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5074268" y="951229"/>
            <a:ext cx="262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Anacostia River</a:t>
            </a:r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586892" y="976008"/>
            <a:ext cx="2457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Tributaries</a:t>
            </a: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583091" y="1420786"/>
            <a:ext cx="4331190" cy="448733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4999608" y="1420786"/>
            <a:ext cx="3931718" cy="448733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B95F3-6C0D-48B2-8C1C-26B3F186BDD0}"/>
              </a:ext>
            </a:extLst>
          </p:cNvPr>
          <p:cNvSpPr txBox="1"/>
          <p:nvPr/>
        </p:nvSpPr>
        <p:spPr>
          <a:xfrm>
            <a:off x="4781624" y="6406594"/>
            <a:ext cx="338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Provisional data subject to change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F10D917C-8281-45BC-A1A0-35943FB8ED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" y="6323354"/>
            <a:ext cx="2133600" cy="4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07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657B68C4-6915-49A2-9385-2DA61E32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417" y="18182"/>
            <a:ext cx="5372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Pesticides in water: Tributaries: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572000" y="687463"/>
          <a:ext cx="2977612" cy="276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669995" y="687464"/>
          <a:ext cx="3012572" cy="262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196917" y="2374993"/>
            <a:ext cx="2383107" cy="112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96916" y="2369590"/>
            <a:ext cx="2405570" cy="1073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940976" y="2392584"/>
            <a:ext cx="2525532" cy="30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40976" y="2389798"/>
            <a:ext cx="2525532" cy="3073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30819" y="2768390"/>
            <a:ext cx="279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1x10</a:t>
            </a:r>
            <a:r>
              <a:rPr lang="en-US" sz="1400" baseline="30000" dirty="0">
                <a:solidFill>
                  <a:srgbClr val="C00000"/>
                </a:solidFill>
              </a:rPr>
              <a:t>-5</a:t>
            </a:r>
            <a:r>
              <a:rPr lang="en-US" sz="1400" dirty="0">
                <a:solidFill>
                  <a:srgbClr val="C00000"/>
                </a:solidFill>
              </a:rPr>
              <a:t> cancer risk Aldrin 0.01ng/l</a:t>
            </a:r>
          </a:p>
          <a:p>
            <a:r>
              <a:rPr lang="en-US" sz="1400" dirty="0"/>
              <a:t>1x10</a:t>
            </a:r>
            <a:r>
              <a:rPr lang="en-US" sz="1400" baseline="30000" dirty="0"/>
              <a:t>-6</a:t>
            </a:r>
            <a:r>
              <a:rPr lang="en-US" sz="1400" dirty="0"/>
              <a:t> cancer risk Aldrin 0.001ng/l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43391" y="2742462"/>
            <a:ext cx="2826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1x10</a:t>
            </a:r>
            <a:r>
              <a:rPr lang="en-US" sz="1400" baseline="30000" dirty="0">
                <a:solidFill>
                  <a:srgbClr val="C00000"/>
                </a:solidFill>
              </a:rPr>
              <a:t>-5</a:t>
            </a:r>
            <a:r>
              <a:rPr lang="en-US" sz="1400" dirty="0">
                <a:solidFill>
                  <a:srgbClr val="C00000"/>
                </a:solidFill>
              </a:rPr>
              <a:t> cancer risk </a:t>
            </a:r>
            <a:r>
              <a:rPr lang="en-US" sz="1400" dirty="0" err="1">
                <a:solidFill>
                  <a:srgbClr val="C00000"/>
                </a:solidFill>
              </a:rPr>
              <a:t>dieldrin</a:t>
            </a:r>
            <a:r>
              <a:rPr lang="en-US" sz="1400" dirty="0">
                <a:solidFill>
                  <a:srgbClr val="C00000"/>
                </a:solidFill>
              </a:rPr>
              <a:t> 0.01ng/l</a:t>
            </a:r>
          </a:p>
          <a:p>
            <a:r>
              <a:rPr lang="en-US" sz="1400" dirty="0"/>
              <a:t>1x10</a:t>
            </a:r>
            <a:r>
              <a:rPr lang="en-US" sz="1400" baseline="30000" dirty="0"/>
              <a:t>-6</a:t>
            </a:r>
            <a:r>
              <a:rPr lang="en-US" sz="1400" dirty="0"/>
              <a:t> cancer risk </a:t>
            </a:r>
            <a:r>
              <a:rPr lang="en-US" sz="1400" dirty="0" err="1"/>
              <a:t>dieldrin</a:t>
            </a:r>
            <a:r>
              <a:rPr lang="en-US" sz="1400" dirty="0"/>
              <a:t> 0.001ng/l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7C5B3F9-0ABF-4EE6-9C33-E5DC3CC4585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00041" y="3613586"/>
          <a:ext cx="2809443" cy="275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A8A765E-12BF-463B-AF7B-C04665F8CAA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09483" y="3613587"/>
          <a:ext cx="2858400" cy="278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BA7B64-10F8-42D9-9D5D-22B66A32869B}"/>
              </a:ext>
            </a:extLst>
          </p:cNvPr>
          <p:cNvCxnSpPr/>
          <p:nvPr/>
        </p:nvCxnSpPr>
        <p:spPr>
          <a:xfrm>
            <a:off x="2049479" y="5295458"/>
            <a:ext cx="2373258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AEA518A-1760-47C7-9DC2-84BD5252A9D1}"/>
              </a:ext>
            </a:extLst>
          </p:cNvPr>
          <p:cNvCxnSpPr/>
          <p:nvPr/>
        </p:nvCxnSpPr>
        <p:spPr>
          <a:xfrm>
            <a:off x="2049479" y="5454220"/>
            <a:ext cx="237325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C02709-6DD0-4535-ADCE-365CA995C038}"/>
              </a:ext>
            </a:extLst>
          </p:cNvPr>
          <p:cNvCxnSpPr/>
          <p:nvPr/>
        </p:nvCxnSpPr>
        <p:spPr>
          <a:xfrm>
            <a:off x="4910244" y="5297598"/>
            <a:ext cx="2392017" cy="2091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982C1BE-45FD-4311-8C3C-74C6564B01C8}"/>
              </a:ext>
            </a:extLst>
          </p:cNvPr>
          <p:cNvCxnSpPr/>
          <p:nvPr/>
        </p:nvCxnSpPr>
        <p:spPr>
          <a:xfrm>
            <a:off x="4865566" y="4025988"/>
            <a:ext cx="2436694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2D3EF13-529D-4D71-9DD3-02E88F2A93A9}"/>
              </a:ext>
            </a:extLst>
          </p:cNvPr>
          <p:cNvSpPr txBox="1"/>
          <p:nvPr/>
        </p:nvSpPr>
        <p:spPr>
          <a:xfrm>
            <a:off x="1889763" y="5824116"/>
            <a:ext cx="287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1x10</a:t>
            </a:r>
            <a:r>
              <a:rPr lang="en-US" sz="1400" baseline="30000" dirty="0">
                <a:solidFill>
                  <a:srgbClr val="C00000"/>
                </a:solidFill>
              </a:rPr>
              <a:t>-5</a:t>
            </a:r>
            <a:r>
              <a:rPr lang="en-US" sz="1400" dirty="0">
                <a:solidFill>
                  <a:srgbClr val="C00000"/>
                </a:solidFill>
              </a:rPr>
              <a:t> cancer risk  DDE 0.18ng/l</a:t>
            </a:r>
          </a:p>
          <a:p>
            <a:r>
              <a:rPr lang="en-US" sz="1400" dirty="0"/>
              <a:t>1x10</a:t>
            </a:r>
            <a:r>
              <a:rPr lang="en-US" sz="1400" baseline="30000" dirty="0"/>
              <a:t>-6</a:t>
            </a:r>
            <a:r>
              <a:rPr lang="en-US" sz="1400" dirty="0"/>
              <a:t> cancer risk DDE 0.018ng/l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DABB7D-6A05-464B-B7B0-2FC91E2501E9}"/>
              </a:ext>
            </a:extLst>
          </p:cNvPr>
          <p:cNvSpPr txBox="1"/>
          <p:nvPr/>
        </p:nvSpPr>
        <p:spPr>
          <a:xfrm>
            <a:off x="4843391" y="5824116"/>
            <a:ext cx="311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1x10</a:t>
            </a:r>
            <a:r>
              <a:rPr lang="en-US" sz="1400" baseline="30000" dirty="0">
                <a:solidFill>
                  <a:srgbClr val="C00000"/>
                </a:solidFill>
              </a:rPr>
              <a:t>-5</a:t>
            </a:r>
            <a:r>
              <a:rPr lang="en-US" sz="1400" dirty="0">
                <a:solidFill>
                  <a:srgbClr val="C00000"/>
                </a:solidFill>
              </a:rPr>
              <a:t> cancer risk  tot </a:t>
            </a:r>
            <a:r>
              <a:rPr lang="en-US" sz="1400" dirty="0" err="1">
                <a:solidFill>
                  <a:srgbClr val="C00000"/>
                </a:solidFill>
              </a:rPr>
              <a:t>chlord</a:t>
            </a:r>
            <a:r>
              <a:rPr lang="en-US" sz="1400" dirty="0">
                <a:solidFill>
                  <a:srgbClr val="C00000"/>
                </a:solidFill>
              </a:rPr>
              <a:t> 3.1ng/l</a:t>
            </a:r>
          </a:p>
          <a:p>
            <a:r>
              <a:rPr lang="en-US" sz="1400" dirty="0"/>
              <a:t>1x10</a:t>
            </a:r>
            <a:r>
              <a:rPr lang="en-US" sz="1400" baseline="30000" dirty="0"/>
              <a:t>-6</a:t>
            </a:r>
            <a:r>
              <a:rPr lang="en-US" sz="1400" dirty="0"/>
              <a:t> cancer risk  tot </a:t>
            </a:r>
            <a:r>
              <a:rPr lang="en-US" sz="1400" dirty="0" err="1"/>
              <a:t>chlord</a:t>
            </a:r>
            <a:r>
              <a:rPr lang="en-US" sz="1400" dirty="0"/>
              <a:t>. 0.31ng/l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34FD51-6D2E-4E59-9AC5-1805F88D469E}"/>
              </a:ext>
            </a:extLst>
          </p:cNvPr>
          <p:cNvSpPr txBox="1"/>
          <p:nvPr/>
        </p:nvSpPr>
        <p:spPr>
          <a:xfrm>
            <a:off x="4990142" y="6397954"/>
            <a:ext cx="338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Provisional data subject to change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F743DC9C-31D4-4907-A865-C214AF6385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7" y="6371892"/>
            <a:ext cx="2133600" cy="4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226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2788-0431-42BC-A678-8420BC28EEC7}"/>
              </a:ext>
            </a:extLst>
          </p:cNvPr>
          <p:cNvSpPr txBox="1">
            <a:spLocks/>
          </p:cNvSpPr>
          <p:nvPr/>
        </p:nvSpPr>
        <p:spPr>
          <a:xfrm>
            <a:off x="627595" y="98526"/>
            <a:ext cx="8350607" cy="6477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 in air - comparison with other studies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C82C137F-D818-47F6-94DA-67AA47CE5D9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11772628"/>
                  </p:ext>
                </p:extLst>
              </p:nvPr>
            </p:nvGraphicFramePr>
            <p:xfrm>
              <a:off x="0" y="909004"/>
              <a:ext cx="9144000" cy="561935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C82C137F-D818-47F6-94DA-67AA47CE5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909004"/>
                <a:ext cx="9144000" cy="5619359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9995A71-0515-4946-B2BF-ABDC74F5C6F8}"/>
              </a:ext>
            </a:extLst>
          </p:cNvPr>
          <p:cNvGrpSpPr/>
          <p:nvPr/>
        </p:nvGrpSpPr>
        <p:grpSpPr>
          <a:xfrm>
            <a:off x="1456588" y="1432262"/>
            <a:ext cx="4983188" cy="5096101"/>
            <a:chOff x="1456588" y="1432262"/>
            <a:chExt cx="4983188" cy="509610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49B764-0B82-4DAF-BB80-C15F0576EA28}"/>
                </a:ext>
              </a:extLst>
            </p:cNvPr>
            <p:cNvCxnSpPr>
              <a:cxnSpLocks/>
            </p:cNvCxnSpPr>
            <p:nvPr/>
          </p:nvCxnSpPr>
          <p:spPr>
            <a:xfrm>
              <a:off x="4360985" y="1463040"/>
              <a:ext cx="0" cy="506532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C4FE23-AF63-4A44-982E-A32A3E74014F}"/>
                </a:ext>
              </a:extLst>
            </p:cNvPr>
            <p:cNvSpPr txBox="1"/>
            <p:nvPr/>
          </p:nvSpPr>
          <p:spPr>
            <a:xfrm>
              <a:off x="1456588" y="1463040"/>
              <a:ext cx="227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Previous Studies</a:t>
              </a:r>
              <a:endParaRPr lang="en-GB" sz="14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84493A-BF41-4E85-8A73-04747D382A0F}"/>
                </a:ext>
              </a:extLst>
            </p:cNvPr>
            <p:cNvSpPr txBox="1"/>
            <p:nvPr/>
          </p:nvSpPr>
          <p:spPr>
            <a:xfrm>
              <a:off x="4160812" y="1432262"/>
              <a:ext cx="227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Current Work</a:t>
              </a:r>
              <a:endParaRPr lang="en-GB" sz="1400" b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D39DC69-3612-48B1-B32F-3F84ABB7C04C}"/>
              </a:ext>
            </a:extLst>
          </p:cNvPr>
          <p:cNvSpPr txBox="1"/>
          <p:nvPr/>
        </p:nvSpPr>
        <p:spPr>
          <a:xfrm>
            <a:off x="5371525" y="6076306"/>
            <a:ext cx="338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Provisional data subject to change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9A4A855-883F-4F27-9125-FDD97F6A1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" y="6342162"/>
            <a:ext cx="2133600" cy="4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18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54341" y="6498662"/>
            <a:ext cx="2057400" cy="365125"/>
          </a:xfrm>
        </p:spPr>
        <p:txBody>
          <a:bodyPr/>
          <a:lstStyle/>
          <a:p>
            <a:fld id="{28FC6590-F9BB-4CA5-AD8B-251853A5FE8B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D66837A4-F5FD-463D-8398-22A4EBF8E5F7}"/>
              </a:ext>
            </a:extLst>
          </p:cNvPr>
          <p:cNvSpPr txBox="1">
            <a:spLocks noChangeArrowheads="1"/>
          </p:cNvSpPr>
          <p:nvPr/>
        </p:nvSpPr>
        <p:spPr>
          <a:xfrm>
            <a:off x="3887043" y="86884"/>
            <a:ext cx="2252499" cy="501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 Flux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804411"/>
              </p:ext>
            </p:extLst>
          </p:nvPr>
        </p:nvGraphicFramePr>
        <p:xfrm>
          <a:off x="832509" y="3792720"/>
          <a:ext cx="72792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893DE93-CFED-451B-A1FB-E10C76FC4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861914"/>
              </p:ext>
            </p:extLst>
          </p:nvPr>
        </p:nvGraphicFramePr>
        <p:xfrm>
          <a:off x="832509" y="646140"/>
          <a:ext cx="7279232" cy="308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F5C697B-92A5-420D-8725-34C871CB3E50}"/>
              </a:ext>
            </a:extLst>
          </p:cNvPr>
          <p:cNvSpPr txBox="1"/>
          <p:nvPr/>
        </p:nvSpPr>
        <p:spPr>
          <a:xfrm>
            <a:off x="3400281" y="6511345"/>
            <a:ext cx="338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Provisional data subject to change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351F35F-3D1D-423A-99B2-05D6BEA4B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" y="6369346"/>
            <a:ext cx="2133600" cy="4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853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2788-0431-42BC-A678-8420BC28EEC7}"/>
              </a:ext>
            </a:extLst>
          </p:cNvPr>
          <p:cNvSpPr txBox="1">
            <a:spLocks/>
          </p:cNvSpPr>
          <p:nvPr/>
        </p:nvSpPr>
        <p:spPr>
          <a:xfrm>
            <a:off x="1420526" y="118941"/>
            <a:ext cx="6557277" cy="6477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Other Studies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E080A6F4-4301-4E78-84A1-9268E912C79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42020185"/>
                  </p:ext>
                </p:extLst>
              </p:nvPr>
            </p:nvGraphicFramePr>
            <p:xfrm>
              <a:off x="0" y="867435"/>
              <a:ext cx="9144000" cy="52238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E080A6F4-4301-4E78-84A1-9268E912C7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67435"/>
                <a:ext cx="9144000" cy="5223876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5908AE-EE62-41B2-9CBF-FFFC44DDF5AA}"/>
              </a:ext>
            </a:extLst>
          </p:cNvPr>
          <p:cNvCxnSpPr>
            <a:cxnSpLocks/>
          </p:cNvCxnSpPr>
          <p:nvPr/>
        </p:nvCxnSpPr>
        <p:spPr>
          <a:xfrm>
            <a:off x="4783015" y="1345167"/>
            <a:ext cx="0" cy="47575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E3ECC1F-20EA-47AC-AF80-4AF850008DBE}"/>
              </a:ext>
            </a:extLst>
          </p:cNvPr>
          <p:cNvSpPr txBox="1"/>
          <p:nvPr/>
        </p:nvSpPr>
        <p:spPr>
          <a:xfrm>
            <a:off x="1664386" y="1345167"/>
            <a:ext cx="2278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Previous Studies</a:t>
            </a:r>
            <a:endParaRPr lang="en-GB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914A4-FA7B-4E23-8B67-A58D3050D5A2}"/>
              </a:ext>
            </a:extLst>
          </p:cNvPr>
          <p:cNvSpPr txBox="1"/>
          <p:nvPr/>
        </p:nvSpPr>
        <p:spPr>
          <a:xfrm>
            <a:off x="4468254" y="1333765"/>
            <a:ext cx="2278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Present Work</a:t>
            </a:r>
            <a:endParaRPr lang="en-GB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1B4B4-3428-4E71-97E0-EBF453F18A50}"/>
              </a:ext>
            </a:extLst>
          </p:cNvPr>
          <p:cNvSpPr txBox="1"/>
          <p:nvPr/>
        </p:nvSpPr>
        <p:spPr>
          <a:xfrm>
            <a:off x="4870673" y="6319839"/>
            <a:ext cx="338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Provisional data subject to change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BEC80AE-5B58-491B-9251-57D4355FB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" y="6344860"/>
            <a:ext cx="2133600" cy="4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622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B65C32C-6577-4F86-A997-C44DBBE0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33950" y="6356352"/>
            <a:ext cx="2057400" cy="365125"/>
          </a:xfrm>
        </p:spPr>
        <p:txBody>
          <a:bodyPr/>
          <a:lstStyle/>
          <a:p>
            <a:pPr>
              <a:defRPr/>
            </a:pPr>
            <a:fld id="{E794FDBF-DAB3-4C34-B404-3F0FBF6AE29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E28FEB8E-E1A4-4AC7-BA4D-F9A2D81FF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452" y="120044"/>
            <a:ext cx="3829683" cy="43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4291" bIns="3429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Conclusions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4DABAAE-58C0-48DE-B80C-EE8386A0A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62" y="752018"/>
            <a:ext cx="472368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New data using latest technology for measuring low levels of pollutants in air and water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Water concentration exceedances for human cancer risk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High concentrations of pollutants entering from several tributaries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Contaminated sediment source at several locations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Pollutant concentrations in mussel reflect concentrations in water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Air concentrations comparable to data from Chesapeake Bay and Delaware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High concentration in water causing net PCB volatilization from Anacostia River</a:t>
            </a:r>
          </a:p>
        </p:txBody>
      </p:sp>
      <p:pic>
        <p:nvPicPr>
          <p:cNvPr id="6" name="Picture 2" descr="C:\Users\Upal\Documents\UMBC-other\Papers published\Feature-in-situ-amendments\Figure-revised-1.jpg">
            <a:extLst>
              <a:ext uri="{FF2B5EF4-FFF2-40B4-BE49-F238E27FC236}">
                <a16:creationId xmlns:a16="http://schemas.microsoft.com/office/drawing/2014/main" id="{FF61237C-AAEF-4569-BDC9-CAC13A10C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545" y="1309556"/>
            <a:ext cx="4245429" cy="5428400"/>
          </a:xfrm>
          <a:prstGeom prst="rect">
            <a:avLst/>
          </a:prstGeom>
          <a:noFill/>
        </p:spPr>
      </p:pic>
      <p:sp>
        <p:nvSpPr>
          <p:cNvPr id="7" name="Right Arrow 3">
            <a:extLst>
              <a:ext uri="{FF2B5EF4-FFF2-40B4-BE49-F238E27FC236}">
                <a16:creationId xmlns:a16="http://schemas.microsoft.com/office/drawing/2014/main" id="{455CE882-857B-4502-8C08-8FEE730E83A2}"/>
              </a:ext>
            </a:extLst>
          </p:cNvPr>
          <p:cNvSpPr>
            <a:spLocks noChangeArrowheads="1"/>
          </p:cNvSpPr>
          <p:nvPr/>
        </p:nvSpPr>
        <p:spPr bwMode="auto">
          <a:xfrm rot="746306">
            <a:off x="5791741" y="2497614"/>
            <a:ext cx="333375" cy="228600"/>
          </a:xfrm>
          <a:prstGeom prst="rightArrow">
            <a:avLst>
              <a:gd name="adj1" fmla="val 50000"/>
              <a:gd name="adj2" fmla="val 5019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EF0A012-61D2-4B11-9204-22CEAF546E15}"/>
              </a:ext>
            </a:extLst>
          </p:cNvPr>
          <p:cNvSpPr txBox="1">
            <a:spLocks noChangeArrowheads="1"/>
          </p:cNvSpPr>
          <p:nvPr/>
        </p:nvSpPr>
        <p:spPr bwMode="auto">
          <a:xfrm rot="519001">
            <a:off x="4768702" y="1990270"/>
            <a:ext cx="1059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Tributary</a:t>
            </a:r>
          </a:p>
          <a:p>
            <a:r>
              <a:rPr lang="en-US" sz="1800" dirty="0"/>
              <a:t>Inputs</a:t>
            </a:r>
          </a:p>
        </p:txBody>
      </p:sp>
      <p:sp>
        <p:nvSpPr>
          <p:cNvPr id="9" name="Right Arrow 3">
            <a:extLst>
              <a:ext uri="{FF2B5EF4-FFF2-40B4-BE49-F238E27FC236}">
                <a16:creationId xmlns:a16="http://schemas.microsoft.com/office/drawing/2014/main" id="{3FD81332-D873-4246-9783-5220989ADA5B}"/>
              </a:ext>
            </a:extLst>
          </p:cNvPr>
          <p:cNvSpPr>
            <a:spLocks noChangeArrowheads="1"/>
          </p:cNvSpPr>
          <p:nvPr/>
        </p:nvSpPr>
        <p:spPr bwMode="auto">
          <a:xfrm rot="7119490">
            <a:off x="8402224" y="1282299"/>
            <a:ext cx="333375" cy="228600"/>
          </a:xfrm>
          <a:prstGeom prst="rightArrow">
            <a:avLst>
              <a:gd name="adj1" fmla="val 50000"/>
              <a:gd name="adj2" fmla="val 5019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A716DF1-02FD-4513-B803-63C20154BF9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994201" y="341184"/>
            <a:ext cx="1261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Upstream inputs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70E40EE-77C9-4B08-BE06-45B182E33D1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839334" y="684582"/>
            <a:ext cx="1388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Air-water flux</a:t>
            </a:r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08F24B1E-503A-4406-B7E4-AB5B60C557DB}"/>
              </a:ext>
            </a:extLst>
          </p:cNvPr>
          <p:cNvSpPr/>
          <p:nvPr/>
        </p:nvSpPr>
        <p:spPr>
          <a:xfrm>
            <a:off x="7480345" y="1761002"/>
            <a:ext cx="185438" cy="4775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6EA8E-275D-4984-8CFA-6B5CA8A4177E}"/>
              </a:ext>
            </a:extLst>
          </p:cNvPr>
          <p:cNvSpPr txBox="1"/>
          <p:nvPr/>
        </p:nvSpPr>
        <p:spPr>
          <a:xfrm>
            <a:off x="7359256" y="5043115"/>
            <a:ext cx="1115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Flux from sediment</a:t>
            </a:r>
          </a:p>
          <a:p>
            <a:r>
              <a:rPr lang="en-US" dirty="0"/>
              <a:t>       ?</a:t>
            </a:r>
          </a:p>
        </p:txBody>
      </p:sp>
      <p:sp>
        <p:nvSpPr>
          <p:cNvPr id="14" name="Right Arrow 3">
            <a:extLst>
              <a:ext uri="{FF2B5EF4-FFF2-40B4-BE49-F238E27FC236}">
                <a16:creationId xmlns:a16="http://schemas.microsoft.com/office/drawing/2014/main" id="{D3756758-FBEC-4320-954F-DA4F49548A4E}"/>
              </a:ext>
            </a:extLst>
          </p:cNvPr>
          <p:cNvSpPr>
            <a:spLocks noChangeArrowheads="1"/>
          </p:cNvSpPr>
          <p:nvPr/>
        </p:nvSpPr>
        <p:spPr bwMode="auto">
          <a:xfrm rot="8357410">
            <a:off x="5661636" y="5167722"/>
            <a:ext cx="466906" cy="228600"/>
          </a:xfrm>
          <a:prstGeom prst="rightArrow">
            <a:avLst>
              <a:gd name="adj1" fmla="val 50000"/>
              <a:gd name="adj2" fmla="val 5019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EE6520-3AD4-4E1A-BD65-04815E22CEFB}"/>
              </a:ext>
            </a:extLst>
          </p:cNvPr>
          <p:cNvSpPr txBox="1"/>
          <p:nvPr/>
        </p:nvSpPr>
        <p:spPr>
          <a:xfrm>
            <a:off x="5159106" y="5675354"/>
            <a:ext cx="99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Outflow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DE848-975F-4BD7-A0D2-CE597B828A4F}"/>
              </a:ext>
            </a:extLst>
          </p:cNvPr>
          <p:cNvSpPr txBox="1"/>
          <p:nvPr/>
        </p:nvSpPr>
        <p:spPr>
          <a:xfrm>
            <a:off x="3340546" y="6425500"/>
            <a:ext cx="338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Provisional data subject to change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D94CD214-9610-4150-AE82-011740A24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" y="6359575"/>
            <a:ext cx="2133600" cy="4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19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54ABE-ACE1-4A59-BE82-8DFD71E0DE16}"/>
              </a:ext>
            </a:extLst>
          </p:cNvPr>
          <p:cNvSpPr txBox="1">
            <a:spLocks noChangeArrowheads="1"/>
          </p:cNvSpPr>
          <p:nvPr/>
        </p:nvSpPr>
        <p:spPr>
          <a:xfrm>
            <a:off x="404761" y="76511"/>
            <a:ext cx="2618733" cy="6136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AD6B1-15EC-4F36-8AC0-9ABDDAFB2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r="22194" b="28455"/>
          <a:stretch>
            <a:fillRect/>
          </a:stretch>
        </p:blipFill>
        <p:spPr bwMode="auto">
          <a:xfrm>
            <a:off x="1029274" y="730198"/>
            <a:ext cx="2410160" cy="25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74071D-2667-47D6-8A67-641365FCA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77" y="344938"/>
            <a:ext cx="2725739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8C57723-D353-4821-AB37-2B1EC1052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48" y="4627283"/>
            <a:ext cx="2726268" cy="204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90AF935-1F27-484A-8A3F-DA90E005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48" y="2479208"/>
            <a:ext cx="2726267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F6867DA-A585-4347-9B7F-94E38A3FF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 b="3148"/>
          <a:stretch/>
        </p:blipFill>
        <p:spPr bwMode="auto">
          <a:xfrm>
            <a:off x="6394883" y="3725593"/>
            <a:ext cx="2600325" cy="29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8F09098-10F5-460F-B6A1-3847CC307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9"/>
          <a:stretch>
            <a:fillRect/>
          </a:stretch>
        </p:blipFill>
        <p:spPr bwMode="auto">
          <a:xfrm>
            <a:off x="1029274" y="3396775"/>
            <a:ext cx="2383406" cy="326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B8BF29A-4878-4B2D-8266-BDE6BA9BD6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" y="6365328"/>
            <a:ext cx="2133600" cy="4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CB1534-03B8-44BC-8581-D4B994DEB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t="12616" r="12871" b="15501"/>
          <a:stretch/>
        </p:blipFill>
        <p:spPr>
          <a:xfrm rot="5400000">
            <a:off x="6037554" y="710923"/>
            <a:ext cx="3289685" cy="255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0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2F0E10-EC16-4461-BD30-4255CD6C75BB}"/>
              </a:ext>
            </a:extLst>
          </p:cNvPr>
          <p:cNvSpPr/>
          <p:nvPr/>
        </p:nvSpPr>
        <p:spPr>
          <a:xfrm>
            <a:off x="165423" y="1819698"/>
            <a:ext cx="61795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Effective 2016, DOEE urges limited consumption of Anacostia and Potomac river fish.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PCBs, pesticides, and other chemical contaminants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https://doee.dc.gov/service/fishing-district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74149-DDE3-48F1-A49F-E1A4535B8A4D}"/>
              </a:ext>
            </a:extLst>
          </p:cNvPr>
          <p:cNvSpPr/>
          <p:nvPr/>
        </p:nvSpPr>
        <p:spPr>
          <a:xfrm>
            <a:off x="1523436" y="53031"/>
            <a:ext cx="4821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Fish Consumption Advisory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3A403-AD1D-4CA2-B37F-4E7CDF779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092" y="225336"/>
            <a:ext cx="2637319" cy="64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1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026" y="64545"/>
            <a:ext cx="6141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INPUTS OF POLLUTANTS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4" y="6270234"/>
            <a:ext cx="2362200" cy="49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A71382-D09F-4209-865A-90BDA02BEFFB}"/>
              </a:ext>
            </a:extLst>
          </p:cNvPr>
          <p:cNvSpPr txBox="1"/>
          <p:nvPr/>
        </p:nvSpPr>
        <p:spPr>
          <a:xfrm>
            <a:off x="247011" y="766732"/>
            <a:ext cx="44946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Need to understand quantitatively contributions from:</a:t>
            </a:r>
          </a:p>
          <a:p>
            <a:pPr marL="398453" indent="-3984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	1) Bed sediments</a:t>
            </a:r>
          </a:p>
          <a:p>
            <a:pPr marL="398453" indent="-3984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	2) Inputs from tributaries and outfalls     		(storm &amp; baseflow)</a:t>
            </a:r>
          </a:p>
          <a:p>
            <a:pPr marL="398453" indent="-3984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	3) Air-water exchange</a:t>
            </a:r>
          </a:p>
          <a:p>
            <a:pPr marL="398453" indent="-3984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398453" indent="-3984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Human exposure primarily through food chain</a:t>
            </a:r>
          </a:p>
          <a:p>
            <a:pPr marL="398453" indent="-3984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398453" indent="-3984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Ongoing inputs can have a major contribution in an urban system – often not well characterized</a:t>
            </a:r>
          </a:p>
          <a:p>
            <a:pPr marL="398453" indent="-3984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398453" indent="-3984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Water measurements are challenged by low concentrations for strongly hydrophobic chemicals</a:t>
            </a:r>
          </a:p>
        </p:txBody>
      </p:sp>
      <p:pic>
        <p:nvPicPr>
          <p:cNvPr id="14" name="Picture 2" descr="C:\Users\Upal\Documents\UMBC-other\Papers published\Feature-in-situ-amendments\Figure-revised-1.jpg">
            <a:extLst>
              <a:ext uri="{FF2B5EF4-FFF2-40B4-BE49-F238E27FC236}">
                <a16:creationId xmlns:a16="http://schemas.microsoft.com/office/drawing/2014/main" id="{BEB5640A-82C3-4FF5-BB2D-D5569E96F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545" y="1309556"/>
            <a:ext cx="4245429" cy="5428400"/>
          </a:xfrm>
          <a:prstGeom prst="rect">
            <a:avLst/>
          </a:prstGeom>
          <a:noFill/>
        </p:spPr>
      </p:pic>
      <p:sp>
        <p:nvSpPr>
          <p:cNvPr id="15" name="Right Arrow 3">
            <a:extLst>
              <a:ext uri="{FF2B5EF4-FFF2-40B4-BE49-F238E27FC236}">
                <a16:creationId xmlns:a16="http://schemas.microsoft.com/office/drawing/2014/main" id="{25EF69B3-5EFE-4509-8FF4-88F8CBD43A13}"/>
              </a:ext>
            </a:extLst>
          </p:cNvPr>
          <p:cNvSpPr>
            <a:spLocks noChangeArrowheads="1"/>
          </p:cNvSpPr>
          <p:nvPr/>
        </p:nvSpPr>
        <p:spPr bwMode="auto">
          <a:xfrm rot="746306">
            <a:off x="5791741" y="2497614"/>
            <a:ext cx="333375" cy="228600"/>
          </a:xfrm>
          <a:prstGeom prst="rightArrow">
            <a:avLst>
              <a:gd name="adj1" fmla="val 50000"/>
              <a:gd name="adj2" fmla="val 5019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5DE3472E-DEE6-4A34-B1A1-DCCFBE229F34}"/>
              </a:ext>
            </a:extLst>
          </p:cNvPr>
          <p:cNvSpPr txBox="1">
            <a:spLocks noChangeArrowheads="1"/>
          </p:cNvSpPr>
          <p:nvPr/>
        </p:nvSpPr>
        <p:spPr bwMode="auto">
          <a:xfrm rot="519001">
            <a:off x="4979356" y="2037930"/>
            <a:ext cx="1048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Tributary</a:t>
            </a:r>
          </a:p>
          <a:p>
            <a:r>
              <a:rPr lang="en-US" sz="1800" dirty="0"/>
              <a:t>inputs</a:t>
            </a:r>
          </a:p>
        </p:txBody>
      </p:sp>
      <p:sp>
        <p:nvSpPr>
          <p:cNvPr id="17" name="Right Arrow 3">
            <a:extLst>
              <a:ext uri="{FF2B5EF4-FFF2-40B4-BE49-F238E27FC236}">
                <a16:creationId xmlns:a16="http://schemas.microsoft.com/office/drawing/2014/main" id="{CA737062-EB58-4370-A515-D3F4940AF7FC}"/>
              </a:ext>
            </a:extLst>
          </p:cNvPr>
          <p:cNvSpPr>
            <a:spLocks noChangeArrowheads="1"/>
          </p:cNvSpPr>
          <p:nvPr/>
        </p:nvSpPr>
        <p:spPr bwMode="auto">
          <a:xfrm rot="7119490">
            <a:off x="8545151" y="1229823"/>
            <a:ext cx="333375" cy="228600"/>
          </a:xfrm>
          <a:prstGeom prst="rightArrow">
            <a:avLst>
              <a:gd name="adj1" fmla="val 50000"/>
              <a:gd name="adj2" fmla="val 5019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2B2A653A-1E52-45C4-B7FF-B3FDF7F6B4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146354" y="306864"/>
            <a:ext cx="11309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Upstream inputs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4856D30B-E962-47A0-B954-B8A94408404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142055" y="306865"/>
            <a:ext cx="1130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Air-water exchange</a:t>
            </a:r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12933806-F820-4B9F-A097-56647D0EDAE2}"/>
              </a:ext>
            </a:extLst>
          </p:cNvPr>
          <p:cNvSpPr/>
          <p:nvPr/>
        </p:nvSpPr>
        <p:spPr>
          <a:xfrm>
            <a:off x="7632182" y="1195515"/>
            <a:ext cx="185438" cy="4775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4BB4F-7F2B-4B42-92A1-969201368B98}"/>
              </a:ext>
            </a:extLst>
          </p:cNvPr>
          <p:cNvSpPr txBox="1"/>
          <p:nvPr/>
        </p:nvSpPr>
        <p:spPr>
          <a:xfrm>
            <a:off x="7359256" y="5164852"/>
            <a:ext cx="111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Flux from sediment</a:t>
            </a:r>
          </a:p>
        </p:txBody>
      </p:sp>
    </p:spTree>
    <p:extLst>
      <p:ext uri="{BB962C8B-B14F-4D97-AF65-F5344CB8AC3E}">
        <p14:creationId xmlns:p14="http://schemas.microsoft.com/office/powerpoint/2010/main" val="162847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11181" y="6294139"/>
            <a:ext cx="438151" cy="365125"/>
          </a:xfrm>
        </p:spPr>
        <p:txBody>
          <a:bodyPr/>
          <a:lstStyle/>
          <a:p>
            <a:fld id="{BCEB38EE-BD2B-4C71-A234-AF70484C8955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7856" y="29821"/>
            <a:ext cx="3427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STRATEGY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8577" y="1068614"/>
            <a:ext cx="3852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total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free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C</a:t>
            </a:r>
            <a:r>
              <a:rPr lang="en-US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C</a:t>
            </a:r>
            <a:r>
              <a:rPr lang="en-US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64118" y="1673938"/>
            <a:ext cx="6724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During </a:t>
            </a:r>
            <a:r>
              <a:rPr lang="en-US" sz="2000" b="1" dirty="0" err="1"/>
              <a:t>Baseflow</a:t>
            </a:r>
            <a:r>
              <a:rPr lang="en-US" sz="2000" b="1" dirty="0"/>
              <a:t>:</a:t>
            </a:r>
          </a:p>
          <a:p>
            <a:pPr marL="285744" indent="-285744">
              <a:buFontTx/>
              <a:buChar char="-"/>
            </a:pPr>
            <a:r>
              <a:rPr lang="en-US" sz="2000" dirty="0"/>
              <a:t>measure </a:t>
            </a:r>
            <a:r>
              <a:rPr lang="en-US" sz="2000" dirty="0" err="1"/>
              <a:t>C</a:t>
            </a:r>
            <a:r>
              <a:rPr lang="en-US" sz="2000" baseline="-25000" dirty="0" err="1"/>
              <a:t>free</a:t>
            </a:r>
            <a:r>
              <a:rPr lang="en-US" sz="2000" dirty="0"/>
              <a:t> using passive samplers</a:t>
            </a:r>
          </a:p>
          <a:p>
            <a:pPr marL="285744" indent="-285744">
              <a:buFontTx/>
              <a:buChar char="-"/>
            </a:pPr>
            <a:r>
              <a:rPr lang="en-US" sz="2000" dirty="0"/>
              <a:t>take measurements of DOC &amp; SS</a:t>
            </a:r>
          </a:p>
          <a:p>
            <a:pPr marL="285744" indent="-285744">
              <a:buFontTx/>
              <a:buChar char="-"/>
            </a:pPr>
            <a:r>
              <a:rPr lang="en-US" sz="2000" dirty="0"/>
              <a:t>estimate pollutant concentrations associated with DOC &amp; 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7688" y="3096272"/>
            <a:ext cx="69034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During Stormflow:</a:t>
            </a:r>
          </a:p>
          <a:p>
            <a:pPr marL="285744" indent="-285744">
              <a:buFontTx/>
              <a:buChar char="-"/>
            </a:pPr>
            <a:r>
              <a:rPr lang="en-US" sz="2000" dirty="0"/>
              <a:t>SS –associated pollutant loads dominate</a:t>
            </a:r>
          </a:p>
          <a:p>
            <a:pPr marL="285744" indent="-285744">
              <a:buFontTx/>
              <a:buChar char="-"/>
            </a:pPr>
            <a:r>
              <a:rPr lang="en-US" sz="2000" dirty="0"/>
              <a:t>Collect SS during storm flow and measure pollutant conc.</a:t>
            </a:r>
          </a:p>
          <a:p>
            <a:pPr marL="285744" indent="-285744">
              <a:buFontTx/>
              <a:buChar char="-"/>
            </a:pPr>
            <a:r>
              <a:rPr lang="en-US" sz="2000" dirty="0"/>
              <a:t>estimate pollutant concentrations associated with DOC &amp; </a:t>
            </a:r>
            <a:r>
              <a:rPr lang="en-US" sz="2000" dirty="0" err="1"/>
              <a:t>C</a:t>
            </a:r>
            <a:r>
              <a:rPr lang="en-US" sz="2000" baseline="-25000" dirty="0" err="1"/>
              <a:t>free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9662" y="761283"/>
            <a:ext cx="4718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1) MEASURE POLLUTANT LEVELS IN WATER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601" y="5699438"/>
            <a:ext cx="7549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4) MEASURE POLLUTANT ACCUMULATION IN DEPLOYED MUSSELS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9" y="6206824"/>
            <a:ext cx="2681779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9662" y="4551743"/>
            <a:ext cx="7715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3) MEASURE FLOWS</a:t>
            </a:r>
          </a:p>
          <a:p>
            <a:endParaRPr lang="en-US" sz="2000" b="1" dirty="0"/>
          </a:p>
          <a:p>
            <a:r>
              <a:rPr lang="en-US" sz="2000" b="1" dirty="0"/>
              <a:t>2) AIR-WATER AND SEDIMENT-WATER FLUXES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643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17042" y="6222531"/>
            <a:ext cx="361951" cy="365125"/>
          </a:xfrm>
        </p:spPr>
        <p:txBody>
          <a:bodyPr/>
          <a:lstStyle/>
          <a:p>
            <a:fld id="{BCEB38EE-BD2B-4C71-A234-AF70484C895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614" t="11556" r="20386" b="13778"/>
          <a:stretch/>
        </p:blipFill>
        <p:spPr>
          <a:xfrm>
            <a:off x="254139" y="722779"/>
            <a:ext cx="8763000" cy="54124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892" y="2664730"/>
            <a:ext cx="6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1439" y="1847377"/>
            <a:ext cx="104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Turbidity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147734" y="3034065"/>
            <a:ext cx="744552" cy="5539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04972" y="2140510"/>
            <a:ext cx="794103" cy="316468"/>
          </a:xfrm>
          <a:prstGeom prst="straightConnector1">
            <a:avLst/>
          </a:prstGeom>
          <a:ln>
            <a:solidFill>
              <a:srgbClr val="47A2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6040" y="88352"/>
            <a:ext cx="6051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CLOSER LOOK AT A STORM EVENT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0" y="6135216"/>
            <a:ext cx="2681779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35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04" y="1056187"/>
            <a:ext cx="58402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200"/>
              </a:spcAft>
              <a:buAutoNum type="arabicParenR"/>
            </a:pPr>
            <a:r>
              <a:rPr lang="en-US" sz="2000" dirty="0"/>
              <a:t>Hydrophobic chemicals partition between water and solid phases </a:t>
            </a:r>
          </a:p>
          <a:p>
            <a:pPr marL="457189" indent="-457189">
              <a:spcAft>
                <a:spcPts val="1200"/>
              </a:spcAft>
              <a:buAutoNum type="arabicParenR"/>
            </a:pPr>
            <a:r>
              <a:rPr lang="en-US" sz="2000" dirty="0"/>
              <a:t>Concentration in polymer can be related to the concentration in water</a:t>
            </a:r>
          </a:p>
          <a:p>
            <a:pPr marL="457189" indent="-457189">
              <a:spcAft>
                <a:spcPts val="1200"/>
              </a:spcAft>
              <a:buAutoNum type="arabicParenR"/>
            </a:pPr>
            <a:r>
              <a:rPr lang="en-US" sz="2000" dirty="0"/>
              <a:t>Performance reference compounds used to correct for non-equilibrium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980" y="38211"/>
            <a:ext cx="8130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SAMPLING FOR MEASURING FREELY DISSOLVED CONCENTRATIONS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F87014-F660-455F-9D28-EF4A4F57F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 r="16758"/>
          <a:stretch/>
        </p:blipFill>
        <p:spPr>
          <a:xfrm>
            <a:off x="335371" y="3302956"/>
            <a:ext cx="2681952" cy="30721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58215D-C4BC-42D4-8AC8-076A4D8D6429}"/>
              </a:ext>
            </a:extLst>
          </p:cNvPr>
          <p:cNvSpPr txBox="1"/>
          <p:nvPr/>
        </p:nvSpPr>
        <p:spPr>
          <a:xfrm>
            <a:off x="174483" y="6375138"/>
            <a:ext cx="4662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New approach: Integrative passive sampler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A67277-0DAB-4B17-8EEA-FA7F3D525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54" r="18162"/>
          <a:stretch/>
        </p:blipFill>
        <p:spPr>
          <a:xfrm>
            <a:off x="3221709" y="3302956"/>
            <a:ext cx="2776565" cy="30721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6F443F-367D-40F7-AD98-F12296EED3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6" t="15409" r="16820" b="16014"/>
          <a:stretch/>
        </p:blipFill>
        <p:spPr>
          <a:xfrm rot="5400000">
            <a:off x="7026432" y="1173357"/>
            <a:ext cx="2090711" cy="18563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3CDB98-D40C-4A23-929E-1BC4E25EC4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7" t="15927" r="24585" b="14444"/>
          <a:stretch/>
        </p:blipFill>
        <p:spPr>
          <a:xfrm>
            <a:off x="6079085" y="3302956"/>
            <a:ext cx="2920888" cy="307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7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7" y="908802"/>
            <a:ext cx="3857456" cy="4537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81088" y="56051"/>
            <a:ext cx="7079673" cy="59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675" tIns="96839" rIns="193675" bIns="96839" anchor="ctr"/>
          <a:lstStyle/>
          <a:p>
            <a:pPr algn="ctr">
              <a:lnSpc>
                <a:spcPct val="90000"/>
              </a:lnSpc>
            </a:pP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NEW USEPA GUIDANCES: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0202" y="908802"/>
            <a:ext cx="4562625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Deriving Sediment Interstitial Water Remediation Goals (IWRGs) at Superfund Sites for the Protection of Benthic Organisms from Direct Toxicity</a:t>
            </a:r>
          </a:p>
          <a:p>
            <a:endParaRPr lang="en-US" sz="2000" b="1" dirty="0">
              <a:latin typeface="Arial Narrow" panose="020B0606020202030204" pitchFamily="34" charset="0"/>
            </a:endParaRPr>
          </a:p>
          <a:p>
            <a:r>
              <a:rPr lang="en-US" sz="1400" b="1" dirty="0">
                <a:latin typeface="Century Gothic" charset="0"/>
                <a:ea typeface="Century Gothic" charset="0"/>
                <a:cs typeface="Century Gothic" charset="0"/>
              </a:rPr>
              <a:t>Lawrence P </a:t>
            </a:r>
            <a:r>
              <a:rPr lang="en-US" sz="1400" b="1" dirty="0" err="1">
                <a:latin typeface="Century Gothic" charset="0"/>
                <a:ea typeface="Century Gothic" charset="0"/>
                <a:cs typeface="Century Gothic" charset="0"/>
              </a:rPr>
              <a:t>Burkhard</a:t>
            </a:r>
            <a:r>
              <a:rPr lang="en-US" sz="1400" b="1" dirty="0">
                <a:latin typeface="Century Gothic" charset="0"/>
                <a:ea typeface="Century Gothic" charset="0"/>
                <a:cs typeface="Century Gothic" charset="0"/>
              </a:rPr>
              <a:t> and David R. Mount. U.S. EPA, Duluth, MN</a:t>
            </a:r>
          </a:p>
          <a:p>
            <a:r>
              <a:rPr lang="en-US" sz="1400" b="1" dirty="0">
                <a:latin typeface="Century Gothic" charset="0"/>
                <a:ea typeface="Century Gothic" charset="0"/>
                <a:cs typeface="Century Gothic" charset="0"/>
              </a:rPr>
              <a:t>Robert M. Burgess. U.S. EPA, Narragansett, RI</a:t>
            </a:r>
          </a:p>
          <a:p>
            <a:endParaRPr lang="en-US" sz="14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400" b="1" dirty="0">
                <a:latin typeface="Century Gothic" charset="0"/>
                <a:ea typeface="Century Gothic" charset="0"/>
                <a:cs typeface="Century Gothic" charset="0"/>
              </a:rPr>
              <a:t>Draft May 2016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8EA55-5B0D-4B72-8C31-CB46627F3EA9}"/>
              </a:ext>
            </a:extLst>
          </p:cNvPr>
          <p:cNvSpPr txBox="1"/>
          <p:nvPr/>
        </p:nvSpPr>
        <p:spPr>
          <a:xfrm>
            <a:off x="4294594" y="4408760"/>
            <a:ext cx="455823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2017 New start project from DoD ESTCP</a:t>
            </a:r>
          </a:p>
          <a:p>
            <a:endParaRPr lang="en-US" sz="2000" dirty="0"/>
          </a:p>
          <a:p>
            <a:r>
              <a:rPr lang="en-US" sz="2000" b="1" dirty="0"/>
              <a:t>Developing standard method (EPA SW-846) for passive sampling of sediments using common polymer sorbents (PDMS, PE)</a:t>
            </a:r>
            <a:endParaRPr lang="en-US" sz="20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E6F0C29-C0E6-4918-90E1-C1426E3C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" y="6314783"/>
            <a:ext cx="2133600" cy="4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3" y="6384238"/>
            <a:ext cx="361951" cy="365125"/>
          </a:xfrm>
        </p:spPr>
        <p:txBody>
          <a:bodyPr/>
          <a:lstStyle/>
          <a:p>
            <a:fld id="{BCEB38EE-BD2B-4C71-A234-AF70484C8955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89116"/>
              </p:ext>
            </p:extLst>
          </p:nvPr>
        </p:nvGraphicFramePr>
        <p:xfrm>
          <a:off x="406958" y="523220"/>
          <a:ext cx="6091687" cy="386039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8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7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Location</a:t>
                      </a:r>
                      <a:endParaRPr lang="en-US" sz="1100" dirty="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Mussels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Passive sampler (pore water)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Passive sampler (water column)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NE branch near gage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NW branch near gage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Lower Beaverdam Crk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Hickey Run (near gage)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Watts Branch (near gage)</a:t>
                      </a:r>
                      <a:endParaRPr lang="en-US" sz="1100" dirty="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effectLst/>
                        </a:rPr>
                        <a:t>Beaverdam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Crk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Mussel collection site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Anacostia site 1</a:t>
                      </a:r>
                      <a:endParaRPr lang="en-US" sz="1100" dirty="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Anacostia site 2</a:t>
                      </a:r>
                      <a:endParaRPr lang="en-US" sz="1100" dirty="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Anacostia site 3</a:t>
                      </a:r>
                      <a:endParaRPr lang="en-US" sz="1100" dirty="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Anacostia site 4</a:t>
                      </a:r>
                      <a:endParaRPr lang="en-US" sz="1100" dirty="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ourier 10cpi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624552"/>
              </p:ext>
            </p:extLst>
          </p:nvPr>
        </p:nvGraphicFramePr>
        <p:xfrm>
          <a:off x="406958" y="4404537"/>
          <a:ext cx="7848602" cy="220141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84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1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7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Location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Passive sampler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Suspended sediment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Flow Measurements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Passive sediment sampler &amp; suspended sediments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1) Nash Run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2) Ft. Dupont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3) Pope’s Branch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4) Texas Ave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_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5) Ft. Stanton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</a:rPr>
                        <a:t>_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</a:rPr>
                        <a:t>X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10cp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3638" y="0"/>
            <a:ext cx="411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LOCATIONS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0A9472-5A5E-4F67-91A8-604D14640A71}"/>
              </a:ext>
            </a:extLst>
          </p:cNvPr>
          <p:cNvSpPr txBox="1"/>
          <p:nvPr/>
        </p:nvSpPr>
        <p:spPr>
          <a:xfrm>
            <a:off x="7062476" y="859260"/>
            <a:ext cx="15588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Pollutants:</a:t>
            </a:r>
          </a:p>
          <a:p>
            <a:endParaRPr lang="en-US" sz="2400" dirty="0"/>
          </a:p>
          <a:p>
            <a:r>
              <a:rPr lang="en-US" sz="2400" dirty="0"/>
              <a:t>PCBs</a:t>
            </a:r>
          </a:p>
          <a:p>
            <a:r>
              <a:rPr lang="en-US" sz="2400" dirty="0"/>
              <a:t>Pesticides</a:t>
            </a:r>
          </a:p>
          <a:p>
            <a:r>
              <a:rPr lang="en-US" sz="2400" dirty="0"/>
              <a:t>PAHs</a:t>
            </a:r>
          </a:p>
        </p:txBody>
      </p:sp>
    </p:spTree>
    <p:extLst>
      <p:ext uri="{BB962C8B-B14F-4D97-AF65-F5344CB8AC3E}">
        <p14:creationId xmlns:p14="http://schemas.microsoft.com/office/powerpoint/2010/main" val="194256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789" t="14866" r="19579" b="13649"/>
          <a:stretch/>
        </p:blipFill>
        <p:spPr>
          <a:xfrm>
            <a:off x="155985" y="225261"/>
            <a:ext cx="5819699" cy="4811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3" t="28554" r="78037" b="10850"/>
          <a:stretch/>
        </p:blipFill>
        <p:spPr>
          <a:xfrm>
            <a:off x="6128085" y="1"/>
            <a:ext cx="2775284" cy="5037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63" t="37509" r="79474" b="38351"/>
          <a:stretch/>
        </p:blipFill>
        <p:spPr>
          <a:xfrm>
            <a:off x="6128085" y="4780551"/>
            <a:ext cx="2630907" cy="2069431"/>
          </a:xfrm>
          <a:prstGeom prst="rect">
            <a:avLst/>
          </a:prstGeom>
        </p:spPr>
      </p:pic>
      <p:sp>
        <p:nvSpPr>
          <p:cNvPr id="6" name="Teardrop 5"/>
          <p:cNvSpPr/>
          <p:nvPr/>
        </p:nvSpPr>
        <p:spPr>
          <a:xfrm rot="8119553">
            <a:off x="693451" y="5145572"/>
            <a:ext cx="383555" cy="372200"/>
          </a:xfrm>
          <a:prstGeom prst="teardrop">
            <a:avLst>
              <a:gd name="adj" fmla="val 1588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796225" y="5064499"/>
            <a:ext cx="689811" cy="641684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2276847" y="5180405"/>
            <a:ext cx="521369" cy="561473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709" y="5815266"/>
            <a:ext cx="190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Water sampler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8368" y="5817718"/>
            <a:ext cx="190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Mussel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1255" y="5815266"/>
            <a:ext cx="190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Air sampler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631" y="289152"/>
            <a:ext cx="469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LOCATIONS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9CC5F97B-2D15-4C87-AC87-9CD886D65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7" y="6303311"/>
            <a:ext cx="2133600" cy="4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64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</TotalTime>
  <Words>868</Words>
  <Application>Microsoft Office PowerPoint</Application>
  <PresentationFormat>On-screen Show (4:3)</PresentationFormat>
  <Paragraphs>238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Century Gothic</vt:lpstr>
      <vt:lpstr>Courier 10cpi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Ryan</dc:creator>
  <cp:lastModifiedBy>Upal Ghosh</cp:lastModifiedBy>
  <cp:revision>82</cp:revision>
  <dcterms:created xsi:type="dcterms:W3CDTF">2017-12-09T18:35:37Z</dcterms:created>
  <dcterms:modified xsi:type="dcterms:W3CDTF">2017-12-13T05:27:31Z</dcterms:modified>
</cp:coreProperties>
</file>