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5"/>
  </p:handoutMasterIdLst>
  <p:sldIdLst>
    <p:sldId id="256" r:id="rId2"/>
    <p:sldId id="257" r:id="rId3"/>
    <p:sldId id="263" r:id="rId4"/>
    <p:sldId id="286" r:id="rId5"/>
    <p:sldId id="266" r:id="rId6"/>
    <p:sldId id="297" r:id="rId7"/>
    <p:sldId id="267" r:id="rId8"/>
    <p:sldId id="260" r:id="rId9"/>
    <p:sldId id="261" r:id="rId10"/>
    <p:sldId id="268" r:id="rId11"/>
    <p:sldId id="269" r:id="rId12"/>
    <p:sldId id="270" r:id="rId13"/>
    <p:sldId id="271" r:id="rId14"/>
    <p:sldId id="272" r:id="rId15"/>
    <p:sldId id="273" r:id="rId16"/>
    <p:sldId id="274" r:id="rId17"/>
    <p:sldId id="294" r:id="rId18"/>
    <p:sldId id="300" r:id="rId19"/>
    <p:sldId id="290" r:id="rId20"/>
    <p:sldId id="285" r:id="rId21"/>
    <p:sldId id="276" r:id="rId22"/>
    <p:sldId id="282" r:id="rId23"/>
    <p:sldId id="279" r:id="rId24"/>
    <p:sldId id="280" r:id="rId25"/>
    <p:sldId id="283" r:id="rId26"/>
    <p:sldId id="284" r:id="rId27"/>
    <p:sldId id="281" r:id="rId28"/>
    <p:sldId id="277" r:id="rId29"/>
    <p:sldId id="278" r:id="rId30"/>
    <p:sldId id="298" r:id="rId31"/>
    <p:sldId id="301" r:id="rId32"/>
    <p:sldId id="299" r:id="rId33"/>
    <p:sldId id="293" r:id="rId3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White" initials="Pamel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3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F247EB8-C5D1-4915-ADA6-47159389583F}" type="datetimeFigureOut">
              <a:rPr lang="en-US" smtClean="0"/>
              <a:t>3/27/2017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631F67B-F360-446E-BD64-05F2E695A57C}" type="slidenum">
              <a:rPr lang="en-US" smtClean="0"/>
              <a:t>‹#›</a:t>
            </a:fld>
            <a:endParaRPr lang="en-US"/>
          </a:p>
        </p:txBody>
      </p:sp>
    </p:spTree>
    <p:extLst>
      <p:ext uri="{BB962C8B-B14F-4D97-AF65-F5344CB8AC3E}">
        <p14:creationId xmlns:p14="http://schemas.microsoft.com/office/powerpoint/2010/main" val="36766154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Think Before You Spank</a:t>
            </a:r>
          </a:p>
        </p:txBody>
      </p:sp>
      <p:sp>
        <p:nvSpPr>
          <p:cNvPr id="3" name="Subtitle 2"/>
          <p:cNvSpPr>
            <a:spLocks noGrp="1"/>
          </p:cNvSpPr>
          <p:nvPr>
            <p:ph type="subTitle" idx="1"/>
          </p:nvPr>
        </p:nvSpPr>
        <p:spPr/>
        <p:txBody>
          <a:bodyPr>
            <a:normAutofit/>
          </a:bodyPr>
          <a:lstStyle/>
          <a:p>
            <a:r>
              <a:rPr lang="en-US" dirty="0"/>
              <a:t>Dr. Satira Streeter, Licensed Clinical Psychologist</a:t>
            </a:r>
          </a:p>
          <a:p>
            <a:r>
              <a:rPr lang="en-US" dirty="0"/>
              <a:t>Chair, Mayor’s Advisory Committee on Child Abuse and Neglect</a:t>
            </a:r>
          </a:p>
        </p:txBody>
      </p:sp>
    </p:spTree>
    <p:extLst>
      <p:ext uri="{BB962C8B-B14F-4D97-AF65-F5344CB8AC3E}">
        <p14:creationId xmlns:p14="http://schemas.microsoft.com/office/powerpoint/2010/main" val="128394419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8645"/>
          </a:xfrm>
        </p:spPr>
        <p:txBody>
          <a:bodyPr>
            <a:normAutofit/>
          </a:bodyPr>
          <a:lstStyle/>
          <a:p>
            <a:r>
              <a:rPr lang="en-US" dirty="0"/>
              <a:t>Spanking Damages Trust</a:t>
            </a:r>
          </a:p>
        </p:txBody>
      </p:sp>
      <p:sp>
        <p:nvSpPr>
          <p:cNvPr id="3" name="Content Placeholder 2"/>
          <p:cNvSpPr>
            <a:spLocks noGrp="1"/>
          </p:cNvSpPr>
          <p:nvPr>
            <p:ph idx="1"/>
          </p:nvPr>
        </p:nvSpPr>
        <p:spPr>
          <a:xfrm>
            <a:off x="677334" y="1712687"/>
            <a:ext cx="5389011" cy="4328676"/>
          </a:xfrm>
        </p:spPr>
        <p:txBody>
          <a:bodyPr>
            <a:normAutofit lnSpcReduction="10000"/>
          </a:bodyPr>
          <a:lstStyle/>
          <a:p>
            <a:r>
              <a:rPr lang="en-US" sz="2400" dirty="0"/>
              <a:t>Children may become scared of their caregiver.</a:t>
            </a:r>
          </a:p>
          <a:p>
            <a:r>
              <a:rPr lang="en-US" sz="2400" dirty="0"/>
              <a:t>It may be hard to trust that the person who hits you will keep you safe.</a:t>
            </a:r>
          </a:p>
          <a:p>
            <a:r>
              <a:rPr lang="en-US" sz="2400" dirty="0"/>
              <a:t>Parents have to demonstrate a “Do as I say not as I do” philosophy. </a:t>
            </a:r>
          </a:p>
          <a:p>
            <a:r>
              <a:rPr lang="en-US" sz="2400" dirty="0"/>
              <a:t>Parents may say that “I’m doing this for your own good” </a:t>
            </a:r>
            <a:r>
              <a:rPr lang="en-US" sz="2400" dirty="0">
                <a:solidFill>
                  <a:schemeClr val="tx1"/>
                </a:solidFill>
              </a:rPr>
              <a:t>but</a:t>
            </a:r>
            <a:r>
              <a:rPr lang="en-US" sz="2400" dirty="0">
                <a:solidFill>
                  <a:srgbClr val="FF0000"/>
                </a:solidFill>
              </a:rPr>
              <a:t> </a:t>
            </a:r>
            <a:r>
              <a:rPr lang="en-US" sz="2400" dirty="0"/>
              <a:t>most parents hit to vent their own anger and frustration.</a:t>
            </a:r>
          </a:p>
          <a:p>
            <a:endParaRPr lang="en-US" dirty="0"/>
          </a:p>
        </p:txBody>
      </p:sp>
      <p:pic>
        <p:nvPicPr>
          <p:cNvPr id="4" name="Picture 3"/>
          <p:cNvPicPr>
            <a:picLocks noChangeAspect="1"/>
          </p:cNvPicPr>
          <p:nvPr/>
        </p:nvPicPr>
        <p:blipFill>
          <a:blip r:embed="rId2"/>
          <a:stretch>
            <a:fillRect/>
          </a:stretch>
        </p:blipFill>
        <p:spPr>
          <a:xfrm>
            <a:off x="6212113" y="0"/>
            <a:ext cx="5477659" cy="6857999"/>
          </a:xfrm>
          <a:prstGeom prst="rect">
            <a:avLst/>
          </a:prstGeom>
        </p:spPr>
      </p:pic>
    </p:spTree>
    <p:extLst>
      <p:ext uri="{BB962C8B-B14F-4D97-AF65-F5344CB8AC3E}">
        <p14:creationId xmlns:p14="http://schemas.microsoft.com/office/powerpoint/2010/main" val="172967795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 Can Increase Bad Behavior</a:t>
            </a:r>
          </a:p>
        </p:txBody>
      </p:sp>
      <p:sp>
        <p:nvSpPr>
          <p:cNvPr id="3" name="Content Placeholder 2"/>
          <p:cNvSpPr>
            <a:spLocks noGrp="1"/>
          </p:cNvSpPr>
          <p:nvPr>
            <p:ph idx="1"/>
          </p:nvPr>
        </p:nvSpPr>
        <p:spPr>
          <a:xfrm>
            <a:off x="635771" y="1609871"/>
            <a:ext cx="7222066" cy="4697411"/>
          </a:xfrm>
        </p:spPr>
        <p:txBody>
          <a:bodyPr>
            <a:normAutofit fontScale="92500" lnSpcReduction="10000"/>
          </a:bodyPr>
          <a:lstStyle/>
          <a:p>
            <a:r>
              <a:rPr lang="en-US" sz="2800" dirty="0">
                <a:solidFill>
                  <a:schemeClr val="tx1"/>
                </a:solidFill>
              </a:rPr>
              <a:t>To avoid being “caught” in behavior that might result in a spanking</a:t>
            </a:r>
            <a:r>
              <a:rPr lang="en-US" sz="2800" dirty="0"/>
              <a:t>, children my lie, steal, or cheat.</a:t>
            </a:r>
          </a:p>
          <a:p>
            <a:r>
              <a:rPr lang="en-US" sz="2800" dirty="0"/>
              <a:t>Children learn to use violence to get others to do what they want them to do.</a:t>
            </a:r>
          </a:p>
          <a:p>
            <a:r>
              <a:rPr lang="en-US" sz="2800" dirty="0"/>
              <a:t>Children may become angry and act out more.</a:t>
            </a:r>
          </a:p>
          <a:p>
            <a:r>
              <a:rPr lang="en-US" sz="2800" dirty="0"/>
              <a:t>Respect may be lost and children may behave </a:t>
            </a:r>
            <a:r>
              <a:rPr lang="en-US" sz="2800" dirty="0">
                <a:solidFill>
                  <a:schemeClr val="tx1"/>
                </a:solidFill>
              </a:rPr>
              <a:t>“well” only to avoid spanking, but not with an understanding of the positive reasons for “good behavior.”</a:t>
            </a:r>
          </a:p>
          <a:p>
            <a:endParaRPr lang="en-US" sz="2800" dirty="0"/>
          </a:p>
          <a:p>
            <a:endParaRPr lang="en-US" dirty="0"/>
          </a:p>
        </p:txBody>
      </p:sp>
      <p:pic>
        <p:nvPicPr>
          <p:cNvPr id="4" name="Picture 3"/>
          <p:cNvPicPr>
            <a:picLocks noChangeAspect="1"/>
          </p:cNvPicPr>
          <p:nvPr/>
        </p:nvPicPr>
        <p:blipFill>
          <a:blip r:embed="rId2"/>
          <a:stretch>
            <a:fillRect/>
          </a:stretch>
        </p:blipFill>
        <p:spPr>
          <a:xfrm>
            <a:off x="7914141" y="1485900"/>
            <a:ext cx="3256086" cy="28574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993114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99" y="217676"/>
            <a:ext cx="7234187" cy="1320800"/>
          </a:xfrm>
        </p:spPr>
        <p:txBody>
          <a:bodyPr>
            <a:normAutofit/>
          </a:bodyPr>
          <a:lstStyle/>
          <a:p>
            <a:r>
              <a:rPr lang="en-US" dirty="0"/>
              <a:t>Spanking Supports Violence</a:t>
            </a:r>
          </a:p>
        </p:txBody>
      </p:sp>
      <p:sp>
        <p:nvSpPr>
          <p:cNvPr id="3" name="Content Placeholder 2"/>
          <p:cNvSpPr>
            <a:spLocks noGrp="1"/>
          </p:cNvSpPr>
          <p:nvPr>
            <p:ph idx="1"/>
          </p:nvPr>
        </p:nvSpPr>
        <p:spPr>
          <a:xfrm>
            <a:off x="623454" y="1300464"/>
            <a:ext cx="6834553" cy="5021454"/>
          </a:xfrm>
        </p:spPr>
        <p:txBody>
          <a:bodyPr/>
          <a:lstStyle/>
          <a:p>
            <a:r>
              <a:rPr lang="en-US" sz="2400" dirty="0"/>
              <a:t>Spanking is hitting.</a:t>
            </a:r>
          </a:p>
          <a:p>
            <a:r>
              <a:rPr lang="en-US" sz="2400" dirty="0"/>
              <a:t>Spanking teaches a child that it is okay to hit when you are displeased.</a:t>
            </a:r>
          </a:p>
          <a:p>
            <a:r>
              <a:rPr lang="en-US" sz="2400" dirty="0"/>
              <a:t>Children may learn that hitting equates to love.</a:t>
            </a:r>
          </a:p>
          <a:p>
            <a:r>
              <a:rPr lang="en-US" sz="2400" dirty="0"/>
              <a:t>There is no research that supports the effectiveness of </a:t>
            </a:r>
            <a:r>
              <a:rPr lang="en-US" sz="2400" dirty="0">
                <a:solidFill>
                  <a:schemeClr val="tx1"/>
                </a:solidFill>
              </a:rPr>
              <a:t>physical</a:t>
            </a:r>
            <a:r>
              <a:rPr lang="en-US" sz="2400" dirty="0"/>
              <a:t> punishment.</a:t>
            </a:r>
          </a:p>
          <a:p>
            <a:r>
              <a:rPr lang="en-US" sz="2400" dirty="0">
                <a:solidFill>
                  <a:schemeClr val="tx1"/>
                </a:solidFill>
              </a:rPr>
              <a:t>When physical punishment doesn’t work, parents think they have to keep increasing it which makes spanking even more dangerous</a:t>
            </a:r>
            <a:r>
              <a:rPr lang="en-US" sz="2400" dirty="0"/>
              <a:t>.</a:t>
            </a:r>
          </a:p>
          <a:p>
            <a:endParaRPr lang="en-US" sz="2400" dirty="0"/>
          </a:p>
          <a:p>
            <a:endParaRPr lang="en-US" dirty="0"/>
          </a:p>
          <a:p>
            <a:endParaRPr lang="en-US" dirty="0"/>
          </a:p>
        </p:txBody>
      </p:sp>
      <p:pic>
        <p:nvPicPr>
          <p:cNvPr id="4" name="Picture 3"/>
          <p:cNvPicPr>
            <a:picLocks noChangeAspect="1"/>
          </p:cNvPicPr>
          <p:nvPr/>
        </p:nvPicPr>
        <p:blipFill>
          <a:blip r:embed="rId2"/>
          <a:stretch>
            <a:fillRect/>
          </a:stretch>
        </p:blipFill>
        <p:spPr>
          <a:xfrm>
            <a:off x="7595755" y="692264"/>
            <a:ext cx="4478481" cy="4264685"/>
          </a:xfrm>
          <a:prstGeom prst="rect">
            <a:avLst/>
          </a:prstGeom>
        </p:spPr>
      </p:pic>
    </p:spTree>
    <p:extLst>
      <p:ext uri="{BB962C8B-B14F-4D97-AF65-F5344CB8AC3E}">
        <p14:creationId xmlns:p14="http://schemas.microsoft.com/office/powerpoint/2010/main" val="91054083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0662"/>
            <a:ext cx="8596668" cy="1320800"/>
          </a:xfrm>
        </p:spPr>
        <p:txBody>
          <a:bodyPr>
            <a:normAutofit/>
          </a:bodyPr>
          <a:lstStyle/>
          <a:p>
            <a:r>
              <a:rPr lang="en-US" dirty="0"/>
              <a:t>Spanking Creates Bad Memories</a:t>
            </a:r>
          </a:p>
        </p:txBody>
      </p:sp>
      <p:sp>
        <p:nvSpPr>
          <p:cNvPr id="3" name="Content Placeholder 2"/>
          <p:cNvSpPr>
            <a:spLocks noGrp="1"/>
          </p:cNvSpPr>
          <p:nvPr>
            <p:ph idx="1"/>
          </p:nvPr>
        </p:nvSpPr>
        <p:spPr>
          <a:xfrm>
            <a:off x="677334" y="1413164"/>
            <a:ext cx="5422130" cy="2618509"/>
          </a:xfrm>
        </p:spPr>
        <p:txBody>
          <a:bodyPr>
            <a:normAutofit/>
          </a:bodyPr>
          <a:lstStyle/>
          <a:p>
            <a:r>
              <a:rPr lang="en-US" sz="2400" dirty="0"/>
              <a:t>Children may hold on to feelings of anger.</a:t>
            </a:r>
          </a:p>
          <a:p>
            <a:r>
              <a:rPr lang="en-US" sz="2400" dirty="0"/>
              <a:t>Children may become adults that harbor feelings of resentment which distance them from their caregivers.</a:t>
            </a:r>
          </a:p>
          <a:p>
            <a:endParaRPr lang="en-US" dirty="0"/>
          </a:p>
          <a:p>
            <a:endParaRPr lang="en-US" dirty="0"/>
          </a:p>
        </p:txBody>
      </p:sp>
      <p:pic>
        <p:nvPicPr>
          <p:cNvPr id="4" name="Picture 3"/>
          <p:cNvPicPr>
            <a:picLocks noChangeAspect="1"/>
          </p:cNvPicPr>
          <p:nvPr/>
        </p:nvPicPr>
        <p:blipFill>
          <a:blip r:embed="rId2"/>
          <a:stretch>
            <a:fillRect/>
          </a:stretch>
        </p:blipFill>
        <p:spPr>
          <a:xfrm>
            <a:off x="5800317" y="776130"/>
            <a:ext cx="5546555" cy="4278923"/>
          </a:xfrm>
          <a:prstGeom prst="ellipse">
            <a:avLst/>
          </a:prstGeom>
          <a:ln>
            <a:noFill/>
          </a:ln>
          <a:effectLst>
            <a:softEdge rad="112500"/>
          </a:effectLst>
        </p:spPr>
      </p:pic>
      <p:sp>
        <p:nvSpPr>
          <p:cNvPr id="5" name="TextBox 4"/>
          <p:cNvSpPr txBox="1"/>
          <p:nvPr/>
        </p:nvSpPr>
        <p:spPr>
          <a:xfrm>
            <a:off x="474133" y="4250267"/>
            <a:ext cx="6366934" cy="1938992"/>
          </a:xfrm>
          <a:prstGeom prst="rect">
            <a:avLst/>
          </a:prstGeom>
          <a:noFill/>
        </p:spPr>
        <p:txBody>
          <a:bodyPr wrap="square" rtlCol="0">
            <a:spAutoFit/>
          </a:bodyPr>
          <a:lstStyle/>
          <a:p>
            <a:r>
              <a:rPr lang="en-US" sz="2000" i="1" dirty="0">
                <a:solidFill>
                  <a:srgbClr val="C00000"/>
                </a:solidFill>
              </a:rPr>
              <a:t>"Smacking a child to quiet him will startle him and shame him into either tears or silence. Whatever the momentary gain for the disciplinarian, for the child, the lesson in shame and anger is lasting." </a:t>
            </a:r>
          </a:p>
          <a:p>
            <a:r>
              <a:rPr lang="en-US" sz="2000" i="1" dirty="0">
                <a:solidFill>
                  <a:srgbClr val="C00000"/>
                </a:solidFill>
              </a:rPr>
              <a:t>(Drs. </a:t>
            </a:r>
            <a:r>
              <a:rPr lang="en-US" sz="2000" i="1" dirty="0" err="1">
                <a:solidFill>
                  <a:srgbClr val="C00000"/>
                </a:solidFill>
              </a:rPr>
              <a:t>Kindlon</a:t>
            </a:r>
            <a:r>
              <a:rPr lang="en-US" sz="2000" i="1" dirty="0">
                <a:solidFill>
                  <a:srgbClr val="C00000"/>
                </a:solidFill>
              </a:rPr>
              <a:t> and Thompson, authors of </a:t>
            </a:r>
            <a:r>
              <a:rPr lang="en-US" sz="2000" i="1" u="sng" dirty="0">
                <a:solidFill>
                  <a:srgbClr val="C00000"/>
                </a:solidFill>
              </a:rPr>
              <a:t>Raising Cain – Protecting the Emotional Life of Boys</a:t>
            </a:r>
            <a:r>
              <a:rPr lang="en-US" sz="2000" i="1" dirty="0">
                <a:solidFill>
                  <a:srgbClr val="C00000"/>
                </a:solidFill>
              </a:rPr>
              <a:t>)</a:t>
            </a:r>
          </a:p>
        </p:txBody>
      </p:sp>
    </p:spTree>
    <p:extLst>
      <p:ext uri="{BB962C8B-B14F-4D97-AF65-F5344CB8AC3E}">
        <p14:creationId xmlns:p14="http://schemas.microsoft.com/office/powerpoint/2010/main" val="315443985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 Ignores the Needs of Children</a:t>
            </a:r>
          </a:p>
        </p:txBody>
      </p:sp>
      <p:sp>
        <p:nvSpPr>
          <p:cNvPr id="3" name="Content Placeholder 2"/>
          <p:cNvSpPr>
            <a:spLocks noGrp="1"/>
          </p:cNvSpPr>
          <p:nvPr>
            <p:ph idx="1"/>
          </p:nvPr>
        </p:nvSpPr>
        <p:spPr>
          <a:xfrm>
            <a:off x="739679" y="1569258"/>
            <a:ext cx="8596668" cy="3880773"/>
          </a:xfrm>
        </p:spPr>
        <p:txBody>
          <a:bodyPr/>
          <a:lstStyle/>
          <a:p>
            <a:r>
              <a:rPr lang="en-US" sz="2800" dirty="0"/>
              <a:t>Children act out because of their need for direction, attention, nutrition, sleep, and/or exploration.</a:t>
            </a:r>
            <a:r>
              <a:rPr lang="en-US" dirty="0"/>
              <a:t> </a:t>
            </a:r>
          </a:p>
        </p:txBody>
      </p:sp>
      <p:pic>
        <p:nvPicPr>
          <p:cNvPr id="4" name="Picture 3"/>
          <p:cNvPicPr>
            <a:picLocks noChangeAspect="1"/>
          </p:cNvPicPr>
          <p:nvPr/>
        </p:nvPicPr>
        <p:blipFill>
          <a:blip r:embed="rId2"/>
          <a:stretch>
            <a:fillRect/>
          </a:stretch>
        </p:blipFill>
        <p:spPr>
          <a:xfrm>
            <a:off x="2177276" y="3002973"/>
            <a:ext cx="6675778" cy="3855027"/>
          </a:xfrm>
          <a:prstGeom prst="rect">
            <a:avLst/>
          </a:prstGeom>
        </p:spPr>
      </p:pic>
    </p:spTree>
    <p:extLst>
      <p:ext uri="{BB962C8B-B14F-4D97-AF65-F5344CB8AC3E}">
        <p14:creationId xmlns:p14="http://schemas.microsoft.com/office/powerpoint/2010/main" val="13184143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 Undermines Great Parenting</a:t>
            </a:r>
          </a:p>
        </p:txBody>
      </p:sp>
      <p:sp>
        <p:nvSpPr>
          <p:cNvPr id="3" name="Content Placeholder 2"/>
          <p:cNvSpPr>
            <a:spLocks noGrp="1"/>
          </p:cNvSpPr>
          <p:nvPr>
            <p:ph idx="1"/>
          </p:nvPr>
        </p:nvSpPr>
        <p:spPr>
          <a:xfrm>
            <a:off x="666943" y="1391662"/>
            <a:ext cx="8596668" cy="3880773"/>
          </a:xfrm>
        </p:spPr>
        <p:txBody>
          <a:bodyPr>
            <a:noAutofit/>
          </a:bodyPr>
          <a:lstStyle/>
          <a:p>
            <a:r>
              <a:rPr lang="en-US" sz="2000" dirty="0"/>
              <a:t>Spanking temporarily stops misbehavior, but takes away an important opportunity to teach and model appropriate, self-disciplined behavior.</a:t>
            </a:r>
          </a:p>
          <a:p>
            <a:r>
              <a:rPr lang="en-US" sz="2000" dirty="0"/>
              <a:t>No long-term behavioral  positive change typically results from children being hit.</a:t>
            </a:r>
          </a:p>
          <a:p>
            <a:r>
              <a:rPr lang="en-US" sz="2000" dirty="0"/>
              <a:t>When a child is being hit he is not in the frame of mind to learn.</a:t>
            </a:r>
          </a:p>
          <a:p>
            <a:pPr lvl="1">
              <a:buFont typeface="Wingdings" panose="05000000000000000000" pitchFamily="2" charset="2"/>
              <a:buChar char="q"/>
            </a:pPr>
            <a:r>
              <a:rPr lang="en-US" sz="2000" dirty="0"/>
              <a:t>They become overwhelmed with sadness or anger which is directed either inward or externally.</a:t>
            </a:r>
          </a:p>
          <a:p>
            <a:r>
              <a:rPr lang="en-US" sz="2000" dirty="0"/>
              <a:t>Children show long-term positive behavior change when they</a:t>
            </a:r>
          </a:p>
          <a:p>
            <a:pPr lvl="1">
              <a:buFont typeface="Wingdings" panose="05000000000000000000" pitchFamily="2" charset="2"/>
              <a:buChar char="q"/>
            </a:pPr>
            <a:r>
              <a:rPr lang="en-US" sz="2000" dirty="0"/>
              <a:t>Understand expectations,</a:t>
            </a:r>
          </a:p>
          <a:p>
            <a:pPr lvl="1">
              <a:buFont typeface="Wingdings" panose="05000000000000000000" pitchFamily="2" charset="2"/>
              <a:buChar char="q"/>
            </a:pPr>
            <a:r>
              <a:rPr lang="en-US" sz="2000" dirty="0"/>
              <a:t>Want their caregivers to be proud of them, </a:t>
            </a:r>
          </a:p>
          <a:p>
            <a:pPr lvl="1">
              <a:buFont typeface="Wingdings" panose="05000000000000000000" pitchFamily="2" charset="2"/>
              <a:buChar char="q"/>
            </a:pPr>
            <a:r>
              <a:rPr lang="en-US" sz="2000" dirty="0"/>
              <a:t>Have self pride and awareness, and</a:t>
            </a:r>
          </a:p>
          <a:p>
            <a:pPr lvl="1">
              <a:buFont typeface="Wingdings" panose="05000000000000000000" pitchFamily="2" charset="2"/>
              <a:buChar char="q"/>
            </a:pPr>
            <a:r>
              <a:rPr lang="en-US" sz="2000" dirty="0"/>
              <a:t>Understand the reasons for rules.</a:t>
            </a:r>
          </a:p>
        </p:txBody>
      </p:sp>
    </p:spTree>
    <p:extLst>
      <p:ext uri="{BB962C8B-B14F-4D97-AF65-F5344CB8AC3E}">
        <p14:creationId xmlns:p14="http://schemas.microsoft.com/office/powerpoint/2010/main" val="14454320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 Does More Harm than Good</a:t>
            </a:r>
            <a:br>
              <a:rPr lang="en-US" dirty="0"/>
            </a:br>
            <a:endParaRPr lang="en-US" dirty="0"/>
          </a:p>
        </p:txBody>
      </p:sp>
      <p:sp>
        <p:nvSpPr>
          <p:cNvPr id="3" name="Content Placeholder 2"/>
          <p:cNvSpPr>
            <a:spLocks noGrp="1"/>
          </p:cNvSpPr>
          <p:nvPr>
            <p:ph idx="1"/>
          </p:nvPr>
        </p:nvSpPr>
        <p:spPr>
          <a:xfrm>
            <a:off x="677334" y="1337482"/>
            <a:ext cx="8596668" cy="5268034"/>
          </a:xfrm>
        </p:spPr>
        <p:txBody>
          <a:bodyPr>
            <a:normAutofit/>
          </a:bodyPr>
          <a:lstStyle/>
          <a:p>
            <a:pPr marL="0" indent="0">
              <a:buNone/>
            </a:pPr>
            <a:r>
              <a:rPr lang="en-US" sz="3600" dirty="0"/>
              <a:t>Spanking has been linked to… </a:t>
            </a:r>
          </a:p>
          <a:p>
            <a:pPr lvl="1"/>
            <a:r>
              <a:rPr lang="en-US" sz="3600" dirty="0"/>
              <a:t>Low moral internalization</a:t>
            </a:r>
          </a:p>
          <a:p>
            <a:pPr lvl="1"/>
            <a:r>
              <a:rPr lang="en-US" sz="3600" dirty="0"/>
              <a:t>Aggression </a:t>
            </a:r>
          </a:p>
          <a:p>
            <a:pPr lvl="1"/>
            <a:r>
              <a:rPr lang="en-US" sz="3600" dirty="0"/>
              <a:t>Antisocial behavior</a:t>
            </a:r>
          </a:p>
          <a:p>
            <a:pPr lvl="1"/>
            <a:r>
              <a:rPr lang="en-US" sz="3600" dirty="0"/>
              <a:t>Externalizing behavior problems</a:t>
            </a:r>
          </a:p>
          <a:p>
            <a:pPr lvl="1"/>
            <a:r>
              <a:rPr lang="en-US" sz="3600" dirty="0"/>
              <a:t>Internalizing behavior problems</a:t>
            </a:r>
          </a:p>
          <a:p>
            <a:pPr lvl="1"/>
            <a:r>
              <a:rPr lang="en-US" sz="3600" dirty="0"/>
              <a:t>Depression</a:t>
            </a:r>
          </a:p>
          <a:p>
            <a:pPr lvl="1"/>
            <a:endParaRPr lang="en-US" sz="2000" dirty="0"/>
          </a:p>
          <a:p>
            <a:pPr lvl="1"/>
            <a:endParaRPr lang="en-US" sz="2000"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225551251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83501" cy="1320800"/>
          </a:xfrm>
        </p:spPr>
        <p:txBody>
          <a:bodyPr>
            <a:normAutofit/>
          </a:bodyPr>
          <a:lstStyle/>
          <a:p>
            <a:r>
              <a:rPr lang="en-US" sz="3100" dirty="0"/>
              <a:t>Spanking Does More Harm than Good (continued)</a:t>
            </a:r>
            <a:br>
              <a:rPr lang="en-US" dirty="0"/>
            </a:br>
            <a:endParaRPr lang="en-US" dirty="0"/>
          </a:p>
        </p:txBody>
      </p:sp>
      <p:sp>
        <p:nvSpPr>
          <p:cNvPr id="3" name="Content Placeholder 2"/>
          <p:cNvSpPr>
            <a:spLocks noGrp="1"/>
          </p:cNvSpPr>
          <p:nvPr>
            <p:ph idx="1"/>
          </p:nvPr>
        </p:nvSpPr>
        <p:spPr>
          <a:xfrm>
            <a:off x="677334" y="1337482"/>
            <a:ext cx="8596668" cy="5268034"/>
          </a:xfrm>
        </p:spPr>
        <p:txBody>
          <a:bodyPr>
            <a:normAutofit/>
          </a:bodyPr>
          <a:lstStyle/>
          <a:p>
            <a:pPr marL="0" indent="0">
              <a:buNone/>
            </a:pPr>
            <a:r>
              <a:rPr lang="en-US" sz="2400" dirty="0"/>
              <a:t>Spanking has been linked to… </a:t>
            </a:r>
          </a:p>
          <a:p>
            <a:pPr lvl="1">
              <a:buClr>
                <a:srgbClr val="D34817"/>
              </a:buClr>
            </a:pPr>
            <a:r>
              <a:rPr lang="en-US" sz="2400" dirty="0">
                <a:solidFill>
                  <a:prstClr val="black">
                    <a:lumMod val="75000"/>
                    <a:lumOff val="25000"/>
                  </a:prstClr>
                </a:solidFill>
              </a:rPr>
              <a:t>Anxiety</a:t>
            </a:r>
          </a:p>
          <a:p>
            <a:pPr lvl="1">
              <a:buClr>
                <a:srgbClr val="D34817"/>
              </a:buClr>
            </a:pPr>
            <a:r>
              <a:rPr lang="en-US" sz="2400" dirty="0">
                <a:solidFill>
                  <a:prstClr val="black">
                    <a:lumMod val="75000"/>
                    <a:lumOff val="25000"/>
                  </a:prstClr>
                </a:solidFill>
              </a:rPr>
              <a:t>Negative parent-child relationships</a:t>
            </a:r>
          </a:p>
          <a:p>
            <a:pPr lvl="1">
              <a:buClr>
                <a:srgbClr val="D34817"/>
              </a:buClr>
            </a:pPr>
            <a:r>
              <a:rPr lang="en-US" sz="2400" dirty="0">
                <a:solidFill>
                  <a:prstClr val="black">
                    <a:lumMod val="75000"/>
                    <a:lumOff val="25000"/>
                  </a:prstClr>
                </a:solidFill>
              </a:rPr>
              <a:t>Impaired cognitive ability</a:t>
            </a:r>
          </a:p>
          <a:p>
            <a:pPr lvl="1">
              <a:buClr>
                <a:srgbClr val="D34817"/>
              </a:buClr>
            </a:pPr>
            <a:r>
              <a:rPr lang="en-US" sz="2400" dirty="0">
                <a:solidFill>
                  <a:prstClr val="black">
                    <a:lumMod val="75000"/>
                    <a:lumOff val="25000"/>
                  </a:prstClr>
                </a:solidFill>
              </a:rPr>
              <a:t>Low self-esteem</a:t>
            </a:r>
          </a:p>
          <a:p>
            <a:pPr lvl="1">
              <a:buClr>
                <a:srgbClr val="D34817"/>
              </a:buClr>
            </a:pPr>
            <a:r>
              <a:rPr lang="en-US" sz="2400" dirty="0">
                <a:solidFill>
                  <a:prstClr val="black">
                    <a:lumMod val="75000"/>
                    <a:lumOff val="25000"/>
                  </a:prstClr>
                </a:solidFill>
              </a:rPr>
              <a:t>Substance Abuse</a:t>
            </a:r>
          </a:p>
          <a:p>
            <a:pPr lvl="1">
              <a:buClr>
                <a:srgbClr val="D34817"/>
              </a:buClr>
            </a:pPr>
            <a:r>
              <a:rPr lang="en-US" sz="2400" dirty="0">
                <a:solidFill>
                  <a:prstClr val="black">
                    <a:lumMod val="75000"/>
                    <a:lumOff val="25000"/>
                  </a:prstClr>
                </a:solidFill>
              </a:rPr>
              <a:t>Physical abuse of one’s spouse and children as adults</a:t>
            </a:r>
          </a:p>
          <a:p>
            <a:pPr lvl="1">
              <a:buClr>
                <a:srgbClr val="D34817"/>
              </a:buClr>
            </a:pPr>
            <a:r>
              <a:rPr lang="en-US" sz="2400" dirty="0">
                <a:solidFill>
                  <a:prstClr val="black">
                    <a:lumMod val="75000"/>
                    <a:lumOff val="25000"/>
                  </a:prstClr>
                </a:solidFill>
              </a:rPr>
              <a:t>Poorer quality of relationship with parents</a:t>
            </a:r>
          </a:p>
          <a:p>
            <a:pPr marL="0" lvl="0" indent="0">
              <a:buClr>
                <a:srgbClr val="D34817"/>
              </a:buClr>
              <a:buNone/>
            </a:pPr>
            <a:endParaRPr lang="en-US" dirty="0">
              <a:solidFill>
                <a:prstClr val="black">
                  <a:lumMod val="75000"/>
                  <a:lumOff val="25000"/>
                </a:prstClr>
              </a:solidFill>
            </a:endParaRPr>
          </a:p>
          <a:p>
            <a:pPr marL="0" lvl="0" indent="0">
              <a:buClr>
                <a:srgbClr val="D34817"/>
              </a:buClr>
              <a:buNone/>
            </a:pPr>
            <a:r>
              <a:rPr lang="en-US" dirty="0">
                <a:solidFill>
                  <a:prstClr val="black">
                    <a:lumMod val="75000"/>
                    <a:lumOff val="25000"/>
                  </a:prstClr>
                </a:solidFill>
              </a:rPr>
              <a:t>Reference: </a:t>
            </a:r>
            <a:r>
              <a:rPr lang="en-US" dirty="0" err="1">
                <a:solidFill>
                  <a:prstClr val="black">
                    <a:lumMod val="75000"/>
                    <a:lumOff val="25000"/>
                  </a:prstClr>
                </a:solidFill>
              </a:rPr>
              <a:t>Gershoff</a:t>
            </a:r>
            <a:r>
              <a:rPr lang="en-US" dirty="0">
                <a:solidFill>
                  <a:prstClr val="black">
                    <a:lumMod val="75000"/>
                    <a:lumOff val="25000"/>
                  </a:prstClr>
                </a:solidFill>
              </a:rPr>
              <a:t>, 2008; </a:t>
            </a:r>
            <a:r>
              <a:rPr lang="en-US" dirty="0" err="1">
                <a:solidFill>
                  <a:prstClr val="black">
                    <a:lumMod val="75000"/>
                    <a:lumOff val="25000"/>
                  </a:prstClr>
                </a:solidFill>
              </a:rPr>
              <a:t>Gershoff</a:t>
            </a:r>
            <a:r>
              <a:rPr lang="en-US" dirty="0">
                <a:solidFill>
                  <a:prstClr val="black">
                    <a:lumMod val="75000"/>
                    <a:lumOff val="25000"/>
                  </a:prstClr>
                </a:solidFill>
              </a:rPr>
              <a:t>, 2016; Grogan-</a:t>
            </a:r>
            <a:r>
              <a:rPr lang="en-US" dirty="0" err="1">
                <a:solidFill>
                  <a:prstClr val="black">
                    <a:lumMod val="75000"/>
                    <a:lumOff val="25000"/>
                  </a:prstClr>
                </a:solidFill>
              </a:rPr>
              <a:t>Kaylor</a:t>
            </a:r>
            <a:r>
              <a:rPr lang="en-US" dirty="0">
                <a:solidFill>
                  <a:prstClr val="black">
                    <a:lumMod val="75000"/>
                    <a:lumOff val="25000"/>
                  </a:prstClr>
                </a:solidFill>
              </a:rPr>
              <a:t> et al, 2005; </a:t>
            </a:r>
            <a:r>
              <a:rPr lang="en-US" dirty="0" err="1">
                <a:solidFill>
                  <a:prstClr val="black">
                    <a:lumMod val="75000"/>
                    <a:lumOff val="25000"/>
                  </a:prstClr>
                </a:solidFill>
              </a:rPr>
              <a:t>Mulvaney</a:t>
            </a:r>
            <a:r>
              <a:rPr lang="en-US" dirty="0">
                <a:solidFill>
                  <a:prstClr val="black">
                    <a:lumMod val="75000"/>
                    <a:lumOff val="25000"/>
                  </a:prstClr>
                </a:solidFill>
              </a:rPr>
              <a:t> et al, 2007; </a:t>
            </a:r>
            <a:r>
              <a:rPr lang="en-US" dirty="0" err="1">
                <a:solidFill>
                  <a:prstClr val="black">
                    <a:lumMod val="75000"/>
                    <a:lumOff val="25000"/>
                  </a:prstClr>
                </a:solidFill>
              </a:rPr>
              <a:t>Pardini</a:t>
            </a:r>
            <a:r>
              <a:rPr lang="en-US" dirty="0">
                <a:solidFill>
                  <a:prstClr val="black">
                    <a:lumMod val="75000"/>
                    <a:lumOff val="25000"/>
                  </a:prstClr>
                </a:solidFill>
              </a:rPr>
              <a:t> et al, 2008; Slade et al, 2004; Straus 1994.</a:t>
            </a:r>
          </a:p>
          <a:p>
            <a:pPr lvl="1"/>
            <a:endParaRPr lang="en-US" sz="2200" dirty="0"/>
          </a:p>
          <a:p>
            <a:pPr lvl="1"/>
            <a:endParaRPr lang="en-US" sz="2000" dirty="0"/>
          </a:p>
          <a:p>
            <a:pPr lvl="1"/>
            <a:endParaRPr lang="en-US" sz="2000"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151497080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83501" cy="1320800"/>
          </a:xfrm>
        </p:spPr>
        <p:txBody>
          <a:bodyPr>
            <a:normAutofit/>
          </a:bodyPr>
          <a:lstStyle/>
          <a:p>
            <a:r>
              <a:rPr lang="en-US" sz="3100" dirty="0"/>
              <a:t>Spanking is Passed Down Through Generations</a:t>
            </a:r>
            <a:endParaRPr lang="en-US" dirty="0"/>
          </a:p>
        </p:txBody>
      </p:sp>
      <p:sp>
        <p:nvSpPr>
          <p:cNvPr id="3" name="Content Placeholder 2"/>
          <p:cNvSpPr>
            <a:spLocks noGrp="1"/>
          </p:cNvSpPr>
          <p:nvPr>
            <p:ph idx="1"/>
          </p:nvPr>
        </p:nvSpPr>
        <p:spPr>
          <a:xfrm>
            <a:off x="677334" y="1337482"/>
            <a:ext cx="8596668" cy="5268034"/>
          </a:xfrm>
        </p:spPr>
        <p:txBody>
          <a:bodyPr>
            <a:normAutofit/>
          </a:bodyPr>
          <a:lstStyle/>
          <a:p>
            <a:pPr lvl="1"/>
            <a:r>
              <a:rPr lang="en-US" sz="3200" dirty="0"/>
              <a:t>Most parents spank because they were spanked</a:t>
            </a:r>
          </a:p>
          <a:p>
            <a:pPr lvl="1"/>
            <a:r>
              <a:rPr lang="en-US" sz="3200" dirty="0"/>
              <a:t>Many parents believe that their parents could have taken another approach</a:t>
            </a:r>
          </a:p>
          <a:p>
            <a:pPr lvl="1"/>
            <a:r>
              <a:rPr lang="en-US" sz="3200" dirty="0"/>
              <a:t>Many parents indicate that they have never considered not spanking or utilizing other methods. </a:t>
            </a:r>
          </a:p>
          <a:p>
            <a:pPr lvl="1"/>
            <a:endParaRPr lang="en-US" sz="2000" dirty="0"/>
          </a:p>
          <a:p>
            <a:pPr lvl="1"/>
            <a:endParaRPr lang="en-US" sz="2000" dirty="0"/>
          </a:p>
          <a:p>
            <a:pPr marL="457200" lvl="1" indent="0">
              <a:buNone/>
            </a:pPr>
            <a:endParaRPr lang="en-US" sz="2400" dirty="0"/>
          </a:p>
          <a:p>
            <a:pPr lvl="1"/>
            <a:endParaRPr lang="en-US" dirty="0"/>
          </a:p>
        </p:txBody>
      </p:sp>
    </p:spTree>
    <p:extLst>
      <p:ext uri="{BB962C8B-B14F-4D97-AF65-F5344CB8AC3E}">
        <p14:creationId xmlns:p14="http://schemas.microsoft.com/office/powerpoint/2010/main" val="311712433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609599"/>
            <a:ext cx="9651999" cy="5988628"/>
          </a:xfrm>
        </p:spPr>
        <p:txBody>
          <a:bodyPr>
            <a:normAutofit/>
          </a:bodyPr>
          <a:lstStyle/>
          <a:p>
            <a:pPr>
              <a:spcBef>
                <a:spcPts val="600"/>
              </a:spcBef>
              <a:spcAft>
                <a:spcPts val="600"/>
              </a:spcAft>
            </a:pPr>
            <a:r>
              <a:rPr lang="en-US" sz="4400" dirty="0">
                <a:solidFill>
                  <a:srgbClr val="00B050"/>
                </a:solidFill>
              </a:rPr>
              <a:t>Discipline is helping a child solve a problem.</a:t>
            </a:r>
            <a:br>
              <a:rPr lang="en-US" sz="4400" dirty="0"/>
            </a:br>
            <a:r>
              <a:rPr lang="en-US" sz="4400" dirty="0"/>
              <a:t>Punishment is making a child suffer for having a problem.  </a:t>
            </a:r>
            <a:br>
              <a:rPr lang="en-US" sz="4400" dirty="0"/>
            </a:br>
            <a:r>
              <a:rPr lang="en-US" sz="4400" dirty="0">
                <a:solidFill>
                  <a:srgbClr val="00B050"/>
                </a:solidFill>
              </a:rPr>
              <a:t>To raise problem solvers, focus on solutions, not retribution.</a:t>
            </a:r>
            <a:br>
              <a:rPr lang="en-US" sz="2000" dirty="0">
                <a:solidFill>
                  <a:srgbClr val="00B050"/>
                </a:solidFill>
              </a:rPr>
            </a:br>
            <a:br>
              <a:rPr lang="en-US" sz="2000" dirty="0">
                <a:solidFill>
                  <a:srgbClr val="00B050"/>
                </a:solidFill>
              </a:rPr>
            </a:br>
            <a:r>
              <a:rPr lang="en-US" sz="2000" dirty="0"/>
              <a:t>								</a:t>
            </a:r>
            <a:r>
              <a:rPr lang="en-US" sz="4400" dirty="0"/>
              <a:t>	-L.R. </a:t>
            </a:r>
            <a:r>
              <a:rPr lang="en-US" sz="4400" dirty="0" err="1"/>
              <a:t>Knost</a:t>
            </a:r>
            <a:br>
              <a:rPr lang="en-US" sz="4400" dirty="0"/>
            </a:br>
            <a:r>
              <a:rPr lang="en-US" sz="2000" dirty="0"/>
              <a:t>                                                      (independent child development</a:t>
            </a:r>
            <a:br>
              <a:rPr lang="en-US" sz="2000" dirty="0"/>
            </a:br>
            <a:r>
              <a:rPr lang="en-US" sz="2000" dirty="0"/>
              <a:t>                                                      researcher, award-winning author) </a:t>
            </a:r>
          </a:p>
        </p:txBody>
      </p:sp>
    </p:spTree>
    <p:extLst>
      <p:ext uri="{BB962C8B-B14F-4D97-AF65-F5344CB8AC3E}">
        <p14:creationId xmlns:p14="http://schemas.microsoft.com/office/powerpoint/2010/main" val="175865180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a:xfrm>
            <a:off x="677334" y="1577009"/>
            <a:ext cx="8596668" cy="4717774"/>
          </a:xfrm>
        </p:spPr>
        <p:txBody>
          <a:bodyPr>
            <a:normAutofit lnSpcReduction="10000"/>
          </a:bodyPr>
          <a:lstStyle/>
          <a:p>
            <a:r>
              <a:rPr lang="en-US" sz="2400" dirty="0">
                <a:solidFill>
                  <a:schemeClr val="tx1"/>
                </a:solidFill>
              </a:rPr>
              <a:t>To give caregivers information about the harmful impact of spanking</a:t>
            </a:r>
          </a:p>
          <a:p>
            <a:r>
              <a:rPr lang="en-US" sz="2400" dirty="0">
                <a:solidFill>
                  <a:schemeClr val="tx1"/>
                </a:solidFill>
              </a:rPr>
              <a:t>To discuss effective discipline methods</a:t>
            </a:r>
          </a:p>
          <a:p>
            <a:r>
              <a:rPr lang="en-US" sz="2400" dirty="0">
                <a:solidFill>
                  <a:schemeClr val="tx1"/>
                </a:solidFill>
              </a:rPr>
              <a:t>To explore current parenting tactics (including generational parenting and “updates” based on science)</a:t>
            </a:r>
          </a:p>
          <a:p>
            <a:r>
              <a:rPr lang="en-US" sz="2400" dirty="0">
                <a:solidFill>
                  <a:schemeClr val="tx1"/>
                </a:solidFill>
              </a:rPr>
              <a:t>To acknowledge that while spanking is not against the law, it can have serious and detrimental outcomes</a:t>
            </a:r>
          </a:p>
          <a:p>
            <a:r>
              <a:rPr lang="en-US" sz="2400" dirty="0">
                <a:solidFill>
                  <a:schemeClr val="tx1"/>
                </a:solidFill>
              </a:rPr>
              <a:t>To help caregivers recognize that they have a choice in the corrective measures that they use </a:t>
            </a:r>
          </a:p>
          <a:p>
            <a:r>
              <a:rPr lang="en-US" sz="2400" dirty="0">
                <a:solidFill>
                  <a:schemeClr val="tx1"/>
                </a:solidFill>
              </a:rPr>
              <a:t>To help caregivers fill their “parenting toolkits” with knowledge, alternatives, and community resources</a:t>
            </a:r>
          </a:p>
        </p:txBody>
      </p:sp>
    </p:spTree>
    <p:extLst>
      <p:ext uri="{BB962C8B-B14F-4D97-AF65-F5344CB8AC3E}">
        <p14:creationId xmlns:p14="http://schemas.microsoft.com/office/powerpoint/2010/main" val="396387167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995" y="2864427"/>
            <a:ext cx="7971691" cy="1320800"/>
          </a:xfrm>
        </p:spPr>
        <p:txBody>
          <a:bodyPr>
            <a:normAutofit/>
          </a:bodyPr>
          <a:lstStyle/>
          <a:p>
            <a:r>
              <a:rPr lang="en-US" sz="4000" dirty="0"/>
              <a:t>What could your parents </a:t>
            </a:r>
            <a:br>
              <a:rPr lang="en-US" sz="4000" dirty="0"/>
            </a:br>
            <a:r>
              <a:rPr lang="en-US" sz="4000" dirty="0"/>
              <a:t>have done instead?</a:t>
            </a:r>
          </a:p>
        </p:txBody>
      </p:sp>
      <p:pic>
        <p:nvPicPr>
          <p:cNvPr id="4" name="Content Placeholder 3"/>
          <p:cNvPicPr>
            <a:picLocks noGrp="1" noChangeAspect="1"/>
          </p:cNvPicPr>
          <p:nvPr>
            <p:ph idx="1"/>
          </p:nvPr>
        </p:nvPicPr>
        <p:blipFill>
          <a:blip r:embed="rId2"/>
          <a:stretch>
            <a:fillRect/>
          </a:stretch>
        </p:blipFill>
        <p:spPr>
          <a:xfrm>
            <a:off x="1" y="0"/>
            <a:ext cx="3505199" cy="6858000"/>
          </a:xfrm>
        </p:spPr>
      </p:pic>
    </p:spTree>
    <p:extLst>
      <p:ext uri="{BB962C8B-B14F-4D97-AF65-F5344CB8AC3E}">
        <p14:creationId xmlns:p14="http://schemas.microsoft.com/office/powerpoint/2010/main" val="299577903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117" y="1961322"/>
            <a:ext cx="8596668" cy="3087756"/>
          </a:xfrm>
        </p:spPr>
        <p:txBody>
          <a:bodyPr>
            <a:normAutofit fontScale="90000"/>
          </a:bodyPr>
          <a:lstStyle/>
          <a:p>
            <a:r>
              <a:rPr lang="en-US" sz="4400" dirty="0"/>
              <a:t>“Discipline teaches, improves, corrects, and prevents. Punishment retaliates, humiliates, and/or causes physical pain.” </a:t>
            </a:r>
          </a:p>
        </p:txBody>
      </p:sp>
    </p:spTree>
    <p:extLst>
      <p:ext uri="{BB962C8B-B14F-4D97-AF65-F5344CB8AC3E}">
        <p14:creationId xmlns:p14="http://schemas.microsoft.com/office/powerpoint/2010/main" val="257311443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Set Children Up for Success</a:t>
            </a:r>
            <a:br>
              <a:rPr lang="en-US" dirty="0"/>
            </a:br>
            <a:endParaRPr lang="en-US" dirty="0"/>
          </a:p>
        </p:txBody>
      </p:sp>
      <p:sp>
        <p:nvSpPr>
          <p:cNvPr id="3" name="Content Placeholder 2"/>
          <p:cNvSpPr>
            <a:spLocks noGrp="1"/>
          </p:cNvSpPr>
          <p:nvPr>
            <p:ph idx="1"/>
          </p:nvPr>
        </p:nvSpPr>
        <p:spPr>
          <a:xfrm>
            <a:off x="677334" y="1419367"/>
            <a:ext cx="8596668" cy="4621996"/>
          </a:xfrm>
        </p:spPr>
        <p:txBody>
          <a:bodyPr>
            <a:normAutofit/>
          </a:bodyPr>
          <a:lstStyle/>
          <a:p>
            <a:r>
              <a:rPr lang="en-US" sz="2000" dirty="0"/>
              <a:t>Make rules and expectations clear and prevent situations for misbehavior to happen to help children demonstrate their best behavior.</a:t>
            </a:r>
          </a:p>
          <a:p>
            <a:r>
              <a:rPr lang="en-US" sz="2000" dirty="0"/>
              <a:t>Know developmental milestones so that you don’t expect too much or too little from your child.</a:t>
            </a:r>
          </a:p>
          <a:p>
            <a:r>
              <a:rPr lang="en-US" sz="2000" dirty="0"/>
              <a:t>Child-proof the house.</a:t>
            </a:r>
          </a:p>
          <a:p>
            <a:r>
              <a:rPr lang="en-US" sz="2000" dirty="0"/>
              <a:t>Remind children of the expectations and rewards before entering potential difficult situations i.e. church, grocery store, appointments.</a:t>
            </a:r>
          </a:p>
          <a:p>
            <a:endParaRPr lang="en-US" sz="2000" dirty="0"/>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1159554" y="4629376"/>
            <a:ext cx="2847975" cy="1895475"/>
          </a:xfrm>
          <a:prstGeom prst="rect">
            <a:avLst/>
          </a:prstGeom>
        </p:spPr>
      </p:pic>
    </p:spTree>
    <p:extLst>
      <p:ext uri="{BB962C8B-B14F-4D97-AF65-F5344CB8AC3E}">
        <p14:creationId xmlns:p14="http://schemas.microsoft.com/office/powerpoint/2010/main" val="240541008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Praise and Reward Positive Behaviors</a:t>
            </a:r>
          </a:p>
        </p:txBody>
      </p:sp>
      <p:sp>
        <p:nvSpPr>
          <p:cNvPr id="3" name="Content Placeholder 2"/>
          <p:cNvSpPr>
            <a:spLocks noGrp="1"/>
          </p:cNvSpPr>
          <p:nvPr>
            <p:ph idx="1"/>
          </p:nvPr>
        </p:nvSpPr>
        <p:spPr>
          <a:xfrm>
            <a:off x="421982" y="1501254"/>
            <a:ext cx="6674854" cy="5356745"/>
          </a:xfrm>
        </p:spPr>
        <p:txBody>
          <a:bodyPr>
            <a:normAutofit fontScale="92500" lnSpcReduction="10000"/>
          </a:bodyPr>
          <a:lstStyle/>
          <a:p>
            <a:r>
              <a:rPr lang="en-US" sz="2600" dirty="0"/>
              <a:t>Children learn expectations and which behaviors to repeat.</a:t>
            </a:r>
          </a:p>
          <a:p>
            <a:r>
              <a:rPr lang="en-US" sz="2600" dirty="0"/>
              <a:t>“Catch” children engaged in positive behaviors.</a:t>
            </a:r>
          </a:p>
          <a:p>
            <a:r>
              <a:rPr lang="en-US" sz="2600" dirty="0"/>
              <a:t>Let them know that you are proud of their decisions.</a:t>
            </a:r>
          </a:p>
          <a:p>
            <a:r>
              <a:rPr lang="en-US" sz="2600" dirty="0"/>
              <a:t>Provide small incentives/grant privileges for positive behavior.</a:t>
            </a:r>
          </a:p>
          <a:p>
            <a:r>
              <a:rPr lang="en-US" sz="2600" dirty="0"/>
              <a:t>Look children in the eye, offer a hug or a high five, tell them the behavior you noticed,  them know how proud you are.</a:t>
            </a:r>
          </a:p>
          <a:p>
            <a:endParaRPr lang="en-US" sz="1900" dirty="0"/>
          </a:p>
          <a:p>
            <a:pPr marL="0" indent="0">
              <a:buNone/>
            </a:pPr>
            <a:br>
              <a:rPr lang="en-US" dirty="0"/>
            </a:br>
            <a:endParaRPr lang="en-US" dirty="0"/>
          </a:p>
        </p:txBody>
      </p:sp>
      <p:pic>
        <p:nvPicPr>
          <p:cNvPr id="4" name="Picture 3"/>
          <p:cNvPicPr>
            <a:picLocks noChangeAspect="1"/>
          </p:cNvPicPr>
          <p:nvPr/>
        </p:nvPicPr>
        <p:blipFill>
          <a:blip r:embed="rId2"/>
          <a:stretch>
            <a:fillRect/>
          </a:stretch>
        </p:blipFill>
        <p:spPr>
          <a:xfrm>
            <a:off x="7096835" y="1662545"/>
            <a:ext cx="3979873" cy="3491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685176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060175"/>
          </a:xfrm>
        </p:spPr>
        <p:txBody>
          <a:bodyPr>
            <a:normAutofit/>
          </a:bodyPr>
          <a:lstStyle/>
          <a:p>
            <a:r>
              <a:rPr lang="en-US" dirty="0"/>
              <a:t>Utilize Teachable Moments</a:t>
            </a:r>
          </a:p>
        </p:txBody>
      </p:sp>
      <p:sp>
        <p:nvSpPr>
          <p:cNvPr id="3" name="Content Placeholder 2"/>
          <p:cNvSpPr>
            <a:spLocks noGrp="1"/>
          </p:cNvSpPr>
          <p:nvPr>
            <p:ph idx="1"/>
          </p:nvPr>
        </p:nvSpPr>
        <p:spPr>
          <a:xfrm>
            <a:off x="677334" y="1669774"/>
            <a:ext cx="8596668" cy="4371589"/>
          </a:xfrm>
        </p:spPr>
        <p:txBody>
          <a:bodyPr/>
          <a:lstStyle/>
          <a:p>
            <a:r>
              <a:rPr lang="en-US" sz="2400" dirty="0"/>
              <a:t>Caregivers can help children to manage emotions, problem solve, and compromise with everyday moments:</a:t>
            </a:r>
          </a:p>
          <a:p>
            <a:pPr lvl="1">
              <a:buFont typeface="Wingdings" panose="05000000000000000000" pitchFamily="2" charset="2"/>
              <a:buChar char="q"/>
            </a:pPr>
            <a:r>
              <a:rPr lang="en-US" sz="2400" dirty="0"/>
              <a:t>As you’re watching TV</a:t>
            </a:r>
          </a:p>
          <a:p>
            <a:pPr lvl="1">
              <a:buFont typeface="Wingdings" panose="05000000000000000000" pitchFamily="2" charset="2"/>
              <a:buChar char="q"/>
            </a:pPr>
            <a:r>
              <a:rPr lang="en-US" sz="2400" dirty="0"/>
              <a:t>Listening to the radio</a:t>
            </a:r>
          </a:p>
          <a:p>
            <a:pPr lvl="1">
              <a:buFont typeface="Wingdings" panose="05000000000000000000" pitchFamily="2" charset="2"/>
              <a:buChar char="q"/>
            </a:pPr>
            <a:r>
              <a:rPr lang="en-US" sz="2400" dirty="0"/>
              <a:t>Out in public</a:t>
            </a:r>
          </a:p>
          <a:p>
            <a:pPr lvl="1">
              <a:buFont typeface="Wingdings" panose="05000000000000000000" pitchFamily="2" charset="2"/>
              <a:buChar char="q"/>
            </a:pPr>
            <a:r>
              <a:rPr lang="en-US" sz="2400" dirty="0"/>
              <a:t>Observing the behavior of others</a:t>
            </a:r>
          </a:p>
          <a:p>
            <a:pPr lvl="1">
              <a:buFont typeface="Wingdings" panose="05000000000000000000" pitchFamily="2" charset="2"/>
              <a:buChar char="q"/>
            </a:pPr>
            <a:r>
              <a:rPr lang="en-US" sz="2400" dirty="0"/>
              <a:t>Reading</a:t>
            </a:r>
          </a:p>
          <a:p>
            <a:r>
              <a:rPr lang="en-US" sz="2400" dirty="0"/>
              <a:t>Ask the child to reflect, share your reflections.</a:t>
            </a:r>
            <a:br>
              <a:rPr lang="en-US" dirty="0"/>
            </a:br>
            <a:endParaRPr lang="en-US" dirty="0"/>
          </a:p>
        </p:txBody>
      </p:sp>
      <p:pic>
        <p:nvPicPr>
          <p:cNvPr id="4" name="Picture 3"/>
          <p:cNvPicPr>
            <a:picLocks noChangeAspect="1"/>
          </p:cNvPicPr>
          <p:nvPr/>
        </p:nvPicPr>
        <p:blipFill>
          <a:blip r:embed="rId2"/>
          <a:stretch>
            <a:fillRect/>
          </a:stretch>
        </p:blipFill>
        <p:spPr>
          <a:xfrm>
            <a:off x="7644449" y="2810009"/>
            <a:ext cx="2888261" cy="2385446"/>
          </a:xfrm>
          <a:prstGeom prst="rect">
            <a:avLst/>
          </a:prstGeom>
        </p:spPr>
      </p:pic>
    </p:spTree>
    <p:extLst>
      <p:ext uri="{BB962C8B-B14F-4D97-AF65-F5344CB8AC3E}">
        <p14:creationId xmlns:p14="http://schemas.microsoft.com/office/powerpoint/2010/main" val="178653911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925" y="1324264"/>
            <a:ext cx="5839140" cy="1320800"/>
          </a:xfrm>
        </p:spPr>
        <p:txBody>
          <a:bodyPr>
            <a:normAutofit/>
          </a:bodyPr>
          <a:lstStyle/>
          <a:p>
            <a:r>
              <a:rPr lang="en-US" dirty="0"/>
              <a:t>Model</a:t>
            </a:r>
          </a:p>
        </p:txBody>
      </p:sp>
      <p:sp>
        <p:nvSpPr>
          <p:cNvPr id="3" name="Content Placeholder 2"/>
          <p:cNvSpPr>
            <a:spLocks noGrp="1"/>
          </p:cNvSpPr>
          <p:nvPr>
            <p:ph idx="1"/>
          </p:nvPr>
        </p:nvSpPr>
        <p:spPr>
          <a:xfrm>
            <a:off x="5952925" y="1984664"/>
            <a:ext cx="4062846" cy="4091256"/>
          </a:xfrm>
        </p:spPr>
        <p:txBody>
          <a:bodyPr>
            <a:noAutofit/>
          </a:bodyPr>
          <a:lstStyle/>
          <a:p>
            <a:pPr marL="0" indent="0">
              <a:buNone/>
            </a:pPr>
            <a:r>
              <a:rPr lang="en-US" sz="2800" dirty="0">
                <a:solidFill>
                  <a:schemeClr val="tx1"/>
                </a:solidFill>
              </a:rPr>
              <a:t>Demonstrate how to manage relationships, self-care, and responsibilities daily. Children are a reflection of their caregivers positive and negative behaviors.</a:t>
            </a:r>
            <a:br>
              <a:rPr lang="en-US" sz="2800" dirty="0">
                <a:solidFill>
                  <a:srgbClr val="C00000"/>
                </a:solidFill>
              </a:rPr>
            </a:br>
            <a:endParaRPr lang="en-US" sz="2800" dirty="0">
              <a:solidFill>
                <a:srgbClr val="C00000"/>
              </a:solidFill>
            </a:endParaRPr>
          </a:p>
        </p:txBody>
      </p:sp>
      <p:pic>
        <p:nvPicPr>
          <p:cNvPr id="5" name="Picture 4"/>
          <p:cNvPicPr>
            <a:picLocks noChangeAspect="1"/>
          </p:cNvPicPr>
          <p:nvPr/>
        </p:nvPicPr>
        <p:blipFill>
          <a:blip r:embed="rId2"/>
          <a:stretch>
            <a:fillRect/>
          </a:stretch>
        </p:blipFill>
        <p:spPr>
          <a:xfrm>
            <a:off x="0" y="-15106"/>
            <a:ext cx="2705100" cy="3082156"/>
          </a:xfrm>
          <a:prstGeom prst="rect">
            <a:avLst/>
          </a:prstGeom>
        </p:spPr>
      </p:pic>
      <p:pic>
        <p:nvPicPr>
          <p:cNvPr id="4" name="Picture 3"/>
          <p:cNvPicPr>
            <a:picLocks noChangeAspect="1"/>
          </p:cNvPicPr>
          <p:nvPr/>
        </p:nvPicPr>
        <p:blipFill>
          <a:blip r:embed="rId3"/>
          <a:stretch>
            <a:fillRect/>
          </a:stretch>
        </p:blipFill>
        <p:spPr>
          <a:xfrm>
            <a:off x="2705100" y="133351"/>
            <a:ext cx="3086100" cy="2933700"/>
          </a:xfrm>
          <a:prstGeom prst="rect">
            <a:avLst/>
          </a:prstGeom>
        </p:spPr>
      </p:pic>
      <p:pic>
        <p:nvPicPr>
          <p:cNvPr id="6" name="Picture 5"/>
          <p:cNvPicPr>
            <a:picLocks noChangeAspect="1"/>
          </p:cNvPicPr>
          <p:nvPr/>
        </p:nvPicPr>
        <p:blipFill>
          <a:blip r:embed="rId4"/>
          <a:stretch>
            <a:fillRect/>
          </a:stretch>
        </p:blipFill>
        <p:spPr>
          <a:xfrm>
            <a:off x="0" y="3067050"/>
            <a:ext cx="2400300" cy="3790950"/>
          </a:xfrm>
          <a:prstGeom prst="rect">
            <a:avLst/>
          </a:prstGeom>
        </p:spPr>
      </p:pic>
      <p:pic>
        <p:nvPicPr>
          <p:cNvPr id="7" name="Picture 6"/>
          <p:cNvPicPr>
            <a:picLocks noChangeAspect="1"/>
          </p:cNvPicPr>
          <p:nvPr/>
        </p:nvPicPr>
        <p:blipFill>
          <a:blip r:embed="rId5"/>
          <a:stretch>
            <a:fillRect/>
          </a:stretch>
        </p:blipFill>
        <p:spPr>
          <a:xfrm>
            <a:off x="2400300" y="3067050"/>
            <a:ext cx="3552625" cy="3790950"/>
          </a:xfrm>
          <a:prstGeom prst="rect">
            <a:avLst/>
          </a:prstGeom>
        </p:spPr>
      </p:pic>
    </p:spTree>
    <p:extLst>
      <p:ext uri="{BB962C8B-B14F-4D97-AF65-F5344CB8AC3E}">
        <p14:creationId xmlns:p14="http://schemas.microsoft.com/office/powerpoint/2010/main" val="137344355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the Village</a:t>
            </a:r>
          </a:p>
        </p:txBody>
      </p:sp>
      <p:sp>
        <p:nvSpPr>
          <p:cNvPr id="3" name="Content Placeholder 2"/>
          <p:cNvSpPr>
            <a:spLocks noGrp="1"/>
          </p:cNvSpPr>
          <p:nvPr>
            <p:ph idx="1"/>
          </p:nvPr>
        </p:nvSpPr>
        <p:spPr>
          <a:xfrm>
            <a:off x="677334" y="1256580"/>
            <a:ext cx="8596668" cy="3880773"/>
          </a:xfrm>
        </p:spPr>
        <p:txBody>
          <a:bodyPr>
            <a:normAutofit/>
          </a:bodyPr>
          <a:lstStyle/>
          <a:p>
            <a:r>
              <a:rPr lang="en-US" sz="2400" dirty="0"/>
              <a:t>Talk to trusted friends, family, church members, elders, teachers, and other people who know your children to gain support and share ideas on how to correct difficult behaviors.</a:t>
            </a:r>
          </a:p>
        </p:txBody>
      </p:sp>
      <p:pic>
        <p:nvPicPr>
          <p:cNvPr id="5" name="Picture 4"/>
          <p:cNvPicPr>
            <a:picLocks noChangeAspect="1"/>
          </p:cNvPicPr>
          <p:nvPr/>
        </p:nvPicPr>
        <p:blipFill>
          <a:blip r:embed="rId2"/>
          <a:stretch>
            <a:fillRect/>
          </a:stretch>
        </p:blipFill>
        <p:spPr>
          <a:xfrm>
            <a:off x="1111827" y="2878282"/>
            <a:ext cx="7751618" cy="3865418"/>
          </a:xfrm>
          <a:prstGeom prst="rect">
            <a:avLst/>
          </a:prstGeom>
        </p:spPr>
      </p:pic>
    </p:spTree>
    <p:extLst>
      <p:ext uri="{BB962C8B-B14F-4D97-AF65-F5344CB8AC3E}">
        <p14:creationId xmlns:p14="http://schemas.microsoft.com/office/powerpoint/2010/main" val="272007175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Allow Natural and Logical Consequences</a:t>
            </a:r>
          </a:p>
        </p:txBody>
      </p:sp>
      <p:sp>
        <p:nvSpPr>
          <p:cNvPr id="3" name="Content Placeholder 2"/>
          <p:cNvSpPr>
            <a:spLocks noGrp="1"/>
          </p:cNvSpPr>
          <p:nvPr>
            <p:ph idx="1"/>
          </p:nvPr>
        </p:nvSpPr>
        <p:spPr>
          <a:xfrm>
            <a:off x="477671" y="1665027"/>
            <a:ext cx="9294125" cy="5120237"/>
          </a:xfrm>
        </p:spPr>
        <p:txBody>
          <a:bodyPr>
            <a:normAutofit lnSpcReduction="10000"/>
          </a:bodyPr>
          <a:lstStyle/>
          <a:p>
            <a:pPr marL="0" indent="0">
              <a:buNone/>
            </a:pPr>
            <a:r>
              <a:rPr lang="en-US" sz="2400" dirty="0"/>
              <a:t>Children will understand the link between their behavior and what follows to learn from their own mistake:</a:t>
            </a:r>
          </a:p>
          <a:p>
            <a:pPr lvl="1"/>
            <a:r>
              <a:rPr lang="en-US" sz="2400" dirty="0"/>
              <a:t>Spills something - help to clean it up.</a:t>
            </a:r>
          </a:p>
          <a:p>
            <a:pPr lvl="1"/>
            <a:r>
              <a:rPr lang="en-US" sz="2400" dirty="0"/>
              <a:t>Breaks something - earns money to replace it.</a:t>
            </a:r>
          </a:p>
          <a:p>
            <a:pPr lvl="1"/>
            <a:r>
              <a:rPr lang="en-US" sz="2400" dirty="0"/>
              <a:t>Doesn’t do homework - has to do it during family movie night.</a:t>
            </a:r>
          </a:p>
          <a:p>
            <a:pPr lvl="1"/>
            <a:r>
              <a:rPr lang="en-US" sz="2400" dirty="0"/>
              <a:t>Misuses a toy or household item - doesn’t get to use it for awhile.</a:t>
            </a:r>
          </a:p>
          <a:p>
            <a:pPr lvl="1"/>
            <a:r>
              <a:rPr lang="en-US" sz="2400" dirty="0"/>
              <a:t>Hurts a friend or a sibling - has to write a letter or draw a picture to make them feel better.</a:t>
            </a:r>
          </a:p>
          <a:p>
            <a:pPr marL="457200" lvl="1" indent="0">
              <a:buNone/>
            </a:pPr>
            <a:br>
              <a:rPr lang="en-US" sz="2200" dirty="0"/>
            </a:br>
            <a:endParaRPr lang="en-US" sz="2200" dirty="0"/>
          </a:p>
        </p:txBody>
      </p:sp>
    </p:spTree>
    <p:extLst>
      <p:ext uri="{BB962C8B-B14F-4D97-AF65-F5344CB8AC3E}">
        <p14:creationId xmlns:p14="http://schemas.microsoft.com/office/powerpoint/2010/main" val="316122004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4643"/>
          </a:xfrm>
        </p:spPr>
        <p:txBody>
          <a:bodyPr>
            <a:normAutofit fontScale="90000"/>
          </a:bodyPr>
          <a:lstStyle/>
          <a:p>
            <a:r>
              <a:rPr lang="en-US" dirty="0"/>
              <a:t>Time Out</a:t>
            </a:r>
            <a:br>
              <a:rPr lang="en-US" dirty="0"/>
            </a:br>
            <a:br>
              <a:rPr lang="en-US" dirty="0"/>
            </a:br>
            <a:endParaRPr lang="en-US" dirty="0"/>
          </a:p>
        </p:txBody>
      </p:sp>
      <p:sp>
        <p:nvSpPr>
          <p:cNvPr id="3" name="Content Placeholder 2"/>
          <p:cNvSpPr>
            <a:spLocks noGrp="1"/>
          </p:cNvSpPr>
          <p:nvPr>
            <p:ph idx="1"/>
          </p:nvPr>
        </p:nvSpPr>
        <p:spPr>
          <a:xfrm>
            <a:off x="677334" y="1295400"/>
            <a:ext cx="5607352" cy="5219700"/>
          </a:xfrm>
        </p:spPr>
        <p:txBody>
          <a:bodyPr>
            <a:normAutofit lnSpcReduction="10000"/>
          </a:bodyPr>
          <a:lstStyle/>
          <a:p>
            <a:r>
              <a:rPr lang="en-US" sz="2400" dirty="0"/>
              <a:t>Temporarily removing a child from the situation is an excellent way for children and adults to calm themselves down.</a:t>
            </a:r>
          </a:p>
          <a:p>
            <a:r>
              <a:rPr lang="en-US" sz="2400" dirty="0"/>
              <a:t>Time out should be in a safe, quiet place, with no entertainment.</a:t>
            </a:r>
          </a:p>
          <a:p>
            <a:r>
              <a:rPr lang="en-US" sz="2400" dirty="0"/>
              <a:t>A general rule is one minute for every year of life (e.g., 5 year old = 5 minutes of time out).</a:t>
            </a:r>
          </a:p>
          <a:p>
            <a:r>
              <a:rPr lang="en-US" sz="2400" dirty="0"/>
              <a:t>Caregiver should use this time to breathe and think about most appropriate form of further discipline, if necessary </a:t>
            </a:r>
          </a:p>
          <a:p>
            <a:endParaRPr lang="en-US" dirty="0"/>
          </a:p>
          <a:p>
            <a:endParaRPr lang="en-US" dirty="0"/>
          </a:p>
        </p:txBody>
      </p:sp>
      <p:pic>
        <p:nvPicPr>
          <p:cNvPr id="4" name="Picture 3"/>
          <p:cNvPicPr>
            <a:picLocks noChangeAspect="1"/>
          </p:cNvPicPr>
          <p:nvPr/>
        </p:nvPicPr>
        <p:blipFill>
          <a:blip r:embed="rId2"/>
          <a:stretch>
            <a:fillRect/>
          </a:stretch>
        </p:blipFill>
        <p:spPr>
          <a:xfrm>
            <a:off x="6741328" y="0"/>
            <a:ext cx="5450672" cy="6858000"/>
          </a:xfrm>
          <a:prstGeom prst="rect">
            <a:avLst/>
          </a:prstGeom>
        </p:spPr>
      </p:pic>
    </p:spTree>
    <p:extLst>
      <p:ext uri="{BB962C8B-B14F-4D97-AF65-F5344CB8AC3E}">
        <p14:creationId xmlns:p14="http://schemas.microsoft.com/office/powerpoint/2010/main" val="22507202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102" y="526473"/>
            <a:ext cx="6613671" cy="1320800"/>
          </a:xfrm>
        </p:spPr>
        <p:txBody>
          <a:bodyPr>
            <a:normAutofit/>
          </a:bodyPr>
          <a:lstStyle/>
          <a:p>
            <a:r>
              <a:rPr lang="en-US" dirty="0"/>
              <a:t>Take Away Privileges, Toys, or Technology</a:t>
            </a:r>
          </a:p>
        </p:txBody>
      </p:sp>
      <p:sp>
        <p:nvSpPr>
          <p:cNvPr id="3" name="Content Placeholder 2"/>
          <p:cNvSpPr>
            <a:spLocks noGrp="1"/>
          </p:cNvSpPr>
          <p:nvPr>
            <p:ph idx="1"/>
          </p:nvPr>
        </p:nvSpPr>
        <p:spPr>
          <a:xfrm>
            <a:off x="665277" y="1816100"/>
            <a:ext cx="6972042" cy="4927600"/>
          </a:xfrm>
        </p:spPr>
        <p:txBody>
          <a:bodyPr>
            <a:normAutofit fontScale="92500" lnSpcReduction="10000"/>
          </a:bodyPr>
          <a:lstStyle/>
          <a:p>
            <a:r>
              <a:rPr lang="en-US" sz="2400" dirty="0"/>
              <a:t>Consistent and fair loss of privileges allows children to reflect on their behavior and recognize consequences:</a:t>
            </a:r>
          </a:p>
          <a:p>
            <a:pPr lvl="1">
              <a:buFont typeface="Wingdings" panose="05000000000000000000" pitchFamily="2" charset="2"/>
              <a:buChar char="q"/>
            </a:pPr>
            <a:r>
              <a:rPr lang="en-US" sz="2400" dirty="0"/>
              <a:t>Phone</a:t>
            </a:r>
          </a:p>
          <a:p>
            <a:pPr lvl="1">
              <a:buFont typeface="Wingdings" panose="05000000000000000000" pitchFamily="2" charset="2"/>
              <a:buChar char="q"/>
            </a:pPr>
            <a:r>
              <a:rPr lang="en-US" sz="2400" dirty="0"/>
              <a:t>Computer</a:t>
            </a:r>
          </a:p>
          <a:p>
            <a:pPr lvl="1">
              <a:buFont typeface="Wingdings" panose="05000000000000000000" pitchFamily="2" charset="2"/>
              <a:buChar char="q"/>
            </a:pPr>
            <a:r>
              <a:rPr lang="en-US" sz="2400" dirty="0"/>
              <a:t>Video games</a:t>
            </a:r>
          </a:p>
          <a:p>
            <a:pPr lvl="1">
              <a:buFont typeface="Wingdings" panose="05000000000000000000" pitchFamily="2" charset="2"/>
              <a:buChar char="q"/>
            </a:pPr>
            <a:r>
              <a:rPr lang="en-US" sz="2400" dirty="0"/>
              <a:t>Television time</a:t>
            </a:r>
          </a:p>
          <a:p>
            <a:pPr lvl="1">
              <a:buFont typeface="Wingdings" panose="05000000000000000000" pitchFamily="2" charset="2"/>
              <a:buChar char="q"/>
            </a:pPr>
            <a:r>
              <a:rPr lang="en-US" sz="2400" dirty="0"/>
              <a:t>Fun time with friends </a:t>
            </a:r>
          </a:p>
          <a:p>
            <a:pPr lvl="1">
              <a:buFont typeface="Wingdings" panose="05000000000000000000" pitchFamily="2" charset="2"/>
              <a:buChar char="q"/>
            </a:pPr>
            <a:r>
              <a:rPr lang="en-US" sz="2400" dirty="0"/>
              <a:t>Treats </a:t>
            </a:r>
          </a:p>
          <a:p>
            <a:r>
              <a:rPr lang="en-US" sz="2400" dirty="0"/>
              <a:t>More importantly, teaching children how to earn privileges can help them make good behavioral decisions.</a:t>
            </a:r>
          </a:p>
        </p:txBody>
      </p:sp>
      <p:pic>
        <p:nvPicPr>
          <p:cNvPr id="5" name="Picture 4"/>
          <p:cNvPicPr>
            <a:picLocks noChangeAspect="1"/>
          </p:cNvPicPr>
          <p:nvPr/>
        </p:nvPicPr>
        <p:blipFill>
          <a:blip r:embed="rId2"/>
          <a:stretch>
            <a:fillRect/>
          </a:stretch>
        </p:blipFill>
        <p:spPr>
          <a:xfrm>
            <a:off x="7845136" y="1702356"/>
            <a:ext cx="4346864" cy="3669744"/>
          </a:xfrm>
          <a:prstGeom prst="rect">
            <a:avLst/>
          </a:prstGeom>
        </p:spPr>
      </p:pic>
    </p:spTree>
    <p:extLst>
      <p:ext uri="{BB962C8B-B14F-4D97-AF65-F5344CB8AC3E}">
        <p14:creationId xmlns:p14="http://schemas.microsoft.com/office/powerpoint/2010/main" val="11449274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dirty="0"/>
              <a:t>Lessons Learned About Parent’s Attitudes toward Spanking </a:t>
            </a:r>
          </a:p>
        </p:txBody>
      </p:sp>
      <p:sp>
        <p:nvSpPr>
          <p:cNvPr id="27651" name="Rectangle 3"/>
          <p:cNvSpPr>
            <a:spLocks noGrp="1" noChangeArrowheads="1"/>
          </p:cNvSpPr>
          <p:nvPr>
            <p:ph idx="1"/>
          </p:nvPr>
        </p:nvSpPr>
        <p:spPr/>
        <p:txBody>
          <a:bodyPr>
            <a:normAutofit lnSpcReduction="10000"/>
          </a:bodyPr>
          <a:lstStyle/>
          <a:p>
            <a:pPr eaLnBrk="1" hangingPunct="1">
              <a:lnSpc>
                <a:spcPct val="90000"/>
              </a:lnSpc>
            </a:pPr>
            <a:r>
              <a:rPr lang="en-US" altLang="en-US" sz="2400" dirty="0"/>
              <a:t>Many of our parent are not aware of the relationship between spanking or hitting their child and the increased risk of child abuse.</a:t>
            </a:r>
          </a:p>
          <a:p>
            <a:pPr eaLnBrk="1" hangingPunct="1">
              <a:lnSpc>
                <a:spcPct val="90000"/>
              </a:lnSpc>
            </a:pPr>
            <a:r>
              <a:rPr lang="en-US" altLang="en-US" sz="2400" dirty="0"/>
              <a:t>Most of our parents tell us that they were hit as a child, and they “turned out okay.” </a:t>
            </a:r>
          </a:p>
          <a:p>
            <a:pPr eaLnBrk="1" hangingPunct="1">
              <a:lnSpc>
                <a:spcPct val="90000"/>
              </a:lnSpc>
            </a:pPr>
            <a:r>
              <a:rPr lang="en-US" altLang="en-US" sz="2400" dirty="0"/>
              <a:t>Many of our parents tell us they “don’t believe the research, especially for their children.”</a:t>
            </a:r>
          </a:p>
          <a:p>
            <a:pPr eaLnBrk="1" hangingPunct="1">
              <a:lnSpc>
                <a:spcPct val="90000"/>
              </a:lnSpc>
            </a:pPr>
            <a:r>
              <a:rPr lang="en-US" altLang="en-US" sz="2400" dirty="0"/>
              <a:t>Some parents tell us, they “don’t need anyone to tell them how to raise their children.”</a:t>
            </a:r>
          </a:p>
          <a:p>
            <a:pPr eaLnBrk="1" hangingPunct="1">
              <a:lnSpc>
                <a:spcPct val="90000"/>
              </a:lnSpc>
            </a:pPr>
            <a:r>
              <a:rPr lang="en-US" altLang="en-US" sz="2400" dirty="0"/>
              <a:t>Many parents say “The Bible tells me to spare the rod, spoil the child.”</a:t>
            </a:r>
          </a:p>
          <a:p>
            <a:pPr eaLnBrk="1" hangingPunct="1">
              <a:lnSpc>
                <a:spcPct val="90000"/>
              </a:lnSpc>
            </a:pPr>
            <a:endParaRPr lang="en-US" altLang="en-US" dirty="0"/>
          </a:p>
        </p:txBody>
      </p:sp>
    </p:spTree>
    <p:extLst>
      <p:ext uri="{BB962C8B-B14F-4D97-AF65-F5344CB8AC3E}">
        <p14:creationId xmlns:p14="http://schemas.microsoft.com/office/powerpoint/2010/main" val="235517071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my friends and family ridicule me for not spanking?</a:t>
            </a:r>
          </a:p>
        </p:txBody>
      </p:sp>
      <p:sp>
        <p:nvSpPr>
          <p:cNvPr id="3" name="Content Placeholder 2"/>
          <p:cNvSpPr>
            <a:spLocks noGrp="1"/>
          </p:cNvSpPr>
          <p:nvPr>
            <p:ph idx="1"/>
          </p:nvPr>
        </p:nvSpPr>
        <p:spPr/>
        <p:txBody>
          <a:bodyPr/>
          <a:lstStyle/>
          <a:p>
            <a:r>
              <a:rPr lang="en-US" sz="2800" dirty="0"/>
              <a:t>Remember your goals for your children</a:t>
            </a:r>
          </a:p>
          <a:p>
            <a:r>
              <a:rPr lang="en-US" sz="2800" dirty="0"/>
              <a:t>Ask friends and family to help you come up with new strategies for discipline</a:t>
            </a:r>
          </a:p>
          <a:p>
            <a:r>
              <a:rPr lang="en-US" sz="2800" dirty="0"/>
              <a:t>Share information that you have learned about effective discipline </a:t>
            </a:r>
          </a:p>
          <a:p>
            <a:r>
              <a:rPr lang="en-US" sz="2800" dirty="0"/>
              <a:t>Be empowered to be your child’s biggest advocate</a:t>
            </a:r>
          </a:p>
          <a:p>
            <a:pPr marL="0" indent="0">
              <a:buNone/>
            </a:pPr>
            <a:endParaRPr lang="en-US" dirty="0"/>
          </a:p>
        </p:txBody>
      </p:sp>
    </p:spTree>
    <p:extLst>
      <p:ext uri="{BB962C8B-B14F-4D97-AF65-F5344CB8AC3E}">
        <p14:creationId xmlns:p14="http://schemas.microsoft.com/office/powerpoint/2010/main" val="397005014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my friends and family ridicule me for not spanking?</a:t>
            </a:r>
          </a:p>
        </p:txBody>
      </p:sp>
      <p:pic>
        <p:nvPicPr>
          <p:cNvPr id="4" name="Content Placeholder 3"/>
          <p:cNvPicPr>
            <a:picLocks noGrp="1" noChangeAspect="1"/>
          </p:cNvPicPr>
          <p:nvPr>
            <p:ph idx="1"/>
          </p:nvPr>
        </p:nvPicPr>
        <p:blipFill>
          <a:blip r:embed="rId2"/>
          <a:stretch>
            <a:fillRect/>
          </a:stretch>
        </p:blipFill>
        <p:spPr>
          <a:xfrm>
            <a:off x="841651" y="1930401"/>
            <a:ext cx="8362098" cy="4927599"/>
          </a:xfrm>
        </p:spPr>
      </p:pic>
    </p:spTree>
    <p:extLst>
      <p:ext uri="{BB962C8B-B14F-4D97-AF65-F5344CB8AC3E}">
        <p14:creationId xmlns:p14="http://schemas.microsoft.com/office/powerpoint/2010/main" val="130264333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78302" y="1351722"/>
            <a:ext cx="8975187" cy="5506277"/>
          </a:xfrm>
          <a:prstGeom prst="rect">
            <a:avLst/>
          </a:prstGeom>
        </p:spPr>
      </p:pic>
      <p:sp>
        <p:nvSpPr>
          <p:cNvPr id="7" name="Title 1"/>
          <p:cNvSpPr>
            <a:spLocks noGrp="1"/>
          </p:cNvSpPr>
          <p:nvPr>
            <p:ph type="title"/>
          </p:nvPr>
        </p:nvSpPr>
        <p:spPr>
          <a:xfrm>
            <a:off x="677334" y="267286"/>
            <a:ext cx="8596668" cy="1209822"/>
          </a:xfrm>
        </p:spPr>
        <p:txBody>
          <a:bodyPr>
            <a:normAutofit fontScale="90000"/>
          </a:bodyPr>
          <a:lstStyle/>
          <a:p>
            <a:pPr algn="ctr"/>
            <a:r>
              <a:rPr lang="en-US" sz="2000" b="1" dirty="0"/>
              <a:t>Government of the District of Columbia</a:t>
            </a:r>
            <a:br>
              <a:rPr lang="en-US" sz="2000" dirty="0"/>
            </a:br>
            <a:r>
              <a:rPr lang="en-US" sz="2000" dirty="0"/>
              <a:t>Mayor’s Advisory Committee on Child Abuse and Neglect Membership </a:t>
            </a:r>
            <a:r>
              <a:rPr lang="en-US" dirty="0"/>
              <a:t> </a:t>
            </a:r>
            <a:br>
              <a:rPr lang="en-US" dirty="0"/>
            </a:br>
            <a:r>
              <a:rPr lang="en-US" sz="2000" dirty="0"/>
              <a:t>as of December 8, 2016</a:t>
            </a:r>
            <a:br>
              <a:rPr lang="en-US" dirty="0"/>
            </a:br>
            <a:endParaRPr lang="en-US" dirty="0"/>
          </a:p>
        </p:txBody>
      </p:sp>
    </p:spTree>
    <p:extLst>
      <p:ext uri="{BB962C8B-B14F-4D97-AF65-F5344CB8AC3E}">
        <p14:creationId xmlns:p14="http://schemas.microsoft.com/office/powerpoint/2010/main" val="292732024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a:bodyPr>
          <a:lstStyle/>
          <a:p>
            <a:r>
              <a:rPr lang="en-US" sz="4800" dirty="0"/>
              <a:t>Questions?</a:t>
            </a:r>
          </a:p>
        </p:txBody>
      </p:sp>
      <p:sp>
        <p:nvSpPr>
          <p:cNvPr id="3" name="Content Placeholder 2"/>
          <p:cNvSpPr>
            <a:spLocks noGrp="1"/>
          </p:cNvSpPr>
          <p:nvPr>
            <p:ph idx="1"/>
          </p:nvPr>
        </p:nvSpPr>
        <p:spPr/>
        <p:txBody>
          <a:bodyPr>
            <a:normAutofit/>
          </a:bodyPr>
          <a:lstStyle/>
          <a:p>
            <a:r>
              <a:rPr lang="en-US" sz="4400" dirty="0"/>
              <a:t>202-889-4344</a:t>
            </a:r>
          </a:p>
          <a:p>
            <a:r>
              <a:rPr lang="en-US" sz="4400" dirty="0"/>
              <a:t>www.thinkbeforeyouspank.com</a:t>
            </a:r>
          </a:p>
        </p:txBody>
      </p:sp>
    </p:spTree>
    <p:extLst>
      <p:ext uri="{BB962C8B-B14F-4D97-AF65-F5344CB8AC3E}">
        <p14:creationId xmlns:p14="http://schemas.microsoft.com/office/powerpoint/2010/main" val="224922670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75657"/>
            <a:ext cx="8596668" cy="5079999"/>
          </a:xfrm>
        </p:spPr>
        <p:txBody>
          <a:bodyPr>
            <a:normAutofit lnSpcReduction="10000"/>
          </a:bodyPr>
          <a:lstStyle/>
          <a:p>
            <a:pPr marL="0" indent="0">
              <a:buNone/>
            </a:pPr>
            <a:r>
              <a:rPr lang="en-US" sz="2800" dirty="0"/>
              <a:t>“Sometimes people hold a core belief that is very strong. When they are presented with evidence that works against that belief, the new evidence cannot be accepted. It would create a feeling that is extremely uncomfortable, called cognitive dissonance. And because it is so important to protect the core belief, they will rationalize, ignore and even deny anything that doesn’t fit in with the core belief.”</a:t>
            </a:r>
            <a:endParaRPr lang="en-US" sz="1800" dirty="0"/>
          </a:p>
          <a:p>
            <a:pPr marL="3657600" lvl="8" indent="0">
              <a:buNone/>
            </a:pPr>
            <a:r>
              <a:rPr lang="en-US" sz="1800" dirty="0"/>
              <a:t>  </a:t>
            </a:r>
            <a:r>
              <a:rPr lang="en-US" sz="2800" dirty="0"/>
              <a:t>-Frantz Fanon</a:t>
            </a:r>
          </a:p>
          <a:p>
            <a:pPr marL="3657600" lvl="8" indent="0">
              <a:spcBef>
                <a:spcPts val="0"/>
              </a:spcBef>
              <a:buNone/>
            </a:pPr>
            <a:r>
              <a:rPr lang="en-US" sz="2000" dirty="0">
                <a:solidFill>
                  <a:schemeClr val="tx1"/>
                </a:solidFill>
              </a:rPr>
              <a:t>Afro-Caribbean psychiatrist and philosopher b.1925 – d.1961</a:t>
            </a:r>
          </a:p>
        </p:txBody>
      </p:sp>
    </p:spTree>
    <p:extLst>
      <p:ext uri="{BB962C8B-B14F-4D97-AF65-F5344CB8AC3E}">
        <p14:creationId xmlns:p14="http://schemas.microsoft.com/office/powerpoint/2010/main" val="338995356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976" y="624110"/>
            <a:ext cx="8417859" cy="1280890"/>
          </a:xfrm>
        </p:spPr>
        <p:txBody>
          <a:bodyPr>
            <a:normAutofit fontScale="90000"/>
          </a:bodyPr>
          <a:lstStyle/>
          <a:p>
            <a:r>
              <a:rPr lang="en-US" sz="4900" dirty="0"/>
              <a:t>Physical Punishment Continuum </a:t>
            </a:r>
            <a:br>
              <a:rPr lang="en-US" dirty="0"/>
            </a:br>
            <a:br>
              <a:rPr lang="en-US" dirty="0"/>
            </a:br>
            <a:br>
              <a:rPr lang="en-US" dirty="0"/>
            </a:br>
            <a:endParaRPr lang="en-US" dirty="0"/>
          </a:p>
        </p:txBody>
      </p:sp>
      <p:sp>
        <p:nvSpPr>
          <p:cNvPr id="3" name="Content Placeholder 2"/>
          <p:cNvSpPr>
            <a:spLocks noGrp="1"/>
          </p:cNvSpPr>
          <p:nvPr>
            <p:ph idx="1"/>
          </p:nvPr>
        </p:nvSpPr>
        <p:spPr>
          <a:xfrm>
            <a:off x="106018" y="2160104"/>
            <a:ext cx="9914351" cy="4334213"/>
          </a:xfrm>
        </p:spPr>
        <p:txBody>
          <a:bodyPr>
            <a:normAutofit/>
          </a:bodyPr>
          <a:lstStyle/>
          <a:p>
            <a:r>
              <a:rPr lang="en-US" sz="2400" b="1" dirty="0"/>
              <a:t>Spanking</a:t>
            </a:r>
            <a:r>
              <a:rPr lang="en-US" sz="2400" dirty="0"/>
              <a:t> - hitting a child on their buttocks or extremities using an open hand    </a:t>
            </a:r>
          </a:p>
          <a:p>
            <a:r>
              <a:rPr lang="en-US" sz="2400" b="1" dirty="0">
                <a:solidFill>
                  <a:schemeClr val="tx1"/>
                </a:solidFill>
              </a:rPr>
              <a:t>Hitting with </a:t>
            </a:r>
            <a:r>
              <a:rPr lang="en-US" sz="2400" b="1" dirty="0"/>
              <a:t>Objects - </a:t>
            </a:r>
            <a:r>
              <a:rPr lang="en-US" sz="2400" dirty="0"/>
              <a:t>belts, switches, paddles, extension cords     </a:t>
            </a:r>
          </a:p>
          <a:p>
            <a:r>
              <a:rPr lang="en-US" sz="2400" b="1" dirty="0"/>
              <a:t>Methods that cause harm/injury </a:t>
            </a:r>
            <a:r>
              <a:rPr lang="en-US" sz="2400" dirty="0"/>
              <a:t>- beating, burning, choking, whipping</a:t>
            </a:r>
          </a:p>
          <a:p>
            <a:r>
              <a:rPr lang="en-US" sz="2400" b="1" dirty="0"/>
              <a:t>Methods that are expressions of parent displeasure without a clear disciplinary component </a:t>
            </a:r>
            <a:r>
              <a:rPr lang="en-US" sz="2400" dirty="0"/>
              <a:t>– pulling hair, shaking, shoving</a:t>
            </a:r>
          </a:p>
        </p:txBody>
      </p:sp>
    </p:spTree>
    <p:extLst>
      <p:ext uri="{BB962C8B-B14F-4D97-AF65-F5344CB8AC3E}">
        <p14:creationId xmlns:p14="http://schemas.microsoft.com/office/powerpoint/2010/main" val="122586674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lstStyle/>
          <a:p>
            <a:r>
              <a:rPr lang="en-US" dirty="0"/>
              <a:t>Why do they spank?</a:t>
            </a:r>
          </a:p>
        </p:txBody>
      </p:sp>
      <p:sp>
        <p:nvSpPr>
          <p:cNvPr id="3" name="Content Placeholder 2"/>
          <p:cNvSpPr>
            <a:spLocks noGrp="1"/>
          </p:cNvSpPr>
          <p:nvPr>
            <p:ph idx="1"/>
          </p:nvPr>
        </p:nvSpPr>
        <p:spPr>
          <a:xfrm>
            <a:off x="677334" y="1344707"/>
            <a:ext cx="8596668" cy="4696656"/>
          </a:xfrm>
        </p:spPr>
        <p:txBody>
          <a:bodyPr/>
          <a:lstStyle/>
          <a:p>
            <a:r>
              <a:rPr lang="en-US" sz="3200" dirty="0"/>
              <a:t>A slave in 1830</a:t>
            </a:r>
          </a:p>
          <a:p>
            <a:r>
              <a:rPr lang="en-US" sz="3200" dirty="0"/>
              <a:t>A black mother of four in the year 1960</a:t>
            </a:r>
          </a:p>
          <a:p>
            <a:r>
              <a:rPr lang="en-US" sz="3200" dirty="0"/>
              <a:t>The head deacon at Mt. Zion Baptist Church</a:t>
            </a:r>
          </a:p>
          <a:p>
            <a:r>
              <a:rPr lang="en-US" sz="3200" dirty="0"/>
              <a:t>A wealthy white business man</a:t>
            </a:r>
          </a:p>
          <a:p>
            <a:r>
              <a:rPr lang="en-US" sz="3200" dirty="0"/>
              <a:t>A Black single father of three boys</a:t>
            </a:r>
          </a:p>
          <a:p>
            <a:r>
              <a:rPr lang="en-US" sz="3200" dirty="0"/>
              <a:t>A DC parent in 2017</a:t>
            </a:r>
          </a:p>
          <a:p>
            <a:endParaRPr lang="en-US" dirty="0"/>
          </a:p>
        </p:txBody>
      </p:sp>
    </p:spTree>
    <p:extLst>
      <p:ext uri="{BB962C8B-B14F-4D97-AF65-F5344CB8AC3E}">
        <p14:creationId xmlns:p14="http://schemas.microsoft.com/office/powerpoint/2010/main" val="212145380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3">
                                            <p:txEl>
                                              <p:pRg st="5" end="5"/>
                                            </p:txEl>
                                          </p:spTgt>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363" y="516285"/>
            <a:ext cx="9713843" cy="975117"/>
          </a:xfrm>
        </p:spPr>
        <p:txBody>
          <a:bodyPr>
            <a:normAutofit/>
          </a:bodyPr>
          <a:lstStyle/>
          <a:p>
            <a:r>
              <a:rPr lang="en-US" dirty="0"/>
              <a:t>Who Spanks?</a:t>
            </a:r>
          </a:p>
        </p:txBody>
      </p:sp>
      <p:sp>
        <p:nvSpPr>
          <p:cNvPr id="3" name="Content Placeholder 2"/>
          <p:cNvSpPr>
            <a:spLocks noGrp="1"/>
          </p:cNvSpPr>
          <p:nvPr>
            <p:ph idx="1"/>
          </p:nvPr>
        </p:nvSpPr>
        <p:spPr>
          <a:xfrm>
            <a:off x="537650" y="1532965"/>
            <a:ext cx="8915400" cy="5158121"/>
          </a:xfrm>
        </p:spPr>
        <p:txBody>
          <a:bodyPr>
            <a:normAutofit fontScale="92500" lnSpcReduction="20000"/>
          </a:bodyPr>
          <a:lstStyle/>
          <a:p>
            <a:r>
              <a:rPr lang="en-US" sz="3300" dirty="0"/>
              <a:t>Over 75% of Parents in the world spank their children</a:t>
            </a:r>
          </a:p>
          <a:p>
            <a:r>
              <a:rPr lang="en-US" sz="3300" dirty="0"/>
              <a:t>African Americans are more likely to spank their children than any other racial or ethnic group in the United States</a:t>
            </a:r>
          </a:p>
          <a:p>
            <a:r>
              <a:rPr lang="en-US" sz="3300" dirty="0">
                <a:solidFill>
                  <a:schemeClr val="tx1"/>
                </a:solidFill>
              </a:rPr>
              <a:t>Parents </a:t>
            </a:r>
            <a:r>
              <a:rPr lang="en-US" sz="3300" dirty="0"/>
              <a:t>in the South and those who have conservative religious beliefs</a:t>
            </a:r>
          </a:p>
          <a:p>
            <a:r>
              <a:rPr lang="en-US" sz="3300" dirty="0"/>
              <a:t>Younger parents</a:t>
            </a:r>
          </a:p>
          <a:p>
            <a:r>
              <a:rPr lang="en-US" sz="3300" dirty="0"/>
              <a:t>Parents with lower incomes </a:t>
            </a:r>
          </a:p>
          <a:p>
            <a:r>
              <a:rPr lang="en-US" sz="3300" dirty="0"/>
              <a:t>Parents with lower levels of education/ exposure   </a:t>
            </a:r>
          </a:p>
        </p:txBody>
      </p:sp>
    </p:spTree>
    <p:extLst>
      <p:ext uri="{BB962C8B-B14F-4D97-AF65-F5344CB8AC3E}">
        <p14:creationId xmlns:p14="http://schemas.microsoft.com/office/powerpoint/2010/main" val="240164103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Common is Physical Punishment</a:t>
            </a:r>
            <a:r>
              <a:rPr lang="en-US" dirty="0">
                <a:solidFill>
                  <a:srgbClr val="FF0000"/>
                </a:solidFill>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979035"/>
              </p:ext>
            </p:extLst>
          </p:nvPr>
        </p:nvGraphicFramePr>
        <p:xfrm>
          <a:off x="0" y="1379416"/>
          <a:ext cx="10374924" cy="4318000"/>
        </p:xfrm>
        <a:graphic>
          <a:graphicData uri="http://schemas.openxmlformats.org/drawingml/2006/table">
            <a:tbl>
              <a:tblPr firstRow="1" bandRow="1">
                <a:tableStyleId>{5C22544A-7EE6-4342-B048-85BDC9FD1C3A}</a:tableStyleId>
              </a:tblPr>
              <a:tblGrid>
                <a:gridCol w="2430066">
                  <a:extLst>
                    <a:ext uri="{9D8B030D-6E8A-4147-A177-3AD203B41FA5}">
                      <a16:colId xmlns:a16="http://schemas.microsoft.com/office/drawing/2014/main" val="20000"/>
                    </a:ext>
                  </a:extLst>
                </a:gridCol>
                <a:gridCol w="2430066">
                  <a:extLst>
                    <a:ext uri="{9D8B030D-6E8A-4147-A177-3AD203B41FA5}">
                      <a16:colId xmlns:a16="http://schemas.microsoft.com/office/drawing/2014/main" val="20001"/>
                    </a:ext>
                  </a:extLst>
                </a:gridCol>
                <a:gridCol w="2430066">
                  <a:extLst>
                    <a:ext uri="{9D8B030D-6E8A-4147-A177-3AD203B41FA5}">
                      <a16:colId xmlns:a16="http://schemas.microsoft.com/office/drawing/2014/main" val="20002"/>
                    </a:ext>
                  </a:extLst>
                </a:gridCol>
                <a:gridCol w="3084726">
                  <a:extLst>
                    <a:ext uri="{9D8B030D-6E8A-4147-A177-3AD203B41FA5}">
                      <a16:colId xmlns:a16="http://schemas.microsoft.com/office/drawing/2014/main" val="20003"/>
                    </a:ext>
                  </a:extLst>
                </a:gridCol>
              </a:tblGrid>
              <a:tr h="370840">
                <a:tc>
                  <a:txBody>
                    <a:bodyPr/>
                    <a:lstStyle/>
                    <a:p>
                      <a:r>
                        <a:rPr lang="en-US" dirty="0"/>
                        <a:t>Percentage</a:t>
                      </a:r>
                    </a:p>
                  </a:txBody>
                  <a:tcPr marL="84524" marR="84524"/>
                </a:tc>
                <a:tc>
                  <a:txBody>
                    <a:bodyPr/>
                    <a:lstStyle/>
                    <a:p>
                      <a:r>
                        <a:rPr lang="en-US" dirty="0"/>
                        <a:t>Age of Child</a:t>
                      </a:r>
                    </a:p>
                  </a:txBody>
                  <a:tcPr marL="84524" marR="84524"/>
                </a:tc>
                <a:tc>
                  <a:txBody>
                    <a:bodyPr/>
                    <a:lstStyle/>
                    <a:p>
                      <a:r>
                        <a:rPr lang="en-US" dirty="0"/>
                        <a:t>Frequency/Time</a:t>
                      </a:r>
                    </a:p>
                  </a:txBody>
                  <a:tcPr marL="84524" marR="84524"/>
                </a:tc>
                <a:tc>
                  <a:txBody>
                    <a:bodyPr/>
                    <a:lstStyle/>
                    <a:p>
                      <a:r>
                        <a:rPr lang="en-US" dirty="0"/>
                        <a:t>Reference</a:t>
                      </a:r>
                    </a:p>
                  </a:txBody>
                  <a:tcPr marL="84524" marR="84524"/>
                </a:tc>
                <a:extLst>
                  <a:ext uri="{0D108BD9-81ED-4DB2-BD59-A6C34878D82A}">
                    <a16:rowId xmlns:a16="http://schemas.microsoft.com/office/drawing/2014/main" val="10000"/>
                  </a:ext>
                </a:extLst>
              </a:tr>
              <a:tr h="370840">
                <a:tc>
                  <a:txBody>
                    <a:bodyPr/>
                    <a:lstStyle/>
                    <a:p>
                      <a:r>
                        <a:rPr lang="en-US" dirty="0"/>
                        <a:t>17 </a:t>
                      </a:r>
                      <a:r>
                        <a:rPr lang="en-US" dirty="0">
                          <a:solidFill>
                            <a:schemeClr val="tx1"/>
                          </a:solidFill>
                        </a:rPr>
                        <a:t>percent</a:t>
                      </a:r>
                      <a:r>
                        <a:rPr lang="en-US" dirty="0"/>
                        <a:t> of mothers spank</a:t>
                      </a:r>
                    </a:p>
                  </a:txBody>
                  <a:tcPr marL="84524" marR="84524"/>
                </a:tc>
                <a:tc>
                  <a:txBody>
                    <a:bodyPr/>
                    <a:lstStyle/>
                    <a:p>
                      <a:r>
                        <a:rPr lang="en-US" dirty="0"/>
                        <a:t>6-to-13 months old infants</a:t>
                      </a:r>
                    </a:p>
                  </a:txBody>
                  <a:tcPr marL="84524" marR="84524"/>
                </a:tc>
                <a:tc>
                  <a:txBody>
                    <a:bodyPr/>
                    <a:lstStyle/>
                    <a:p>
                      <a:r>
                        <a:rPr lang="en-US" dirty="0"/>
                        <a:t>Previous week</a:t>
                      </a:r>
                    </a:p>
                  </a:txBody>
                  <a:tcPr marL="84524" marR="84524"/>
                </a:tc>
                <a:tc>
                  <a:txBody>
                    <a:bodyPr/>
                    <a:lstStyle/>
                    <a:p>
                      <a:r>
                        <a:rPr lang="en-US" dirty="0"/>
                        <a:t>Combs-Orme &amp; Cain, 2008</a:t>
                      </a:r>
                    </a:p>
                  </a:txBody>
                  <a:tcPr marL="84524" marR="84524"/>
                </a:tc>
                <a:extLst>
                  <a:ext uri="{0D108BD9-81ED-4DB2-BD59-A6C34878D82A}">
                    <a16:rowId xmlns:a16="http://schemas.microsoft.com/office/drawing/2014/main" val="10001"/>
                  </a:ext>
                </a:extLst>
              </a:tr>
              <a:tr h="370840">
                <a:tc>
                  <a:txBody>
                    <a:bodyPr/>
                    <a:lstStyle/>
                    <a:p>
                      <a:endParaRPr lang="en-US"/>
                    </a:p>
                  </a:txBody>
                  <a:tcPr marL="84524" marR="84524"/>
                </a:tc>
                <a:tc>
                  <a:txBody>
                    <a:bodyPr/>
                    <a:lstStyle/>
                    <a:p>
                      <a:endParaRPr lang="en-US"/>
                    </a:p>
                  </a:txBody>
                  <a:tcPr marL="84524" marR="84524"/>
                </a:tc>
                <a:tc>
                  <a:txBody>
                    <a:bodyPr/>
                    <a:lstStyle/>
                    <a:p>
                      <a:endParaRPr lang="en-US"/>
                    </a:p>
                  </a:txBody>
                  <a:tcPr marL="84524" marR="84524"/>
                </a:tc>
                <a:tc>
                  <a:txBody>
                    <a:bodyPr/>
                    <a:lstStyle/>
                    <a:p>
                      <a:endParaRPr lang="en-US" dirty="0"/>
                    </a:p>
                  </a:txBody>
                  <a:tcPr marL="84524" marR="84524"/>
                </a:tc>
                <a:extLst>
                  <a:ext uri="{0D108BD9-81ED-4DB2-BD59-A6C34878D82A}">
                    <a16:rowId xmlns:a16="http://schemas.microsoft.com/office/drawing/2014/main" val="10002"/>
                  </a:ext>
                </a:extLst>
              </a:tr>
              <a:tr h="370840">
                <a:tc>
                  <a:txBody>
                    <a:bodyPr/>
                    <a:lstStyle/>
                    <a:p>
                      <a:r>
                        <a:rPr lang="en-US" dirty="0"/>
                        <a:t>26 </a:t>
                      </a:r>
                      <a:r>
                        <a:rPr lang="en-US" dirty="0">
                          <a:solidFill>
                            <a:schemeClr val="tx1"/>
                          </a:solidFill>
                        </a:rPr>
                        <a:t>percent</a:t>
                      </a:r>
                      <a:r>
                        <a:rPr lang="en-US" dirty="0"/>
                        <a:t> of mothers</a:t>
                      </a:r>
                      <a:r>
                        <a:rPr lang="en-US" baseline="0" dirty="0"/>
                        <a:t> spank</a:t>
                      </a:r>
                      <a:endParaRPr lang="en-US" dirty="0"/>
                    </a:p>
                  </a:txBody>
                  <a:tcPr marL="84524" marR="84524"/>
                </a:tc>
                <a:tc>
                  <a:txBody>
                    <a:bodyPr/>
                    <a:lstStyle/>
                    <a:p>
                      <a:r>
                        <a:rPr lang="en-US" dirty="0"/>
                        <a:t>3-years-old </a:t>
                      </a:r>
                    </a:p>
                  </a:txBody>
                  <a:tcPr marL="84524" marR="84524"/>
                </a:tc>
                <a:tc>
                  <a:txBody>
                    <a:bodyPr/>
                    <a:lstStyle/>
                    <a:p>
                      <a:r>
                        <a:rPr lang="en-US" dirty="0"/>
                        <a:t>&gt; 2 times in previous month</a:t>
                      </a:r>
                    </a:p>
                  </a:txBody>
                  <a:tcPr marL="84524" marR="84524"/>
                </a:tc>
                <a:tc>
                  <a:txBody>
                    <a:bodyPr/>
                    <a:lstStyle/>
                    <a:p>
                      <a:r>
                        <a:rPr lang="en-US" dirty="0"/>
                        <a:t>Taylor et al, 2010</a:t>
                      </a:r>
                    </a:p>
                  </a:txBody>
                  <a:tcPr marL="84524" marR="84524"/>
                </a:tc>
                <a:extLst>
                  <a:ext uri="{0D108BD9-81ED-4DB2-BD59-A6C34878D82A}">
                    <a16:rowId xmlns:a16="http://schemas.microsoft.com/office/drawing/2014/main" val="10003"/>
                  </a:ext>
                </a:extLst>
              </a:tr>
              <a:tr h="370840">
                <a:tc>
                  <a:txBody>
                    <a:bodyPr/>
                    <a:lstStyle/>
                    <a:p>
                      <a:endParaRPr lang="en-US" dirty="0"/>
                    </a:p>
                  </a:txBody>
                  <a:tcPr marL="84524" marR="84524"/>
                </a:tc>
                <a:tc>
                  <a:txBody>
                    <a:bodyPr/>
                    <a:lstStyle/>
                    <a:p>
                      <a:endParaRPr lang="en-US"/>
                    </a:p>
                  </a:txBody>
                  <a:tcPr marL="84524" marR="84524"/>
                </a:tc>
                <a:tc>
                  <a:txBody>
                    <a:bodyPr/>
                    <a:lstStyle/>
                    <a:p>
                      <a:endParaRPr lang="en-US"/>
                    </a:p>
                  </a:txBody>
                  <a:tcPr marL="84524" marR="84524"/>
                </a:tc>
                <a:tc>
                  <a:txBody>
                    <a:bodyPr/>
                    <a:lstStyle/>
                    <a:p>
                      <a:endParaRPr lang="en-US"/>
                    </a:p>
                  </a:txBody>
                  <a:tcPr marL="84524" marR="84524"/>
                </a:tc>
                <a:extLst>
                  <a:ext uri="{0D108BD9-81ED-4DB2-BD59-A6C34878D82A}">
                    <a16:rowId xmlns:a16="http://schemas.microsoft.com/office/drawing/2014/main" val="10004"/>
                  </a:ext>
                </a:extLst>
              </a:tr>
              <a:tr h="370840">
                <a:tc>
                  <a:txBody>
                    <a:bodyPr/>
                    <a:lstStyle/>
                    <a:p>
                      <a:r>
                        <a:rPr lang="en-US" dirty="0"/>
                        <a:t>35 </a:t>
                      </a:r>
                      <a:r>
                        <a:rPr lang="en-US" dirty="0">
                          <a:solidFill>
                            <a:schemeClr val="tx1"/>
                          </a:solidFill>
                        </a:rPr>
                        <a:t>percent</a:t>
                      </a:r>
                      <a:r>
                        <a:rPr lang="en-US" dirty="0"/>
                        <a:t> of parents physically punish </a:t>
                      </a:r>
                    </a:p>
                  </a:txBody>
                  <a:tcPr marL="84524" marR="84524"/>
                </a:tc>
                <a:tc>
                  <a:txBody>
                    <a:bodyPr/>
                    <a:lstStyle/>
                    <a:p>
                      <a:r>
                        <a:rPr lang="en-US" dirty="0"/>
                        <a:t>4-to 5-years old</a:t>
                      </a:r>
                    </a:p>
                  </a:txBody>
                  <a:tcPr marL="84524" marR="84524"/>
                </a:tc>
                <a:tc>
                  <a:txBody>
                    <a:bodyPr/>
                    <a:lstStyle/>
                    <a:p>
                      <a:r>
                        <a:rPr lang="en-US" dirty="0"/>
                        <a:t>Past week</a:t>
                      </a:r>
                    </a:p>
                  </a:txBody>
                  <a:tcPr marL="84524" marR="84524"/>
                </a:tc>
                <a:tc>
                  <a:txBody>
                    <a:bodyPr/>
                    <a:lstStyle/>
                    <a:p>
                      <a:r>
                        <a:rPr lang="en-US" sz="1800" kern="1200" dirty="0">
                          <a:solidFill>
                            <a:schemeClr val="dk1"/>
                          </a:solidFill>
                          <a:effectLst/>
                          <a:latin typeface="+mn-lt"/>
                          <a:ea typeface="+mn-ea"/>
                          <a:cs typeface="+mn-cs"/>
                        </a:rPr>
                        <a:t>National Longitudinal Surveys Youth,</a:t>
                      </a:r>
                      <a:r>
                        <a:rPr lang="en-US" sz="1800" kern="1200" baseline="0" dirty="0">
                          <a:solidFill>
                            <a:schemeClr val="dk1"/>
                          </a:solidFill>
                          <a:effectLst/>
                          <a:latin typeface="+mn-lt"/>
                          <a:ea typeface="+mn-ea"/>
                          <a:cs typeface="+mn-cs"/>
                        </a:rPr>
                        <a:t> 2002</a:t>
                      </a:r>
                      <a:endParaRPr lang="en-US" dirty="0"/>
                    </a:p>
                  </a:txBody>
                  <a:tcPr marL="84524" marR="84524"/>
                </a:tc>
                <a:extLst>
                  <a:ext uri="{0D108BD9-81ED-4DB2-BD59-A6C34878D82A}">
                    <a16:rowId xmlns:a16="http://schemas.microsoft.com/office/drawing/2014/main" val="10005"/>
                  </a:ext>
                </a:extLst>
              </a:tr>
              <a:tr h="370840">
                <a:tc>
                  <a:txBody>
                    <a:bodyPr/>
                    <a:lstStyle/>
                    <a:p>
                      <a:endParaRPr lang="en-US"/>
                    </a:p>
                  </a:txBody>
                  <a:tcPr marL="84524" marR="84524"/>
                </a:tc>
                <a:tc>
                  <a:txBody>
                    <a:bodyPr/>
                    <a:lstStyle/>
                    <a:p>
                      <a:endParaRPr lang="en-US"/>
                    </a:p>
                  </a:txBody>
                  <a:tcPr marL="84524" marR="84524"/>
                </a:tc>
                <a:tc>
                  <a:txBody>
                    <a:bodyPr/>
                    <a:lstStyle/>
                    <a:p>
                      <a:endParaRPr lang="en-US"/>
                    </a:p>
                  </a:txBody>
                  <a:tcPr marL="84524" marR="84524"/>
                </a:tc>
                <a:tc>
                  <a:txBody>
                    <a:bodyPr/>
                    <a:lstStyle/>
                    <a:p>
                      <a:endParaRPr lang="en-US"/>
                    </a:p>
                  </a:txBody>
                  <a:tcPr marL="84524" marR="84524"/>
                </a:tc>
                <a:extLst>
                  <a:ext uri="{0D108BD9-81ED-4DB2-BD59-A6C34878D82A}">
                    <a16:rowId xmlns:a16="http://schemas.microsoft.com/office/drawing/2014/main" val="10006"/>
                  </a:ext>
                </a:extLst>
              </a:tr>
              <a:tr h="370840">
                <a:tc>
                  <a:txBody>
                    <a:bodyPr/>
                    <a:lstStyle/>
                    <a:p>
                      <a:r>
                        <a:rPr lang="en-US" dirty="0"/>
                        <a:t>80 </a:t>
                      </a:r>
                      <a:r>
                        <a:rPr lang="en-US" dirty="0">
                          <a:solidFill>
                            <a:schemeClr val="tx1"/>
                          </a:solidFill>
                        </a:rPr>
                        <a:t>percent</a:t>
                      </a:r>
                      <a:r>
                        <a:rPr lang="en-US" dirty="0"/>
                        <a:t> of children have been physically punished</a:t>
                      </a:r>
                    </a:p>
                  </a:txBody>
                  <a:tcPr marL="84524" marR="84524"/>
                </a:tc>
                <a:tc>
                  <a:txBody>
                    <a:bodyPr/>
                    <a:lstStyle/>
                    <a:p>
                      <a:r>
                        <a:rPr lang="en-US" dirty="0"/>
                        <a:t>By time they reach 5</a:t>
                      </a:r>
                      <a:r>
                        <a:rPr lang="en-US" baseline="30000" dirty="0"/>
                        <a:t>th</a:t>
                      </a:r>
                      <a:r>
                        <a:rPr lang="en-US" dirty="0"/>
                        <a:t> grade</a:t>
                      </a:r>
                    </a:p>
                  </a:txBody>
                  <a:tcPr marL="84524" marR="84524"/>
                </a:tc>
                <a:tc>
                  <a:txBody>
                    <a:bodyPr/>
                    <a:lstStyle/>
                    <a:p>
                      <a:r>
                        <a:rPr lang="en-US" dirty="0"/>
                        <a:t>Lifetime</a:t>
                      </a:r>
                    </a:p>
                  </a:txBody>
                  <a:tcPr marL="84524" marR="84524"/>
                </a:tc>
                <a:tc>
                  <a:txBody>
                    <a:bodyPr/>
                    <a:lstStyle/>
                    <a:p>
                      <a:r>
                        <a:rPr lang="en-US" dirty="0" err="1"/>
                        <a:t>Gershoff</a:t>
                      </a:r>
                      <a:r>
                        <a:rPr lang="en-US" baseline="0" dirty="0"/>
                        <a:t> &amp; </a:t>
                      </a:r>
                      <a:r>
                        <a:rPr lang="en-US" baseline="0" dirty="0" err="1"/>
                        <a:t>Bitensky</a:t>
                      </a:r>
                      <a:r>
                        <a:rPr lang="en-US" baseline="0" dirty="0"/>
                        <a:t>, 2007</a:t>
                      </a:r>
                      <a:endParaRPr lang="en-US" dirty="0"/>
                    </a:p>
                  </a:txBody>
                  <a:tcPr marL="84524" marR="8452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6882394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Spanking Hurts!</a:t>
            </a:r>
          </a:p>
        </p:txBody>
      </p:sp>
      <p:sp>
        <p:nvSpPr>
          <p:cNvPr id="3" name="Content Placeholder 2"/>
          <p:cNvSpPr>
            <a:spLocks noGrp="1"/>
          </p:cNvSpPr>
          <p:nvPr>
            <p:ph idx="1"/>
          </p:nvPr>
        </p:nvSpPr>
        <p:spPr/>
        <p:txBody>
          <a:bodyPr>
            <a:normAutofit/>
          </a:bodyPr>
          <a:lstStyle/>
          <a:p>
            <a:r>
              <a:rPr lang="en-US" sz="2800" dirty="0"/>
              <a:t>Bruises, broken bones, or nerve </a:t>
            </a:r>
          </a:p>
          <a:p>
            <a:pPr>
              <a:buNone/>
            </a:pPr>
            <a:r>
              <a:rPr lang="en-US" sz="2800" dirty="0"/>
              <a:t>   damage can occur</a:t>
            </a:r>
          </a:p>
          <a:p>
            <a:r>
              <a:rPr lang="en-US" sz="2800" dirty="0"/>
              <a:t>More likely if the caregiver </a:t>
            </a:r>
          </a:p>
          <a:p>
            <a:pPr marL="0" indent="0">
              <a:buNone/>
            </a:pPr>
            <a:r>
              <a:rPr lang="en-US" sz="2800" dirty="0"/>
              <a:t>   is frustrated, stressed, or angry</a:t>
            </a:r>
          </a:p>
          <a:p>
            <a:r>
              <a:rPr lang="en-US" sz="2800" dirty="0"/>
              <a:t>Most caregivers do not report </a:t>
            </a:r>
          </a:p>
          <a:p>
            <a:pPr marL="0" indent="0">
              <a:buNone/>
            </a:pPr>
            <a:r>
              <a:rPr lang="en-US" sz="2800" dirty="0"/>
              <a:t>   being calm while administering a spanking </a:t>
            </a:r>
          </a:p>
          <a:p>
            <a:endParaRPr lang="en-US" sz="2800" dirty="0"/>
          </a:p>
        </p:txBody>
      </p:sp>
      <p:pic>
        <p:nvPicPr>
          <p:cNvPr id="1026" name="Picture 2" descr="spanking cartoon photo: SparingRod sparingr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747" y="976746"/>
            <a:ext cx="223289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8432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15716</TotalTime>
  <Words>1733</Words>
  <Application>Microsoft Office PowerPoint</Application>
  <PresentationFormat>Widescreen</PresentationFormat>
  <Paragraphs>192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Trebuchet MS</vt:lpstr>
      <vt:lpstr>Wingdings</vt:lpstr>
      <vt:lpstr>Wingdings 3</vt:lpstr>
      <vt:lpstr>Facet</vt:lpstr>
      <vt:lpstr>Think Before You Spank</vt:lpstr>
      <vt:lpstr>Workshop Goals</vt:lpstr>
      <vt:lpstr>Lessons Learned About Parent’s Attitudes toward Spanking </vt:lpstr>
      <vt:lpstr>PowerPoint Presentation</vt:lpstr>
      <vt:lpstr>Physical Punishment Continuum    </vt:lpstr>
      <vt:lpstr>Why do they spank?</vt:lpstr>
      <vt:lpstr>Who Spanks?</vt:lpstr>
      <vt:lpstr>How Common is Physical Punishment?</vt:lpstr>
      <vt:lpstr>Spanking Hurts!</vt:lpstr>
      <vt:lpstr>Spanking Damages Trust</vt:lpstr>
      <vt:lpstr>Spanking Can Increase Bad Behavior</vt:lpstr>
      <vt:lpstr>Spanking Supports Violence</vt:lpstr>
      <vt:lpstr>Spanking Creates Bad Memories</vt:lpstr>
      <vt:lpstr>Spanking Ignores the Needs of Children</vt:lpstr>
      <vt:lpstr>Spanking Undermines Great Parenting</vt:lpstr>
      <vt:lpstr>Spanking Does More Harm than Good </vt:lpstr>
      <vt:lpstr>Spanking Does More Harm than Good (continued) </vt:lpstr>
      <vt:lpstr>Spanking is Passed Down Through Generations</vt:lpstr>
      <vt:lpstr>Discipline is helping a child solve a problem. Punishment is making a child suffer for having a problem.   To raise problem solvers, focus on solutions, not retribution.           -L.R. Knost                                                       (independent child development                                                       researcher, award-winning author) </vt:lpstr>
      <vt:lpstr>What could your parents  have done instead?</vt:lpstr>
      <vt:lpstr>“Discipline teaches, improves, corrects, and prevents. Punishment retaliates, humiliates, and/or causes physical pain.” </vt:lpstr>
      <vt:lpstr>Set Children Up for Success </vt:lpstr>
      <vt:lpstr>Praise and Reward Positive Behaviors</vt:lpstr>
      <vt:lpstr>Utilize Teachable Moments</vt:lpstr>
      <vt:lpstr>Model</vt:lpstr>
      <vt:lpstr>Use the Village</vt:lpstr>
      <vt:lpstr>Allow Natural and Logical Consequences</vt:lpstr>
      <vt:lpstr>Time Out  </vt:lpstr>
      <vt:lpstr>Take Away Privileges, Toys, or Technology</vt:lpstr>
      <vt:lpstr>What if my friends and family ridicule me for not spanking?</vt:lpstr>
      <vt:lpstr>What if my friends and family ridicule me for not spanking?</vt:lpstr>
      <vt:lpstr>Government of the District of Columbia Mayor’s Advisory Committee on Child Abuse and Neglect Membership   as of December 8, 2016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Before You Spank</dc:title>
  <dc:creator>Satira</dc:creator>
  <cp:lastModifiedBy>Omar Bin-safar</cp:lastModifiedBy>
  <cp:revision>119</cp:revision>
  <cp:lastPrinted>2017-02-03T11:44:59Z</cp:lastPrinted>
  <dcterms:created xsi:type="dcterms:W3CDTF">2017-01-05T19:54:37Z</dcterms:created>
  <dcterms:modified xsi:type="dcterms:W3CDTF">2017-03-28T02:02:14Z</dcterms:modified>
</cp:coreProperties>
</file>