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6" r:id="rId3"/>
    <p:sldId id="277" r:id="rId4"/>
    <p:sldId id="282" r:id="rId5"/>
    <p:sldId id="284" r:id="rId6"/>
    <p:sldId id="283" r:id="rId7"/>
    <p:sldId id="276" r:id="rId8"/>
    <p:sldId id="292" r:id="rId9"/>
    <p:sldId id="262" r:id="rId10"/>
    <p:sldId id="287" r:id="rId11"/>
    <p:sldId id="288" r:id="rId12"/>
    <p:sldId id="289" r:id="rId13"/>
    <p:sldId id="290" r:id="rId14"/>
    <p:sldId id="264" r:id="rId15"/>
    <p:sldId id="275" r:id="rId16"/>
    <p:sldId id="291" r:id="rId17"/>
    <p:sldId id="285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8C43"/>
    <a:srgbClr val="225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25" autoAdjust="0"/>
    <p:restoredTop sz="89064" autoAdjust="0"/>
  </p:normalViewPr>
  <p:slideViewPr>
    <p:cSldViewPr>
      <p:cViewPr>
        <p:scale>
          <a:sx n="100" d="100"/>
          <a:sy n="100" d="100"/>
        </p:scale>
        <p:origin x="-1470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8A6F2-DD5C-40E5-87F8-C2DF158C5A72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136BD-7B79-450C-81E8-22F777A14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15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82391-1AB4-4A46-839F-A50C302795AD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899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82391-1AB4-4A46-839F-A50C302795AD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899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899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899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83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01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58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6/8/2018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321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6/8/2018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704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6/8/2018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587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6/8/2018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622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6/8/2018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142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6/8/2018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9722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6/8/2018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842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6/8/2018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63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37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6/8/2018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576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6/8/2018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6074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6/8/2018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406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51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55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56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05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22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33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1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B5FF3-61FC-4D45-B141-5A43B152EC6C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77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B5FF3-61FC-4D45-B141-5A43B152EC6C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6/8/2018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9C002-5CE5-4EC2-A343-F5C003F3031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779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3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4.jpe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53390" y="-748665"/>
            <a:ext cx="10142220" cy="760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1839793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accent1"/>
                </a:solidFill>
              </a:rPr>
              <a:t>Stream Restoration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352800"/>
            <a:ext cx="6400800" cy="17526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The District’s Streams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048000" y="3733800"/>
            <a:ext cx="3048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230" y="5257800"/>
            <a:ext cx="2567170" cy="7490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743200" y="6202680"/>
            <a:ext cx="3749040" cy="274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ubtitle 4"/>
          <p:cNvSpPr txBox="1">
            <a:spLocks/>
          </p:cNvSpPr>
          <p:nvPr/>
        </p:nvSpPr>
        <p:spPr>
          <a:xfrm>
            <a:off x="-464820" y="6172200"/>
            <a:ext cx="1014222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</a:rPr>
              <a:t>TAG THIS PRESENTATION @DOEE_DC</a:t>
            </a:r>
          </a:p>
        </p:txBody>
      </p:sp>
    </p:spTree>
    <p:extLst>
      <p:ext uri="{BB962C8B-B14F-4D97-AF65-F5344CB8AC3E}">
        <p14:creationId xmlns:p14="http://schemas.microsoft.com/office/powerpoint/2010/main" val="1944732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01 Restoration Branch\00 Photos\Restoration Projects\01 Anacostia\Nash Run\2018 Photos Nash Run\060818\IMG_24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685800" y="304800"/>
            <a:ext cx="7772400" cy="183979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accent1"/>
                </a:solidFill>
              </a:rPr>
              <a:t>Nash Run</a:t>
            </a:r>
          </a:p>
        </p:txBody>
      </p:sp>
    </p:spTree>
    <p:extLst>
      <p:ext uri="{BB962C8B-B14F-4D97-AF65-F5344CB8AC3E}">
        <p14:creationId xmlns:p14="http://schemas.microsoft.com/office/powerpoint/2010/main" val="2699890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:\01 Restoration Branch\00 Photos\Restoration Projects\01 Anacostia\Pope Branch\00 Best of Pope\IMG_39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685800" y="304800"/>
            <a:ext cx="7772400" cy="183979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accent1"/>
                </a:solidFill>
              </a:rPr>
              <a:t>Pope Branch </a:t>
            </a:r>
          </a:p>
        </p:txBody>
      </p:sp>
    </p:spTree>
    <p:extLst>
      <p:ext uri="{BB962C8B-B14F-4D97-AF65-F5344CB8AC3E}">
        <p14:creationId xmlns:p14="http://schemas.microsoft.com/office/powerpoint/2010/main" val="1253224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:\01 Restoration Branch\00 Photos\Restoration Projects\01 Anacostia\Springhouse Run\2017-09-15\IMG_13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685800" y="304800"/>
            <a:ext cx="7772400" cy="183979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accent1"/>
                </a:solidFill>
              </a:rPr>
              <a:t>Springhouse Run</a:t>
            </a:r>
          </a:p>
        </p:txBody>
      </p:sp>
    </p:spTree>
    <p:extLst>
      <p:ext uri="{BB962C8B-B14F-4D97-AF65-F5344CB8AC3E}">
        <p14:creationId xmlns:p14="http://schemas.microsoft.com/office/powerpoint/2010/main" val="691194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3962400" cy="6858000"/>
          </a:xfrm>
          <a:prstGeom prst="rect">
            <a:avLst/>
          </a:prstGeom>
          <a:solidFill>
            <a:srgbClr val="248C43"/>
          </a:solidFill>
          <a:ln>
            <a:solidFill>
              <a:srgbClr val="248C4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200834" y="1752600"/>
            <a:ext cx="3456766" cy="4495800"/>
          </a:xfrm>
        </p:spPr>
        <p:txBody>
          <a:bodyPr>
            <a:normAutofit/>
          </a:bodyPr>
          <a:lstStyle/>
          <a:p>
            <a:endParaRPr lang="en-US" sz="1600" b="1" dirty="0">
              <a:solidFill>
                <a:schemeClr val="bg1"/>
              </a:solidFill>
            </a:endParaRPr>
          </a:p>
          <a:p>
            <a:pPr marL="234950" indent="-23495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Property Owner Consent</a:t>
            </a:r>
          </a:p>
          <a:p>
            <a:pPr marL="234950" indent="-23495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Design &amp; Permitting </a:t>
            </a:r>
          </a:p>
          <a:p>
            <a:pPr marL="234950" indent="-23495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Rising Costs</a:t>
            </a:r>
          </a:p>
          <a:p>
            <a:pPr marL="234950" indent="-23495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Access</a:t>
            </a:r>
          </a:p>
          <a:p>
            <a:pPr marL="234950" indent="-23495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Construction Phase</a:t>
            </a:r>
          </a:p>
          <a:p>
            <a:pPr marL="234950" indent="-23495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Post-Restoration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1282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7238" y="-152312688"/>
            <a:ext cx="9525" cy="31195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7"/>
          <p:cNvSpPr txBox="1">
            <a:spLocks/>
          </p:cNvSpPr>
          <p:nvPr/>
        </p:nvSpPr>
        <p:spPr>
          <a:xfrm>
            <a:off x="304800" y="423333"/>
            <a:ext cx="3509962" cy="53483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dirty="0">
                <a:solidFill>
                  <a:schemeClr val="bg1"/>
                </a:solidFill>
              </a:rPr>
              <a:t>Key Challenges</a:t>
            </a:r>
          </a:p>
        </p:txBody>
      </p:sp>
      <p:pic>
        <p:nvPicPr>
          <p:cNvPr id="3074" name="Picture 2" descr="Z:\01 Restoration Branch\00 Photos\Restoration Projects\01 Anacostia\Alger Park\NFWF_FinalRpt_2017\PreRestoration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-25400"/>
            <a:ext cx="5162550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768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3814762" cy="6858000"/>
          </a:xfrm>
          <a:prstGeom prst="rect">
            <a:avLst/>
          </a:prstGeom>
          <a:solidFill>
            <a:srgbClr val="248C43"/>
          </a:solidFill>
          <a:ln>
            <a:solidFill>
              <a:srgbClr val="248C4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252817" y="1371600"/>
            <a:ext cx="3456766" cy="5105400"/>
          </a:xfrm>
        </p:spPr>
        <p:txBody>
          <a:bodyPr>
            <a:normAutofit lnSpcReduction="10000"/>
          </a:bodyPr>
          <a:lstStyle/>
          <a:p>
            <a:endParaRPr lang="en-US" sz="1600" b="1" dirty="0">
              <a:solidFill>
                <a:schemeClr val="bg1"/>
              </a:solidFill>
            </a:endParaRPr>
          </a:p>
          <a:p>
            <a:pPr marL="234950" indent="-23495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20,000 feet of stream restored</a:t>
            </a:r>
          </a:p>
          <a:p>
            <a:pPr marL="234950" indent="-23495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Load Reductions to Anacostia, Potomac, &amp; Chesapeake Bay</a:t>
            </a:r>
          </a:p>
          <a:p>
            <a:pPr marL="234950" indent="-23495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Restored Native Vegetation</a:t>
            </a:r>
          </a:p>
          <a:p>
            <a:pPr marL="234950" indent="-23495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Private and Public Space LID Projects</a:t>
            </a:r>
          </a:p>
          <a:p>
            <a:pPr marL="234950" indent="-23495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Improved Fish Passage Corridors</a:t>
            </a:r>
          </a:p>
          <a:p>
            <a:pPr marL="234950" indent="-23495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Recreational Stream Corridors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1282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7238" y="-152312688"/>
            <a:ext cx="9525" cy="31195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7"/>
          <p:cNvSpPr txBox="1">
            <a:spLocks/>
          </p:cNvSpPr>
          <p:nvPr/>
        </p:nvSpPr>
        <p:spPr>
          <a:xfrm>
            <a:off x="304800" y="423333"/>
            <a:ext cx="3509962" cy="53483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dirty="0">
                <a:solidFill>
                  <a:schemeClr val="bg1"/>
                </a:solidFill>
              </a:rPr>
              <a:t>Successes</a:t>
            </a:r>
          </a:p>
        </p:txBody>
      </p:sp>
      <p:pic>
        <p:nvPicPr>
          <p:cNvPr id="4098" name="Picture 2" descr="Z:\01 Restoration Branch\00 Photos\Restoration Projects\01 Anacostia\Alger Park\RibbonCutting\RibbonCutting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8587"/>
            <a:ext cx="4197350" cy="314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Z:\01 Restoration Branch\00 Photos\Restoration Projects\01 Anacostia\Alger Park\2017-09\IMG_16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0"/>
          <a:stretch/>
        </p:blipFill>
        <p:spPr bwMode="auto">
          <a:xfrm>
            <a:off x="4114800" y="3222171"/>
            <a:ext cx="4197350" cy="359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921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3886200" cy="6858000"/>
          </a:xfrm>
          <a:prstGeom prst="rect">
            <a:avLst/>
          </a:prstGeom>
          <a:solidFill>
            <a:srgbClr val="248C43"/>
          </a:solidFill>
          <a:ln>
            <a:solidFill>
              <a:srgbClr val="248C4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200834" y="1752600"/>
            <a:ext cx="3456766" cy="4495800"/>
          </a:xfrm>
        </p:spPr>
        <p:txBody>
          <a:bodyPr>
            <a:normAutofit/>
          </a:bodyPr>
          <a:lstStyle/>
          <a:p>
            <a:endParaRPr lang="en-US" sz="1600" b="1" dirty="0">
              <a:solidFill>
                <a:schemeClr val="bg1"/>
              </a:solidFill>
            </a:endParaRPr>
          </a:p>
          <a:p>
            <a:pPr marL="234950" indent="-23495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Fort Dupont </a:t>
            </a:r>
          </a:p>
          <a:p>
            <a:pPr marL="234950" indent="-234950">
              <a:buFont typeface="+mj-lt"/>
              <a:buAutoNum type="arabicPeriod"/>
            </a:pPr>
            <a:r>
              <a:rPr lang="en-US" sz="2400" dirty="0" err="1">
                <a:solidFill>
                  <a:schemeClr val="bg1"/>
                </a:solidFill>
              </a:rPr>
              <a:t>Stickfoot</a:t>
            </a:r>
            <a:endParaRPr lang="en-US" sz="2400" dirty="0">
              <a:solidFill>
                <a:schemeClr val="bg1"/>
              </a:solidFill>
            </a:endParaRPr>
          </a:p>
          <a:p>
            <a:pPr marL="234950" indent="-23495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Outfall Restoration</a:t>
            </a:r>
          </a:p>
          <a:p>
            <a:pPr marL="234950" indent="-23495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Wetland &amp; Living Shorelines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1282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7238" y="-152312688"/>
            <a:ext cx="9525" cy="31195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7"/>
          <p:cNvSpPr txBox="1">
            <a:spLocks/>
          </p:cNvSpPr>
          <p:nvPr/>
        </p:nvSpPr>
        <p:spPr>
          <a:xfrm>
            <a:off x="304800" y="423333"/>
            <a:ext cx="3509962" cy="53483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dirty="0">
                <a:solidFill>
                  <a:schemeClr val="bg1"/>
                </a:solidFill>
              </a:rPr>
              <a:t>What’s Next? </a:t>
            </a:r>
          </a:p>
        </p:txBody>
      </p:sp>
      <p:pic>
        <p:nvPicPr>
          <p:cNvPr id="5122" name="Picture 2" descr="Z:\01 Restoration Branch\00 Photos\Restoration Projects\01 Anacostia\Ft Dupont\2017\050517\IMG_394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6" r="10932"/>
          <a:stretch/>
        </p:blipFill>
        <p:spPr bwMode="auto">
          <a:xfrm>
            <a:off x="3886200" y="0"/>
            <a:ext cx="470319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Z:\01 Restoration Branch\00 Photos\Restoration Projects\01 Anacostia\Stickfoot\Stickfoot_Jan2017\IMG_04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3352800"/>
            <a:ext cx="4678362" cy="350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113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839793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accent1"/>
                </a:solidFill>
              </a:rPr>
              <a:t>Questions?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743200" y="1600200"/>
            <a:ext cx="3581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230" y="5257800"/>
            <a:ext cx="2567170" cy="7490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743200" y="6202680"/>
            <a:ext cx="3749040" cy="274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ubtitle 4"/>
          <p:cNvSpPr txBox="1">
            <a:spLocks/>
          </p:cNvSpPr>
          <p:nvPr/>
        </p:nvSpPr>
        <p:spPr>
          <a:xfrm>
            <a:off x="-464820" y="6172200"/>
            <a:ext cx="1014222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</a:rPr>
              <a:t>TAG THIS PRESENTATION @DOEE_DC</a:t>
            </a:r>
          </a:p>
        </p:txBody>
      </p:sp>
    </p:spTree>
    <p:extLst>
      <p:ext uri="{BB962C8B-B14F-4D97-AF65-F5344CB8AC3E}">
        <p14:creationId xmlns:p14="http://schemas.microsoft.com/office/powerpoint/2010/main" val="3258060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/>
          <p:cNvCxnSpPr/>
          <p:nvPr/>
        </p:nvCxnSpPr>
        <p:spPr>
          <a:xfrm>
            <a:off x="2829632" y="1056017"/>
            <a:ext cx="332802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1"/>
          <p:cNvSpPr txBox="1">
            <a:spLocks/>
          </p:cNvSpPr>
          <p:nvPr/>
        </p:nvSpPr>
        <p:spPr>
          <a:xfrm>
            <a:off x="457200" y="304800"/>
            <a:ext cx="8229600" cy="7368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kern="0" spc="-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Stream Problems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317818"/>
            <a:ext cx="465728" cy="38778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@DOEE_DC</a:t>
            </a:r>
          </a:p>
        </p:txBody>
      </p:sp>
      <p:pic>
        <p:nvPicPr>
          <p:cNvPr id="1029" name="Picture 5" descr="Z:\01 Restoration Branch\00 Photos\Restoration Projects\01 Anacostia\Alger Park\2014-04-30\0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452" y="1524000"/>
            <a:ext cx="2850276" cy="213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096074" y="3154922"/>
            <a:ext cx="2698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Large Sediment Load</a:t>
            </a:r>
          </a:p>
        </p:txBody>
      </p:sp>
      <p:pic>
        <p:nvPicPr>
          <p:cNvPr id="17" name="Picture 2" descr="Z:\PLANNING&amp;RESTORATION\PHOTOS\Restoration Projects\01 Anacostia\Nash Run\2010-01-20\Nash Run 02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4"/>
          <a:stretch/>
        </p:blipFill>
        <p:spPr bwMode="auto">
          <a:xfrm>
            <a:off x="91878" y="2057399"/>
            <a:ext cx="2879922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82751" y="4572484"/>
            <a:ext cx="1726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Bank Erosion</a:t>
            </a:r>
          </a:p>
        </p:txBody>
      </p:sp>
      <p:pic>
        <p:nvPicPr>
          <p:cNvPr id="19" name="Picture 2" descr="Z:\PLANNING&amp;RESTORATION\PHOTOS\Restoration Projects\01 Anacostia\Nash Run\BestNashPhotos\Nash_PreRestorationTrash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2" r="9074"/>
          <a:stretch/>
        </p:blipFill>
        <p:spPr bwMode="auto">
          <a:xfrm>
            <a:off x="5924012" y="1523999"/>
            <a:ext cx="3038738" cy="213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035577" y="3115733"/>
            <a:ext cx="815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Trash</a:t>
            </a:r>
          </a:p>
        </p:txBody>
      </p:sp>
      <p:pic>
        <p:nvPicPr>
          <p:cNvPr id="21" name="Picture 3" descr="Z:\PLANNING&amp;RESTORATION\PHOTOS\Restoration Projects\01 Anacostia\Ft Dupont\2017\050517\IMG_546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452" y="3729693"/>
            <a:ext cx="2850276" cy="213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651514" y="5410200"/>
            <a:ext cx="1587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Stormwater</a:t>
            </a:r>
          </a:p>
        </p:txBody>
      </p:sp>
      <p:pic>
        <p:nvPicPr>
          <p:cNvPr id="23" name="Picture 3" descr="Z:\PLANNING&amp;RESTORATION\PHOTOS\Restoration Projects\01 Anacostia\Nash Run\2012-06-25\NashRun_062512 00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5"/>
          <a:stretch/>
        </p:blipFill>
        <p:spPr bwMode="auto">
          <a:xfrm>
            <a:off x="5924012" y="3693511"/>
            <a:ext cx="3038738" cy="217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620880" y="5334000"/>
            <a:ext cx="16450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Habitat Loss</a:t>
            </a:r>
          </a:p>
        </p:txBody>
      </p:sp>
    </p:spTree>
    <p:extLst>
      <p:ext uri="{BB962C8B-B14F-4D97-AF65-F5344CB8AC3E}">
        <p14:creationId xmlns:p14="http://schemas.microsoft.com/office/powerpoint/2010/main" val="4150894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839793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accent1"/>
                </a:solidFill>
              </a:rPr>
              <a:t>Nash Run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048000" y="1600200"/>
            <a:ext cx="3048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4503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839793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accent1"/>
                </a:solidFill>
              </a:rPr>
              <a:t>Alger Park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590800" y="1600200"/>
            <a:ext cx="39014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230" y="5257800"/>
            <a:ext cx="2567170" cy="7490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743200" y="6202680"/>
            <a:ext cx="3749040" cy="274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ubtitle 4"/>
          <p:cNvSpPr txBox="1">
            <a:spLocks/>
          </p:cNvSpPr>
          <p:nvPr/>
        </p:nvSpPr>
        <p:spPr>
          <a:xfrm>
            <a:off x="-464820" y="6172200"/>
            <a:ext cx="1014222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</a:rPr>
              <a:t>TAG THIS PRESENTATION @DOEE_DC</a:t>
            </a:r>
          </a:p>
        </p:txBody>
      </p:sp>
    </p:spTree>
    <p:extLst>
      <p:ext uri="{BB962C8B-B14F-4D97-AF65-F5344CB8AC3E}">
        <p14:creationId xmlns:p14="http://schemas.microsoft.com/office/powerpoint/2010/main" val="3802391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839793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accent1"/>
                </a:solidFill>
              </a:rPr>
              <a:t>Fort Dupont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590800" y="1600200"/>
            <a:ext cx="39014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9889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3886200" cy="6858000"/>
          </a:xfrm>
          <a:prstGeom prst="rect">
            <a:avLst/>
          </a:prstGeom>
          <a:solidFill>
            <a:srgbClr val="248C43"/>
          </a:solidFill>
          <a:ln>
            <a:solidFill>
              <a:srgbClr val="248C4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200834" y="1752600"/>
            <a:ext cx="3456766" cy="4495800"/>
          </a:xfrm>
        </p:spPr>
        <p:txBody>
          <a:bodyPr>
            <a:normAutofit/>
          </a:bodyPr>
          <a:lstStyle/>
          <a:p>
            <a:endParaRPr lang="en-US" sz="1600" b="1" dirty="0">
              <a:solidFill>
                <a:schemeClr val="bg1"/>
              </a:solidFill>
            </a:endParaRPr>
          </a:p>
          <a:p>
            <a:pPr marL="234950" indent="-23495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Prevent Erosion </a:t>
            </a:r>
          </a:p>
          <a:p>
            <a:pPr marL="234950" indent="-23495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Improve Water Quality</a:t>
            </a:r>
          </a:p>
          <a:p>
            <a:pPr marL="234950" indent="-23495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Enhance In-Stream &amp; Riparian Habitat</a:t>
            </a:r>
          </a:p>
          <a:p>
            <a:pPr marL="234950" indent="-23495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Protect Infrastructure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1282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7238" y="-152312688"/>
            <a:ext cx="9525" cy="31195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7"/>
          <p:cNvSpPr txBox="1">
            <a:spLocks/>
          </p:cNvSpPr>
          <p:nvPr/>
        </p:nvSpPr>
        <p:spPr>
          <a:xfrm>
            <a:off x="304800" y="423333"/>
            <a:ext cx="3509962" cy="53483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dirty="0">
                <a:solidFill>
                  <a:schemeClr val="bg1"/>
                </a:solidFill>
              </a:rPr>
              <a:t>Key Goals</a:t>
            </a:r>
          </a:p>
        </p:txBody>
      </p:sp>
      <p:pic>
        <p:nvPicPr>
          <p:cNvPr id="8" name="Picture 2" descr="Z:\PLANNING&amp;RESTORATION\PHOTOS\Restoration Projects\01 Anacostia\Ft Dupont\2017\050517\IMG_395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2400"/>
            <a:ext cx="4425246" cy="331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Z:\PLANNING&amp;RESTORATION\PHOTOS\Restoration Projects\01 Anacostia\Pope Branch\2017-05-05\IMG_55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462866"/>
            <a:ext cx="4425246" cy="331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777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Z:\01 Restoration Branch\00 Photos\Restoration Projects\01 Anacostia\Alger Park\AlgerPark_Render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809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/>
          <p:cNvCxnSpPr/>
          <p:nvPr/>
        </p:nvCxnSpPr>
        <p:spPr>
          <a:xfrm>
            <a:off x="2829632" y="1056017"/>
            <a:ext cx="332802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1"/>
          <p:cNvSpPr txBox="1">
            <a:spLocks/>
          </p:cNvSpPr>
          <p:nvPr/>
        </p:nvSpPr>
        <p:spPr>
          <a:xfrm>
            <a:off x="457200" y="304800"/>
            <a:ext cx="8229600" cy="7368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kern="0" spc="-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Restoration Step-by-Step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317818"/>
            <a:ext cx="465728" cy="38778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@DOEE_DC</a:t>
            </a:r>
          </a:p>
        </p:txBody>
      </p:sp>
      <p:pic>
        <p:nvPicPr>
          <p:cNvPr id="1026" name="Picture 2" descr="Z:\01 Restoration Branch\00 Photos\Restoration Projects\01 Anacostia\Alger Park\NFWF_FinalRpt_2017\PreRestoratio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9"/>
          <a:stretch/>
        </p:blipFill>
        <p:spPr bwMode="auto">
          <a:xfrm>
            <a:off x="228600" y="1524000"/>
            <a:ext cx="2739209" cy="429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609600" y="5143380"/>
            <a:ext cx="1826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Site Selection</a:t>
            </a:r>
          </a:p>
        </p:txBody>
      </p:sp>
      <p:pic>
        <p:nvPicPr>
          <p:cNvPr id="1029" name="Picture 5" descr="Z:\01 Restoration Branch\00 Photos\Restoration Projects\01 Anacostia\Alger Park\2014-04-30\03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452" y="1524000"/>
            <a:ext cx="2850276" cy="213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096074" y="3154922"/>
            <a:ext cx="2685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Designs &amp; Monitoring</a:t>
            </a:r>
          </a:p>
        </p:txBody>
      </p:sp>
      <p:pic>
        <p:nvPicPr>
          <p:cNvPr id="1030" name="Picture 6" descr="Z:\01 Restoration Branch\00 Photos\Restoration Projects\01 Anacostia\Alger Park\2017-04\WoodMatting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079" y="1523999"/>
            <a:ext cx="2850015" cy="213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6473517" y="3175122"/>
            <a:ext cx="1717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Construction</a:t>
            </a:r>
          </a:p>
        </p:txBody>
      </p:sp>
      <p:pic>
        <p:nvPicPr>
          <p:cNvPr id="1031" name="Picture 7" descr="Z:\01 Restoration Branch\00 Photos\Restoration Projects\01 Anacostia\Alger Park\NFWF_FinalRpt_2017\ConstructionofCascad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385" y="3697272"/>
            <a:ext cx="2837060" cy="212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594346" y="5419635"/>
            <a:ext cx="1717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Construction</a:t>
            </a:r>
          </a:p>
        </p:txBody>
      </p:sp>
      <p:pic>
        <p:nvPicPr>
          <p:cNvPr id="1032" name="Picture 8" descr="Z:\01 Restoration Branch\00 Photos\Restoration Projects\01 Anacostia\Alger Park\NFWF_FinalRpt_2017\CascadeinRai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079" y="3705739"/>
            <a:ext cx="2844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6050325" y="5343435"/>
            <a:ext cx="2563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Monitoring &amp; Enjoy!</a:t>
            </a:r>
          </a:p>
        </p:txBody>
      </p:sp>
    </p:spTree>
    <p:extLst>
      <p:ext uri="{BB962C8B-B14F-4D97-AF65-F5344CB8AC3E}">
        <p14:creationId xmlns:p14="http://schemas.microsoft.com/office/powerpoint/2010/main" val="241479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01 Restoration Branch\00 Photos\Restoration Projects\01 Anacostia\Alger Park\NFWF_FinalRpt_2017\CascadeinRa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685800" y="304800"/>
            <a:ext cx="7772400" cy="183979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accent1"/>
                </a:solidFill>
              </a:rPr>
              <a:t>Alger Park</a:t>
            </a:r>
          </a:p>
        </p:txBody>
      </p:sp>
    </p:spTree>
    <p:extLst>
      <p:ext uri="{BB962C8B-B14F-4D97-AF65-F5344CB8AC3E}">
        <p14:creationId xmlns:p14="http://schemas.microsoft.com/office/powerpoint/2010/main" val="294184899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-TEMPLATE-4-3">
  <a:themeElements>
    <a:clrScheme name="DOEE Template 1">
      <a:dk1>
        <a:srgbClr val="262626"/>
      </a:dk1>
      <a:lt1>
        <a:sysClr val="window" lastClr="FFFFFF"/>
      </a:lt1>
      <a:dk2>
        <a:srgbClr val="3F3F3F"/>
      </a:dk2>
      <a:lt2>
        <a:srgbClr val="EEECE1"/>
      </a:lt2>
      <a:accent1>
        <a:srgbClr val="248C43"/>
      </a:accent1>
      <a:accent2>
        <a:srgbClr val="225B8B"/>
      </a:accent2>
      <a:accent3>
        <a:srgbClr val="BFEF25"/>
      </a:accent3>
      <a:accent4>
        <a:srgbClr val="1689CA"/>
      </a:accent4>
      <a:accent5>
        <a:srgbClr val="4BACC6"/>
      </a:accent5>
      <a:accent6>
        <a:srgbClr val="574370"/>
      </a:accent6>
      <a:hlink>
        <a:srgbClr val="7F7F7F"/>
      </a:hlink>
      <a:folHlink>
        <a:srgbClr val="B2A2C7"/>
      </a:folHlink>
    </a:clrScheme>
    <a:fontScheme name="DOEE">
      <a:majorFont>
        <a:latin typeface="Century Gothic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-TEMPLATE-4-3">
  <a:themeElements>
    <a:clrScheme name="DOEE Template 1">
      <a:dk1>
        <a:srgbClr val="262626"/>
      </a:dk1>
      <a:lt1>
        <a:sysClr val="window" lastClr="FFFFFF"/>
      </a:lt1>
      <a:dk2>
        <a:srgbClr val="3F3F3F"/>
      </a:dk2>
      <a:lt2>
        <a:srgbClr val="EEECE1"/>
      </a:lt2>
      <a:accent1>
        <a:srgbClr val="248C43"/>
      </a:accent1>
      <a:accent2>
        <a:srgbClr val="225B8B"/>
      </a:accent2>
      <a:accent3>
        <a:srgbClr val="BFEF25"/>
      </a:accent3>
      <a:accent4>
        <a:srgbClr val="1689CA"/>
      </a:accent4>
      <a:accent5>
        <a:srgbClr val="4BACC6"/>
      </a:accent5>
      <a:accent6>
        <a:srgbClr val="574370"/>
      </a:accent6>
      <a:hlink>
        <a:srgbClr val="7F7F7F"/>
      </a:hlink>
      <a:folHlink>
        <a:srgbClr val="B2A2C7"/>
      </a:folHlink>
    </a:clrScheme>
    <a:fontScheme name="DOEE">
      <a:majorFont>
        <a:latin typeface="Century Gothic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SIMPLE-TEMPLATE-4-3</Template>
  <TotalTime>890</TotalTime>
  <Words>142</Words>
  <Application>Microsoft Office PowerPoint</Application>
  <PresentationFormat>On-screen Show (4:3)</PresentationFormat>
  <Paragraphs>61</Paragraphs>
  <Slides>16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SIMPLE-TEMPLATE-4-3</vt:lpstr>
      <vt:lpstr>1_SIMPLE-TEMPLATE-4-3</vt:lpstr>
      <vt:lpstr>Stream Restoration</vt:lpstr>
      <vt:lpstr>PowerPoint Presentation</vt:lpstr>
      <vt:lpstr>Nash Run</vt:lpstr>
      <vt:lpstr>Alger Park</vt:lpstr>
      <vt:lpstr>Fort Dupont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 </vt:lpstr>
    </vt:vector>
  </TitlesOfParts>
  <Company>DC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ServUS</dc:creator>
  <cp:lastModifiedBy>Burch, Josh (DDOE)</cp:lastModifiedBy>
  <cp:revision>45</cp:revision>
  <dcterms:created xsi:type="dcterms:W3CDTF">2017-07-07T15:36:42Z</dcterms:created>
  <dcterms:modified xsi:type="dcterms:W3CDTF">2018-06-08T18:46:46Z</dcterms:modified>
</cp:coreProperties>
</file>