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  <p:sldMasterId id="2147483705" r:id="rId2"/>
  </p:sldMasterIdLst>
  <p:notesMasterIdLst>
    <p:notesMasterId r:id="rId15"/>
  </p:notesMasterIdLst>
  <p:handoutMasterIdLst>
    <p:handoutMasterId r:id="rId16"/>
  </p:handoutMasterIdLst>
  <p:sldIdLst>
    <p:sldId id="478" r:id="rId3"/>
    <p:sldId id="506" r:id="rId4"/>
    <p:sldId id="520" r:id="rId5"/>
    <p:sldId id="531" r:id="rId6"/>
    <p:sldId id="532" r:id="rId7"/>
    <p:sldId id="533" r:id="rId8"/>
    <p:sldId id="526" r:id="rId9"/>
    <p:sldId id="527" r:id="rId10"/>
    <p:sldId id="528" r:id="rId11"/>
    <p:sldId id="529" r:id="rId12"/>
    <p:sldId id="530" r:id="rId13"/>
    <p:sldId id="511" r:id="rId1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104" userDrawn="1">
          <p15:clr>
            <a:srgbClr val="A4A3A4"/>
          </p15:clr>
        </p15:guide>
        <p15:guide id="4" pos="7536" userDrawn="1">
          <p15:clr>
            <a:srgbClr val="A4A3A4"/>
          </p15:clr>
        </p15:guide>
        <p15:guide id="5" orient="horz" pos="1000" userDrawn="1">
          <p15:clr>
            <a:srgbClr val="A4A3A4"/>
          </p15:clr>
        </p15:guide>
        <p15:guide id="6" orient="horz" pos="12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voleff, Rebecca" initials="ZR" lastIdx="8" clrIdx="0">
    <p:extLst/>
  </p:cmAuthor>
  <p:cmAuthor id="2" name="Shupe, Mark" initials="SM" lastIdx="9" clrIdx="1">
    <p:extLst/>
  </p:cmAuthor>
  <p:cmAuthor id="3" name="Pteradon" initials="P" lastIdx="25" clrIdx="2">
    <p:extLst/>
  </p:cmAuthor>
  <p:cmAuthor id="4" name="Morton, Eric" initials="ME" lastIdx="10" clrIdx="3">
    <p:extLst/>
  </p:cmAuthor>
  <p:cmAuthor id="5" name="Trent, Catherine" initials="TC" lastIdx="3" clrIdx="4">
    <p:extLst/>
  </p:cmAuthor>
  <p:cmAuthor id="6" name="Dominski, Jeffrey" initials="DJ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A44"/>
    <a:srgbClr val="4F81BD"/>
    <a:srgbClr val="C76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3" autoAdjust="0"/>
    <p:restoredTop sz="97182" autoAdjust="0"/>
  </p:normalViewPr>
  <p:slideViewPr>
    <p:cSldViewPr snapToGrid="0" showGuides="1">
      <p:cViewPr>
        <p:scale>
          <a:sx n="85" d="100"/>
          <a:sy n="85" d="100"/>
        </p:scale>
        <p:origin x="-76" y="-32"/>
      </p:cViewPr>
      <p:guideLst>
        <p:guide orient="horz" pos="2160"/>
        <p:guide orient="horz" pos="1000"/>
        <p:guide orient="horz" pos="1200"/>
        <p:guide pos="3840"/>
        <p:guide pos="1104"/>
        <p:guide pos="7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E:\6-%20Results\PCB%20extr%20results\Calc.%20PCB%20depl%201%20anacostia%20with%20prc%20in%20non%20diluted%20v9-%20pest%20and%20MDL%20corrected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E:\6-%20Results\PCB%20extr%20results\Calc.%20PCB%20depl%201%20mussel%20all%20batch%20v3-mdl%20corr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nlombard\Documents\T.%202016%20UMBC\6-%20Results\PCB%20extr%20results\Calc.%20PCB%20depl%201%20anacostia%20with%20prc%20in%20non%20diluted%20v10-%20pest%20and%20MDL%20corrected,%20coelu%20comb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632880461835672"/>
          <c:y val="7.0888524457101115E-2"/>
          <c:w val="0.79445918170602459"/>
          <c:h val="0.757226405314759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'graphic for pres'!$E$2</c:f>
              <c:strCache>
                <c:ptCount val="1"/>
                <c:pt idx="0">
                  <c:v>Mono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'graphic for pres'!$A$3:$A$10</c:f>
              <c:strCache>
                <c:ptCount val="7"/>
                <c:pt idx="0">
                  <c:v>ZEK</c:v>
                </c:pt>
                <c:pt idx="1">
                  <c:v>BDC</c:v>
                </c:pt>
                <c:pt idx="2">
                  <c:v>NEB</c:v>
                </c:pt>
                <c:pt idx="3">
                  <c:v>NWB</c:v>
                </c:pt>
                <c:pt idx="4">
                  <c:v>HIR</c:v>
                </c:pt>
                <c:pt idx="5">
                  <c:v>WAB</c:v>
                </c:pt>
                <c:pt idx="6">
                  <c:v>LBC2</c:v>
                </c:pt>
              </c:strCache>
              <c:extLst xmlns:c16r2="http://schemas.microsoft.com/office/drawing/2015/06/chart"/>
            </c:strRef>
          </c:cat>
          <c:val>
            <c:numRef>
              <c:f>'graphic for pres'!$E$3:$E$10</c:f>
              <c:numCache>
                <c:formatCode>0.00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5B-4028-AC22-A91D9E87AD80}"/>
            </c:ext>
          </c:extLst>
        </c:ser>
        <c:ser>
          <c:idx val="1"/>
          <c:order val="1"/>
          <c:tx>
            <c:strRef>
              <c:f>'graphic for pres'!$F$2</c:f>
              <c:strCache>
                <c:ptCount val="1"/>
                <c:pt idx="0">
                  <c:v>Di 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'graphic for pres'!$A$3:$A$10</c:f>
              <c:strCache>
                <c:ptCount val="7"/>
                <c:pt idx="0">
                  <c:v>ZEK</c:v>
                </c:pt>
                <c:pt idx="1">
                  <c:v>BDC</c:v>
                </c:pt>
                <c:pt idx="2">
                  <c:v>NEB</c:v>
                </c:pt>
                <c:pt idx="3">
                  <c:v>NWB</c:v>
                </c:pt>
                <c:pt idx="4">
                  <c:v>HIR</c:v>
                </c:pt>
                <c:pt idx="5">
                  <c:v>WAB</c:v>
                </c:pt>
                <c:pt idx="6">
                  <c:v>LBC2</c:v>
                </c:pt>
              </c:strCache>
              <c:extLst xmlns:c16r2="http://schemas.microsoft.com/office/drawing/2015/06/chart"/>
            </c:strRef>
          </c:cat>
          <c:val>
            <c:numRef>
              <c:f>'graphic for pres'!$F$3:$F$10</c:f>
              <c:numCache>
                <c:formatCode>0.00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2.034249922822931E-2</c:v>
                </c:pt>
                <c:pt idx="4">
                  <c:v>1.3752627420856749E-2</c:v>
                </c:pt>
                <c:pt idx="5">
                  <c:v>3.032610393614709E-2</c:v>
                </c:pt>
                <c:pt idx="6">
                  <c:v>3.9206708062556266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C5B-4028-AC22-A91D9E87AD80}"/>
            </c:ext>
          </c:extLst>
        </c:ser>
        <c:ser>
          <c:idx val="2"/>
          <c:order val="2"/>
          <c:tx>
            <c:strRef>
              <c:f>'graphic for pres'!$G$2</c:f>
              <c:strCache>
                <c:ptCount val="1"/>
                <c:pt idx="0">
                  <c:v>Tri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'graphic for pres'!$A$3:$A$10</c:f>
              <c:strCache>
                <c:ptCount val="7"/>
                <c:pt idx="0">
                  <c:v>ZEK</c:v>
                </c:pt>
                <c:pt idx="1">
                  <c:v>BDC</c:v>
                </c:pt>
                <c:pt idx="2">
                  <c:v>NEB</c:v>
                </c:pt>
                <c:pt idx="3">
                  <c:v>NWB</c:v>
                </c:pt>
                <c:pt idx="4">
                  <c:v>HIR</c:v>
                </c:pt>
                <c:pt idx="5">
                  <c:v>WAB</c:v>
                </c:pt>
                <c:pt idx="6">
                  <c:v>LBC2</c:v>
                </c:pt>
              </c:strCache>
              <c:extLst xmlns:c16r2="http://schemas.microsoft.com/office/drawing/2015/06/chart"/>
            </c:strRef>
          </c:cat>
          <c:val>
            <c:numRef>
              <c:f>'graphic for pres'!$G$3:$G$10</c:f>
              <c:numCache>
                <c:formatCode>0.00</c:formatCode>
                <c:ptCount val="7"/>
                <c:pt idx="0">
                  <c:v>1.1047191699588958E-2</c:v>
                </c:pt>
                <c:pt idx="1">
                  <c:v>4.8286416097681473E-3</c:v>
                </c:pt>
                <c:pt idx="2">
                  <c:v>1.4814925315633127E-2</c:v>
                </c:pt>
                <c:pt idx="3">
                  <c:v>7.03955862099023E-2</c:v>
                </c:pt>
                <c:pt idx="4">
                  <c:v>5.1704363304630963E-2</c:v>
                </c:pt>
                <c:pt idx="5">
                  <c:v>0.23867838331951413</c:v>
                </c:pt>
                <c:pt idx="6">
                  <c:v>3.0874119831567692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C5B-4028-AC22-A91D9E87AD80}"/>
            </c:ext>
          </c:extLst>
        </c:ser>
        <c:ser>
          <c:idx val="3"/>
          <c:order val="3"/>
          <c:tx>
            <c:strRef>
              <c:f>'graphic for pres'!$H$2</c:f>
              <c:strCache>
                <c:ptCount val="1"/>
                <c:pt idx="0">
                  <c:v>Tetra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'graphic for pres'!$A$3:$A$10</c:f>
              <c:strCache>
                <c:ptCount val="7"/>
                <c:pt idx="0">
                  <c:v>ZEK</c:v>
                </c:pt>
                <c:pt idx="1">
                  <c:v>BDC</c:v>
                </c:pt>
                <c:pt idx="2">
                  <c:v>NEB</c:v>
                </c:pt>
                <c:pt idx="3">
                  <c:v>NWB</c:v>
                </c:pt>
                <c:pt idx="4">
                  <c:v>HIR</c:v>
                </c:pt>
                <c:pt idx="5">
                  <c:v>WAB</c:v>
                </c:pt>
                <c:pt idx="6">
                  <c:v>LBC2</c:v>
                </c:pt>
              </c:strCache>
              <c:extLst xmlns:c16r2="http://schemas.microsoft.com/office/drawing/2015/06/chart"/>
            </c:strRef>
          </c:cat>
          <c:val>
            <c:numRef>
              <c:f>'graphic for pres'!$H$3:$H$10</c:f>
              <c:numCache>
                <c:formatCode>0.00</c:formatCode>
                <c:ptCount val="7"/>
                <c:pt idx="0">
                  <c:v>3.8759307662350879E-4</c:v>
                </c:pt>
                <c:pt idx="1">
                  <c:v>3.7619432207473905E-4</c:v>
                </c:pt>
                <c:pt idx="2">
                  <c:v>9.6407002805910177E-2</c:v>
                </c:pt>
                <c:pt idx="3">
                  <c:v>0.23619542101144503</c:v>
                </c:pt>
                <c:pt idx="4">
                  <c:v>0.11107213650332726</c:v>
                </c:pt>
                <c:pt idx="5">
                  <c:v>0.44403466721733981</c:v>
                </c:pt>
                <c:pt idx="6">
                  <c:v>2.3717186007441655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C5B-4028-AC22-A91D9E87AD80}"/>
            </c:ext>
          </c:extLst>
        </c:ser>
        <c:ser>
          <c:idx val="4"/>
          <c:order val="4"/>
          <c:tx>
            <c:strRef>
              <c:f>'graphic for pres'!$I$2</c:f>
              <c:strCache>
                <c:ptCount val="1"/>
                <c:pt idx="0">
                  <c:v>Penta 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'graphic for pres'!$A$3:$A$10</c:f>
              <c:strCache>
                <c:ptCount val="7"/>
                <c:pt idx="0">
                  <c:v>ZEK</c:v>
                </c:pt>
                <c:pt idx="1">
                  <c:v>BDC</c:v>
                </c:pt>
                <c:pt idx="2">
                  <c:v>NEB</c:v>
                </c:pt>
                <c:pt idx="3">
                  <c:v>NWB</c:v>
                </c:pt>
                <c:pt idx="4">
                  <c:v>HIR</c:v>
                </c:pt>
                <c:pt idx="5">
                  <c:v>WAB</c:v>
                </c:pt>
                <c:pt idx="6">
                  <c:v>LBC2</c:v>
                </c:pt>
              </c:strCache>
              <c:extLst xmlns:c16r2="http://schemas.microsoft.com/office/drawing/2015/06/chart"/>
            </c:strRef>
          </c:cat>
          <c:val>
            <c:numRef>
              <c:f>'graphic for pres'!$I$3:$I$10</c:f>
              <c:numCache>
                <c:formatCode>0.00</c:formatCode>
                <c:ptCount val="7"/>
                <c:pt idx="0">
                  <c:v>6.3323445832379546E-3</c:v>
                </c:pt>
                <c:pt idx="1">
                  <c:v>1.4280516247731638E-3</c:v>
                </c:pt>
                <c:pt idx="2">
                  <c:v>0.19307294228858818</c:v>
                </c:pt>
                <c:pt idx="3">
                  <c:v>0.31864485054843106</c:v>
                </c:pt>
                <c:pt idx="4">
                  <c:v>0.14662497288624027</c:v>
                </c:pt>
                <c:pt idx="5">
                  <c:v>0.48105498065389984</c:v>
                </c:pt>
                <c:pt idx="6">
                  <c:v>0.576383873930713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C5B-4028-AC22-A91D9E87AD80}"/>
            </c:ext>
          </c:extLst>
        </c:ser>
        <c:ser>
          <c:idx val="5"/>
          <c:order val="5"/>
          <c:tx>
            <c:strRef>
              <c:f>'graphic for pres'!$J$2</c:f>
              <c:strCache>
                <c:ptCount val="1"/>
                <c:pt idx="0">
                  <c:v>Hexa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'graphic for pres'!$A$3:$A$10</c:f>
              <c:strCache>
                <c:ptCount val="7"/>
                <c:pt idx="0">
                  <c:v>ZEK</c:v>
                </c:pt>
                <c:pt idx="1">
                  <c:v>BDC</c:v>
                </c:pt>
                <c:pt idx="2">
                  <c:v>NEB</c:v>
                </c:pt>
                <c:pt idx="3">
                  <c:v>NWB</c:v>
                </c:pt>
                <c:pt idx="4">
                  <c:v>HIR</c:v>
                </c:pt>
                <c:pt idx="5">
                  <c:v>WAB</c:v>
                </c:pt>
                <c:pt idx="6">
                  <c:v>LBC2</c:v>
                </c:pt>
              </c:strCache>
              <c:extLst xmlns:c16r2="http://schemas.microsoft.com/office/drawing/2015/06/chart"/>
            </c:strRef>
          </c:cat>
          <c:val>
            <c:numRef>
              <c:f>'graphic for pres'!$J$3:$J$10</c:f>
              <c:numCache>
                <c:formatCode>0.00</c:formatCode>
                <c:ptCount val="7"/>
                <c:pt idx="0">
                  <c:v>1.2079780045631566E-2</c:v>
                </c:pt>
                <c:pt idx="1">
                  <c:v>6.8044368467060825E-3</c:v>
                </c:pt>
                <c:pt idx="2">
                  <c:v>1.8180552624929555E-2</c:v>
                </c:pt>
                <c:pt idx="3">
                  <c:v>1.7996062173271453E-2</c:v>
                </c:pt>
                <c:pt idx="4">
                  <c:v>2.0536842330978706E-2</c:v>
                </c:pt>
                <c:pt idx="5">
                  <c:v>3.8095362968921652E-2</c:v>
                </c:pt>
                <c:pt idx="6">
                  <c:v>4.2510740229157643E-2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C5B-4028-AC22-A91D9E87AD80}"/>
            </c:ext>
          </c:extLst>
        </c:ser>
        <c:ser>
          <c:idx val="6"/>
          <c:order val="6"/>
          <c:tx>
            <c:strRef>
              <c:f>'graphic for pres'!$K$2</c:f>
              <c:strCache>
                <c:ptCount val="1"/>
                <c:pt idx="0">
                  <c:v>Hepta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'graphic for pres'!$A$3:$A$10</c:f>
              <c:strCache>
                <c:ptCount val="7"/>
                <c:pt idx="0">
                  <c:v>ZEK</c:v>
                </c:pt>
                <c:pt idx="1">
                  <c:v>BDC</c:v>
                </c:pt>
                <c:pt idx="2">
                  <c:v>NEB</c:v>
                </c:pt>
                <c:pt idx="3">
                  <c:v>NWB</c:v>
                </c:pt>
                <c:pt idx="4">
                  <c:v>HIR</c:v>
                </c:pt>
                <c:pt idx="5">
                  <c:v>WAB</c:v>
                </c:pt>
                <c:pt idx="6">
                  <c:v>LBC2</c:v>
                </c:pt>
              </c:strCache>
              <c:extLst xmlns:c16r2="http://schemas.microsoft.com/office/drawing/2015/06/chart"/>
            </c:strRef>
          </c:cat>
          <c:val>
            <c:numRef>
              <c:f>'graphic for pres'!$K$3:$K$10</c:f>
              <c:numCache>
                <c:formatCode>0.00</c:formatCode>
                <c:ptCount val="7"/>
                <c:pt idx="0">
                  <c:v>2.7049277056626362E-3</c:v>
                </c:pt>
                <c:pt idx="1">
                  <c:v>1.9353363383050512E-3</c:v>
                </c:pt>
                <c:pt idx="2">
                  <c:v>3.4647344805073792E-3</c:v>
                </c:pt>
                <c:pt idx="3">
                  <c:v>2.3843985248403945E-3</c:v>
                </c:pt>
                <c:pt idx="4">
                  <c:v>3.7014495884052194E-3</c:v>
                </c:pt>
                <c:pt idx="5">
                  <c:v>4.3297378786434585E-3</c:v>
                </c:pt>
                <c:pt idx="6">
                  <c:v>5.8971515423302387E-3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C5B-4028-AC22-A91D9E87AD80}"/>
            </c:ext>
          </c:extLst>
        </c:ser>
        <c:ser>
          <c:idx val="7"/>
          <c:order val="7"/>
          <c:tx>
            <c:strRef>
              <c:f>'graphic for pres'!$L$2</c:f>
              <c:strCache>
                <c:ptCount val="1"/>
                <c:pt idx="0">
                  <c:v>Octa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'graphic for pres'!$A$3:$A$10</c:f>
              <c:strCache>
                <c:ptCount val="7"/>
                <c:pt idx="0">
                  <c:v>ZEK</c:v>
                </c:pt>
                <c:pt idx="1">
                  <c:v>BDC</c:v>
                </c:pt>
                <c:pt idx="2">
                  <c:v>NEB</c:v>
                </c:pt>
                <c:pt idx="3">
                  <c:v>NWB</c:v>
                </c:pt>
                <c:pt idx="4">
                  <c:v>HIR</c:v>
                </c:pt>
                <c:pt idx="5">
                  <c:v>WAB</c:v>
                </c:pt>
                <c:pt idx="6">
                  <c:v>LBC2</c:v>
                </c:pt>
              </c:strCache>
              <c:extLst xmlns:c16r2="http://schemas.microsoft.com/office/drawing/2015/06/chart"/>
            </c:strRef>
          </c:cat>
          <c:val>
            <c:numRef>
              <c:f>'graphic for pres'!$L$3:$L$10</c:f>
              <c:numCache>
                <c:formatCode>0.00</c:formatCode>
                <c:ptCount val="7"/>
                <c:pt idx="0">
                  <c:v>1.1185782360255173E-3</c:v>
                </c:pt>
                <c:pt idx="1">
                  <c:v>6.4774971478925771E-4</c:v>
                </c:pt>
                <c:pt idx="2">
                  <c:v>1.04796885742473E-3</c:v>
                </c:pt>
                <c:pt idx="3">
                  <c:v>1.0804477181172111E-3</c:v>
                </c:pt>
                <c:pt idx="4">
                  <c:v>1.3663426100393038E-3</c:v>
                </c:pt>
                <c:pt idx="5">
                  <c:v>1.0381787319884933E-3</c:v>
                </c:pt>
                <c:pt idx="6">
                  <c:v>1.8080453218547968E-3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C5B-4028-AC22-A91D9E87AD80}"/>
            </c:ext>
          </c:extLst>
        </c:ser>
        <c:ser>
          <c:idx val="8"/>
          <c:order val="8"/>
          <c:tx>
            <c:strRef>
              <c:f>'graphic for pres'!$M$2</c:f>
              <c:strCache>
                <c:ptCount val="1"/>
                <c:pt idx="0">
                  <c:v>Nona 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'graphic for pres'!$A$3:$A$10</c:f>
              <c:strCache>
                <c:ptCount val="7"/>
                <c:pt idx="0">
                  <c:v>ZEK</c:v>
                </c:pt>
                <c:pt idx="1">
                  <c:v>BDC</c:v>
                </c:pt>
                <c:pt idx="2">
                  <c:v>NEB</c:v>
                </c:pt>
                <c:pt idx="3">
                  <c:v>NWB</c:v>
                </c:pt>
                <c:pt idx="4">
                  <c:v>HIR</c:v>
                </c:pt>
                <c:pt idx="5">
                  <c:v>WAB</c:v>
                </c:pt>
                <c:pt idx="6">
                  <c:v>LBC2</c:v>
                </c:pt>
              </c:strCache>
              <c:extLst xmlns:c16r2="http://schemas.microsoft.com/office/drawing/2015/06/chart"/>
            </c:strRef>
          </c:cat>
          <c:val>
            <c:numRef>
              <c:f>'graphic for pres'!$M$3:$M$10</c:f>
              <c:numCache>
                <c:formatCode>0.00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2.7639886401169086E-5</c:v>
                </c:pt>
                <c:pt idx="3">
                  <c:v>1.2446054524037772E-6</c:v>
                </c:pt>
                <c:pt idx="4">
                  <c:v>1.6049618286778954E-5</c:v>
                </c:pt>
                <c:pt idx="5">
                  <c:v>2.5556842724161874E-5</c:v>
                </c:pt>
                <c:pt idx="6">
                  <c:v>3.2382603956367532E-5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C5B-4028-AC22-A91D9E87AD80}"/>
            </c:ext>
          </c:extLst>
        </c:ser>
        <c:ser>
          <c:idx val="9"/>
          <c:order val="9"/>
          <c:tx>
            <c:strRef>
              <c:f>'graphic for pres'!$N$2</c:f>
              <c:strCache>
                <c:ptCount val="1"/>
                <c:pt idx="0">
                  <c:v>Deca 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 w="19050"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'graphic for pres'!$AC$3:$AC$10</c:f>
                <c:numCache>
                  <c:formatCode>General</c:formatCode>
                  <c:ptCount val="7"/>
                  <c:pt idx="0">
                    <c:v>2.0595771701479092E-3</c:v>
                  </c:pt>
                  <c:pt idx="1">
                    <c:v>2.4183211445068221E-3</c:v>
                  </c:pt>
                  <c:pt idx="2">
                    <c:v>7.2227714796793954E-3</c:v>
                  </c:pt>
                  <c:pt idx="3">
                    <c:v>0.21678513400010166</c:v>
                  </c:pt>
                  <c:pt idx="4">
                    <c:v>0.1109085022654776</c:v>
                  </c:pt>
                  <c:pt idx="5">
                    <c:v>8.4079671110287579E-2</c:v>
                  </c:pt>
                </c:numCache>
                <c:extLst xmlns:c16r2="http://schemas.microsoft.com/office/drawing/2015/06/chart"/>
              </c:numRef>
            </c:plus>
            <c:minus>
              <c:numRef>
                <c:f>'graphic for pres'!$AC$3:$AC$10</c:f>
                <c:numCache>
                  <c:formatCode>General</c:formatCode>
                  <c:ptCount val="7"/>
                  <c:pt idx="0">
                    <c:v>2.0595771701479092E-3</c:v>
                  </c:pt>
                  <c:pt idx="1">
                    <c:v>2.4183211445068221E-3</c:v>
                  </c:pt>
                  <c:pt idx="2">
                    <c:v>7.2227714796793954E-3</c:v>
                  </c:pt>
                  <c:pt idx="3">
                    <c:v>0.21678513400010166</c:v>
                  </c:pt>
                  <c:pt idx="4">
                    <c:v>0.1109085022654776</c:v>
                  </c:pt>
                  <c:pt idx="5">
                    <c:v>8.4079671110287579E-2</c:v>
                  </c:pt>
                </c:numCache>
                <c:extLst xmlns:c16r2="http://schemas.microsoft.com/office/drawing/2015/06/chart"/>
              </c:numRef>
            </c:minus>
            <c:spPr>
              <a:noFill/>
              <a:ln w="1587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'graphic for pres'!$A$3:$A$10</c:f>
              <c:strCache>
                <c:ptCount val="7"/>
                <c:pt idx="0">
                  <c:v>ZEK</c:v>
                </c:pt>
                <c:pt idx="1">
                  <c:v>BDC</c:v>
                </c:pt>
                <c:pt idx="2">
                  <c:v>NEB</c:v>
                </c:pt>
                <c:pt idx="3">
                  <c:v>NWB</c:v>
                </c:pt>
                <c:pt idx="4">
                  <c:v>HIR</c:v>
                </c:pt>
                <c:pt idx="5">
                  <c:v>WAB</c:v>
                </c:pt>
                <c:pt idx="6">
                  <c:v>LBC2</c:v>
                </c:pt>
              </c:strCache>
              <c:extLst xmlns:c16r2="http://schemas.microsoft.com/office/drawing/2015/06/chart"/>
            </c:strRef>
          </c:cat>
          <c:val>
            <c:numRef>
              <c:f>'graphic for pres'!$N$3:$N$10</c:f>
              <c:numCache>
                <c:formatCode>0.00</c:formatCode>
                <c:ptCount val="7"/>
                <c:pt idx="0">
                  <c:v>2.5081763625850207E-6</c:v>
                </c:pt>
                <c:pt idx="1">
                  <c:v>8.9094571880599531E-7</c:v>
                </c:pt>
                <c:pt idx="2">
                  <c:v>3.3287901000787803E-6</c:v>
                </c:pt>
                <c:pt idx="3">
                  <c:v>3.0574757483788656E-6</c:v>
                </c:pt>
                <c:pt idx="4">
                  <c:v>1.7282823497883089E-6</c:v>
                </c:pt>
                <c:pt idx="5">
                  <c:v>3.423029337790943E-6</c:v>
                </c:pt>
                <c:pt idx="6">
                  <c:v>2.8909151807087334E-6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C5B-4028-AC22-A91D9E87AD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352576"/>
        <c:axId val="42165376"/>
      </c:barChart>
      <c:catAx>
        <c:axId val="4135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65376"/>
        <c:crosses val="autoZero"/>
        <c:auto val="1"/>
        <c:lblAlgn val="ctr"/>
        <c:lblOffset val="100"/>
        <c:noMultiLvlLbl val="0"/>
      </c:catAx>
      <c:valAx>
        <c:axId val="421653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PCB </a:t>
                </a:r>
                <a:r>
                  <a:rPr lang="en-US" sz="1200" b="1" dirty="0" err="1"/>
                  <a:t>C</a:t>
                </a:r>
                <a:r>
                  <a:rPr lang="en-US" sz="1200" b="1" baseline="-25000" dirty="0" err="1"/>
                  <a:t>pw</a:t>
                </a:r>
                <a:r>
                  <a:rPr lang="en-US" sz="1200" b="1" baseline="0" dirty="0"/>
                  <a:t> (ng/L)</a:t>
                </a:r>
                <a:endParaRPr lang="en-US" sz="1200" b="1" dirty="0"/>
              </a:p>
            </c:rich>
          </c:tx>
          <c:layout>
            <c:manualLayout>
              <c:xMode val="edge"/>
              <c:yMode val="edge"/>
              <c:x val="1.6204562466817628E-2"/>
              <c:y val="0.1277409382157818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22225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52576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D6AE90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278614255716113"/>
          <c:y val="7.9200499778865369E-2"/>
          <c:w val="0.78723475336924686"/>
          <c:h val="0.682131341677699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graphic!$A$3</c:f>
              <c:strCache>
                <c:ptCount val="1"/>
                <c:pt idx="0">
                  <c:v>Mono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graphic!$B$1:$I$1</c:f>
              <c:strCache>
                <c:ptCount val="7"/>
                <c:pt idx="0">
                  <c:v>ZEK</c:v>
                </c:pt>
                <c:pt idx="1">
                  <c:v>BDC</c:v>
                </c:pt>
                <c:pt idx="2">
                  <c:v>NEB</c:v>
                </c:pt>
                <c:pt idx="3">
                  <c:v>NWB</c:v>
                </c:pt>
                <c:pt idx="4">
                  <c:v>HIR</c:v>
                </c:pt>
                <c:pt idx="5">
                  <c:v>WAB</c:v>
                </c:pt>
                <c:pt idx="6">
                  <c:v>LBC2</c:v>
                </c:pt>
              </c:strCache>
              <c:extLst xmlns:c16r2="http://schemas.microsoft.com/office/drawing/2015/06/chart"/>
            </c:strRef>
          </c:cat>
          <c:val>
            <c:numRef>
              <c:f>graphic!$B$3:$I$3</c:f>
              <c:numCache>
                <c:formatCode>0.000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4.8154407859195995E-2</c:v>
                </c:pt>
                <c:pt idx="4">
                  <c:v>2.0943679878577547E-2</c:v>
                </c:pt>
                <c:pt idx="5">
                  <c:v>2.8210992890882199E-2</c:v>
                </c:pt>
                <c:pt idx="6">
                  <c:v>2.5152564610076703E-2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34-4ACA-BAB5-6164804A4959}"/>
            </c:ext>
          </c:extLst>
        </c:ser>
        <c:ser>
          <c:idx val="1"/>
          <c:order val="1"/>
          <c:tx>
            <c:strRef>
              <c:f>graphic!$A$4</c:f>
              <c:strCache>
                <c:ptCount val="1"/>
                <c:pt idx="0">
                  <c:v>Di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graphic!$B$1:$I$1</c:f>
              <c:strCache>
                <c:ptCount val="7"/>
                <c:pt idx="0">
                  <c:v>ZEK</c:v>
                </c:pt>
                <c:pt idx="1">
                  <c:v>BDC</c:v>
                </c:pt>
                <c:pt idx="2">
                  <c:v>NEB</c:v>
                </c:pt>
                <c:pt idx="3">
                  <c:v>NWB</c:v>
                </c:pt>
                <c:pt idx="4">
                  <c:v>HIR</c:v>
                </c:pt>
                <c:pt idx="5">
                  <c:v>WAB</c:v>
                </c:pt>
                <c:pt idx="6">
                  <c:v>LBC2</c:v>
                </c:pt>
              </c:strCache>
              <c:extLst xmlns:c16r2="http://schemas.microsoft.com/office/drawing/2015/06/chart"/>
            </c:strRef>
          </c:cat>
          <c:val>
            <c:numRef>
              <c:f>graphic!$B$4:$I$4</c:f>
              <c:numCache>
                <c:formatCode>0.000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7.1863369510474142E-3</c:v>
                </c:pt>
                <c:pt idx="4">
                  <c:v>0</c:v>
                </c:pt>
                <c:pt idx="5">
                  <c:v>6.0843900151043339E-3</c:v>
                </c:pt>
                <c:pt idx="6">
                  <c:v>1.973837131316274E-2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34-4ACA-BAB5-6164804A4959}"/>
            </c:ext>
          </c:extLst>
        </c:ser>
        <c:ser>
          <c:idx val="2"/>
          <c:order val="2"/>
          <c:tx>
            <c:strRef>
              <c:f>graphic!$A$5</c:f>
              <c:strCache>
                <c:ptCount val="1"/>
                <c:pt idx="0">
                  <c:v>Tri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graphic!$B$1:$I$1</c:f>
              <c:strCache>
                <c:ptCount val="7"/>
                <c:pt idx="0">
                  <c:v>ZEK</c:v>
                </c:pt>
                <c:pt idx="1">
                  <c:v>BDC</c:v>
                </c:pt>
                <c:pt idx="2">
                  <c:v>NEB</c:v>
                </c:pt>
                <c:pt idx="3">
                  <c:v>NWB</c:v>
                </c:pt>
                <c:pt idx="4">
                  <c:v>HIR</c:v>
                </c:pt>
                <c:pt idx="5">
                  <c:v>WAB</c:v>
                </c:pt>
                <c:pt idx="6">
                  <c:v>LBC2</c:v>
                </c:pt>
              </c:strCache>
              <c:extLst xmlns:c16r2="http://schemas.microsoft.com/office/drawing/2015/06/chart"/>
            </c:strRef>
          </c:cat>
          <c:val>
            <c:numRef>
              <c:f>graphic!$B$5:$I$5</c:f>
              <c:numCache>
                <c:formatCode>0.000</c:formatCode>
                <c:ptCount val="7"/>
                <c:pt idx="0">
                  <c:v>5.7622001153567644E-5</c:v>
                </c:pt>
                <c:pt idx="1">
                  <c:v>0</c:v>
                </c:pt>
                <c:pt idx="2">
                  <c:v>4.4575369758467764E-3</c:v>
                </c:pt>
                <c:pt idx="3">
                  <c:v>5.4144313344595641E-3</c:v>
                </c:pt>
                <c:pt idx="4">
                  <c:v>1.2619477811651698E-2</c:v>
                </c:pt>
                <c:pt idx="5">
                  <c:v>2.4840164907985594E-2</c:v>
                </c:pt>
                <c:pt idx="6">
                  <c:v>1.6503500049981339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C34-4ACA-BAB5-6164804A4959}"/>
            </c:ext>
          </c:extLst>
        </c:ser>
        <c:ser>
          <c:idx val="3"/>
          <c:order val="3"/>
          <c:tx>
            <c:strRef>
              <c:f>graphic!$A$6</c:f>
              <c:strCache>
                <c:ptCount val="1"/>
                <c:pt idx="0">
                  <c:v>Tetra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graphic!$B$1:$I$1</c:f>
              <c:strCache>
                <c:ptCount val="7"/>
                <c:pt idx="0">
                  <c:v>ZEK</c:v>
                </c:pt>
                <c:pt idx="1">
                  <c:v>BDC</c:v>
                </c:pt>
                <c:pt idx="2">
                  <c:v>NEB</c:v>
                </c:pt>
                <c:pt idx="3">
                  <c:v>NWB</c:v>
                </c:pt>
                <c:pt idx="4">
                  <c:v>HIR</c:v>
                </c:pt>
                <c:pt idx="5">
                  <c:v>WAB</c:v>
                </c:pt>
                <c:pt idx="6">
                  <c:v>LBC2</c:v>
                </c:pt>
              </c:strCache>
              <c:extLst xmlns:c16r2="http://schemas.microsoft.com/office/drawing/2015/06/chart"/>
            </c:strRef>
          </c:cat>
          <c:val>
            <c:numRef>
              <c:f>graphic!$B$6:$I$6</c:f>
              <c:numCache>
                <c:formatCode>0.000</c:formatCode>
                <c:ptCount val="7"/>
                <c:pt idx="0">
                  <c:v>2.4826008423601323E-3</c:v>
                </c:pt>
                <c:pt idx="1">
                  <c:v>1.3356217656596189E-2</c:v>
                </c:pt>
                <c:pt idx="2">
                  <c:v>0.46108887784470393</c:v>
                </c:pt>
                <c:pt idx="3">
                  <c:v>0.61445496297290614</c:v>
                </c:pt>
                <c:pt idx="4">
                  <c:v>0.20260309858349917</c:v>
                </c:pt>
                <c:pt idx="5">
                  <c:v>1.6717853711742479</c:v>
                </c:pt>
                <c:pt idx="6">
                  <c:v>8.7778551958852642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C34-4ACA-BAB5-6164804A4959}"/>
            </c:ext>
          </c:extLst>
        </c:ser>
        <c:ser>
          <c:idx val="4"/>
          <c:order val="4"/>
          <c:tx>
            <c:strRef>
              <c:f>graphic!$A$7</c:f>
              <c:strCache>
                <c:ptCount val="1"/>
                <c:pt idx="0">
                  <c:v>Penta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graphic!$B$1:$I$1</c:f>
              <c:strCache>
                <c:ptCount val="7"/>
                <c:pt idx="0">
                  <c:v>ZEK</c:v>
                </c:pt>
                <c:pt idx="1">
                  <c:v>BDC</c:v>
                </c:pt>
                <c:pt idx="2">
                  <c:v>NEB</c:v>
                </c:pt>
                <c:pt idx="3">
                  <c:v>NWB</c:v>
                </c:pt>
                <c:pt idx="4">
                  <c:v>HIR</c:v>
                </c:pt>
                <c:pt idx="5">
                  <c:v>WAB</c:v>
                </c:pt>
                <c:pt idx="6">
                  <c:v>LBC2</c:v>
                </c:pt>
              </c:strCache>
              <c:extLst xmlns:c16r2="http://schemas.microsoft.com/office/drawing/2015/06/chart"/>
            </c:strRef>
          </c:cat>
          <c:val>
            <c:numRef>
              <c:f>graphic!$B$7:$I$7</c:f>
              <c:numCache>
                <c:formatCode>0.000</c:formatCode>
                <c:ptCount val="7"/>
                <c:pt idx="0">
                  <c:v>2.5906513119618783E-2</c:v>
                </c:pt>
                <c:pt idx="1">
                  <c:v>9.8319735352144708E-2</c:v>
                </c:pt>
                <c:pt idx="2">
                  <c:v>4.2792582852791092</c:v>
                </c:pt>
                <c:pt idx="3">
                  <c:v>5.7984670714760638</c:v>
                </c:pt>
                <c:pt idx="4">
                  <c:v>1.784204389795041</c:v>
                </c:pt>
                <c:pt idx="5">
                  <c:v>6.8627827254218818</c:v>
                </c:pt>
                <c:pt idx="6">
                  <c:v>8.3043393551931413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C34-4ACA-BAB5-6164804A4959}"/>
            </c:ext>
          </c:extLst>
        </c:ser>
        <c:ser>
          <c:idx val="5"/>
          <c:order val="5"/>
          <c:tx>
            <c:strRef>
              <c:f>graphic!$A$8</c:f>
              <c:strCache>
                <c:ptCount val="1"/>
                <c:pt idx="0">
                  <c:v>Hexa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graphic!$B$1:$I$1</c:f>
              <c:strCache>
                <c:ptCount val="7"/>
                <c:pt idx="0">
                  <c:v>ZEK</c:v>
                </c:pt>
                <c:pt idx="1">
                  <c:v>BDC</c:v>
                </c:pt>
                <c:pt idx="2">
                  <c:v>NEB</c:v>
                </c:pt>
                <c:pt idx="3">
                  <c:v>NWB</c:v>
                </c:pt>
                <c:pt idx="4">
                  <c:v>HIR</c:v>
                </c:pt>
                <c:pt idx="5">
                  <c:v>WAB</c:v>
                </c:pt>
                <c:pt idx="6">
                  <c:v>LBC2</c:v>
                </c:pt>
              </c:strCache>
              <c:extLst xmlns:c16r2="http://schemas.microsoft.com/office/drawing/2015/06/chart"/>
            </c:strRef>
          </c:cat>
          <c:val>
            <c:numRef>
              <c:f>graphic!$B$8:$I$8</c:f>
              <c:numCache>
                <c:formatCode>0.000</c:formatCode>
                <c:ptCount val="7"/>
                <c:pt idx="0">
                  <c:v>3.6732903866464085E-2</c:v>
                </c:pt>
                <c:pt idx="1">
                  <c:v>0.27589021246218032</c:v>
                </c:pt>
                <c:pt idx="2">
                  <c:v>1.6129388089165553</c:v>
                </c:pt>
                <c:pt idx="3">
                  <c:v>1.0376901107957595</c:v>
                </c:pt>
                <c:pt idx="4">
                  <c:v>1.928618413664243</c:v>
                </c:pt>
                <c:pt idx="5">
                  <c:v>3.274346610371218</c:v>
                </c:pt>
                <c:pt idx="6">
                  <c:v>2.6263961891698164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C34-4ACA-BAB5-6164804A4959}"/>
            </c:ext>
          </c:extLst>
        </c:ser>
        <c:ser>
          <c:idx val="6"/>
          <c:order val="6"/>
          <c:tx>
            <c:strRef>
              <c:f>graphic!$A$9</c:f>
              <c:strCache>
                <c:ptCount val="1"/>
                <c:pt idx="0">
                  <c:v>Hepta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graphic!$B$1:$I$1</c:f>
              <c:strCache>
                <c:ptCount val="7"/>
                <c:pt idx="0">
                  <c:v>ZEK</c:v>
                </c:pt>
                <c:pt idx="1">
                  <c:v>BDC</c:v>
                </c:pt>
                <c:pt idx="2">
                  <c:v>NEB</c:v>
                </c:pt>
                <c:pt idx="3">
                  <c:v>NWB</c:v>
                </c:pt>
                <c:pt idx="4">
                  <c:v>HIR</c:v>
                </c:pt>
                <c:pt idx="5">
                  <c:v>WAB</c:v>
                </c:pt>
                <c:pt idx="6">
                  <c:v>LBC2</c:v>
                </c:pt>
              </c:strCache>
              <c:extLst xmlns:c16r2="http://schemas.microsoft.com/office/drawing/2015/06/chart"/>
            </c:strRef>
          </c:cat>
          <c:val>
            <c:numRef>
              <c:f>graphic!$B$9:$I$9</c:f>
              <c:numCache>
                <c:formatCode>0.000</c:formatCode>
                <c:ptCount val="7"/>
                <c:pt idx="0">
                  <c:v>3.7581404412531078E-2</c:v>
                </c:pt>
                <c:pt idx="1">
                  <c:v>0.10735047646682723</c:v>
                </c:pt>
                <c:pt idx="2">
                  <c:v>0.94290587082468813</c:v>
                </c:pt>
                <c:pt idx="3">
                  <c:v>0.32227579238827214</c:v>
                </c:pt>
                <c:pt idx="4">
                  <c:v>1.1822416004868626</c:v>
                </c:pt>
                <c:pt idx="5">
                  <c:v>0.81568527007768465</c:v>
                </c:pt>
                <c:pt idx="6">
                  <c:v>1.0390487599461451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C34-4ACA-BAB5-6164804A4959}"/>
            </c:ext>
          </c:extLst>
        </c:ser>
        <c:ser>
          <c:idx val="7"/>
          <c:order val="7"/>
          <c:tx>
            <c:strRef>
              <c:f>graphic!$A$10</c:f>
              <c:strCache>
                <c:ptCount val="1"/>
                <c:pt idx="0">
                  <c:v>Octa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graphic!$B$1:$I$1</c:f>
              <c:strCache>
                <c:ptCount val="7"/>
                <c:pt idx="0">
                  <c:v>ZEK</c:v>
                </c:pt>
                <c:pt idx="1">
                  <c:v>BDC</c:v>
                </c:pt>
                <c:pt idx="2">
                  <c:v>NEB</c:v>
                </c:pt>
                <c:pt idx="3">
                  <c:v>NWB</c:v>
                </c:pt>
                <c:pt idx="4">
                  <c:v>HIR</c:v>
                </c:pt>
                <c:pt idx="5">
                  <c:v>WAB</c:v>
                </c:pt>
                <c:pt idx="6">
                  <c:v>LBC2</c:v>
                </c:pt>
              </c:strCache>
              <c:extLst xmlns:c16r2="http://schemas.microsoft.com/office/drawing/2015/06/chart"/>
            </c:strRef>
          </c:cat>
          <c:val>
            <c:numRef>
              <c:f>graphic!$B$10:$I$10</c:f>
              <c:numCache>
                <c:formatCode>0.000</c:formatCode>
                <c:ptCount val="7"/>
                <c:pt idx="0">
                  <c:v>6.0199329919527408E-3</c:v>
                </c:pt>
                <c:pt idx="1">
                  <c:v>2.4950755714373208E-2</c:v>
                </c:pt>
                <c:pt idx="2">
                  <c:v>0.29865712649841064</c:v>
                </c:pt>
                <c:pt idx="3">
                  <c:v>0.11737972464308537</c:v>
                </c:pt>
                <c:pt idx="4">
                  <c:v>0.33776957951959313</c:v>
                </c:pt>
                <c:pt idx="5">
                  <c:v>0.11573974558995166</c:v>
                </c:pt>
                <c:pt idx="6">
                  <c:v>0.25050904716092598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C34-4ACA-BAB5-6164804A4959}"/>
            </c:ext>
          </c:extLst>
        </c:ser>
        <c:ser>
          <c:idx val="8"/>
          <c:order val="8"/>
          <c:tx>
            <c:strRef>
              <c:f>graphic!$A$11</c:f>
              <c:strCache>
                <c:ptCount val="1"/>
                <c:pt idx="0">
                  <c:v>Nona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graphic!$B$1:$I$1</c:f>
              <c:strCache>
                <c:ptCount val="7"/>
                <c:pt idx="0">
                  <c:v>ZEK</c:v>
                </c:pt>
                <c:pt idx="1">
                  <c:v>BDC</c:v>
                </c:pt>
                <c:pt idx="2">
                  <c:v>NEB</c:v>
                </c:pt>
                <c:pt idx="3">
                  <c:v>NWB</c:v>
                </c:pt>
                <c:pt idx="4">
                  <c:v>HIR</c:v>
                </c:pt>
                <c:pt idx="5">
                  <c:v>WAB</c:v>
                </c:pt>
                <c:pt idx="6">
                  <c:v>LBC2</c:v>
                </c:pt>
              </c:strCache>
              <c:extLst xmlns:c16r2="http://schemas.microsoft.com/office/drawing/2015/06/chart"/>
            </c:strRef>
          </c:cat>
          <c:val>
            <c:numRef>
              <c:f>graphic!$B$11:$I$11</c:f>
              <c:numCache>
                <c:formatCode>0.000</c:formatCode>
                <c:ptCount val="7"/>
                <c:pt idx="0">
                  <c:v>1.9461621583004158E-4</c:v>
                </c:pt>
                <c:pt idx="1">
                  <c:v>3.7910173164190181E-4</c:v>
                </c:pt>
                <c:pt idx="2">
                  <c:v>1.0549300337123759E-2</c:v>
                </c:pt>
                <c:pt idx="3">
                  <c:v>8.4718585216148057E-3</c:v>
                </c:pt>
                <c:pt idx="4">
                  <c:v>7.9529703223679086E-3</c:v>
                </c:pt>
                <c:pt idx="5">
                  <c:v>1.7455882090446979E-2</c:v>
                </c:pt>
                <c:pt idx="6">
                  <c:v>1.3114471929749351E-2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C34-4ACA-BAB5-6164804A4959}"/>
            </c:ext>
          </c:extLst>
        </c:ser>
        <c:ser>
          <c:idx val="9"/>
          <c:order val="9"/>
          <c:tx>
            <c:strRef>
              <c:f>graphic!$A$12</c:f>
              <c:strCache>
                <c:ptCount val="1"/>
                <c:pt idx="0">
                  <c:v>Deca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 w="19050"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graphic!$J$13:$Q$13</c:f>
                <c:numCache>
                  <c:formatCode>General</c:formatCode>
                  <c:ptCount val="7"/>
                  <c:pt idx="0">
                    <c:v>0.11978217349366424</c:v>
                  </c:pt>
                  <c:pt idx="1">
                    <c:v>0.20660699417471506</c:v>
                  </c:pt>
                  <c:pt idx="2">
                    <c:v>1.8905648518624025</c:v>
                  </c:pt>
                  <c:pt idx="3">
                    <c:v>1.3089599048021954</c:v>
                  </c:pt>
                  <c:pt idx="4">
                    <c:v>1.5836703971400827</c:v>
                  </c:pt>
                  <c:pt idx="5">
                    <c:v>4.6691295783051023</c:v>
                  </c:pt>
                  <c:pt idx="6">
                    <c:v>6.8410640420877327</c:v>
                  </c:pt>
                </c:numCache>
                <c:extLst xmlns:c16r2="http://schemas.microsoft.com/office/drawing/2015/06/chart"/>
              </c:numRef>
            </c:plus>
            <c:minus>
              <c:numRef>
                <c:f>graphic!$J$13:$Q$13</c:f>
                <c:numCache>
                  <c:formatCode>General</c:formatCode>
                  <c:ptCount val="7"/>
                  <c:pt idx="0">
                    <c:v>0.11978217349366424</c:v>
                  </c:pt>
                  <c:pt idx="1">
                    <c:v>0.20660699417471506</c:v>
                  </c:pt>
                  <c:pt idx="2">
                    <c:v>1.8905648518624025</c:v>
                  </c:pt>
                  <c:pt idx="3">
                    <c:v>1.3089599048021954</c:v>
                  </c:pt>
                  <c:pt idx="4">
                    <c:v>1.5836703971400827</c:v>
                  </c:pt>
                  <c:pt idx="5">
                    <c:v>4.6691295783051023</c:v>
                  </c:pt>
                  <c:pt idx="6">
                    <c:v>6.8410640420877327</c:v>
                  </c:pt>
                </c:numCache>
                <c:extLst xmlns:c16r2="http://schemas.microsoft.com/office/drawing/2015/06/chart"/>
              </c:numRef>
            </c:minus>
            <c:spPr>
              <a:noFill/>
              <a:ln w="1587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graphic!$B$1:$I$1</c:f>
              <c:strCache>
                <c:ptCount val="7"/>
                <c:pt idx="0">
                  <c:v>ZEK</c:v>
                </c:pt>
                <c:pt idx="1">
                  <c:v>BDC</c:v>
                </c:pt>
                <c:pt idx="2">
                  <c:v>NEB</c:v>
                </c:pt>
                <c:pt idx="3">
                  <c:v>NWB</c:v>
                </c:pt>
                <c:pt idx="4">
                  <c:v>HIR</c:v>
                </c:pt>
                <c:pt idx="5">
                  <c:v>WAB</c:v>
                </c:pt>
                <c:pt idx="6">
                  <c:v>LBC2</c:v>
                </c:pt>
              </c:strCache>
              <c:extLst xmlns:c16r2="http://schemas.microsoft.com/office/drawing/2015/06/chart"/>
            </c:strRef>
          </c:cat>
          <c:val>
            <c:numRef>
              <c:f>graphic!$B$12:$I$12</c:f>
              <c:numCache>
                <c:formatCode>0.000</c:formatCode>
                <c:ptCount val="7"/>
                <c:pt idx="0">
                  <c:v>2.4476823564627131E-3</c:v>
                </c:pt>
                <c:pt idx="1">
                  <c:v>4.3685137862321611E-3</c:v>
                </c:pt>
                <c:pt idx="2">
                  <c:v>1.130906591685274E-2</c:v>
                </c:pt>
                <c:pt idx="3">
                  <c:v>1.0494139729295995E-2</c:v>
                </c:pt>
                <c:pt idx="4">
                  <c:v>7.0274841506510529E-3</c:v>
                </c:pt>
                <c:pt idx="5">
                  <c:v>1.2770764324440751E-2</c:v>
                </c:pt>
                <c:pt idx="6">
                  <c:v>5.3678351737277566E-3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C34-4ACA-BAB5-6164804A4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231680"/>
        <c:axId val="42233216"/>
      </c:barChart>
      <c:catAx>
        <c:axId val="4223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22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33216"/>
        <c:crosses val="autoZero"/>
        <c:auto val="1"/>
        <c:lblAlgn val="ctr"/>
        <c:lblOffset val="100"/>
        <c:noMultiLvlLbl val="0"/>
      </c:catAx>
      <c:valAx>
        <c:axId val="42233216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PCB </a:t>
                </a:r>
                <a:r>
                  <a:rPr lang="en-US" sz="1200" b="1" dirty="0" err="1"/>
                  <a:t>C</a:t>
                </a:r>
                <a:r>
                  <a:rPr lang="en-US" sz="1200" b="1" baseline="-25000" dirty="0" err="1"/>
                  <a:t>mussel</a:t>
                </a:r>
                <a:r>
                  <a:rPr lang="en-US" sz="1200" b="1" baseline="0" dirty="0"/>
                  <a:t> (ng/g </a:t>
                </a:r>
                <a:r>
                  <a:rPr lang="en-US" sz="1200" b="1" baseline="0" dirty="0" err="1"/>
                  <a:t>ww</a:t>
                </a:r>
                <a:r>
                  <a:rPr lang="en-US" sz="1200" b="1" baseline="0" dirty="0"/>
                  <a:t>)</a:t>
                </a:r>
                <a:endParaRPr lang="en-US" sz="1200" b="1" dirty="0"/>
              </a:p>
            </c:rich>
          </c:tx>
          <c:layout>
            <c:manualLayout>
              <c:xMode val="edge"/>
              <c:yMode val="edge"/>
              <c:x val="7.5471907314953975E-4"/>
              <c:y val="8.2792941281285989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22225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3168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E7E6E6">
        <a:lumMod val="75000"/>
      </a:srgbClr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318403320504905"/>
          <c:y val="6.2074078127074772E-2"/>
          <c:w val="0.7637052777776191"/>
          <c:h val="0.559474800876065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'Conc+Figures - Homolog - Dep 1'!$A$16</c:f>
              <c:strCache>
                <c:ptCount val="1"/>
                <c:pt idx="0">
                  <c:v>Mono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('Conc+Figures - Homolog - Dep 1'!$B$15:$E$15,'Conc+Figures - Homolog - Dep 1'!$G$15)</c:f>
              <c:strCache>
                <c:ptCount val="5"/>
                <c:pt idx="0">
                  <c:v>LBC-1</c:v>
                </c:pt>
                <c:pt idx="1">
                  <c:v>AU</c:v>
                </c:pt>
                <c:pt idx="2">
                  <c:v>RT</c:v>
                </c:pt>
                <c:pt idx="3">
                  <c:v>MMR</c:v>
                </c:pt>
                <c:pt idx="4">
                  <c:v>UMBC</c:v>
                </c:pt>
              </c:strCache>
            </c:strRef>
          </c:cat>
          <c:val>
            <c:numRef>
              <c:f>('Conc+Figures - Homolog - Dep 1'!$B$16:$E$16,'Conc+Figures - Homolog - Dep 1'!$G$16)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60-4101-AAF0-BEFAA4F6EE98}"/>
            </c:ext>
          </c:extLst>
        </c:ser>
        <c:ser>
          <c:idx val="1"/>
          <c:order val="1"/>
          <c:tx>
            <c:strRef>
              <c:f>'Conc+Figures - Homolog - Dep 1'!$A$17</c:f>
              <c:strCache>
                <c:ptCount val="1"/>
                <c:pt idx="0">
                  <c:v>Di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('Conc+Figures - Homolog - Dep 1'!$B$15:$E$15,'Conc+Figures - Homolog - Dep 1'!$G$15)</c:f>
              <c:strCache>
                <c:ptCount val="5"/>
                <c:pt idx="0">
                  <c:v>LBC-1</c:v>
                </c:pt>
                <c:pt idx="1">
                  <c:v>AU</c:v>
                </c:pt>
                <c:pt idx="2">
                  <c:v>RT</c:v>
                </c:pt>
                <c:pt idx="3">
                  <c:v>MMR</c:v>
                </c:pt>
                <c:pt idx="4">
                  <c:v>UMBC</c:v>
                </c:pt>
              </c:strCache>
            </c:strRef>
          </c:cat>
          <c:val>
            <c:numRef>
              <c:f>('Conc+Figures - Homolog - Dep 1'!$B$17:$E$17,'Conc+Figures - Homolog - Dep 1'!$G$17)</c:f>
              <c:numCache>
                <c:formatCode>0.00</c:formatCode>
                <c:ptCount val="5"/>
                <c:pt idx="0">
                  <c:v>7.8297206989380008</c:v>
                </c:pt>
                <c:pt idx="1">
                  <c:v>0</c:v>
                </c:pt>
                <c:pt idx="2">
                  <c:v>2.1171698000857657</c:v>
                </c:pt>
                <c:pt idx="3">
                  <c:v>0.12421635727997184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60-4101-AAF0-BEFAA4F6EE98}"/>
            </c:ext>
          </c:extLst>
        </c:ser>
        <c:ser>
          <c:idx val="2"/>
          <c:order val="2"/>
          <c:tx>
            <c:strRef>
              <c:f>'Conc+Figures - Homolog - Dep 1'!$A$18</c:f>
              <c:strCache>
                <c:ptCount val="1"/>
                <c:pt idx="0">
                  <c:v>Tri</c:v>
                </c:pt>
              </c:strCache>
            </c:strRef>
          </c:tx>
          <c:spPr>
            <a:solidFill>
              <a:schemeClr val="accent3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('Conc+Figures - Homolog - Dep 1'!$B$15:$E$15,'Conc+Figures - Homolog - Dep 1'!$G$15)</c:f>
              <c:strCache>
                <c:ptCount val="5"/>
                <c:pt idx="0">
                  <c:v>LBC-1</c:v>
                </c:pt>
                <c:pt idx="1">
                  <c:v>AU</c:v>
                </c:pt>
                <c:pt idx="2">
                  <c:v>RT</c:v>
                </c:pt>
                <c:pt idx="3">
                  <c:v>MMR</c:v>
                </c:pt>
                <c:pt idx="4">
                  <c:v>UMBC</c:v>
                </c:pt>
              </c:strCache>
            </c:strRef>
          </c:cat>
          <c:val>
            <c:numRef>
              <c:f>('Conc+Figures - Homolog - Dep 1'!$B$18:$E$18,'Conc+Figures - Homolog - Dep 1'!$G$18)</c:f>
              <c:numCache>
                <c:formatCode>0.00</c:formatCode>
                <c:ptCount val="5"/>
                <c:pt idx="0">
                  <c:v>155.38310898393993</c:v>
                </c:pt>
                <c:pt idx="1">
                  <c:v>4.8009037112242492</c:v>
                </c:pt>
                <c:pt idx="2">
                  <c:v>16.877001468234777</c:v>
                </c:pt>
                <c:pt idx="3">
                  <c:v>9.6379472399033155</c:v>
                </c:pt>
                <c:pt idx="4">
                  <c:v>4.7892659181228012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A60-4101-AAF0-BEFAA4F6EE98}"/>
            </c:ext>
          </c:extLst>
        </c:ser>
        <c:ser>
          <c:idx val="3"/>
          <c:order val="3"/>
          <c:tx>
            <c:strRef>
              <c:f>'Conc+Figures - Homolog - Dep 1'!$A$19</c:f>
              <c:strCache>
                <c:ptCount val="1"/>
                <c:pt idx="0">
                  <c:v>Tetra</c:v>
                </c:pt>
              </c:strCache>
            </c:strRef>
          </c:tx>
          <c:spPr>
            <a:solidFill>
              <a:schemeClr val="accent4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('Conc+Figures - Homolog - Dep 1'!$B$15:$E$15,'Conc+Figures - Homolog - Dep 1'!$G$15)</c:f>
              <c:strCache>
                <c:ptCount val="5"/>
                <c:pt idx="0">
                  <c:v>LBC-1</c:v>
                </c:pt>
                <c:pt idx="1">
                  <c:v>AU</c:v>
                </c:pt>
                <c:pt idx="2">
                  <c:v>RT</c:v>
                </c:pt>
                <c:pt idx="3">
                  <c:v>MMR</c:v>
                </c:pt>
                <c:pt idx="4">
                  <c:v>UMBC</c:v>
                </c:pt>
              </c:strCache>
            </c:strRef>
          </c:cat>
          <c:val>
            <c:numRef>
              <c:f>('Conc+Figures - Homolog - Dep 1'!$B$19:$E$19,'Conc+Figures - Homolog - Dep 1'!$G$19)</c:f>
              <c:numCache>
                <c:formatCode>0.00</c:formatCode>
                <c:ptCount val="5"/>
                <c:pt idx="0">
                  <c:v>144.1621032295995</c:v>
                </c:pt>
                <c:pt idx="1">
                  <c:v>10.899651677103627</c:v>
                </c:pt>
                <c:pt idx="2">
                  <c:v>15.070862399442742</c:v>
                </c:pt>
                <c:pt idx="3">
                  <c:v>15.866600049573488</c:v>
                </c:pt>
                <c:pt idx="4">
                  <c:v>73.558674769390691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A60-4101-AAF0-BEFAA4F6EE98}"/>
            </c:ext>
          </c:extLst>
        </c:ser>
        <c:ser>
          <c:idx val="4"/>
          <c:order val="4"/>
          <c:tx>
            <c:strRef>
              <c:f>'Conc+Figures - Homolog - Dep 1'!$A$20</c:f>
              <c:strCache>
                <c:ptCount val="1"/>
                <c:pt idx="0">
                  <c:v>Penta</c:v>
                </c:pt>
              </c:strCache>
            </c:strRef>
          </c:tx>
          <c:spPr>
            <a:solidFill>
              <a:schemeClr val="accent5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('Conc+Figures - Homolog - Dep 1'!$B$15:$E$15,'Conc+Figures - Homolog - Dep 1'!$G$15)</c:f>
              <c:strCache>
                <c:ptCount val="5"/>
                <c:pt idx="0">
                  <c:v>LBC-1</c:v>
                </c:pt>
                <c:pt idx="1">
                  <c:v>AU</c:v>
                </c:pt>
                <c:pt idx="2">
                  <c:v>RT</c:v>
                </c:pt>
                <c:pt idx="3">
                  <c:v>MMR</c:v>
                </c:pt>
                <c:pt idx="4">
                  <c:v>UMBC</c:v>
                </c:pt>
              </c:strCache>
            </c:strRef>
          </c:cat>
          <c:val>
            <c:numRef>
              <c:f>('Conc+Figures - Homolog - Dep 1'!$B$20:$E$20,'Conc+Figures - Homolog - Dep 1'!$G$20)</c:f>
              <c:numCache>
                <c:formatCode>0.00</c:formatCode>
                <c:ptCount val="5"/>
                <c:pt idx="0">
                  <c:v>69.706603034383505</c:v>
                </c:pt>
                <c:pt idx="1">
                  <c:v>54.870063307641558</c:v>
                </c:pt>
                <c:pt idx="2">
                  <c:v>23.899413580098269</c:v>
                </c:pt>
                <c:pt idx="3">
                  <c:v>43.685644894873107</c:v>
                </c:pt>
                <c:pt idx="4">
                  <c:v>158.54906020900697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A60-4101-AAF0-BEFAA4F6EE98}"/>
            </c:ext>
          </c:extLst>
        </c:ser>
        <c:ser>
          <c:idx val="5"/>
          <c:order val="5"/>
          <c:tx>
            <c:strRef>
              <c:f>'Conc+Figures - Homolog - Dep 1'!$A$21</c:f>
              <c:strCache>
                <c:ptCount val="1"/>
                <c:pt idx="0">
                  <c:v>Hexa</c:v>
                </c:pt>
              </c:strCache>
            </c:strRef>
          </c:tx>
          <c:spPr>
            <a:solidFill>
              <a:schemeClr val="accent6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('Conc+Figures - Homolog - Dep 1'!$B$15:$E$15,'Conc+Figures - Homolog - Dep 1'!$G$15)</c:f>
              <c:strCache>
                <c:ptCount val="5"/>
                <c:pt idx="0">
                  <c:v>LBC-1</c:v>
                </c:pt>
                <c:pt idx="1">
                  <c:v>AU</c:v>
                </c:pt>
                <c:pt idx="2">
                  <c:v>RT</c:v>
                </c:pt>
                <c:pt idx="3">
                  <c:v>MMR</c:v>
                </c:pt>
                <c:pt idx="4">
                  <c:v>UMBC</c:v>
                </c:pt>
              </c:strCache>
            </c:strRef>
          </c:cat>
          <c:val>
            <c:numRef>
              <c:f>('Conc+Figures - Homolog - Dep 1'!$B$21:$E$21,'Conc+Figures - Homolog - Dep 1'!$G$21)</c:f>
              <c:numCache>
                <c:formatCode>0.00</c:formatCode>
                <c:ptCount val="5"/>
                <c:pt idx="0">
                  <c:v>47.360068351494682</c:v>
                </c:pt>
                <c:pt idx="1">
                  <c:v>35.40143780195794</c:v>
                </c:pt>
                <c:pt idx="2">
                  <c:v>20.162174870983655</c:v>
                </c:pt>
                <c:pt idx="3">
                  <c:v>29.154967586829862</c:v>
                </c:pt>
                <c:pt idx="4">
                  <c:v>71.297041021469056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A60-4101-AAF0-BEFAA4F6EE98}"/>
            </c:ext>
          </c:extLst>
        </c:ser>
        <c:ser>
          <c:idx val="6"/>
          <c:order val="6"/>
          <c:tx>
            <c:strRef>
              <c:f>'Conc+Figures - Homolog - Dep 1'!$A$22</c:f>
              <c:strCache>
                <c:ptCount val="1"/>
                <c:pt idx="0">
                  <c:v>Hepta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('Conc+Figures - Homolog - Dep 1'!$B$15:$E$15,'Conc+Figures - Homolog - Dep 1'!$G$15)</c:f>
              <c:strCache>
                <c:ptCount val="5"/>
                <c:pt idx="0">
                  <c:v>LBC-1</c:v>
                </c:pt>
                <c:pt idx="1">
                  <c:v>AU</c:v>
                </c:pt>
                <c:pt idx="2">
                  <c:v>RT</c:v>
                </c:pt>
                <c:pt idx="3">
                  <c:v>MMR</c:v>
                </c:pt>
                <c:pt idx="4">
                  <c:v>UMBC</c:v>
                </c:pt>
              </c:strCache>
            </c:strRef>
          </c:cat>
          <c:val>
            <c:numRef>
              <c:f>('Conc+Figures - Homolog - Dep 1'!$B$22:$E$22,'Conc+Figures - Homolog - Dep 1'!$G$22)</c:f>
              <c:numCache>
                <c:formatCode>0.00</c:formatCode>
                <c:ptCount val="5"/>
                <c:pt idx="0">
                  <c:v>62.216767619827479</c:v>
                </c:pt>
                <c:pt idx="1">
                  <c:v>28.318967756459561</c:v>
                </c:pt>
                <c:pt idx="2">
                  <c:v>20.302138796343915</c:v>
                </c:pt>
                <c:pt idx="3">
                  <c:v>16.64645434262334</c:v>
                </c:pt>
                <c:pt idx="4">
                  <c:v>38.444920810549682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A60-4101-AAF0-BEFAA4F6EE98}"/>
            </c:ext>
          </c:extLst>
        </c:ser>
        <c:ser>
          <c:idx val="7"/>
          <c:order val="7"/>
          <c:tx>
            <c:strRef>
              <c:f>'Conc+Figures - Homolog - Dep 1'!$A$23</c:f>
              <c:strCache>
                <c:ptCount val="1"/>
                <c:pt idx="0">
                  <c:v>Octa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('Conc+Figures - Homolog - Dep 1'!$B$15:$E$15,'Conc+Figures - Homolog - Dep 1'!$G$15)</c:f>
              <c:strCache>
                <c:ptCount val="5"/>
                <c:pt idx="0">
                  <c:v>LBC-1</c:v>
                </c:pt>
                <c:pt idx="1">
                  <c:v>AU</c:v>
                </c:pt>
                <c:pt idx="2">
                  <c:v>RT</c:v>
                </c:pt>
                <c:pt idx="3">
                  <c:v>MMR</c:v>
                </c:pt>
                <c:pt idx="4">
                  <c:v>UMBC</c:v>
                </c:pt>
              </c:strCache>
            </c:strRef>
          </c:cat>
          <c:val>
            <c:numRef>
              <c:f>('Conc+Figures - Homolog - Dep 1'!$B$23:$E$23,'Conc+Figures - Homolog - Dep 1'!$G$23)</c:f>
              <c:numCache>
                <c:formatCode>0.00</c:formatCode>
                <c:ptCount val="5"/>
                <c:pt idx="0">
                  <c:v>13.258112180211576</c:v>
                </c:pt>
                <c:pt idx="1">
                  <c:v>4.9044567877495222</c:v>
                </c:pt>
                <c:pt idx="2">
                  <c:v>3.3095395323593833</c:v>
                </c:pt>
                <c:pt idx="3">
                  <c:v>2.6439427010064054</c:v>
                </c:pt>
                <c:pt idx="4">
                  <c:v>8.6485582494793292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A60-4101-AAF0-BEFAA4F6EE98}"/>
            </c:ext>
          </c:extLst>
        </c:ser>
        <c:ser>
          <c:idx val="8"/>
          <c:order val="8"/>
          <c:tx>
            <c:strRef>
              <c:f>'Conc+Figures - Homolog - Dep 1'!$A$24</c:f>
              <c:strCache>
                <c:ptCount val="1"/>
                <c:pt idx="0">
                  <c:v>Nona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('Conc+Figures - Homolog - Dep 1'!$B$15:$E$15,'Conc+Figures - Homolog - Dep 1'!$G$15)</c:f>
              <c:strCache>
                <c:ptCount val="5"/>
                <c:pt idx="0">
                  <c:v>LBC-1</c:v>
                </c:pt>
                <c:pt idx="1">
                  <c:v>AU</c:v>
                </c:pt>
                <c:pt idx="2">
                  <c:v>RT</c:v>
                </c:pt>
                <c:pt idx="3">
                  <c:v>MMR</c:v>
                </c:pt>
                <c:pt idx="4">
                  <c:v>UMBC</c:v>
                </c:pt>
              </c:strCache>
            </c:strRef>
          </c:cat>
          <c:val>
            <c:numRef>
              <c:f>('Conc+Figures - Homolog - Dep 1'!$B$24:$E$24,'Conc+Figures - Homolog - Dep 1'!$G$24)</c:f>
              <c:numCache>
                <c:formatCode>0.00</c:formatCode>
                <c:ptCount val="5"/>
                <c:pt idx="0">
                  <c:v>0.61700197001449508</c:v>
                </c:pt>
                <c:pt idx="1">
                  <c:v>0.13385849651234483</c:v>
                </c:pt>
                <c:pt idx="2">
                  <c:v>6.3409380609795382E-2</c:v>
                </c:pt>
                <c:pt idx="3">
                  <c:v>8.6762357462093223E-2</c:v>
                </c:pt>
                <c:pt idx="4">
                  <c:v>0.20442199370134842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A60-4101-AAF0-BEFAA4F6EE98}"/>
            </c:ext>
          </c:extLst>
        </c:ser>
        <c:ser>
          <c:idx val="9"/>
          <c:order val="9"/>
          <c:tx>
            <c:strRef>
              <c:f>'Conc+Figures - Homolog - Dep 1'!$A$25</c:f>
              <c:strCache>
                <c:ptCount val="1"/>
                <c:pt idx="0">
                  <c:v>Deca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('Conc+Figures - Homolog - Dep 1'!$B$41:$E$41,'Conc+Figures - Homolog - Dep 1'!$G$41)</c:f>
                <c:numCache>
                  <c:formatCode>General</c:formatCode>
                  <c:ptCount val="5"/>
                  <c:pt idx="0">
                    <c:v>48.917435023313288</c:v>
                  </c:pt>
                  <c:pt idx="1">
                    <c:v>2.3343069874601423</c:v>
                  </c:pt>
                  <c:pt idx="2">
                    <c:v>14.506627336466176</c:v>
                  </c:pt>
                  <c:pt idx="3">
                    <c:v>2.2004365669986568</c:v>
                  </c:pt>
                  <c:pt idx="4">
                    <c:v>0</c:v>
                  </c:pt>
                </c:numCache>
              </c:numRef>
            </c:plus>
            <c:minus>
              <c:numRef>
                <c:f>('Conc+Figures - Homolog - Dep 1'!$B$41:$E$41,'Conc+Figures - Homolog - Dep 1'!$G$41)</c:f>
                <c:numCache>
                  <c:formatCode>General</c:formatCode>
                  <c:ptCount val="5"/>
                  <c:pt idx="0">
                    <c:v>48.917435023313288</c:v>
                  </c:pt>
                  <c:pt idx="1">
                    <c:v>2.3343069874601423</c:v>
                  </c:pt>
                  <c:pt idx="2">
                    <c:v>14.506627336466176</c:v>
                  </c:pt>
                  <c:pt idx="3">
                    <c:v>2.2004365669986568</c:v>
                  </c:pt>
                  <c:pt idx="4">
                    <c:v>0</c:v>
                  </c:pt>
                </c:numCache>
              </c:numRef>
            </c:minus>
            <c:spPr>
              <a:noFill/>
              <a:ln w="19050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('Conc+Figures - Homolog - Dep 1'!$B$15:$E$15,'Conc+Figures - Homolog - Dep 1'!$G$15)</c:f>
              <c:strCache>
                <c:ptCount val="5"/>
                <c:pt idx="0">
                  <c:v>LBC-1</c:v>
                </c:pt>
                <c:pt idx="1">
                  <c:v>AU</c:v>
                </c:pt>
                <c:pt idx="2">
                  <c:v>RT</c:v>
                </c:pt>
                <c:pt idx="3">
                  <c:v>MMR</c:v>
                </c:pt>
                <c:pt idx="4">
                  <c:v>UMBC</c:v>
                </c:pt>
              </c:strCache>
            </c:strRef>
          </c:cat>
          <c:val>
            <c:numRef>
              <c:f>('Conc+Figures - Homolog - Dep 1'!$B$25:$E$25,'Conc+Figures - Homolog - Dep 1'!$G$25)</c:f>
              <c:numCache>
                <c:formatCode>0.00</c:formatCode>
                <c:ptCount val="5"/>
                <c:pt idx="0">
                  <c:v>7.8358334739566632E-2</c:v>
                </c:pt>
                <c:pt idx="1">
                  <c:v>5.8178340751313682E-3</c:v>
                </c:pt>
                <c:pt idx="2">
                  <c:v>1.4125392429799558E-2</c:v>
                </c:pt>
                <c:pt idx="3">
                  <c:v>2.6266253262676193E-3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A60-4101-AAF0-BEFAA4F6E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474368"/>
        <c:axId val="44475904"/>
      </c:barChart>
      <c:catAx>
        <c:axId val="4447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75904"/>
        <c:crosses val="autoZero"/>
        <c:auto val="1"/>
        <c:lblAlgn val="ctr"/>
        <c:lblOffset val="100"/>
        <c:noMultiLvlLbl val="0"/>
      </c:catAx>
      <c:valAx>
        <c:axId val="44475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PCB </a:t>
                </a:r>
                <a:r>
                  <a:rPr lang="en-US" sz="1200" dirty="0" err="1"/>
                  <a:t>C</a:t>
                </a:r>
                <a:r>
                  <a:rPr lang="en-US" sz="1200" baseline="-25000" dirty="0" err="1"/>
                  <a:t>air</a:t>
                </a:r>
                <a:r>
                  <a:rPr lang="en-US" sz="1200" baseline="0" dirty="0"/>
                  <a:t> (</a:t>
                </a:r>
                <a:r>
                  <a:rPr lang="en-US" sz="1200" baseline="0" dirty="0" err="1"/>
                  <a:t>pg</a:t>
                </a:r>
                <a:r>
                  <a:rPr lang="en-US" sz="1200" baseline="0" dirty="0"/>
                  <a:t>/m</a:t>
                </a:r>
                <a:r>
                  <a:rPr lang="en-US" sz="1200" baseline="30000" dirty="0"/>
                  <a:t>3</a:t>
                </a:r>
                <a:r>
                  <a:rPr lang="en-US" sz="1200" baseline="0" dirty="0"/>
                  <a:t>)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1.999218758477013E-2"/>
              <c:y val="5.2494836508286957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254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7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481151691633459E-2"/>
          <c:y val="0.80633404626317329"/>
          <c:w val="0.97254061684957505"/>
          <c:h val="0.178475471808894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ysClr val="window" lastClr="FFFFFF">
        <a:alpha val="70000"/>
      </a:sysClr>
    </a:solidFill>
    <a:ln w="12700">
      <a:solidFill>
        <a:sysClr val="windowText" lastClr="000000"/>
      </a:solidFill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149787294891502"/>
          <c:y val="5.5816295512981076E-2"/>
          <c:w val="0.788497375925864"/>
          <c:h val="0.837990400257806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graphic!$F$13</c:f>
              <c:strCache>
                <c:ptCount val="1"/>
                <c:pt idx="0">
                  <c:v>Mono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graphic!$A$15:$A$24</c:f>
              <c:strCache>
                <c:ptCount val="7"/>
                <c:pt idx="0">
                  <c:v>ZEK</c:v>
                </c:pt>
                <c:pt idx="1">
                  <c:v>BDC</c:v>
                </c:pt>
                <c:pt idx="2">
                  <c:v>NEB</c:v>
                </c:pt>
                <c:pt idx="3">
                  <c:v>NWB</c:v>
                </c:pt>
                <c:pt idx="4">
                  <c:v>HIR</c:v>
                </c:pt>
                <c:pt idx="5">
                  <c:v>WAB</c:v>
                </c:pt>
                <c:pt idx="6">
                  <c:v>LBC2</c:v>
                </c:pt>
              </c:strCache>
              <c:extLst xmlns:c16r2="http://schemas.microsoft.com/office/drawing/2015/06/chart"/>
            </c:strRef>
          </c:cat>
          <c:val>
            <c:numRef>
              <c:f>graphic!$F$15:$F$24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5C-4129-BC3C-533CE736823F}"/>
            </c:ext>
          </c:extLst>
        </c:ser>
        <c:ser>
          <c:idx val="1"/>
          <c:order val="1"/>
          <c:tx>
            <c:strRef>
              <c:f>graphic!$G$13</c:f>
              <c:strCache>
                <c:ptCount val="1"/>
                <c:pt idx="0">
                  <c:v>Di 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graphic!$A$15:$A$24</c:f>
              <c:strCache>
                <c:ptCount val="7"/>
                <c:pt idx="0">
                  <c:v>ZEK</c:v>
                </c:pt>
                <c:pt idx="1">
                  <c:v>BDC</c:v>
                </c:pt>
                <c:pt idx="2">
                  <c:v>NEB</c:v>
                </c:pt>
                <c:pt idx="3">
                  <c:v>NWB</c:v>
                </c:pt>
                <c:pt idx="4">
                  <c:v>HIR</c:v>
                </c:pt>
                <c:pt idx="5">
                  <c:v>WAB</c:v>
                </c:pt>
                <c:pt idx="6">
                  <c:v>LBC2</c:v>
                </c:pt>
              </c:strCache>
              <c:extLst xmlns:c16r2="http://schemas.microsoft.com/office/drawing/2015/06/chart"/>
            </c:strRef>
          </c:cat>
          <c:val>
            <c:numRef>
              <c:f>graphic!$G$15:$G$24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1.5663069162523949E-3</c:v>
                </c:pt>
                <c:pt idx="4">
                  <c:v>6.8527988898746534E-3</c:v>
                </c:pt>
                <c:pt idx="5">
                  <c:v>2.54651942641508E-3</c:v>
                </c:pt>
                <c:pt idx="6">
                  <c:v>0.40605490832183139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5C-4129-BC3C-533CE736823F}"/>
            </c:ext>
          </c:extLst>
        </c:ser>
        <c:ser>
          <c:idx val="2"/>
          <c:order val="2"/>
          <c:tx>
            <c:strRef>
              <c:f>graphic!$H$13</c:f>
              <c:strCache>
                <c:ptCount val="1"/>
                <c:pt idx="0">
                  <c:v>Tri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graphic!$A$15:$A$24</c:f>
              <c:strCache>
                <c:ptCount val="7"/>
                <c:pt idx="0">
                  <c:v>ZEK</c:v>
                </c:pt>
                <c:pt idx="1">
                  <c:v>BDC</c:v>
                </c:pt>
                <c:pt idx="2">
                  <c:v>NEB</c:v>
                </c:pt>
                <c:pt idx="3">
                  <c:v>NWB</c:v>
                </c:pt>
                <c:pt idx="4">
                  <c:v>HIR</c:v>
                </c:pt>
                <c:pt idx="5">
                  <c:v>WAB</c:v>
                </c:pt>
                <c:pt idx="6">
                  <c:v>LBC2</c:v>
                </c:pt>
              </c:strCache>
              <c:extLst xmlns:c16r2="http://schemas.microsoft.com/office/drawing/2015/06/chart"/>
            </c:strRef>
          </c:cat>
          <c:val>
            <c:numRef>
              <c:f>graphic!$H$15:$H$24</c:f>
              <c:numCache>
                <c:formatCode>General</c:formatCode>
                <c:ptCount val="7"/>
                <c:pt idx="0">
                  <c:v>4.5145279465702865E-3</c:v>
                </c:pt>
                <c:pt idx="1">
                  <c:v>7.0711281421675914E-3</c:v>
                </c:pt>
                <c:pt idx="2">
                  <c:v>1.1391189182970522E-2</c:v>
                </c:pt>
                <c:pt idx="3">
                  <c:v>3.8078309893261927E-2</c:v>
                </c:pt>
                <c:pt idx="4">
                  <c:v>7.8185768825675354E-3</c:v>
                </c:pt>
                <c:pt idx="5">
                  <c:v>0.10272883483425974</c:v>
                </c:pt>
                <c:pt idx="6">
                  <c:v>1.0870594572671235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5C-4129-BC3C-533CE736823F}"/>
            </c:ext>
          </c:extLst>
        </c:ser>
        <c:ser>
          <c:idx val="3"/>
          <c:order val="3"/>
          <c:tx>
            <c:strRef>
              <c:f>graphic!$I$13</c:f>
              <c:strCache>
                <c:ptCount val="1"/>
                <c:pt idx="0">
                  <c:v>Tetra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graphic!$A$15:$A$24</c:f>
              <c:strCache>
                <c:ptCount val="7"/>
                <c:pt idx="0">
                  <c:v>ZEK</c:v>
                </c:pt>
                <c:pt idx="1">
                  <c:v>BDC</c:v>
                </c:pt>
                <c:pt idx="2">
                  <c:v>NEB</c:v>
                </c:pt>
                <c:pt idx="3">
                  <c:v>NWB</c:v>
                </c:pt>
                <c:pt idx="4">
                  <c:v>HIR</c:v>
                </c:pt>
                <c:pt idx="5">
                  <c:v>WAB</c:v>
                </c:pt>
                <c:pt idx="6">
                  <c:v>LBC2</c:v>
                </c:pt>
              </c:strCache>
              <c:extLst xmlns:c16r2="http://schemas.microsoft.com/office/drawing/2015/06/chart"/>
            </c:strRef>
          </c:cat>
          <c:val>
            <c:numRef>
              <c:f>graphic!$I$15:$I$24</c:f>
              <c:numCache>
                <c:formatCode>General</c:formatCode>
                <c:ptCount val="7"/>
                <c:pt idx="0">
                  <c:v>8.8532811408139553E-3</c:v>
                </c:pt>
                <c:pt idx="1">
                  <c:v>3.6233013103015958E-3</c:v>
                </c:pt>
                <c:pt idx="2">
                  <c:v>7.9784219870290718E-2</c:v>
                </c:pt>
                <c:pt idx="3">
                  <c:v>0.11580887744925517</c:v>
                </c:pt>
                <c:pt idx="4">
                  <c:v>5.2129935956772899E-2</c:v>
                </c:pt>
                <c:pt idx="5">
                  <c:v>0.31358816128176525</c:v>
                </c:pt>
                <c:pt idx="6">
                  <c:v>1.2217033030288973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75C-4129-BC3C-533CE736823F}"/>
            </c:ext>
          </c:extLst>
        </c:ser>
        <c:ser>
          <c:idx val="4"/>
          <c:order val="4"/>
          <c:tx>
            <c:strRef>
              <c:f>graphic!$J$13</c:f>
              <c:strCache>
                <c:ptCount val="1"/>
                <c:pt idx="0">
                  <c:v>Penta 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graphic!$A$15:$A$24</c:f>
              <c:strCache>
                <c:ptCount val="7"/>
                <c:pt idx="0">
                  <c:v>ZEK</c:v>
                </c:pt>
                <c:pt idx="1">
                  <c:v>BDC</c:v>
                </c:pt>
                <c:pt idx="2">
                  <c:v>NEB</c:v>
                </c:pt>
                <c:pt idx="3">
                  <c:v>NWB</c:v>
                </c:pt>
                <c:pt idx="4">
                  <c:v>HIR</c:v>
                </c:pt>
                <c:pt idx="5">
                  <c:v>WAB</c:v>
                </c:pt>
                <c:pt idx="6">
                  <c:v>LBC2</c:v>
                </c:pt>
              </c:strCache>
              <c:extLst xmlns:c16r2="http://schemas.microsoft.com/office/drawing/2015/06/chart"/>
            </c:strRef>
          </c:cat>
          <c:val>
            <c:numRef>
              <c:f>graphic!$J$15:$J$24</c:f>
              <c:numCache>
                <c:formatCode>General</c:formatCode>
                <c:ptCount val="7"/>
                <c:pt idx="0">
                  <c:v>7.3672589095538123E-3</c:v>
                </c:pt>
                <c:pt idx="1">
                  <c:v>1.187152322701511E-2</c:v>
                </c:pt>
                <c:pt idx="2">
                  <c:v>0.13557050882515062</c:v>
                </c:pt>
                <c:pt idx="3">
                  <c:v>0.22596270524094092</c:v>
                </c:pt>
                <c:pt idx="4">
                  <c:v>0.10479339457575443</c:v>
                </c:pt>
                <c:pt idx="5">
                  <c:v>0.29816069875605999</c:v>
                </c:pt>
                <c:pt idx="6">
                  <c:v>0.28013260220576808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75C-4129-BC3C-533CE736823F}"/>
            </c:ext>
          </c:extLst>
        </c:ser>
        <c:ser>
          <c:idx val="5"/>
          <c:order val="5"/>
          <c:tx>
            <c:strRef>
              <c:f>graphic!$K$13</c:f>
              <c:strCache>
                <c:ptCount val="1"/>
                <c:pt idx="0">
                  <c:v>Hexa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graphic!$A$15:$A$24</c:f>
              <c:strCache>
                <c:ptCount val="7"/>
                <c:pt idx="0">
                  <c:v>ZEK</c:v>
                </c:pt>
                <c:pt idx="1">
                  <c:v>BDC</c:v>
                </c:pt>
                <c:pt idx="2">
                  <c:v>NEB</c:v>
                </c:pt>
                <c:pt idx="3">
                  <c:v>NWB</c:v>
                </c:pt>
                <c:pt idx="4">
                  <c:v>HIR</c:v>
                </c:pt>
                <c:pt idx="5">
                  <c:v>WAB</c:v>
                </c:pt>
                <c:pt idx="6">
                  <c:v>LBC2</c:v>
                </c:pt>
              </c:strCache>
              <c:extLst xmlns:c16r2="http://schemas.microsoft.com/office/drawing/2015/06/chart"/>
            </c:strRef>
          </c:cat>
          <c:val>
            <c:numRef>
              <c:f>graphic!$K$15:$K$24</c:f>
              <c:numCache>
                <c:formatCode>General</c:formatCode>
                <c:ptCount val="7"/>
                <c:pt idx="0">
                  <c:v>2.7776469552313689E-2</c:v>
                </c:pt>
                <c:pt idx="1">
                  <c:v>2.2006564941272504E-2</c:v>
                </c:pt>
                <c:pt idx="2">
                  <c:v>2.930127875022849E-2</c:v>
                </c:pt>
                <c:pt idx="3">
                  <c:v>2.2059143679517293E-2</c:v>
                </c:pt>
                <c:pt idx="4">
                  <c:v>3.2431659207739286E-2</c:v>
                </c:pt>
                <c:pt idx="5">
                  <c:v>4.8617004802871698E-2</c:v>
                </c:pt>
                <c:pt idx="6">
                  <c:v>3.0146210522754888E-2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75C-4129-BC3C-533CE736823F}"/>
            </c:ext>
          </c:extLst>
        </c:ser>
        <c:ser>
          <c:idx val="6"/>
          <c:order val="6"/>
          <c:tx>
            <c:strRef>
              <c:f>graphic!$L$13</c:f>
              <c:strCache>
                <c:ptCount val="1"/>
                <c:pt idx="0">
                  <c:v>Hepta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graphic!$A$15:$A$24</c:f>
              <c:strCache>
                <c:ptCount val="7"/>
                <c:pt idx="0">
                  <c:v>ZEK</c:v>
                </c:pt>
                <c:pt idx="1">
                  <c:v>BDC</c:v>
                </c:pt>
                <c:pt idx="2">
                  <c:v>NEB</c:v>
                </c:pt>
                <c:pt idx="3">
                  <c:v>NWB</c:v>
                </c:pt>
                <c:pt idx="4">
                  <c:v>HIR</c:v>
                </c:pt>
                <c:pt idx="5">
                  <c:v>WAB</c:v>
                </c:pt>
                <c:pt idx="6">
                  <c:v>LBC2</c:v>
                </c:pt>
              </c:strCache>
              <c:extLst xmlns:c16r2="http://schemas.microsoft.com/office/drawing/2015/06/chart"/>
            </c:strRef>
          </c:cat>
          <c:val>
            <c:numRef>
              <c:f>graphic!$L$15:$L$24</c:f>
              <c:numCache>
                <c:formatCode>General</c:formatCode>
                <c:ptCount val="7"/>
                <c:pt idx="0">
                  <c:v>6.6445007962908564E-3</c:v>
                </c:pt>
                <c:pt idx="1">
                  <c:v>2.889891392383547E-3</c:v>
                </c:pt>
                <c:pt idx="2">
                  <c:v>6.7528809323094165E-3</c:v>
                </c:pt>
                <c:pt idx="3">
                  <c:v>3.4728700020640324E-3</c:v>
                </c:pt>
                <c:pt idx="4">
                  <c:v>9.3491065599830038E-3</c:v>
                </c:pt>
                <c:pt idx="5">
                  <c:v>1.1635282996615256E-2</c:v>
                </c:pt>
                <c:pt idx="6">
                  <c:v>5.2987802617439584E-3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75C-4129-BC3C-533CE736823F}"/>
            </c:ext>
          </c:extLst>
        </c:ser>
        <c:ser>
          <c:idx val="7"/>
          <c:order val="7"/>
          <c:tx>
            <c:strRef>
              <c:f>graphic!$M$13</c:f>
              <c:strCache>
                <c:ptCount val="1"/>
                <c:pt idx="0">
                  <c:v>Octa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graphic!$A$15:$A$24</c:f>
              <c:strCache>
                <c:ptCount val="7"/>
                <c:pt idx="0">
                  <c:v>ZEK</c:v>
                </c:pt>
                <c:pt idx="1">
                  <c:v>BDC</c:v>
                </c:pt>
                <c:pt idx="2">
                  <c:v>NEB</c:v>
                </c:pt>
                <c:pt idx="3">
                  <c:v>NWB</c:v>
                </c:pt>
                <c:pt idx="4">
                  <c:v>HIR</c:v>
                </c:pt>
                <c:pt idx="5">
                  <c:v>WAB</c:v>
                </c:pt>
                <c:pt idx="6">
                  <c:v>LBC2</c:v>
                </c:pt>
              </c:strCache>
              <c:extLst xmlns:c16r2="http://schemas.microsoft.com/office/drawing/2015/06/chart"/>
            </c:strRef>
          </c:cat>
          <c:val>
            <c:numRef>
              <c:f>graphic!$M$15:$M$24</c:f>
              <c:numCache>
                <c:formatCode>General</c:formatCode>
                <c:ptCount val="7"/>
                <c:pt idx="0">
                  <c:v>8.5450922663411343E-4</c:v>
                </c:pt>
                <c:pt idx="1">
                  <c:v>3.1348102215561426E-4</c:v>
                </c:pt>
                <c:pt idx="2">
                  <c:v>7.4010036449511881E-4</c:v>
                </c:pt>
                <c:pt idx="3">
                  <c:v>5.8224784945084412E-4</c:v>
                </c:pt>
                <c:pt idx="4">
                  <c:v>1.8026294332069404E-3</c:v>
                </c:pt>
                <c:pt idx="5">
                  <c:v>2.9112407728520695E-3</c:v>
                </c:pt>
                <c:pt idx="6">
                  <c:v>6.1400415863793268E-4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75C-4129-BC3C-533CE736823F}"/>
            </c:ext>
          </c:extLst>
        </c:ser>
        <c:ser>
          <c:idx val="8"/>
          <c:order val="8"/>
          <c:tx>
            <c:strRef>
              <c:f>graphic!$N$13</c:f>
              <c:strCache>
                <c:ptCount val="1"/>
                <c:pt idx="0">
                  <c:v>Nona 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graphic!$A$15:$A$24</c:f>
              <c:strCache>
                <c:ptCount val="7"/>
                <c:pt idx="0">
                  <c:v>ZEK</c:v>
                </c:pt>
                <c:pt idx="1">
                  <c:v>BDC</c:v>
                </c:pt>
                <c:pt idx="2">
                  <c:v>NEB</c:v>
                </c:pt>
                <c:pt idx="3">
                  <c:v>NWB</c:v>
                </c:pt>
                <c:pt idx="4">
                  <c:v>HIR</c:v>
                </c:pt>
                <c:pt idx="5">
                  <c:v>WAB</c:v>
                </c:pt>
                <c:pt idx="6">
                  <c:v>LBC2</c:v>
                </c:pt>
              </c:strCache>
              <c:extLst xmlns:c16r2="http://schemas.microsoft.com/office/drawing/2015/06/chart"/>
            </c:strRef>
          </c:cat>
          <c:val>
            <c:numRef>
              <c:f>graphic!$N$15:$N$24</c:f>
              <c:numCache>
                <c:formatCode>General</c:formatCode>
                <c:ptCount val="7"/>
                <c:pt idx="0">
                  <c:v>3.6318870717385447E-6</c:v>
                </c:pt>
                <c:pt idx="1">
                  <c:v>0</c:v>
                </c:pt>
                <c:pt idx="2">
                  <c:v>2.0091150323235584E-5</c:v>
                </c:pt>
                <c:pt idx="3">
                  <c:v>0</c:v>
                </c:pt>
                <c:pt idx="4">
                  <c:v>3.1418603605741137E-5</c:v>
                </c:pt>
                <c:pt idx="5">
                  <c:v>7.2529799395715689E-5</c:v>
                </c:pt>
                <c:pt idx="6">
                  <c:v>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75C-4129-BC3C-533CE736823F}"/>
            </c:ext>
          </c:extLst>
        </c:ser>
        <c:ser>
          <c:idx val="9"/>
          <c:order val="9"/>
          <c:tx>
            <c:strRef>
              <c:f>graphic!$O$13</c:f>
              <c:strCache>
                <c:ptCount val="1"/>
                <c:pt idx="0">
                  <c:v>Deca 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 w="19050"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graphic!$AE$15:$AE$24</c:f>
                <c:numCache>
                  <c:formatCode>General</c:formatCode>
                  <c:ptCount val="7"/>
                  <c:pt idx="0">
                    <c:v>3.49585275505363E-2</c:v>
                  </c:pt>
                  <c:pt idx="1">
                    <c:v>5.6100158825971701E-3</c:v>
                  </c:pt>
                  <c:pt idx="2">
                    <c:v>2.1794732056516268E-2</c:v>
                  </c:pt>
                  <c:pt idx="3">
                    <c:v>5.224559435418696E-3</c:v>
                  </c:pt>
                  <c:pt idx="4">
                    <c:v>5.4787091893104004E-2</c:v>
                  </c:pt>
                  <c:pt idx="5">
                    <c:v>0.14899138741011148</c:v>
                  </c:pt>
                  <c:pt idx="6">
                    <c:v>0.13337487512194912</c:v>
                  </c:pt>
                </c:numCache>
                <c:extLst xmlns:c16r2="http://schemas.microsoft.com/office/drawing/2015/06/chart"/>
              </c:numRef>
            </c:plus>
            <c:minus>
              <c:numRef>
                <c:f>graphic!$AE$15:$AE$24</c:f>
                <c:numCache>
                  <c:formatCode>General</c:formatCode>
                  <c:ptCount val="7"/>
                  <c:pt idx="0">
                    <c:v>3.49585275505363E-2</c:v>
                  </c:pt>
                  <c:pt idx="1">
                    <c:v>5.6100158825971701E-3</c:v>
                  </c:pt>
                  <c:pt idx="2">
                    <c:v>2.1794732056516268E-2</c:v>
                  </c:pt>
                  <c:pt idx="3">
                    <c:v>5.224559435418696E-3</c:v>
                  </c:pt>
                  <c:pt idx="4">
                    <c:v>5.4787091893104004E-2</c:v>
                  </c:pt>
                  <c:pt idx="5">
                    <c:v>0.14899138741011148</c:v>
                  </c:pt>
                  <c:pt idx="6">
                    <c:v>0.13337487512194912</c:v>
                  </c:pt>
                </c:numCache>
                <c:extLst xmlns:c16r2="http://schemas.microsoft.com/office/drawing/2015/06/chart"/>
              </c:numRef>
            </c:minus>
            <c:spPr>
              <a:noFill/>
              <a:ln w="1587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graphic!$A$15:$A$24</c:f>
              <c:strCache>
                <c:ptCount val="7"/>
                <c:pt idx="0">
                  <c:v>ZEK</c:v>
                </c:pt>
                <c:pt idx="1">
                  <c:v>BDC</c:v>
                </c:pt>
                <c:pt idx="2">
                  <c:v>NEB</c:v>
                </c:pt>
                <c:pt idx="3">
                  <c:v>NWB</c:v>
                </c:pt>
                <c:pt idx="4">
                  <c:v>HIR</c:v>
                </c:pt>
                <c:pt idx="5">
                  <c:v>WAB</c:v>
                </c:pt>
                <c:pt idx="6">
                  <c:v>LBC2</c:v>
                </c:pt>
              </c:strCache>
              <c:extLst xmlns:c16r2="http://schemas.microsoft.com/office/drawing/2015/06/chart"/>
            </c:strRef>
          </c:cat>
          <c:val>
            <c:numRef>
              <c:f>graphic!$O$15:$O$24</c:f>
              <c:numCache>
                <c:formatCode>General</c:formatCode>
                <c:ptCount val="7"/>
                <c:pt idx="0">
                  <c:v>2.3582067691889663E-5</c:v>
                </c:pt>
                <c:pt idx="1">
                  <c:v>2.1794214198794732E-6</c:v>
                </c:pt>
                <c:pt idx="2">
                  <c:v>4.374035187628173E-6</c:v>
                </c:pt>
                <c:pt idx="3">
                  <c:v>3.3175570192544858E-6</c:v>
                </c:pt>
                <c:pt idx="4">
                  <c:v>6.7872120120108352E-6</c:v>
                </c:pt>
                <c:pt idx="5">
                  <c:v>9.6272940585329501E-6</c:v>
                </c:pt>
                <c:pt idx="6">
                  <c:v>4.0307183882345286E-6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75C-4129-BC3C-533CE7368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200704"/>
        <c:axId val="44202240"/>
      </c:barChart>
      <c:lineChart>
        <c:grouping val="standard"/>
        <c:varyColors val="0"/>
        <c:ser>
          <c:idx val="10"/>
          <c:order val="10"/>
          <c:tx>
            <c:strRef>
              <c:f>graphic!$D$2</c:f>
              <c:strCache>
                <c:ptCount val="1"/>
                <c:pt idx="0">
                  <c:v>EPA cancer risk 10-5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Lit>
              <c:ptCount val="7"/>
              <c:pt idx="0">
                <c:v>ZEK</c:v>
              </c:pt>
              <c:pt idx="1">
                <c:v>BDC</c:v>
              </c:pt>
              <c:pt idx="2">
                <c:v>NEB</c:v>
              </c:pt>
              <c:pt idx="3">
                <c:v>NWB</c:v>
              </c:pt>
              <c:pt idx="4">
                <c:v>HIR</c:v>
              </c:pt>
              <c:pt idx="5">
                <c:v>WAB</c:v>
              </c:pt>
              <c:pt idx="6">
                <c:v>LBC2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graphic!$D$15:$D$24</c:f>
              <c:numCache>
                <c:formatCode>0.00</c:formatCode>
                <c:ptCount val="7"/>
                <c:pt idx="0">
                  <c:v>0.64</c:v>
                </c:pt>
                <c:pt idx="1">
                  <c:v>0.64</c:v>
                </c:pt>
                <c:pt idx="2">
                  <c:v>0.64</c:v>
                </c:pt>
                <c:pt idx="3">
                  <c:v>0.64</c:v>
                </c:pt>
                <c:pt idx="4">
                  <c:v>0.64</c:v>
                </c:pt>
                <c:pt idx="5">
                  <c:v>0.64</c:v>
                </c:pt>
                <c:pt idx="6">
                  <c:v>0.64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B75C-4129-BC3C-533CE7368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200704"/>
        <c:axId val="44202240"/>
      </c:lineChart>
      <c:catAx>
        <c:axId val="4420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02240"/>
        <c:crosses val="autoZero"/>
        <c:auto val="1"/>
        <c:lblAlgn val="ctr"/>
        <c:lblOffset val="100"/>
        <c:noMultiLvlLbl val="0"/>
      </c:catAx>
      <c:valAx>
        <c:axId val="442022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PCB </a:t>
                </a:r>
                <a:r>
                  <a:rPr lang="en-US" sz="1200" b="1" dirty="0" err="1"/>
                  <a:t>C</a:t>
                </a:r>
                <a:r>
                  <a:rPr lang="en-US" sz="1200" b="1" baseline="-25000" dirty="0" err="1"/>
                  <a:t>w</a:t>
                </a:r>
                <a:r>
                  <a:rPr lang="en-US" sz="1200" b="1" dirty="0"/>
                  <a:t> (ng/L)</a:t>
                </a:r>
              </a:p>
            </c:rich>
          </c:tx>
          <c:layout>
            <c:manualLayout>
              <c:xMode val="edge"/>
              <c:yMode val="edge"/>
              <c:x val="1.5065218419143803E-2"/>
              <c:y val="7.803729245018445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0070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5B9BD5">
        <a:lumMod val="60000"/>
        <a:lumOff val="40000"/>
      </a:srgbClr>
    </a:solidFill>
    <a:ln w="6350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0.28334</cdr:x>
      <cdr:y>0</cdr:y>
    </cdr:from>
    <cdr:to>
      <cdr:x>0.83746</cdr:x>
      <cdr:y>0.18399</cdr:y>
    </cdr:to>
    <cdr:sp macro="" textlink="">
      <cdr:nvSpPr>
        <cdr:cNvPr id="2" name="TextBox 16">
          <a:extLst xmlns:a="http://schemas.openxmlformats.org/drawingml/2006/main">
            <a:ext uri="{FF2B5EF4-FFF2-40B4-BE49-F238E27FC236}">
              <a16:creationId xmlns:a16="http://schemas.microsoft.com/office/drawing/2014/main" xmlns="" id="{850F3621-BAB0-4A9F-8146-2DF995C9A744}"/>
            </a:ext>
          </a:extLst>
        </cdr:cNvPr>
        <cdr:cNvSpPr txBox="1"/>
      </cdr:nvSpPr>
      <cdr:spPr bwMode="auto">
        <a:xfrm xmlns:a="http://schemas.openxmlformats.org/drawingml/2006/main" rot="5400000">
          <a:off x="1835680" y="-843565"/>
          <a:ext cx="253101" cy="19402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anchor="ctr" anchorCtr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en-US" sz="1800" dirty="0" err="1"/>
            <a:t>Porewater</a:t>
          </a:r>
          <a:r>
            <a:rPr lang="en-US" sz="2000" dirty="0"/>
            <a:t>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0.30412</cdr:x>
      <cdr:y>0</cdr:y>
    </cdr:from>
    <cdr:to>
      <cdr:x>0.78185</cdr:x>
      <cdr:y>0.20082</cdr:y>
    </cdr:to>
    <cdr:sp macro="" textlink="">
      <cdr:nvSpPr>
        <cdr:cNvPr id="3" name="TextBox 16">
          <a:extLst xmlns:a="http://schemas.openxmlformats.org/drawingml/2006/main">
            <a:ext uri="{FF2B5EF4-FFF2-40B4-BE49-F238E27FC236}">
              <a16:creationId xmlns:a16="http://schemas.microsoft.com/office/drawing/2014/main" xmlns="" id="{850F3621-BAB0-4A9F-8146-2DF995C9A744}"/>
            </a:ext>
          </a:extLst>
        </cdr:cNvPr>
        <cdr:cNvSpPr txBox="1"/>
      </cdr:nvSpPr>
      <cdr:spPr bwMode="auto">
        <a:xfrm xmlns:a="http://schemas.openxmlformats.org/drawingml/2006/main" rot="5400000">
          <a:off x="1757894" y="-5538068"/>
          <a:ext cx="287433" cy="16730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anchor="ctr" anchorCtr="1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en-US" dirty="0"/>
            <a:t>Mussel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0.32002</cdr:x>
      <cdr:y>0</cdr:y>
    </cdr:from>
    <cdr:to>
      <cdr:x>0.76596</cdr:x>
      <cdr:y>0.18956</cdr:y>
    </cdr:to>
    <cdr:sp macro="" textlink="">
      <cdr:nvSpPr>
        <cdr:cNvPr id="2" name="TextBox 16">
          <a:extLst xmlns:a="http://schemas.openxmlformats.org/drawingml/2006/main">
            <a:ext uri="{FF2B5EF4-FFF2-40B4-BE49-F238E27FC236}">
              <a16:creationId xmlns:a16="http://schemas.microsoft.com/office/drawing/2014/main" xmlns="" id="{850F3621-BAB0-4A9F-8146-2DF995C9A744}"/>
            </a:ext>
          </a:extLst>
        </cdr:cNvPr>
        <cdr:cNvSpPr txBox="1"/>
      </cdr:nvSpPr>
      <cdr:spPr bwMode="auto">
        <a:xfrm xmlns:a="http://schemas.openxmlformats.org/drawingml/2006/main" rot="5400000">
          <a:off x="1750854" y="-1179577"/>
          <a:ext cx="301513" cy="15617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anchor="ctr" anchorCtr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en-US" sz="1800" dirty="0"/>
            <a:t>Air</a:t>
          </a:r>
          <a:r>
            <a:rPr lang="en-US" sz="2000" dirty="0"/>
            <a:t>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0.26331</cdr:x>
      <cdr:y>0.02828</cdr:y>
    </cdr:from>
    <cdr:to>
      <cdr:x>0.82267</cdr:x>
      <cdr:y>0.20221</cdr:y>
    </cdr:to>
    <cdr:sp macro="" textlink="">
      <cdr:nvSpPr>
        <cdr:cNvPr id="2" name="TextBox 16">
          <a:extLst xmlns:a="http://schemas.openxmlformats.org/drawingml/2006/main">
            <a:ext uri="{FF2B5EF4-FFF2-40B4-BE49-F238E27FC236}">
              <a16:creationId xmlns:a16="http://schemas.microsoft.com/office/drawing/2014/main" xmlns="" id="{850F3621-BAB0-4A9F-8146-2DF995C9A744}"/>
            </a:ext>
          </a:extLst>
        </cdr:cNvPr>
        <cdr:cNvSpPr txBox="1"/>
      </cdr:nvSpPr>
      <cdr:spPr bwMode="auto">
        <a:xfrm xmlns:a="http://schemas.openxmlformats.org/drawingml/2006/main" rot="5400000">
          <a:off x="1780674" y="-819209"/>
          <a:ext cx="241872" cy="195894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anchor="ctr" anchorCtr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en-US" sz="1800" dirty="0"/>
            <a:t>Water</a:t>
          </a:r>
          <a:r>
            <a:rPr lang="en-US" sz="2000" dirty="0"/>
            <a:t>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762D3-AA27-41D4-A4BA-C2CB688A58FC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56934-42FC-488B-B48B-95799B3AFD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41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43343" cy="467072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4" y="2"/>
            <a:ext cx="3043343" cy="467072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CD9C23CA-77DF-48EF-BBE6-78D6957ABD61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3"/>
            <a:ext cx="5618480" cy="3665459"/>
          </a:xfrm>
          <a:prstGeom prst="rect">
            <a:avLst/>
          </a:prstGeom>
        </p:spPr>
        <p:txBody>
          <a:bodyPr vert="horz" lIns="93315" tIns="46657" rIns="93315" bIns="4665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2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4" y="8842032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B39F61A6-B65B-4E32-AAC4-0CD3398551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3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61A6-B65B-4E32-AAC4-0CD3398551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15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61A6-B65B-4E32-AAC4-0CD3398551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62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UMBC papers: 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Long-Term Performance of In Situ Treatment of Sediment with AC at Two Pilot-Scale Study Locations; Actively Shaken In Situ Deployment: An Innovative Approach to Accelerate Equilibrium in Passive Samplers; Development and Testing of a Novel Passive Sampler for Methylmercury in Sediment and Soil </a:t>
            </a:r>
            <a:r>
              <a:rPr lang="en-US" sz="10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Porewaters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Standardization of Polymeric Sampling for Measuring Freely-Dissolved Organic Contaminant Concentrations in Sediment. </a:t>
            </a:r>
            <a:r>
              <a:rPr lang="en-US" sz="10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 Paper Winner: 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Kinetics of PCB Microbial </a:t>
            </a:r>
            <a:r>
              <a:rPr lang="en-US" sz="10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Dechlorination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Explained by Freely Dissolved Concentration in Sediment Microcosms. </a:t>
            </a:r>
            <a:r>
              <a:rPr lang="en-US" sz="10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related TT papers: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Exploring Beneficial Use Options for Dredged Sediment from Toledo Harbor; Habitat Restoration and Enhancement: Maximizing Benefits from Sediment Remediation Projects; In Situ Treatment for PCBs in Sediment: Treatability to Implementation;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61A6-B65B-4E32-AAC4-0CD33985511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764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F61A6-B65B-4E32-AAC4-0CD33985511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05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F61A6-B65B-4E32-AAC4-0CD33985511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8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61A6-B65B-4E32-AAC4-0CD33985511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03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61A6-B65B-4E32-AAC4-0CD33985511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143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52000">
              <a:schemeClr val="accent2">
                <a:lumMod val="0"/>
                <a:lumOff val="10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6" y="2514601"/>
            <a:ext cx="9351775" cy="2262781"/>
          </a:xfrm>
        </p:spPr>
        <p:txBody>
          <a:bodyPr anchor="b">
            <a:norm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6" y="4777421"/>
            <a:ext cx="9351775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6" y="6296796"/>
            <a:ext cx="76199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3" y="4323852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4529582"/>
            <a:ext cx="779767" cy="365125"/>
          </a:xfrm>
        </p:spPr>
        <p:txBody>
          <a:bodyPr/>
          <a:lstStyle/>
          <a:p>
            <a:fld id="{60D2A9FA-C93C-4EFC-A655-60DAAC7883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2088" y="214313"/>
            <a:ext cx="228600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620565" y="214313"/>
            <a:ext cx="228600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5049044" y="214313"/>
            <a:ext cx="228600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7477523" y="214313"/>
            <a:ext cx="228600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9906000" y="214313"/>
            <a:ext cx="2286000" cy="2286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9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2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53495" y="4343400"/>
            <a:ext cx="10165977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3499" y="5181600"/>
            <a:ext cx="10165977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3" name="Freeform 11"/>
          <p:cNvSpPr/>
          <p:nvPr userDrawn="1"/>
        </p:nvSpPr>
        <p:spPr bwMode="auto">
          <a:xfrm flipV="1">
            <a:off x="-2603" y="4911767"/>
            <a:ext cx="1062120" cy="507297"/>
          </a:xfrm>
          <a:custGeom>
            <a:avLst/>
            <a:gdLst>
              <a:gd name="connsiteX0" fmla="*/ 9974 w 10018"/>
              <a:gd name="connsiteY0" fmla="*/ 4701 h 10000"/>
              <a:gd name="connsiteX1" fmla="*/ 8533 w 10018"/>
              <a:gd name="connsiteY1" fmla="*/ 188 h 10000"/>
              <a:gd name="connsiteX2" fmla="*/ 8501 w 10018"/>
              <a:gd name="connsiteY2" fmla="*/ 94 h 10000"/>
              <a:gd name="connsiteX3" fmla="*/ 8412 w 10018"/>
              <a:gd name="connsiteY3" fmla="*/ 0 h 10000"/>
              <a:gd name="connsiteX4" fmla="*/ 7841 w 10018"/>
              <a:gd name="connsiteY4" fmla="*/ 0 h 10000"/>
              <a:gd name="connsiteX5" fmla="*/ 3284 w 10018"/>
              <a:gd name="connsiteY5" fmla="*/ 32 h 10000"/>
              <a:gd name="connsiteX6" fmla="*/ 1 w 10018"/>
              <a:gd name="connsiteY6" fmla="*/ 10000 h 10000"/>
              <a:gd name="connsiteX7" fmla="*/ 7841 w 10018"/>
              <a:gd name="connsiteY7" fmla="*/ 9966 h 10000"/>
              <a:gd name="connsiteX8" fmla="*/ 8412 w 10018"/>
              <a:gd name="connsiteY8" fmla="*/ 9966 h 10000"/>
              <a:gd name="connsiteX9" fmla="*/ 8501 w 10018"/>
              <a:gd name="connsiteY9" fmla="*/ 9872 h 10000"/>
              <a:gd name="connsiteX10" fmla="*/ 8533 w 10018"/>
              <a:gd name="connsiteY10" fmla="*/ 9778 h 10000"/>
              <a:gd name="connsiteX11" fmla="*/ 9974 w 10018"/>
              <a:gd name="connsiteY11" fmla="*/ 5265 h 10000"/>
              <a:gd name="connsiteX12" fmla="*/ 9974 w 10018"/>
              <a:gd name="connsiteY12" fmla="*/ 4701 h 10000"/>
              <a:gd name="connsiteX0" fmla="*/ 6690 w 6734"/>
              <a:gd name="connsiteY0" fmla="*/ 4701 h 10000"/>
              <a:gd name="connsiteX1" fmla="*/ 5249 w 6734"/>
              <a:gd name="connsiteY1" fmla="*/ 188 h 10000"/>
              <a:gd name="connsiteX2" fmla="*/ 5217 w 6734"/>
              <a:gd name="connsiteY2" fmla="*/ 94 h 10000"/>
              <a:gd name="connsiteX3" fmla="*/ 5128 w 6734"/>
              <a:gd name="connsiteY3" fmla="*/ 0 h 10000"/>
              <a:gd name="connsiteX4" fmla="*/ 4557 w 6734"/>
              <a:gd name="connsiteY4" fmla="*/ 0 h 10000"/>
              <a:gd name="connsiteX5" fmla="*/ 0 w 6734"/>
              <a:gd name="connsiteY5" fmla="*/ 32 h 10000"/>
              <a:gd name="connsiteX6" fmla="*/ 51 w 6734"/>
              <a:gd name="connsiteY6" fmla="*/ 10000 h 10000"/>
              <a:gd name="connsiteX7" fmla="*/ 4557 w 6734"/>
              <a:gd name="connsiteY7" fmla="*/ 9966 h 10000"/>
              <a:gd name="connsiteX8" fmla="*/ 5128 w 6734"/>
              <a:gd name="connsiteY8" fmla="*/ 9966 h 10000"/>
              <a:gd name="connsiteX9" fmla="*/ 5217 w 6734"/>
              <a:gd name="connsiteY9" fmla="*/ 9872 h 10000"/>
              <a:gd name="connsiteX10" fmla="*/ 5249 w 6734"/>
              <a:gd name="connsiteY10" fmla="*/ 9778 h 10000"/>
              <a:gd name="connsiteX11" fmla="*/ 6690 w 6734"/>
              <a:gd name="connsiteY11" fmla="*/ 5265 h 10000"/>
              <a:gd name="connsiteX12" fmla="*/ 6690 w 6734"/>
              <a:gd name="connsiteY12" fmla="*/ 4701 h 10000"/>
              <a:gd name="connsiteX0" fmla="*/ 9864 w 9929"/>
              <a:gd name="connsiteY0" fmla="*/ 4701 h 10000"/>
              <a:gd name="connsiteX1" fmla="*/ 7724 w 9929"/>
              <a:gd name="connsiteY1" fmla="*/ 188 h 10000"/>
              <a:gd name="connsiteX2" fmla="*/ 7676 w 9929"/>
              <a:gd name="connsiteY2" fmla="*/ 94 h 10000"/>
              <a:gd name="connsiteX3" fmla="*/ 7544 w 9929"/>
              <a:gd name="connsiteY3" fmla="*/ 0 h 10000"/>
              <a:gd name="connsiteX4" fmla="*/ 6696 w 9929"/>
              <a:gd name="connsiteY4" fmla="*/ 0 h 10000"/>
              <a:gd name="connsiteX5" fmla="*/ 0 w 9929"/>
              <a:gd name="connsiteY5" fmla="*/ 32 h 10000"/>
              <a:gd name="connsiteX6" fmla="*/ 5 w 9929"/>
              <a:gd name="connsiteY6" fmla="*/ 10000 h 10000"/>
              <a:gd name="connsiteX7" fmla="*/ 6696 w 9929"/>
              <a:gd name="connsiteY7" fmla="*/ 9966 h 10000"/>
              <a:gd name="connsiteX8" fmla="*/ 7544 w 9929"/>
              <a:gd name="connsiteY8" fmla="*/ 9966 h 10000"/>
              <a:gd name="connsiteX9" fmla="*/ 7676 w 9929"/>
              <a:gd name="connsiteY9" fmla="*/ 9872 h 10000"/>
              <a:gd name="connsiteX10" fmla="*/ 7724 w 9929"/>
              <a:gd name="connsiteY10" fmla="*/ 9778 h 10000"/>
              <a:gd name="connsiteX11" fmla="*/ 9864 w 9929"/>
              <a:gd name="connsiteY11" fmla="*/ 5265 h 10000"/>
              <a:gd name="connsiteX12" fmla="*/ 9864 w 9929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9" h="10000">
                <a:moveTo>
                  <a:pt x="9864" y="4701"/>
                </a:moveTo>
                <a:lnTo>
                  <a:pt x="7724" y="188"/>
                </a:lnTo>
                <a:cubicBezTo>
                  <a:pt x="7709" y="156"/>
                  <a:pt x="7691" y="126"/>
                  <a:pt x="7676" y="94"/>
                </a:cubicBezTo>
                <a:cubicBezTo>
                  <a:pt x="7633" y="0"/>
                  <a:pt x="7589" y="0"/>
                  <a:pt x="7544" y="0"/>
                </a:cubicBezTo>
                <a:lnTo>
                  <a:pt x="6696" y="0"/>
                </a:lnTo>
                <a:lnTo>
                  <a:pt x="0" y="32"/>
                </a:lnTo>
                <a:cubicBezTo>
                  <a:pt x="13" y="3342"/>
                  <a:pt x="-9" y="6690"/>
                  <a:pt x="5" y="10000"/>
                </a:cubicBezTo>
                <a:lnTo>
                  <a:pt x="6696" y="9966"/>
                </a:lnTo>
                <a:lnTo>
                  <a:pt x="7544" y="9966"/>
                </a:lnTo>
                <a:cubicBezTo>
                  <a:pt x="7589" y="9966"/>
                  <a:pt x="7633" y="9872"/>
                  <a:pt x="7676" y="9872"/>
                </a:cubicBezTo>
                <a:cubicBezTo>
                  <a:pt x="7676" y="9778"/>
                  <a:pt x="7724" y="9778"/>
                  <a:pt x="7724" y="9778"/>
                </a:cubicBezTo>
                <a:lnTo>
                  <a:pt x="9864" y="5265"/>
                </a:lnTo>
                <a:cubicBezTo>
                  <a:pt x="9951" y="5077"/>
                  <a:pt x="9951" y="4889"/>
                  <a:pt x="9864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Slide Number Placeholder 5"/>
          <p:cNvSpPr txBox="1">
            <a:spLocks/>
          </p:cNvSpPr>
          <p:nvPr userDrawn="1"/>
        </p:nvSpPr>
        <p:spPr bwMode="gray">
          <a:xfrm>
            <a:off x="0" y="498285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D2A9FA-C93C-4EFC-A655-60DAAC788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6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42737" y="4343400"/>
            <a:ext cx="1018749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42739" y="5181600"/>
            <a:ext cx="1018749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 userDrawn="1"/>
        </p:nvSpPr>
        <p:spPr bwMode="auto">
          <a:xfrm flipV="1">
            <a:off x="-2603" y="4911767"/>
            <a:ext cx="1062120" cy="507297"/>
          </a:xfrm>
          <a:custGeom>
            <a:avLst/>
            <a:gdLst>
              <a:gd name="connsiteX0" fmla="*/ 9974 w 10018"/>
              <a:gd name="connsiteY0" fmla="*/ 4701 h 10000"/>
              <a:gd name="connsiteX1" fmla="*/ 8533 w 10018"/>
              <a:gd name="connsiteY1" fmla="*/ 188 h 10000"/>
              <a:gd name="connsiteX2" fmla="*/ 8501 w 10018"/>
              <a:gd name="connsiteY2" fmla="*/ 94 h 10000"/>
              <a:gd name="connsiteX3" fmla="*/ 8412 w 10018"/>
              <a:gd name="connsiteY3" fmla="*/ 0 h 10000"/>
              <a:gd name="connsiteX4" fmla="*/ 7841 w 10018"/>
              <a:gd name="connsiteY4" fmla="*/ 0 h 10000"/>
              <a:gd name="connsiteX5" fmla="*/ 3284 w 10018"/>
              <a:gd name="connsiteY5" fmla="*/ 32 h 10000"/>
              <a:gd name="connsiteX6" fmla="*/ 1 w 10018"/>
              <a:gd name="connsiteY6" fmla="*/ 10000 h 10000"/>
              <a:gd name="connsiteX7" fmla="*/ 7841 w 10018"/>
              <a:gd name="connsiteY7" fmla="*/ 9966 h 10000"/>
              <a:gd name="connsiteX8" fmla="*/ 8412 w 10018"/>
              <a:gd name="connsiteY8" fmla="*/ 9966 h 10000"/>
              <a:gd name="connsiteX9" fmla="*/ 8501 w 10018"/>
              <a:gd name="connsiteY9" fmla="*/ 9872 h 10000"/>
              <a:gd name="connsiteX10" fmla="*/ 8533 w 10018"/>
              <a:gd name="connsiteY10" fmla="*/ 9778 h 10000"/>
              <a:gd name="connsiteX11" fmla="*/ 9974 w 10018"/>
              <a:gd name="connsiteY11" fmla="*/ 5265 h 10000"/>
              <a:gd name="connsiteX12" fmla="*/ 9974 w 10018"/>
              <a:gd name="connsiteY12" fmla="*/ 4701 h 10000"/>
              <a:gd name="connsiteX0" fmla="*/ 6690 w 6734"/>
              <a:gd name="connsiteY0" fmla="*/ 4701 h 10000"/>
              <a:gd name="connsiteX1" fmla="*/ 5249 w 6734"/>
              <a:gd name="connsiteY1" fmla="*/ 188 h 10000"/>
              <a:gd name="connsiteX2" fmla="*/ 5217 w 6734"/>
              <a:gd name="connsiteY2" fmla="*/ 94 h 10000"/>
              <a:gd name="connsiteX3" fmla="*/ 5128 w 6734"/>
              <a:gd name="connsiteY3" fmla="*/ 0 h 10000"/>
              <a:gd name="connsiteX4" fmla="*/ 4557 w 6734"/>
              <a:gd name="connsiteY4" fmla="*/ 0 h 10000"/>
              <a:gd name="connsiteX5" fmla="*/ 0 w 6734"/>
              <a:gd name="connsiteY5" fmla="*/ 32 h 10000"/>
              <a:gd name="connsiteX6" fmla="*/ 51 w 6734"/>
              <a:gd name="connsiteY6" fmla="*/ 10000 h 10000"/>
              <a:gd name="connsiteX7" fmla="*/ 4557 w 6734"/>
              <a:gd name="connsiteY7" fmla="*/ 9966 h 10000"/>
              <a:gd name="connsiteX8" fmla="*/ 5128 w 6734"/>
              <a:gd name="connsiteY8" fmla="*/ 9966 h 10000"/>
              <a:gd name="connsiteX9" fmla="*/ 5217 w 6734"/>
              <a:gd name="connsiteY9" fmla="*/ 9872 h 10000"/>
              <a:gd name="connsiteX10" fmla="*/ 5249 w 6734"/>
              <a:gd name="connsiteY10" fmla="*/ 9778 h 10000"/>
              <a:gd name="connsiteX11" fmla="*/ 6690 w 6734"/>
              <a:gd name="connsiteY11" fmla="*/ 5265 h 10000"/>
              <a:gd name="connsiteX12" fmla="*/ 6690 w 6734"/>
              <a:gd name="connsiteY12" fmla="*/ 4701 h 10000"/>
              <a:gd name="connsiteX0" fmla="*/ 9864 w 9929"/>
              <a:gd name="connsiteY0" fmla="*/ 4701 h 10000"/>
              <a:gd name="connsiteX1" fmla="*/ 7724 w 9929"/>
              <a:gd name="connsiteY1" fmla="*/ 188 h 10000"/>
              <a:gd name="connsiteX2" fmla="*/ 7676 w 9929"/>
              <a:gd name="connsiteY2" fmla="*/ 94 h 10000"/>
              <a:gd name="connsiteX3" fmla="*/ 7544 w 9929"/>
              <a:gd name="connsiteY3" fmla="*/ 0 h 10000"/>
              <a:gd name="connsiteX4" fmla="*/ 6696 w 9929"/>
              <a:gd name="connsiteY4" fmla="*/ 0 h 10000"/>
              <a:gd name="connsiteX5" fmla="*/ 0 w 9929"/>
              <a:gd name="connsiteY5" fmla="*/ 32 h 10000"/>
              <a:gd name="connsiteX6" fmla="*/ 5 w 9929"/>
              <a:gd name="connsiteY6" fmla="*/ 10000 h 10000"/>
              <a:gd name="connsiteX7" fmla="*/ 6696 w 9929"/>
              <a:gd name="connsiteY7" fmla="*/ 9966 h 10000"/>
              <a:gd name="connsiteX8" fmla="*/ 7544 w 9929"/>
              <a:gd name="connsiteY8" fmla="*/ 9966 h 10000"/>
              <a:gd name="connsiteX9" fmla="*/ 7676 w 9929"/>
              <a:gd name="connsiteY9" fmla="*/ 9872 h 10000"/>
              <a:gd name="connsiteX10" fmla="*/ 7724 w 9929"/>
              <a:gd name="connsiteY10" fmla="*/ 9778 h 10000"/>
              <a:gd name="connsiteX11" fmla="*/ 9864 w 9929"/>
              <a:gd name="connsiteY11" fmla="*/ 5265 h 10000"/>
              <a:gd name="connsiteX12" fmla="*/ 9864 w 9929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9" h="10000">
                <a:moveTo>
                  <a:pt x="9864" y="4701"/>
                </a:moveTo>
                <a:lnTo>
                  <a:pt x="7724" y="188"/>
                </a:lnTo>
                <a:cubicBezTo>
                  <a:pt x="7709" y="156"/>
                  <a:pt x="7691" y="126"/>
                  <a:pt x="7676" y="94"/>
                </a:cubicBezTo>
                <a:cubicBezTo>
                  <a:pt x="7633" y="0"/>
                  <a:pt x="7589" y="0"/>
                  <a:pt x="7544" y="0"/>
                </a:cubicBezTo>
                <a:lnTo>
                  <a:pt x="6696" y="0"/>
                </a:lnTo>
                <a:lnTo>
                  <a:pt x="0" y="32"/>
                </a:lnTo>
                <a:cubicBezTo>
                  <a:pt x="13" y="3342"/>
                  <a:pt x="-9" y="6690"/>
                  <a:pt x="5" y="10000"/>
                </a:cubicBezTo>
                <a:lnTo>
                  <a:pt x="6696" y="9966"/>
                </a:lnTo>
                <a:lnTo>
                  <a:pt x="7544" y="9966"/>
                </a:lnTo>
                <a:cubicBezTo>
                  <a:pt x="7589" y="9966"/>
                  <a:pt x="7633" y="9872"/>
                  <a:pt x="7676" y="9872"/>
                </a:cubicBezTo>
                <a:cubicBezTo>
                  <a:pt x="7676" y="9778"/>
                  <a:pt x="7724" y="9778"/>
                  <a:pt x="7724" y="9778"/>
                </a:cubicBezTo>
                <a:lnTo>
                  <a:pt x="9864" y="5265"/>
                </a:lnTo>
                <a:cubicBezTo>
                  <a:pt x="9951" y="5077"/>
                  <a:pt x="9951" y="4889"/>
                  <a:pt x="9864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 txBox="1">
            <a:spLocks/>
          </p:cNvSpPr>
          <p:nvPr userDrawn="1"/>
        </p:nvSpPr>
        <p:spPr bwMode="gray">
          <a:xfrm>
            <a:off x="0" y="498285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D2A9FA-C93C-4EFC-A655-60DAAC788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23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C98392D-DB1B-46A0-9AD6-4609527116E4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F650-CDF3-49FF-95F8-4F28A6301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2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5859420"/>
            <a:ext cx="12192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 bwMode="gray">
          <a:xfrm>
            <a:off x="0" y="5818476"/>
            <a:ext cx="12192000" cy="507999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874933" y="6522651"/>
            <a:ext cx="2844800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34B14E8-5F0A-4E5B-834A-F6D1B26D44B7}" type="datetime1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0178" y="6522652"/>
            <a:ext cx="5628921" cy="196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Footer appears here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22651"/>
            <a:ext cx="745065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gray">
          <a:xfrm>
            <a:off x="0" y="5859420"/>
            <a:ext cx="12192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Rectangle 16"/>
          <p:cNvSpPr/>
          <p:nvPr/>
        </p:nvSpPr>
        <p:spPr bwMode="gray">
          <a:xfrm>
            <a:off x="0" y="5818476"/>
            <a:ext cx="12192000" cy="507999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/>
          <p:cNvSpPr/>
          <p:nvPr/>
        </p:nvSpPr>
        <p:spPr bwMode="gray">
          <a:xfrm>
            <a:off x="0" y="5859420"/>
            <a:ext cx="12192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Rectangle 18"/>
          <p:cNvSpPr/>
          <p:nvPr/>
        </p:nvSpPr>
        <p:spPr bwMode="gray">
          <a:xfrm>
            <a:off x="0" y="-1"/>
            <a:ext cx="12192000" cy="6072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Rectangle 19"/>
          <p:cNvSpPr/>
          <p:nvPr/>
        </p:nvSpPr>
        <p:spPr bwMode="gray">
          <a:xfrm>
            <a:off x="0" y="5829109"/>
            <a:ext cx="12192000" cy="487555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26017" y="342901"/>
            <a:ext cx="10742084" cy="234315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1200" y="2743201"/>
            <a:ext cx="10756901" cy="323165"/>
          </a:xfrm>
        </p:spPr>
        <p:txBody>
          <a:bodyPr vert="horz" wrap="square" lIns="0" tIns="0" rIns="0" bIns="0" rtlCol="0">
            <a:spAutoFit/>
          </a:bodyPr>
          <a:lstStyle>
            <a:lvl1pPr marL="228600" indent="-228600">
              <a:buNone/>
              <a:defRPr lang="en-US" sz="210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726018" y="4560889"/>
            <a:ext cx="10723885" cy="11620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287338" indent="0">
              <a:buNone/>
              <a:defRPr>
                <a:solidFill>
                  <a:schemeClr val="bg1"/>
                </a:solidFill>
              </a:defRPr>
            </a:lvl2pPr>
            <a:lvl3pPr marL="515938" indent="0">
              <a:buNone/>
              <a:defRPr>
                <a:solidFill>
                  <a:schemeClr val="bg1"/>
                </a:solidFill>
              </a:defRPr>
            </a:lvl3pPr>
            <a:lvl4pPr marL="744538" indent="0">
              <a:buNone/>
              <a:defRPr>
                <a:solidFill>
                  <a:schemeClr val="bg1"/>
                </a:solidFill>
              </a:defRPr>
            </a:lvl4pPr>
            <a:lvl5pPr marL="9731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 goes here</a:t>
            </a:r>
          </a:p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/>
              <a:t>Location 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527357637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5859420"/>
            <a:ext cx="12192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 bwMode="gray">
          <a:xfrm>
            <a:off x="0" y="5818476"/>
            <a:ext cx="12192000" cy="507999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874933" y="6522651"/>
            <a:ext cx="2844800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A5C1683-9B29-42FB-AAC0-E7BD2AA0967D}" type="datetime1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0178" y="6522652"/>
            <a:ext cx="5628921" cy="196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Footer appears here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22651"/>
            <a:ext cx="745065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gray">
          <a:xfrm>
            <a:off x="0" y="5859420"/>
            <a:ext cx="12192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Rectangle 16"/>
          <p:cNvSpPr/>
          <p:nvPr/>
        </p:nvSpPr>
        <p:spPr bwMode="gray">
          <a:xfrm>
            <a:off x="0" y="5818476"/>
            <a:ext cx="12192000" cy="507999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/>
          <p:cNvSpPr/>
          <p:nvPr/>
        </p:nvSpPr>
        <p:spPr bwMode="gray">
          <a:xfrm>
            <a:off x="0" y="5859420"/>
            <a:ext cx="12192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Rectangle 18"/>
          <p:cNvSpPr/>
          <p:nvPr/>
        </p:nvSpPr>
        <p:spPr bwMode="gray">
          <a:xfrm>
            <a:off x="0" y="5593976"/>
            <a:ext cx="12192000" cy="478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Rectangle 19"/>
          <p:cNvSpPr/>
          <p:nvPr/>
        </p:nvSpPr>
        <p:spPr bwMode="gray">
          <a:xfrm>
            <a:off x="0" y="5829109"/>
            <a:ext cx="12192000" cy="487555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8624" y="342901"/>
            <a:ext cx="10779477" cy="234315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000" b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Insert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1200" y="2743201"/>
            <a:ext cx="10756901" cy="323165"/>
          </a:xfrm>
        </p:spPr>
        <p:txBody>
          <a:bodyPr vert="horz" wrap="square" lIns="0" tIns="0" rIns="0" bIns="0" rtlCol="0">
            <a:spAutoFit/>
          </a:bodyPr>
          <a:lstStyle>
            <a:lvl1pPr marL="228600" indent="-228600">
              <a:buNone/>
              <a:defRPr lang="en-US" sz="2100" dirty="0">
                <a:solidFill>
                  <a:schemeClr val="accent1"/>
                </a:solidFill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05703" y="4560889"/>
            <a:ext cx="10762397" cy="11620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1pPr>
            <a:lvl2pPr marL="287338" indent="0">
              <a:buNone/>
              <a:defRPr>
                <a:solidFill>
                  <a:schemeClr val="bg1"/>
                </a:solidFill>
              </a:defRPr>
            </a:lvl2pPr>
            <a:lvl3pPr marL="515938" indent="0">
              <a:buNone/>
              <a:defRPr>
                <a:solidFill>
                  <a:schemeClr val="bg1"/>
                </a:solidFill>
              </a:defRPr>
            </a:lvl3pPr>
            <a:lvl4pPr marL="744538" indent="0">
              <a:buNone/>
              <a:defRPr>
                <a:solidFill>
                  <a:schemeClr val="bg1"/>
                </a:solidFill>
              </a:defRPr>
            </a:lvl4pPr>
            <a:lvl5pPr marL="9731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 goes here</a:t>
            </a:r>
          </a:p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/>
              <a:t>Location 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1106833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241" y="1614488"/>
            <a:ext cx="10765860" cy="4187216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74933" y="6522651"/>
            <a:ext cx="2844800" cy="20623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7E4F7B2-9D93-4459-91D9-012FFEC46346}" type="datetime1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0178" y="6522652"/>
            <a:ext cx="5628921" cy="19671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Footer appears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1" y="6522651"/>
            <a:ext cx="745065" cy="20623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0" y="6466090"/>
            <a:ext cx="4692104" cy="264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i="1" smtClean="0"/>
              <a:t>February 13, 2019 Panel on Sediment-Fish Exposure</a:t>
            </a:r>
            <a:endParaRPr lang="en-US" sz="1000" b="1" i="1" dirty="0"/>
          </a:p>
        </p:txBody>
      </p:sp>
    </p:spTree>
    <p:extLst>
      <p:ext uri="{BB962C8B-B14F-4D97-AF65-F5344CB8AC3E}">
        <p14:creationId xmlns:p14="http://schemas.microsoft.com/office/powerpoint/2010/main" val="3874893417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34" y="595313"/>
            <a:ext cx="10765367" cy="531738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734" y="1614487"/>
            <a:ext cx="10765367" cy="4210051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74933" y="6522651"/>
            <a:ext cx="2844800" cy="20623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59C21EC-5B94-45E4-9235-26B31611F990}" type="datetime1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0178" y="6522652"/>
            <a:ext cx="5628921" cy="19671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Footer appears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1" y="6522651"/>
            <a:ext cx="745065" cy="20623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2734" y="1101987"/>
            <a:ext cx="10765367" cy="44849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0" y="6466090"/>
            <a:ext cx="4692104" cy="264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i="1" smtClean="0"/>
              <a:t>February 13, 2019 Panel on Sediment-Fish Exposure</a:t>
            </a:r>
            <a:endParaRPr lang="en-US" sz="1000" b="1" i="1" dirty="0"/>
          </a:p>
        </p:txBody>
      </p:sp>
    </p:spTree>
    <p:extLst>
      <p:ext uri="{BB962C8B-B14F-4D97-AF65-F5344CB8AC3E}">
        <p14:creationId xmlns:p14="http://schemas.microsoft.com/office/powerpoint/2010/main" val="1313879138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34" y="595313"/>
            <a:ext cx="10765367" cy="9633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2734" y="1614487"/>
            <a:ext cx="5177367" cy="421005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0734" y="1614487"/>
            <a:ext cx="5177367" cy="421005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74933" y="6522651"/>
            <a:ext cx="2844800" cy="20623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F4CE512-FFF4-410C-A486-C2590AF821FE}" type="datetime1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0178" y="6522652"/>
            <a:ext cx="5628921" cy="19671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Footer appears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1" y="6522651"/>
            <a:ext cx="745065" cy="20623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0" y="6466090"/>
            <a:ext cx="4692104" cy="264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i="1" smtClean="0"/>
              <a:t>February 13, 2019 Panel on Sediment-Fish Exposure</a:t>
            </a:r>
            <a:endParaRPr lang="en-US" sz="1000" b="1" i="1" dirty="0"/>
          </a:p>
        </p:txBody>
      </p:sp>
    </p:spTree>
    <p:extLst>
      <p:ext uri="{BB962C8B-B14F-4D97-AF65-F5344CB8AC3E}">
        <p14:creationId xmlns:p14="http://schemas.microsoft.com/office/powerpoint/2010/main" val="601055279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gray">
          <a:xfrm>
            <a:off x="0" y="5859420"/>
            <a:ext cx="12192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3"/>
          <p:cNvSpPr/>
          <p:nvPr/>
        </p:nvSpPr>
        <p:spPr bwMode="gray">
          <a:xfrm>
            <a:off x="0" y="5818476"/>
            <a:ext cx="12192000" cy="507999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/>
        </p:nvSpPr>
        <p:spPr bwMode="gray">
          <a:xfrm>
            <a:off x="0" y="5859420"/>
            <a:ext cx="12192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 bwMode="gray">
          <a:xfrm>
            <a:off x="0" y="5818476"/>
            <a:ext cx="12192000" cy="507999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 bwMode="gray">
          <a:xfrm>
            <a:off x="0" y="5859420"/>
            <a:ext cx="12192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/>
        </p:nvSpPr>
        <p:spPr bwMode="gray">
          <a:xfrm>
            <a:off x="0" y="1"/>
            <a:ext cx="12192000" cy="60790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4"/>
          <p:cNvSpPr/>
          <p:nvPr/>
        </p:nvSpPr>
        <p:spPr bwMode="gray">
          <a:xfrm>
            <a:off x="0" y="5832476"/>
            <a:ext cx="12192000" cy="472733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1200" y="3200401"/>
            <a:ext cx="10756901" cy="1329267"/>
          </a:xfrm>
        </p:spPr>
        <p:txBody>
          <a:bodyPr>
            <a:noAutofit/>
          </a:bodyPr>
          <a:lstStyle>
            <a:lvl1pPr marL="0" indent="0" algn="l">
              <a:buNone/>
              <a:defRPr sz="1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74933" y="6522651"/>
            <a:ext cx="2844800" cy="20623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09411A2-0057-4B5D-AE0F-C439A89354DB}" type="datetime1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0178" y="6522652"/>
            <a:ext cx="5628921" cy="196711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Footer appears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1" y="6522651"/>
            <a:ext cx="745065" cy="20623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>
          <a:xfrm>
            <a:off x="682174" y="1972855"/>
            <a:ext cx="10785927" cy="1165224"/>
          </a:xfrm>
        </p:spPr>
        <p:txBody>
          <a:bodyPr anchor="b" anchorCtr="0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87414"/>
      </p:ext>
    </p:extLst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213" y="1961222"/>
            <a:ext cx="5143500" cy="156254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>
                <a:solidFill>
                  <a:schemeClr val="accent6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accent6"/>
                </a:solidFill>
              </a:defRPr>
            </a:lvl2pPr>
            <a:lvl3pPr>
              <a:spcAft>
                <a:spcPts val="0"/>
              </a:spcAft>
              <a:defRPr sz="1400">
                <a:solidFill>
                  <a:schemeClr val="accent6"/>
                </a:solidFill>
              </a:defRPr>
            </a:lvl3pPr>
            <a:lvl4pPr>
              <a:spcAft>
                <a:spcPts val="0"/>
              </a:spcAft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7206" y="1962760"/>
            <a:ext cx="5120895" cy="1545984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>
                <a:solidFill>
                  <a:schemeClr val="accent6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accent6"/>
                </a:solidFill>
              </a:defRPr>
            </a:lvl2pPr>
            <a:lvl3pPr>
              <a:spcAft>
                <a:spcPts val="0"/>
              </a:spcAft>
              <a:defRPr sz="1400">
                <a:solidFill>
                  <a:schemeClr val="accent6"/>
                </a:solidFill>
              </a:defRPr>
            </a:lvl3pPr>
            <a:lvl4pPr>
              <a:spcAft>
                <a:spcPts val="0"/>
              </a:spcAft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04724" y="3563772"/>
            <a:ext cx="10982552" cy="45719"/>
            <a:chOff x="453543" y="3563772"/>
            <a:chExt cx="8236914" cy="45719"/>
          </a:xfrm>
        </p:grpSpPr>
        <p:sp>
          <p:nvSpPr>
            <p:cNvPr id="11" name="Rectangle 10"/>
            <p:cNvSpPr/>
            <p:nvPr/>
          </p:nvSpPr>
          <p:spPr bwMode="auto">
            <a:xfrm flipH="1">
              <a:off x="4572000" y="3563772"/>
              <a:ext cx="4118457" cy="4571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9000">
                  <a:schemeClr val="bg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 flipH="1">
              <a:off x="453543" y="3563772"/>
              <a:ext cx="4118457" cy="4571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9000">
                  <a:schemeClr val="bg2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63608" y="1233840"/>
            <a:ext cx="64785" cy="4822179"/>
            <a:chOff x="4547705" y="1233839"/>
            <a:chExt cx="48589" cy="4822179"/>
          </a:xfrm>
        </p:grpSpPr>
        <p:sp>
          <p:nvSpPr>
            <p:cNvPr id="14" name="Rectangle 13"/>
            <p:cNvSpPr/>
            <p:nvPr/>
          </p:nvSpPr>
          <p:spPr bwMode="auto">
            <a:xfrm rot="5400000" flipH="1">
              <a:off x="3366455" y="4826179"/>
              <a:ext cx="2411089" cy="4858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9000">
                  <a:schemeClr val="bg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5400000" flipH="1">
              <a:off x="3366455" y="2415089"/>
              <a:ext cx="2411089" cy="4858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9000">
                  <a:schemeClr val="bg2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22213" y="4044704"/>
            <a:ext cx="5143500" cy="1660672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accent6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accent6"/>
                </a:solidFill>
              </a:defRPr>
            </a:lvl2pPr>
            <a:lvl3pPr>
              <a:spcAft>
                <a:spcPts val="0"/>
              </a:spcAft>
              <a:defRPr sz="1400">
                <a:solidFill>
                  <a:schemeClr val="accent6"/>
                </a:solidFill>
              </a:defRPr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6347204" y="4050258"/>
            <a:ext cx="5120896" cy="167005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accent6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accent6"/>
                </a:solidFill>
              </a:defRPr>
            </a:lvl2pPr>
            <a:lvl3pPr>
              <a:spcAft>
                <a:spcPts val="0"/>
              </a:spcAft>
              <a:defRPr sz="1400">
                <a:solidFill>
                  <a:schemeClr val="accent6"/>
                </a:solidFill>
              </a:defRPr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5"/>
          </p:nvPr>
        </p:nvSpPr>
        <p:spPr>
          <a:xfrm>
            <a:off x="6874933" y="6522651"/>
            <a:ext cx="2844800" cy="20623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958B630-EA1D-4982-B1F9-8A498B649054}" type="datetime1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6"/>
          </p:nvPr>
        </p:nvSpPr>
        <p:spPr>
          <a:xfrm>
            <a:off x="1140178" y="6522652"/>
            <a:ext cx="5628921" cy="196711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Footer appears here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7"/>
          </p:nvPr>
        </p:nvSpPr>
        <p:spPr>
          <a:xfrm>
            <a:off x="304801" y="6522651"/>
            <a:ext cx="745065" cy="20623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8"/>
          </p:nvPr>
        </p:nvSpPr>
        <p:spPr>
          <a:xfrm>
            <a:off x="722212" y="1606169"/>
            <a:ext cx="5145093" cy="30467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287337" indent="0">
              <a:buNone/>
              <a:defRPr b="1">
                <a:solidFill>
                  <a:schemeClr val="accent2"/>
                </a:solidFill>
              </a:defRPr>
            </a:lvl2pPr>
            <a:lvl3pPr marL="515938" indent="0">
              <a:buNone/>
              <a:defRPr b="1">
                <a:solidFill>
                  <a:schemeClr val="accent2"/>
                </a:solidFill>
              </a:defRPr>
            </a:lvl3pPr>
            <a:lvl4pPr marL="742950" indent="0">
              <a:buNone/>
              <a:defRPr b="1">
                <a:solidFill>
                  <a:schemeClr val="accent2"/>
                </a:solidFill>
              </a:defRPr>
            </a:lvl4pPr>
            <a:lvl5pPr marL="973138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9"/>
          </p:nvPr>
        </p:nvSpPr>
        <p:spPr>
          <a:xfrm>
            <a:off x="6347205" y="1608444"/>
            <a:ext cx="5120896" cy="30467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287337" indent="0">
              <a:buNone/>
              <a:defRPr b="1">
                <a:solidFill>
                  <a:schemeClr val="accent2"/>
                </a:solidFill>
              </a:defRPr>
            </a:lvl2pPr>
            <a:lvl3pPr marL="515938" indent="0">
              <a:buNone/>
              <a:defRPr b="1">
                <a:solidFill>
                  <a:schemeClr val="accent2"/>
                </a:solidFill>
              </a:defRPr>
            </a:lvl3pPr>
            <a:lvl4pPr marL="742950" indent="0">
              <a:buNone/>
              <a:defRPr b="1">
                <a:solidFill>
                  <a:schemeClr val="accent2"/>
                </a:solidFill>
              </a:defRPr>
            </a:lvl4pPr>
            <a:lvl5pPr marL="973138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722213" y="3680261"/>
            <a:ext cx="5147305" cy="30467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287337" indent="0">
              <a:buNone/>
              <a:defRPr b="1">
                <a:solidFill>
                  <a:schemeClr val="accent2"/>
                </a:solidFill>
              </a:defRPr>
            </a:lvl2pPr>
            <a:lvl3pPr marL="515938" indent="0">
              <a:buNone/>
              <a:defRPr b="1">
                <a:solidFill>
                  <a:schemeClr val="accent2"/>
                </a:solidFill>
              </a:defRPr>
            </a:lvl3pPr>
            <a:lvl4pPr marL="742950" indent="0">
              <a:buNone/>
              <a:defRPr b="1">
                <a:solidFill>
                  <a:schemeClr val="accent2"/>
                </a:solidFill>
              </a:defRPr>
            </a:lvl4pPr>
            <a:lvl5pPr marL="973138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39"/>
          <p:cNvSpPr>
            <a:spLocks noGrp="1"/>
          </p:cNvSpPr>
          <p:nvPr>
            <p:ph type="body" sz="quarter" idx="21"/>
          </p:nvPr>
        </p:nvSpPr>
        <p:spPr>
          <a:xfrm>
            <a:off x="6347205" y="3682536"/>
            <a:ext cx="5120896" cy="30467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287337" indent="0">
              <a:buNone/>
              <a:defRPr b="1">
                <a:solidFill>
                  <a:schemeClr val="accent2"/>
                </a:solidFill>
              </a:defRPr>
            </a:lvl2pPr>
            <a:lvl3pPr marL="515938" indent="0">
              <a:buNone/>
              <a:defRPr b="1">
                <a:solidFill>
                  <a:schemeClr val="accent2"/>
                </a:solidFill>
              </a:defRPr>
            </a:lvl3pPr>
            <a:lvl4pPr marL="742950" indent="0">
              <a:buNone/>
              <a:defRPr b="1">
                <a:solidFill>
                  <a:schemeClr val="accent2"/>
                </a:solidFill>
              </a:defRPr>
            </a:lvl4pPr>
            <a:lvl5pPr marL="973138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3"/>
          <p:cNvSpPr txBox="1">
            <a:spLocks/>
          </p:cNvSpPr>
          <p:nvPr userDrawn="1"/>
        </p:nvSpPr>
        <p:spPr>
          <a:xfrm>
            <a:off x="0" y="6466090"/>
            <a:ext cx="4692104" cy="264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i="1" smtClean="0"/>
              <a:t>February 13, 2019 Panel on Sediment-Fish Exposure</a:t>
            </a:r>
            <a:endParaRPr lang="en-US" sz="1000" b="1" i="1" dirty="0"/>
          </a:p>
        </p:txBody>
      </p:sp>
    </p:spTree>
    <p:extLst>
      <p:ext uri="{BB962C8B-B14F-4D97-AF65-F5344CB8AC3E}">
        <p14:creationId xmlns:p14="http://schemas.microsoft.com/office/powerpoint/2010/main" val="2015362630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499" y="624110"/>
            <a:ext cx="10165977" cy="7418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497" y="1467556"/>
            <a:ext cx="10165976" cy="44436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2603" y="714379"/>
            <a:ext cx="1062120" cy="507297"/>
          </a:xfrm>
          <a:custGeom>
            <a:avLst/>
            <a:gdLst>
              <a:gd name="connsiteX0" fmla="*/ 9974 w 10018"/>
              <a:gd name="connsiteY0" fmla="*/ 4701 h 10000"/>
              <a:gd name="connsiteX1" fmla="*/ 8533 w 10018"/>
              <a:gd name="connsiteY1" fmla="*/ 188 h 10000"/>
              <a:gd name="connsiteX2" fmla="*/ 8501 w 10018"/>
              <a:gd name="connsiteY2" fmla="*/ 94 h 10000"/>
              <a:gd name="connsiteX3" fmla="*/ 8412 w 10018"/>
              <a:gd name="connsiteY3" fmla="*/ 0 h 10000"/>
              <a:gd name="connsiteX4" fmla="*/ 7841 w 10018"/>
              <a:gd name="connsiteY4" fmla="*/ 0 h 10000"/>
              <a:gd name="connsiteX5" fmla="*/ 3284 w 10018"/>
              <a:gd name="connsiteY5" fmla="*/ 32 h 10000"/>
              <a:gd name="connsiteX6" fmla="*/ 1 w 10018"/>
              <a:gd name="connsiteY6" fmla="*/ 10000 h 10000"/>
              <a:gd name="connsiteX7" fmla="*/ 7841 w 10018"/>
              <a:gd name="connsiteY7" fmla="*/ 9966 h 10000"/>
              <a:gd name="connsiteX8" fmla="*/ 8412 w 10018"/>
              <a:gd name="connsiteY8" fmla="*/ 9966 h 10000"/>
              <a:gd name="connsiteX9" fmla="*/ 8501 w 10018"/>
              <a:gd name="connsiteY9" fmla="*/ 9872 h 10000"/>
              <a:gd name="connsiteX10" fmla="*/ 8533 w 10018"/>
              <a:gd name="connsiteY10" fmla="*/ 9778 h 10000"/>
              <a:gd name="connsiteX11" fmla="*/ 9974 w 10018"/>
              <a:gd name="connsiteY11" fmla="*/ 5265 h 10000"/>
              <a:gd name="connsiteX12" fmla="*/ 9974 w 10018"/>
              <a:gd name="connsiteY12" fmla="*/ 4701 h 10000"/>
              <a:gd name="connsiteX0" fmla="*/ 6690 w 6734"/>
              <a:gd name="connsiteY0" fmla="*/ 4701 h 10000"/>
              <a:gd name="connsiteX1" fmla="*/ 5249 w 6734"/>
              <a:gd name="connsiteY1" fmla="*/ 188 h 10000"/>
              <a:gd name="connsiteX2" fmla="*/ 5217 w 6734"/>
              <a:gd name="connsiteY2" fmla="*/ 94 h 10000"/>
              <a:gd name="connsiteX3" fmla="*/ 5128 w 6734"/>
              <a:gd name="connsiteY3" fmla="*/ 0 h 10000"/>
              <a:gd name="connsiteX4" fmla="*/ 4557 w 6734"/>
              <a:gd name="connsiteY4" fmla="*/ 0 h 10000"/>
              <a:gd name="connsiteX5" fmla="*/ 0 w 6734"/>
              <a:gd name="connsiteY5" fmla="*/ 32 h 10000"/>
              <a:gd name="connsiteX6" fmla="*/ 51 w 6734"/>
              <a:gd name="connsiteY6" fmla="*/ 10000 h 10000"/>
              <a:gd name="connsiteX7" fmla="*/ 4557 w 6734"/>
              <a:gd name="connsiteY7" fmla="*/ 9966 h 10000"/>
              <a:gd name="connsiteX8" fmla="*/ 5128 w 6734"/>
              <a:gd name="connsiteY8" fmla="*/ 9966 h 10000"/>
              <a:gd name="connsiteX9" fmla="*/ 5217 w 6734"/>
              <a:gd name="connsiteY9" fmla="*/ 9872 h 10000"/>
              <a:gd name="connsiteX10" fmla="*/ 5249 w 6734"/>
              <a:gd name="connsiteY10" fmla="*/ 9778 h 10000"/>
              <a:gd name="connsiteX11" fmla="*/ 6690 w 6734"/>
              <a:gd name="connsiteY11" fmla="*/ 5265 h 10000"/>
              <a:gd name="connsiteX12" fmla="*/ 6690 w 6734"/>
              <a:gd name="connsiteY12" fmla="*/ 4701 h 10000"/>
              <a:gd name="connsiteX0" fmla="*/ 9864 w 9929"/>
              <a:gd name="connsiteY0" fmla="*/ 4701 h 10000"/>
              <a:gd name="connsiteX1" fmla="*/ 7724 w 9929"/>
              <a:gd name="connsiteY1" fmla="*/ 188 h 10000"/>
              <a:gd name="connsiteX2" fmla="*/ 7676 w 9929"/>
              <a:gd name="connsiteY2" fmla="*/ 94 h 10000"/>
              <a:gd name="connsiteX3" fmla="*/ 7544 w 9929"/>
              <a:gd name="connsiteY3" fmla="*/ 0 h 10000"/>
              <a:gd name="connsiteX4" fmla="*/ 6696 w 9929"/>
              <a:gd name="connsiteY4" fmla="*/ 0 h 10000"/>
              <a:gd name="connsiteX5" fmla="*/ 0 w 9929"/>
              <a:gd name="connsiteY5" fmla="*/ 32 h 10000"/>
              <a:gd name="connsiteX6" fmla="*/ 5 w 9929"/>
              <a:gd name="connsiteY6" fmla="*/ 10000 h 10000"/>
              <a:gd name="connsiteX7" fmla="*/ 6696 w 9929"/>
              <a:gd name="connsiteY7" fmla="*/ 9966 h 10000"/>
              <a:gd name="connsiteX8" fmla="*/ 7544 w 9929"/>
              <a:gd name="connsiteY8" fmla="*/ 9966 h 10000"/>
              <a:gd name="connsiteX9" fmla="*/ 7676 w 9929"/>
              <a:gd name="connsiteY9" fmla="*/ 9872 h 10000"/>
              <a:gd name="connsiteX10" fmla="*/ 7724 w 9929"/>
              <a:gd name="connsiteY10" fmla="*/ 9778 h 10000"/>
              <a:gd name="connsiteX11" fmla="*/ 9864 w 9929"/>
              <a:gd name="connsiteY11" fmla="*/ 5265 h 10000"/>
              <a:gd name="connsiteX12" fmla="*/ 9864 w 9929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9" h="10000">
                <a:moveTo>
                  <a:pt x="9864" y="4701"/>
                </a:moveTo>
                <a:lnTo>
                  <a:pt x="7724" y="188"/>
                </a:lnTo>
                <a:cubicBezTo>
                  <a:pt x="7709" y="156"/>
                  <a:pt x="7691" y="126"/>
                  <a:pt x="7676" y="94"/>
                </a:cubicBezTo>
                <a:cubicBezTo>
                  <a:pt x="7633" y="0"/>
                  <a:pt x="7589" y="0"/>
                  <a:pt x="7544" y="0"/>
                </a:cubicBezTo>
                <a:lnTo>
                  <a:pt x="6696" y="0"/>
                </a:lnTo>
                <a:lnTo>
                  <a:pt x="0" y="32"/>
                </a:lnTo>
                <a:cubicBezTo>
                  <a:pt x="13" y="3342"/>
                  <a:pt x="-9" y="6690"/>
                  <a:pt x="5" y="10000"/>
                </a:cubicBezTo>
                <a:lnTo>
                  <a:pt x="6696" y="9966"/>
                </a:lnTo>
                <a:lnTo>
                  <a:pt x="7544" y="9966"/>
                </a:lnTo>
                <a:cubicBezTo>
                  <a:pt x="7589" y="9966"/>
                  <a:pt x="7633" y="9872"/>
                  <a:pt x="7676" y="9872"/>
                </a:cubicBezTo>
                <a:cubicBezTo>
                  <a:pt x="7676" y="9778"/>
                  <a:pt x="7724" y="9778"/>
                  <a:pt x="7724" y="9778"/>
                </a:cubicBezTo>
                <a:lnTo>
                  <a:pt x="9864" y="5265"/>
                </a:lnTo>
                <a:cubicBezTo>
                  <a:pt x="9951" y="5077"/>
                  <a:pt x="9951" y="4889"/>
                  <a:pt x="9864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785460"/>
            <a:ext cx="779767" cy="365125"/>
          </a:xfrm>
        </p:spPr>
        <p:txBody>
          <a:bodyPr/>
          <a:lstStyle/>
          <a:p>
            <a:fld id="{60D2A9FA-C93C-4EFC-A655-60DAAC7883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82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02733" y="1676269"/>
            <a:ext cx="5166784" cy="28218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733" y="1985963"/>
            <a:ext cx="5166784" cy="3838575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64817" y="1676268"/>
            <a:ext cx="5103283" cy="28300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817" y="1985963"/>
            <a:ext cx="5103283" cy="3838575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74933" y="6522651"/>
            <a:ext cx="2844800" cy="20623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B4B690D-2FE3-4DDA-8247-574E28A53499}" type="datetime1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40178" y="6522652"/>
            <a:ext cx="5628921" cy="19671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Footer appears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04801" y="6522651"/>
            <a:ext cx="745065" cy="20623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0" y="6466090"/>
            <a:ext cx="4692104" cy="264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i="1" smtClean="0"/>
              <a:t>February 13, 2019 Panel on Sediment-Fish Exposure</a:t>
            </a:r>
            <a:endParaRPr lang="en-US" sz="1000" b="1" i="1" dirty="0"/>
          </a:p>
        </p:txBody>
      </p:sp>
    </p:spTree>
    <p:extLst>
      <p:ext uri="{BB962C8B-B14F-4D97-AF65-F5344CB8AC3E}">
        <p14:creationId xmlns:p14="http://schemas.microsoft.com/office/powerpoint/2010/main" val="1225059113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3433" y="1612069"/>
            <a:ext cx="5166085" cy="373895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33" y="2030517"/>
            <a:ext cx="5166085" cy="46673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7001" y="1612069"/>
            <a:ext cx="5101100" cy="373895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7001" y="2030517"/>
            <a:ext cx="5101100" cy="46673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74933" y="6522651"/>
            <a:ext cx="2844800" cy="20623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E7C326E-A3F3-4C0F-A2C3-0FD14E09597E}" type="datetime1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40178" y="6522652"/>
            <a:ext cx="5628921" cy="19671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Footer appears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04801" y="6522651"/>
            <a:ext cx="745065" cy="20623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702735" y="2496967"/>
            <a:ext cx="5166784" cy="3327571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6364817" y="2506492"/>
            <a:ext cx="5103283" cy="3318046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0" y="6466090"/>
            <a:ext cx="4692104" cy="264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i="1" smtClean="0"/>
              <a:t>February 13, 2019 Panel on Sediment-Fish Exposure</a:t>
            </a:r>
            <a:endParaRPr lang="en-US" sz="1000" b="1" i="1" dirty="0"/>
          </a:p>
        </p:txBody>
      </p:sp>
    </p:spTree>
    <p:extLst>
      <p:ext uri="{BB962C8B-B14F-4D97-AF65-F5344CB8AC3E}">
        <p14:creationId xmlns:p14="http://schemas.microsoft.com/office/powerpoint/2010/main" val="2671900341"/>
      </p:ext>
    </p:extLst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74933" y="6522651"/>
            <a:ext cx="2844800" cy="20623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A99455-4F0F-412A-85EE-EE540CB8F14C}" type="datetime1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0178" y="6522652"/>
            <a:ext cx="5628921" cy="19671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Footer appears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1" y="6522651"/>
            <a:ext cx="745065" cy="20623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411110"/>
      </p:ext>
    </p:extLst>
  </p:cSld>
  <p:clrMapOvr>
    <a:masterClrMapping/>
  </p:clrMapOvr>
  <p:hf sldNum="0"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latin typeface="Arial" panose="020B0604020202020204" pitchFamily="34" charset="0"/>
              </a:defRPr>
            </a:lvl1pPr>
          </a:lstStyle>
          <a:p>
            <a:fld id="{6AA99455-4F0F-412A-85EE-EE540CB8F14C}" type="datetime1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Footer appears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821EA781-99F4-4792-B554-5B26AF6F46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29289"/>
      </p:ext>
    </p:extLst>
  </p:cSld>
  <p:clrMapOvr>
    <a:masterClrMapping/>
  </p:clrMapOvr>
  <p:hf sldNum="0"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out Image and with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 flipV="1">
            <a:off x="0" y="5963439"/>
            <a:ext cx="12192000" cy="911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 bwMode="gray">
          <a:xfrm>
            <a:off x="0" y="5859420"/>
            <a:ext cx="12192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4287180"/>
            <a:ext cx="3149600" cy="6372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gray">
          <a:xfrm>
            <a:off x="0" y="5818476"/>
            <a:ext cx="12192000" cy="507999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 bwMode="white">
          <a:xfrm flipV="1">
            <a:off x="0" y="5963439"/>
            <a:ext cx="12192000" cy="911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3"/>
          <p:cNvSpPr/>
          <p:nvPr/>
        </p:nvSpPr>
        <p:spPr bwMode="gray">
          <a:xfrm>
            <a:off x="0" y="5859420"/>
            <a:ext cx="12192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4287180"/>
            <a:ext cx="3149600" cy="63724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gray">
          <a:xfrm>
            <a:off x="0" y="5818476"/>
            <a:ext cx="12192000" cy="507999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/>
          <p:cNvSpPr/>
          <p:nvPr/>
        </p:nvSpPr>
        <p:spPr bwMode="white">
          <a:xfrm flipV="1">
            <a:off x="0" y="5963439"/>
            <a:ext cx="12192000" cy="911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Rectangle 18"/>
          <p:cNvSpPr/>
          <p:nvPr/>
        </p:nvSpPr>
        <p:spPr bwMode="gray">
          <a:xfrm>
            <a:off x="0" y="5859420"/>
            <a:ext cx="12192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12192000" cy="6305208"/>
            <a:chOff x="0" y="0"/>
            <a:chExt cx="9144000" cy="6305208"/>
          </a:xfrm>
        </p:grpSpPr>
        <p:sp>
          <p:nvSpPr>
            <p:cNvPr id="20" name="Rectangle 19"/>
            <p:cNvSpPr/>
            <p:nvPr/>
          </p:nvSpPr>
          <p:spPr bwMode="gray">
            <a:xfrm>
              <a:off x="0" y="0"/>
              <a:ext cx="9144000" cy="6083107"/>
            </a:xfrm>
            <a:prstGeom prst="rect">
              <a:avLst/>
            </a:prstGeom>
            <a:solidFill>
              <a:srgbClr val="0371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1850" y="4287179"/>
              <a:ext cx="2362200" cy="637245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 bwMode="gray">
            <a:xfrm>
              <a:off x="0" y="5832475"/>
              <a:ext cx="9144000" cy="472733"/>
            </a:xfrm>
            <a:prstGeom prst="rect">
              <a:avLst/>
            </a:prstGeom>
            <a:solidFill>
              <a:srgbClr val="21212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4200" y="1752600"/>
            <a:ext cx="10998200" cy="1819275"/>
          </a:xfrm>
        </p:spPr>
        <p:txBody>
          <a:bodyPr>
            <a:norm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10094" y="6370642"/>
            <a:ext cx="35525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  <a:latin typeface="Arial" panose="020B0604020202020204" pitchFamily="34" charset="0"/>
              </a:rPr>
              <a:t>800.201.2011  |  solutions@battelle.org</a:t>
            </a:r>
            <a:r>
              <a:rPr lang="en-US" sz="1000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  |  www.battelle.org</a:t>
            </a:r>
            <a:endParaRPr lang="en-US" sz="10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738225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260" y="2058750"/>
            <a:ext cx="1017673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4260" y="3530129"/>
            <a:ext cx="1017673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 userDrawn="1"/>
        </p:nvSpPr>
        <p:spPr bwMode="auto">
          <a:xfrm flipV="1">
            <a:off x="-2603" y="3178178"/>
            <a:ext cx="1062120" cy="507297"/>
          </a:xfrm>
          <a:custGeom>
            <a:avLst/>
            <a:gdLst>
              <a:gd name="connsiteX0" fmla="*/ 9974 w 10018"/>
              <a:gd name="connsiteY0" fmla="*/ 4701 h 10000"/>
              <a:gd name="connsiteX1" fmla="*/ 8533 w 10018"/>
              <a:gd name="connsiteY1" fmla="*/ 188 h 10000"/>
              <a:gd name="connsiteX2" fmla="*/ 8501 w 10018"/>
              <a:gd name="connsiteY2" fmla="*/ 94 h 10000"/>
              <a:gd name="connsiteX3" fmla="*/ 8412 w 10018"/>
              <a:gd name="connsiteY3" fmla="*/ 0 h 10000"/>
              <a:gd name="connsiteX4" fmla="*/ 7841 w 10018"/>
              <a:gd name="connsiteY4" fmla="*/ 0 h 10000"/>
              <a:gd name="connsiteX5" fmla="*/ 3284 w 10018"/>
              <a:gd name="connsiteY5" fmla="*/ 32 h 10000"/>
              <a:gd name="connsiteX6" fmla="*/ 1 w 10018"/>
              <a:gd name="connsiteY6" fmla="*/ 10000 h 10000"/>
              <a:gd name="connsiteX7" fmla="*/ 7841 w 10018"/>
              <a:gd name="connsiteY7" fmla="*/ 9966 h 10000"/>
              <a:gd name="connsiteX8" fmla="*/ 8412 w 10018"/>
              <a:gd name="connsiteY8" fmla="*/ 9966 h 10000"/>
              <a:gd name="connsiteX9" fmla="*/ 8501 w 10018"/>
              <a:gd name="connsiteY9" fmla="*/ 9872 h 10000"/>
              <a:gd name="connsiteX10" fmla="*/ 8533 w 10018"/>
              <a:gd name="connsiteY10" fmla="*/ 9778 h 10000"/>
              <a:gd name="connsiteX11" fmla="*/ 9974 w 10018"/>
              <a:gd name="connsiteY11" fmla="*/ 5265 h 10000"/>
              <a:gd name="connsiteX12" fmla="*/ 9974 w 10018"/>
              <a:gd name="connsiteY12" fmla="*/ 4701 h 10000"/>
              <a:gd name="connsiteX0" fmla="*/ 6690 w 6734"/>
              <a:gd name="connsiteY0" fmla="*/ 4701 h 10000"/>
              <a:gd name="connsiteX1" fmla="*/ 5249 w 6734"/>
              <a:gd name="connsiteY1" fmla="*/ 188 h 10000"/>
              <a:gd name="connsiteX2" fmla="*/ 5217 w 6734"/>
              <a:gd name="connsiteY2" fmla="*/ 94 h 10000"/>
              <a:gd name="connsiteX3" fmla="*/ 5128 w 6734"/>
              <a:gd name="connsiteY3" fmla="*/ 0 h 10000"/>
              <a:gd name="connsiteX4" fmla="*/ 4557 w 6734"/>
              <a:gd name="connsiteY4" fmla="*/ 0 h 10000"/>
              <a:gd name="connsiteX5" fmla="*/ 0 w 6734"/>
              <a:gd name="connsiteY5" fmla="*/ 32 h 10000"/>
              <a:gd name="connsiteX6" fmla="*/ 51 w 6734"/>
              <a:gd name="connsiteY6" fmla="*/ 10000 h 10000"/>
              <a:gd name="connsiteX7" fmla="*/ 4557 w 6734"/>
              <a:gd name="connsiteY7" fmla="*/ 9966 h 10000"/>
              <a:gd name="connsiteX8" fmla="*/ 5128 w 6734"/>
              <a:gd name="connsiteY8" fmla="*/ 9966 h 10000"/>
              <a:gd name="connsiteX9" fmla="*/ 5217 w 6734"/>
              <a:gd name="connsiteY9" fmla="*/ 9872 h 10000"/>
              <a:gd name="connsiteX10" fmla="*/ 5249 w 6734"/>
              <a:gd name="connsiteY10" fmla="*/ 9778 h 10000"/>
              <a:gd name="connsiteX11" fmla="*/ 6690 w 6734"/>
              <a:gd name="connsiteY11" fmla="*/ 5265 h 10000"/>
              <a:gd name="connsiteX12" fmla="*/ 6690 w 6734"/>
              <a:gd name="connsiteY12" fmla="*/ 4701 h 10000"/>
              <a:gd name="connsiteX0" fmla="*/ 9864 w 9929"/>
              <a:gd name="connsiteY0" fmla="*/ 4701 h 10000"/>
              <a:gd name="connsiteX1" fmla="*/ 7724 w 9929"/>
              <a:gd name="connsiteY1" fmla="*/ 188 h 10000"/>
              <a:gd name="connsiteX2" fmla="*/ 7676 w 9929"/>
              <a:gd name="connsiteY2" fmla="*/ 94 h 10000"/>
              <a:gd name="connsiteX3" fmla="*/ 7544 w 9929"/>
              <a:gd name="connsiteY3" fmla="*/ 0 h 10000"/>
              <a:gd name="connsiteX4" fmla="*/ 6696 w 9929"/>
              <a:gd name="connsiteY4" fmla="*/ 0 h 10000"/>
              <a:gd name="connsiteX5" fmla="*/ 0 w 9929"/>
              <a:gd name="connsiteY5" fmla="*/ 32 h 10000"/>
              <a:gd name="connsiteX6" fmla="*/ 5 w 9929"/>
              <a:gd name="connsiteY6" fmla="*/ 10000 h 10000"/>
              <a:gd name="connsiteX7" fmla="*/ 6696 w 9929"/>
              <a:gd name="connsiteY7" fmla="*/ 9966 h 10000"/>
              <a:gd name="connsiteX8" fmla="*/ 7544 w 9929"/>
              <a:gd name="connsiteY8" fmla="*/ 9966 h 10000"/>
              <a:gd name="connsiteX9" fmla="*/ 7676 w 9929"/>
              <a:gd name="connsiteY9" fmla="*/ 9872 h 10000"/>
              <a:gd name="connsiteX10" fmla="*/ 7724 w 9929"/>
              <a:gd name="connsiteY10" fmla="*/ 9778 h 10000"/>
              <a:gd name="connsiteX11" fmla="*/ 9864 w 9929"/>
              <a:gd name="connsiteY11" fmla="*/ 5265 h 10000"/>
              <a:gd name="connsiteX12" fmla="*/ 9864 w 9929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9" h="10000">
                <a:moveTo>
                  <a:pt x="9864" y="4701"/>
                </a:moveTo>
                <a:lnTo>
                  <a:pt x="7724" y="188"/>
                </a:lnTo>
                <a:cubicBezTo>
                  <a:pt x="7709" y="156"/>
                  <a:pt x="7691" y="126"/>
                  <a:pt x="7676" y="94"/>
                </a:cubicBezTo>
                <a:cubicBezTo>
                  <a:pt x="7633" y="0"/>
                  <a:pt x="7589" y="0"/>
                  <a:pt x="7544" y="0"/>
                </a:cubicBezTo>
                <a:lnTo>
                  <a:pt x="6696" y="0"/>
                </a:lnTo>
                <a:lnTo>
                  <a:pt x="0" y="32"/>
                </a:lnTo>
                <a:cubicBezTo>
                  <a:pt x="13" y="3342"/>
                  <a:pt x="-9" y="6690"/>
                  <a:pt x="5" y="10000"/>
                </a:cubicBezTo>
                <a:lnTo>
                  <a:pt x="6696" y="9966"/>
                </a:lnTo>
                <a:lnTo>
                  <a:pt x="7544" y="9966"/>
                </a:lnTo>
                <a:cubicBezTo>
                  <a:pt x="7589" y="9966"/>
                  <a:pt x="7633" y="9872"/>
                  <a:pt x="7676" y="9872"/>
                </a:cubicBezTo>
                <a:cubicBezTo>
                  <a:pt x="7676" y="9778"/>
                  <a:pt x="7724" y="9778"/>
                  <a:pt x="7724" y="9778"/>
                </a:cubicBezTo>
                <a:lnTo>
                  <a:pt x="9864" y="5265"/>
                </a:lnTo>
                <a:cubicBezTo>
                  <a:pt x="9951" y="5077"/>
                  <a:pt x="9951" y="4889"/>
                  <a:pt x="9864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 txBox="1">
            <a:spLocks/>
          </p:cNvSpPr>
          <p:nvPr userDrawn="1"/>
        </p:nvSpPr>
        <p:spPr bwMode="gray">
          <a:xfrm>
            <a:off x="0" y="3249264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D2A9FA-C93C-4EFC-A655-60DAAC788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2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64259" y="624110"/>
            <a:ext cx="1016597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4253" y="1912378"/>
            <a:ext cx="5029200" cy="399884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93481" y="1905000"/>
            <a:ext cx="5136777" cy="399884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 userDrawn="1"/>
        </p:nvSpPr>
        <p:spPr bwMode="auto">
          <a:xfrm flipV="1">
            <a:off x="-2603" y="714379"/>
            <a:ext cx="1062120" cy="507297"/>
          </a:xfrm>
          <a:custGeom>
            <a:avLst/>
            <a:gdLst>
              <a:gd name="connsiteX0" fmla="*/ 9974 w 10018"/>
              <a:gd name="connsiteY0" fmla="*/ 4701 h 10000"/>
              <a:gd name="connsiteX1" fmla="*/ 8533 w 10018"/>
              <a:gd name="connsiteY1" fmla="*/ 188 h 10000"/>
              <a:gd name="connsiteX2" fmla="*/ 8501 w 10018"/>
              <a:gd name="connsiteY2" fmla="*/ 94 h 10000"/>
              <a:gd name="connsiteX3" fmla="*/ 8412 w 10018"/>
              <a:gd name="connsiteY3" fmla="*/ 0 h 10000"/>
              <a:gd name="connsiteX4" fmla="*/ 7841 w 10018"/>
              <a:gd name="connsiteY4" fmla="*/ 0 h 10000"/>
              <a:gd name="connsiteX5" fmla="*/ 3284 w 10018"/>
              <a:gd name="connsiteY5" fmla="*/ 32 h 10000"/>
              <a:gd name="connsiteX6" fmla="*/ 1 w 10018"/>
              <a:gd name="connsiteY6" fmla="*/ 10000 h 10000"/>
              <a:gd name="connsiteX7" fmla="*/ 7841 w 10018"/>
              <a:gd name="connsiteY7" fmla="*/ 9966 h 10000"/>
              <a:gd name="connsiteX8" fmla="*/ 8412 w 10018"/>
              <a:gd name="connsiteY8" fmla="*/ 9966 h 10000"/>
              <a:gd name="connsiteX9" fmla="*/ 8501 w 10018"/>
              <a:gd name="connsiteY9" fmla="*/ 9872 h 10000"/>
              <a:gd name="connsiteX10" fmla="*/ 8533 w 10018"/>
              <a:gd name="connsiteY10" fmla="*/ 9778 h 10000"/>
              <a:gd name="connsiteX11" fmla="*/ 9974 w 10018"/>
              <a:gd name="connsiteY11" fmla="*/ 5265 h 10000"/>
              <a:gd name="connsiteX12" fmla="*/ 9974 w 10018"/>
              <a:gd name="connsiteY12" fmla="*/ 4701 h 10000"/>
              <a:gd name="connsiteX0" fmla="*/ 6690 w 6734"/>
              <a:gd name="connsiteY0" fmla="*/ 4701 h 10000"/>
              <a:gd name="connsiteX1" fmla="*/ 5249 w 6734"/>
              <a:gd name="connsiteY1" fmla="*/ 188 h 10000"/>
              <a:gd name="connsiteX2" fmla="*/ 5217 w 6734"/>
              <a:gd name="connsiteY2" fmla="*/ 94 h 10000"/>
              <a:gd name="connsiteX3" fmla="*/ 5128 w 6734"/>
              <a:gd name="connsiteY3" fmla="*/ 0 h 10000"/>
              <a:gd name="connsiteX4" fmla="*/ 4557 w 6734"/>
              <a:gd name="connsiteY4" fmla="*/ 0 h 10000"/>
              <a:gd name="connsiteX5" fmla="*/ 0 w 6734"/>
              <a:gd name="connsiteY5" fmla="*/ 32 h 10000"/>
              <a:gd name="connsiteX6" fmla="*/ 51 w 6734"/>
              <a:gd name="connsiteY6" fmla="*/ 10000 h 10000"/>
              <a:gd name="connsiteX7" fmla="*/ 4557 w 6734"/>
              <a:gd name="connsiteY7" fmla="*/ 9966 h 10000"/>
              <a:gd name="connsiteX8" fmla="*/ 5128 w 6734"/>
              <a:gd name="connsiteY8" fmla="*/ 9966 h 10000"/>
              <a:gd name="connsiteX9" fmla="*/ 5217 w 6734"/>
              <a:gd name="connsiteY9" fmla="*/ 9872 h 10000"/>
              <a:gd name="connsiteX10" fmla="*/ 5249 w 6734"/>
              <a:gd name="connsiteY10" fmla="*/ 9778 h 10000"/>
              <a:gd name="connsiteX11" fmla="*/ 6690 w 6734"/>
              <a:gd name="connsiteY11" fmla="*/ 5265 h 10000"/>
              <a:gd name="connsiteX12" fmla="*/ 6690 w 6734"/>
              <a:gd name="connsiteY12" fmla="*/ 4701 h 10000"/>
              <a:gd name="connsiteX0" fmla="*/ 9864 w 9929"/>
              <a:gd name="connsiteY0" fmla="*/ 4701 h 10000"/>
              <a:gd name="connsiteX1" fmla="*/ 7724 w 9929"/>
              <a:gd name="connsiteY1" fmla="*/ 188 h 10000"/>
              <a:gd name="connsiteX2" fmla="*/ 7676 w 9929"/>
              <a:gd name="connsiteY2" fmla="*/ 94 h 10000"/>
              <a:gd name="connsiteX3" fmla="*/ 7544 w 9929"/>
              <a:gd name="connsiteY3" fmla="*/ 0 h 10000"/>
              <a:gd name="connsiteX4" fmla="*/ 6696 w 9929"/>
              <a:gd name="connsiteY4" fmla="*/ 0 h 10000"/>
              <a:gd name="connsiteX5" fmla="*/ 0 w 9929"/>
              <a:gd name="connsiteY5" fmla="*/ 32 h 10000"/>
              <a:gd name="connsiteX6" fmla="*/ 5 w 9929"/>
              <a:gd name="connsiteY6" fmla="*/ 10000 h 10000"/>
              <a:gd name="connsiteX7" fmla="*/ 6696 w 9929"/>
              <a:gd name="connsiteY7" fmla="*/ 9966 h 10000"/>
              <a:gd name="connsiteX8" fmla="*/ 7544 w 9929"/>
              <a:gd name="connsiteY8" fmla="*/ 9966 h 10000"/>
              <a:gd name="connsiteX9" fmla="*/ 7676 w 9929"/>
              <a:gd name="connsiteY9" fmla="*/ 9872 h 10000"/>
              <a:gd name="connsiteX10" fmla="*/ 7724 w 9929"/>
              <a:gd name="connsiteY10" fmla="*/ 9778 h 10000"/>
              <a:gd name="connsiteX11" fmla="*/ 9864 w 9929"/>
              <a:gd name="connsiteY11" fmla="*/ 5265 h 10000"/>
              <a:gd name="connsiteX12" fmla="*/ 9864 w 9929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9" h="10000">
                <a:moveTo>
                  <a:pt x="9864" y="4701"/>
                </a:moveTo>
                <a:lnTo>
                  <a:pt x="7724" y="188"/>
                </a:lnTo>
                <a:cubicBezTo>
                  <a:pt x="7709" y="156"/>
                  <a:pt x="7691" y="126"/>
                  <a:pt x="7676" y="94"/>
                </a:cubicBezTo>
                <a:cubicBezTo>
                  <a:pt x="7633" y="0"/>
                  <a:pt x="7589" y="0"/>
                  <a:pt x="7544" y="0"/>
                </a:cubicBezTo>
                <a:lnTo>
                  <a:pt x="6696" y="0"/>
                </a:lnTo>
                <a:lnTo>
                  <a:pt x="0" y="32"/>
                </a:lnTo>
                <a:cubicBezTo>
                  <a:pt x="13" y="3342"/>
                  <a:pt x="-9" y="6690"/>
                  <a:pt x="5" y="10000"/>
                </a:cubicBezTo>
                <a:lnTo>
                  <a:pt x="6696" y="9966"/>
                </a:lnTo>
                <a:lnTo>
                  <a:pt x="7544" y="9966"/>
                </a:lnTo>
                <a:cubicBezTo>
                  <a:pt x="7589" y="9966"/>
                  <a:pt x="7633" y="9872"/>
                  <a:pt x="7676" y="9872"/>
                </a:cubicBezTo>
                <a:cubicBezTo>
                  <a:pt x="7676" y="9778"/>
                  <a:pt x="7724" y="9778"/>
                  <a:pt x="7724" y="9778"/>
                </a:cubicBezTo>
                <a:lnTo>
                  <a:pt x="9864" y="5265"/>
                </a:lnTo>
                <a:cubicBezTo>
                  <a:pt x="9951" y="5077"/>
                  <a:pt x="9951" y="4889"/>
                  <a:pt x="9864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 txBox="1">
            <a:spLocks/>
          </p:cNvSpPr>
          <p:nvPr userDrawn="1"/>
        </p:nvSpPr>
        <p:spPr bwMode="gray">
          <a:xfrm>
            <a:off x="0" y="785460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D2A9FA-C93C-4EFC-A655-60DAAC788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79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4255" y="1972703"/>
            <a:ext cx="49377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64255" y="2548966"/>
            <a:ext cx="4937760" cy="335406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3227" y="1969475"/>
            <a:ext cx="49377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3227" y="2545738"/>
            <a:ext cx="4937760" cy="335406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 userDrawn="1"/>
        </p:nvSpPr>
        <p:spPr bwMode="auto">
          <a:xfrm flipV="1">
            <a:off x="-2603" y="714379"/>
            <a:ext cx="1062120" cy="507297"/>
          </a:xfrm>
          <a:custGeom>
            <a:avLst/>
            <a:gdLst>
              <a:gd name="connsiteX0" fmla="*/ 9974 w 10018"/>
              <a:gd name="connsiteY0" fmla="*/ 4701 h 10000"/>
              <a:gd name="connsiteX1" fmla="*/ 8533 w 10018"/>
              <a:gd name="connsiteY1" fmla="*/ 188 h 10000"/>
              <a:gd name="connsiteX2" fmla="*/ 8501 w 10018"/>
              <a:gd name="connsiteY2" fmla="*/ 94 h 10000"/>
              <a:gd name="connsiteX3" fmla="*/ 8412 w 10018"/>
              <a:gd name="connsiteY3" fmla="*/ 0 h 10000"/>
              <a:gd name="connsiteX4" fmla="*/ 7841 w 10018"/>
              <a:gd name="connsiteY4" fmla="*/ 0 h 10000"/>
              <a:gd name="connsiteX5" fmla="*/ 3284 w 10018"/>
              <a:gd name="connsiteY5" fmla="*/ 32 h 10000"/>
              <a:gd name="connsiteX6" fmla="*/ 1 w 10018"/>
              <a:gd name="connsiteY6" fmla="*/ 10000 h 10000"/>
              <a:gd name="connsiteX7" fmla="*/ 7841 w 10018"/>
              <a:gd name="connsiteY7" fmla="*/ 9966 h 10000"/>
              <a:gd name="connsiteX8" fmla="*/ 8412 w 10018"/>
              <a:gd name="connsiteY8" fmla="*/ 9966 h 10000"/>
              <a:gd name="connsiteX9" fmla="*/ 8501 w 10018"/>
              <a:gd name="connsiteY9" fmla="*/ 9872 h 10000"/>
              <a:gd name="connsiteX10" fmla="*/ 8533 w 10018"/>
              <a:gd name="connsiteY10" fmla="*/ 9778 h 10000"/>
              <a:gd name="connsiteX11" fmla="*/ 9974 w 10018"/>
              <a:gd name="connsiteY11" fmla="*/ 5265 h 10000"/>
              <a:gd name="connsiteX12" fmla="*/ 9974 w 10018"/>
              <a:gd name="connsiteY12" fmla="*/ 4701 h 10000"/>
              <a:gd name="connsiteX0" fmla="*/ 6690 w 6734"/>
              <a:gd name="connsiteY0" fmla="*/ 4701 h 10000"/>
              <a:gd name="connsiteX1" fmla="*/ 5249 w 6734"/>
              <a:gd name="connsiteY1" fmla="*/ 188 h 10000"/>
              <a:gd name="connsiteX2" fmla="*/ 5217 w 6734"/>
              <a:gd name="connsiteY2" fmla="*/ 94 h 10000"/>
              <a:gd name="connsiteX3" fmla="*/ 5128 w 6734"/>
              <a:gd name="connsiteY3" fmla="*/ 0 h 10000"/>
              <a:gd name="connsiteX4" fmla="*/ 4557 w 6734"/>
              <a:gd name="connsiteY4" fmla="*/ 0 h 10000"/>
              <a:gd name="connsiteX5" fmla="*/ 0 w 6734"/>
              <a:gd name="connsiteY5" fmla="*/ 32 h 10000"/>
              <a:gd name="connsiteX6" fmla="*/ 51 w 6734"/>
              <a:gd name="connsiteY6" fmla="*/ 10000 h 10000"/>
              <a:gd name="connsiteX7" fmla="*/ 4557 w 6734"/>
              <a:gd name="connsiteY7" fmla="*/ 9966 h 10000"/>
              <a:gd name="connsiteX8" fmla="*/ 5128 w 6734"/>
              <a:gd name="connsiteY8" fmla="*/ 9966 h 10000"/>
              <a:gd name="connsiteX9" fmla="*/ 5217 w 6734"/>
              <a:gd name="connsiteY9" fmla="*/ 9872 h 10000"/>
              <a:gd name="connsiteX10" fmla="*/ 5249 w 6734"/>
              <a:gd name="connsiteY10" fmla="*/ 9778 h 10000"/>
              <a:gd name="connsiteX11" fmla="*/ 6690 w 6734"/>
              <a:gd name="connsiteY11" fmla="*/ 5265 h 10000"/>
              <a:gd name="connsiteX12" fmla="*/ 6690 w 6734"/>
              <a:gd name="connsiteY12" fmla="*/ 4701 h 10000"/>
              <a:gd name="connsiteX0" fmla="*/ 9864 w 9929"/>
              <a:gd name="connsiteY0" fmla="*/ 4701 h 10000"/>
              <a:gd name="connsiteX1" fmla="*/ 7724 w 9929"/>
              <a:gd name="connsiteY1" fmla="*/ 188 h 10000"/>
              <a:gd name="connsiteX2" fmla="*/ 7676 w 9929"/>
              <a:gd name="connsiteY2" fmla="*/ 94 h 10000"/>
              <a:gd name="connsiteX3" fmla="*/ 7544 w 9929"/>
              <a:gd name="connsiteY3" fmla="*/ 0 h 10000"/>
              <a:gd name="connsiteX4" fmla="*/ 6696 w 9929"/>
              <a:gd name="connsiteY4" fmla="*/ 0 h 10000"/>
              <a:gd name="connsiteX5" fmla="*/ 0 w 9929"/>
              <a:gd name="connsiteY5" fmla="*/ 32 h 10000"/>
              <a:gd name="connsiteX6" fmla="*/ 5 w 9929"/>
              <a:gd name="connsiteY6" fmla="*/ 10000 h 10000"/>
              <a:gd name="connsiteX7" fmla="*/ 6696 w 9929"/>
              <a:gd name="connsiteY7" fmla="*/ 9966 h 10000"/>
              <a:gd name="connsiteX8" fmla="*/ 7544 w 9929"/>
              <a:gd name="connsiteY8" fmla="*/ 9966 h 10000"/>
              <a:gd name="connsiteX9" fmla="*/ 7676 w 9929"/>
              <a:gd name="connsiteY9" fmla="*/ 9872 h 10000"/>
              <a:gd name="connsiteX10" fmla="*/ 7724 w 9929"/>
              <a:gd name="connsiteY10" fmla="*/ 9778 h 10000"/>
              <a:gd name="connsiteX11" fmla="*/ 9864 w 9929"/>
              <a:gd name="connsiteY11" fmla="*/ 5265 h 10000"/>
              <a:gd name="connsiteX12" fmla="*/ 9864 w 9929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9" h="10000">
                <a:moveTo>
                  <a:pt x="9864" y="4701"/>
                </a:moveTo>
                <a:lnTo>
                  <a:pt x="7724" y="188"/>
                </a:lnTo>
                <a:cubicBezTo>
                  <a:pt x="7709" y="156"/>
                  <a:pt x="7691" y="126"/>
                  <a:pt x="7676" y="94"/>
                </a:cubicBezTo>
                <a:cubicBezTo>
                  <a:pt x="7633" y="0"/>
                  <a:pt x="7589" y="0"/>
                  <a:pt x="7544" y="0"/>
                </a:cubicBezTo>
                <a:lnTo>
                  <a:pt x="6696" y="0"/>
                </a:lnTo>
                <a:lnTo>
                  <a:pt x="0" y="32"/>
                </a:lnTo>
                <a:cubicBezTo>
                  <a:pt x="13" y="3342"/>
                  <a:pt x="-9" y="6690"/>
                  <a:pt x="5" y="10000"/>
                </a:cubicBezTo>
                <a:lnTo>
                  <a:pt x="6696" y="9966"/>
                </a:lnTo>
                <a:lnTo>
                  <a:pt x="7544" y="9966"/>
                </a:lnTo>
                <a:cubicBezTo>
                  <a:pt x="7589" y="9966"/>
                  <a:pt x="7633" y="9872"/>
                  <a:pt x="7676" y="9872"/>
                </a:cubicBezTo>
                <a:cubicBezTo>
                  <a:pt x="7676" y="9778"/>
                  <a:pt x="7724" y="9778"/>
                  <a:pt x="7724" y="9778"/>
                </a:cubicBezTo>
                <a:lnTo>
                  <a:pt x="9864" y="5265"/>
                </a:lnTo>
                <a:cubicBezTo>
                  <a:pt x="9951" y="5077"/>
                  <a:pt x="9951" y="4889"/>
                  <a:pt x="9864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Slide Number Placeholder 5"/>
          <p:cNvSpPr txBox="1">
            <a:spLocks/>
          </p:cNvSpPr>
          <p:nvPr userDrawn="1"/>
        </p:nvSpPr>
        <p:spPr bwMode="gray">
          <a:xfrm>
            <a:off x="0" y="785460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D2A9FA-C93C-4EFC-A655-60DAAC788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31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499" y="4800600"/>
            <a:ext cx="10187492" cy="566738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53499" y="634965"/>
            <a:ext cx="10187492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3499" y="5367338"/>
            <a:ext cx="1018749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 userDrawn="1"/>
        </p:nvSpPr>
        <p:spPr bwMode="auto">
          <a:xfrm flipV="1">
            <a:off x="-2603" y="4911767"/>
            <a:ext cx="1062120" cy="507297"/>
          </a:xfrm>
          <a:custGeom>
            <a:avLst/>
            <a:gdLst>
              <a:gd name="connsiteX0" fmla="*/ 9974 w 10018"/>
              <a:gd name="connsiteY0" fmla="*/ 4701 h 10000"/>
              <a:gd name="connsiteX1" fmla="*/ 8533 w 10018"/>
              <a:gd name="connsiteY1" fmla="*/ 188 h 10000"/>
              <a:gd name="connsiteX2" fmla="*/ 8501 w 10018"/>
              <a:gd name="connsiteY2" fmla="*/ 94 h 10000"/>
              <a:gd name="connsiteX3" fmla="*/ 8412 w 10018"/>
              <a:gd name="connsiteY3" fmla="*/ 0 h 10000"/>
              <a:gd name="connsiteX4" fmla="*/ 7841 w 10018"/>
              <a:gd name="connsiteY4" fmla="*/ 0 h 10000"/>
              <a:gd name="connsiteX5" fmla="*/ 3284 w 10018"/>
              <a:gd name="connsiteY5" fmla="*/ 32 h 10000"/>
              <a:gd name="connsiteX6" fmla="*/ 1 w 10018"/>
              <a:gd name="connsiteY6" fmla="*/ 10000 h 10000"/>
              <a:gd name="connsiteX7" fmla="*/ 7841 w 10018"/>
              <a:gd name="connsiteY7" fmla="*/ 9966 h 10000"/>
              <a:gd name="connsiteX8" fmla="*/ 8412 w 10018"/>
              <a:gd name="connsiteY8" fmla="*/ 9966 h 10000"/>
              <a:gd name="connsiteX9" fmla="*/ 8501 w 10018"/>
              <a:gd name="connsiteY9" fmla="*/ 9872 h 10000"/>
              <a:gd name="connsiteX10" fmla="*/ 8533 w 10018"/>
              <a:gd name="connsiteY10" fmla="*/ 9778 h 10000"/>
              <a:gd name="connsiteX11" fmla="*/ 9974 w 10018"/>
              <a:gd name="connsiteY11" fmla="*/ 5265 h 10000"/>
              <a:gd name="connsiteX12" fmla="*/ 9974 w 10018"/>
              <a:gd name="connsiteY12" fmla="*/ 4701 h 10000"/>
              <a:gd name="connsiteX0" fmla="*/ 6690 w 6734"/>
              <a:gd name="connsiteY0" fmla="*/ 4701 h 10000"/>
              <a:gd name="connsiteX1" fmla="*/ 5249 w 6734"/>
              <a:gd name="connsiteY1" fmla="*/ 188 h 10000"/>
              <a:gd name="connsiteX2" fmla="*/ 5217 w 6734"/>
              <a:gd name="connsiteY2" fmla="*/ 94 h 10000"/>
              <a:gd name="connsiteX3" fmla="*/ 5128 w 6734"/>
              <a:gd name="connsiteY3" fmla="*/ 0 h 10000"/>
              <a:gd name="connsiteX4" fmla="*/ 4557 w 6734"/>
              <a:gd name="connsiteY4" fmla="*/ 0 h 10000"/>
              <a:gd name="connsiteX5" fmla="*/ 0 w 6734"/>
              <a:gd name="connsiteY5" fmla="*/ 32 h 10000"/>
              <a:gd name="connsiteX6" fmla="*/ 51 w 6734"/>
              <a:gd name="connsiteY6" fmla="*/ 10000 h 10000"/>
              <a:gd name="connsiteX7" fmla="*/ 4557 w 6734"/>
              <a:gd name="connsiteY7" fmla="*/ 9966 h 10000"/>
              <a:gd name="connsiteX8" fmla="*/ 5128 w 6734"/>
              <a:gd name="connsiteY8" fmla="*/ 9966 h 10000"/>
              <a:gd name="connsiteX9" fmla="*/ 5217 w 6734"/>
              <a:gd name="connsiteY9" fmla="*/ 9872 h 10000"/>
              <a:gd name="connsiteX10" fmla="*/ 5249 w 6734"/>
              <a:gd name="connsiteY10" fmla="*/ 9778 h 10000"/>
              <a:gd name="connsiteX11" fmla="*/ 6690 w 6734"/>
              <a:gd name="connsiteY11" fmla="*/ 5265 h 10000"/>
              <a:gd name="connsiteX12" fmla="*/ 6690 w 6734"/>
              <a:gd name="connsiteY12" fmla="*/ 4701 h 10000"/>
              <a:gd name="connsiteX0" fmla="*/ 9864 w 9929"/>
              <a:gd name="connsiteY0" fmla="*/ 4701 h 10000"/>
              <a:gd name="connsiteX1" fmla="*/ 7724 w 9929"/>
              <a:gd name="connsiteY1" fmla="*/ 188 h 10000"/>
              <a:gd name="connsiteX2" fmla="*/ 7676 w 9929"/>
              <a:gd name="connsiteY2" fmla="*/ 94 h 10000"/>
              <a:gd name="connsiteX3" fmla="*/ 7544 w 9929"/>
              <a:gd name="connsiteY3" fmla="*/ 0 h 10000"/>
              <a:gd name="connsiteX4" fmla="*/ 6696 w 9929"/>
              <a:gd name="connsiteY4" fmla="*/ 0 h 10000"/>
              <a:gd name="connsiteX5" fmla="*/ 0 w 9929"/>
              <a:gd name="connsiteY5" fmla="*/ 32 h 10000"/>
              <a:gd name="connsiteX6" fmla="*/ 5 w 9929"/>
              <a:gd name="connsiteY6" fmla="*/ 10000 h 10000"/>
              <a:gd name="connsiteX7" fmla="*/ 6696 w 9929"/>
              <a:gd name="connsiteY7" fmla="*/ 9966 h 10000"/>
              <a:gd name="connsiteX8" fmla="*/ 7544 w 9929"/>
              <a:gd name="connsiteY8" fmla="*/ 9966 h 10000"/>
              <a:gd name="connsiteX9" fmla="*/ 7676 w 9929"/>
              <a:gd name="connsiteY9" fmla="*/ 9872 h 10000"/>
              <a:gd name="connsiteX10" fmla="*/ 7724 w 9929"/>
              <a:gd name="connsiteY10" fmla="*/ 9778 h 10000"/>
              <a:gd name="connsiteX11" fmla="*/ 9864 w 9929"/>
              <a:gd name="connsiteY11" fmla="*/ 5265 h 10000"/>
              <a:gd name="connsiteX12" fmla="*/ 9864 w 9929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9" h="10000">
                <a:moveTo>
                  <a:pt x="9864" y="4701"/>
                </a:moveTo>
                <a:lnTo>
                  <a:pt x="7724" y="188"/>
                </a:lnTo>
                <a:cubicBezTo>
                  <a:pt x="7709" y="156"/>
                  <a:pt x="7691" y="126"/>
                  <a:pt x="7676" y="94"/>
                </a:cubicBezTo>
                <a:cubicBezTo>
                  <a:pt x="7633" y="0"/>
                  <a:pt x="7589" y="0"/>
                  <a:pt x="7544" y="0"/>
                </a:cubicBezTo>
                <a:lnTo>
                  <a:pt x="6696" y="0"/>
                </a:lnTo>
                <a:lnTo>
                  <a:pt x="0" y="32"/>
                </a:lnTo>
                <a:cubicBezTo>
                  <a:pt x="13" y="3342"/>
                  <a:pt x="-9" y="6690"/>
                  <a:pt x="5" y="10000"/>
                </a:cubicBezTo>
                <a:lnTo>
                  <a:pt x="6696" y="9966"/>
                </a:lnTo>
                <a:lnTo>
                  <a:pt x="7544" y="9966"/>
                </a:lnTo>
                <a:cubicBezTo>
                  <a:pt x="7589" y="9966"/>
                  <a:pt x="7633" y="9872"/>
                  <a:pt x="7676" y="9872"/>
                </a:cubicBezTo>
                <a:cubicBezTo>
                  <a:pt x="7676" y="9778"/>
                  <a:pt x="7724" y="9778"/>
                  <a:pt x="7724" y="9778"/>
                </a:cubicBezTo>
                <a:lnTo>
                  <a:pt x="9864" y="5265"/>
                </a:lnTo>
                <a:cubicBezTo>
                  <a:pt x="9951" y="5077"/>
                  <a:pt x="9951" y="4889"/>
                  <a:pt x="9864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 txBox="1">
            <a:spLocks/>
          </p:cNvSpPr>
          <p:nvPr userDrawn="1"/>
        </p:nvSpPr>
        <p:spPr bwMode="gray">
          <a:xfrm>
            <a:off x="0" y="498285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D2A9FA-C93C-4EFC-A655-60DAAC788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6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072" y="609600"/>
            <a:ext cx="1042415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6072" y="4354046"/>
            <a:ext cx="1042415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 userDrawn="1"/>
        </p:nvSpPr>
        <p:spPr bwMode="auto">
          <a:xfrm flipV="1">
            <a:off x="-2603" y="3178178"/>
            <a:ext cx="1062120" cy="507297"/>
          </a:xfrm>
          <a:custGeom>
            <a:avLst/>
            <a:gdLst>
              <a:gd name="connsiteX0" fmla="*/ 9974 w 10018"/>
              <a:gd name="connsiteY0" fmla="*/ 4701 h 10000"/>
              <a:gd name="connsiteX1" fmla="*/ 8533 w 10018"/>
              <a:gd name="connsiteY1" fmla="*/ 188 h 10000"/>
              <a:gd name="connsiteX2" fmla="*/ 8501 w 10018"/>
              <a:gd name="connsiteY2" fmla="*/ 94 h 10000"/>
              <a:gd name="connsiteX3" fmla="*/ 8412 w 10018"/>
              <a:gd name="connsiteY3" fmla="*/ 0 h 10000"/>
              <a:gd name="connsiteX4" fmla="*/ 7841 w 10018"/>
              <a:gd name="connsiteY4" fmla="*/ 0 h 10000"/>
              <a:gd name="connsiteX5" fmla="*/ 3284 w 10018"/>
              <a:gd name="connsiteY5" fmla="*/ 32 h 10000"/>
              <a:gd name="connsiteX6" fmla="*/ 1 w 10018"/>
              <a:gd name="connsiteY6" fmla="*/ 10000 h 10000"/>
              <a:gd name="connsiteX7" fmla="*/ 7841 w 10018"/>
              <a:gd name="connsiteY7" fmla="*/ 9966 h 10000"/>
              <a:gd name="connsiteX8" fmla="*/ 8412 w 10018"/>
              <a:gd name="connsiteY8" fmla="*/ 9966 h 10000"/>
              <a:gd name="connsiteX9" fmla="*/ 8501 w 10018"/>
              <a:gd name="connsiteY9" fmla="*/ 9872 h 10000"/>
              <a:gd name="connsiteX10" fmla="*/ 8533 w 10018"/>
              <a:gd name="connsiteY10" fmla="*/ 9778 h 10000"/>
              <a:gd name="connsiteX11" fmla="*/ 9974 w 10018"/>
              <a:gd name="connsiteY11" fmla="*/ 5265 h 10000"/>
              <a:gd name="connsiteX12" fmla="*/ 9974 w 10018"/>
              <a:gd name="connsiteY12" fmla="*/ 4701 h 10000"/>
              <a:gd name="connsiteX0" fmla="*/ 6690 w 6734"/>
              <a:gd name="connsiteY0" fmla="*/ 4701 h 10000"/>
              <a:gd name="connsiteX1" fmla="*/ 5249 w 6734"/>
              <a:gd name="connsiteY1" fmla="*/ 188 h 10000"/>
              <a:gd name="connsiteX2" fmla="*/ 5217 w 6734"/>
              <a:gd name="connsiteY2" fmla="*/ 94 h 10000"/>
              <a:gd name="connsiteX3" fmla="*/ 5128 w 6734"/>
              <a:gd name="connsiteY3" fmla="*/ 0 h 10000"/>
              <a:gd name="connsiteX4" fmla="*/ 4557 w 6734"/>
              <a:gd name="connsiteY4" fmla="*/ 0 h 10000"/>
              <a:gd name="connsiteX5" fmla="*/ 0 w 6734"/>
              <a:gd name="connsiteY5" fmla="*/ 32 h 10000"/>
              <a:gd name="connsiteX6" fmla="*/ 51 w 6734"/>
              <a:gd name="connsiteY6" fmla="*/ 10000 h 10000"/>
              <a:gd name="connsiteX7" fmla="*/ 4557 w 6734"/>
              <a:gd name="connsiteY7" fmla="*/ 9966 h 10000"/>
              <a:gd name="connsiteX8" fmla="*/ 5128 w 6734"/>
              <a:gd name="connsiteY8" fmla="*/ 9966 h 10000"/>
              <a:gd name="connsiteX9" fmla="*/ 5217 w 6734"/>
              <a:gd name="connsiteY9" fmla="*/ 9872 h 10000"/>
              <a:gd name="connsiteX10" fmla="*/ 5249 w 6734"/>
              <a:gd name="connsiteY10" fmla="*/ 9778 h 10000"/>
              <a:gd name="connsiteX11" fmla="*/ 6690 w 6734"/>
              <a:gd name="connsiteY11" fmla="*/ 5265 h 10000"/>
              <a:gd name="connsiteX12" fmla="*/ 6690 w 6734"/>
              <a:gd name="connsiteY12" fmla="*/ 4701 h 10000"/>
              <a:gd name="connsiteX0" fmla="*/ 9864 w 9929"/>
              <a:gd name="connsiteY0" fmla="*/ 4701 h 10000"/>
              <a:gd name="connsiteX1" fmla="*/ 7724 w 9929"/>
              <a:gd name="connsiteY1" fmla="*/ 188 h 10000"/>
              <a:gd name="connsiteX2" fmla="*/ 7676 w 9929"/>
              <a:gd name="connsiteY2" fmla="*/ 94 h 10000"/>
              <a:gd name="connsiteX3" fmla="*/ 7544 w 9929"/>
              <a:gd name="connsiteY3" fmla="*/ 0 h 10000"/>
              <a:gd name="connsiteX4" fmla="*/ 6696 w 9929"/>
              <a:gd name="connsiteY4" fmla="*/ 0 h 10000"/>
              <a:gd name="connsiteX5" fmla="*/ 0 w 9929"/>
              <a:gd name="connsiteY5" fmla="*/ 32 h 10000"/>
              <a:gd name="connsiteX6" fmla="*/ 5 w 9929"/>
              <a:gd name="connsiteY6" fmla="*/ 10000 h 10000"/>
              <a:gd name="connsiteX7" fmla="*/ 6696 w 9929"/>
              <a:gd name="connsiteY7" fmla="*/ 9966 h 10000"/>
              <a:gd name="connsiteX8" fmla="*/ 7544 w 9929"/>
              <a:gd name="connsiteY8" fmla="*/ 9966 h 10000"/>
              <a:gd name="connsiteX9" fmla="*/ 7676 w 9929"/>
              <a:gd name="connsiteY9" fmla="*/ 9872 h 10000"/>
              <a:gd name="connsiteX10" fmla="*/ 7724 w 9929"/>
              <a:gd name="connsiteY10" fmla="*/ 9778 h 10000"/>
              <a:gd name="connsiteX11" fmla="*/ 9864 w 9929"/>
              <a:gd name="connsiteY11" fmla="*/ 5265 h 10000"/>
              <a:gd name="connsiteX12" fmla="*/ 9864 w 9929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9" h="10000">
                <a:moveTo>
                  <a:pt x="9864" y="4701"/>
                </a:moveTo>
                <a:lnTo>
                  <a:pt x="7724" y="188"/>
                </a:lnTo>
                <a:cubicBezTo>
                  <a:pt x="7709" y="156"/>
                  <a:pt x="7691" y="126"/>
                  <a:pt x="7676" y="94"/>
                </a:cubicBezTo>
                <a:cubicBezTo>
                  <a:pt x="7633" y="0"/>
                  <a:pt x="7589" y="0"/>
                  <a:pt x="7544" y="0"/>
                </a:cubicBezTo>
                <a:lnTo>
                  <a:pt x="6696" y="0"/>
                </a:lnTo>
                <a:lnTo>
                  <a:pt x="0" y="32"/>
                </a:lnTo>
                <a:cubicBezTo>
                  <a:pt x="13" y="3342"/>
                  <a:pt x="-9" y="6690"/>
                  <a:pt x="5" y="10000"/>
                </a:cubicBezTo>
                <a:lnTo>
                  <a:pt x="6696" y="9966"/>
                </a:lnTo>
                <a:lnTo>
                  <a:pt x="7544" y="9966"/>
                </a:lnTo>
                <a:cubicBezTo>
                  <a:pt x="7589" y="9966"/>
                  <a:pt x="7633" y="9872"/>
                  <a:pt x="7676" y="9872"/>
                </a:cubicBezTo>
                <a:cubicBezTo>
                  <a:pt x="7676" y="9778"/>
                  <a:pt x="7724" y="9778"/>
                  <a:pt x="7724" y="9778"/>
                </a:cubicBezTo>
                <a:lnTo>
                  <a:pt x="9864" y="5265"/>
                </a:lnTo>
                <a:cubicBezTo>
                  <a:pt x="9951" y="5077"/>
                  <a:pt x="9951" y="4889"/>
                  <a:pt x="9864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 txBox="1">
            <a:spLocks/>
          </p:cNvSpPr>
          <p:nvPr userDrawn="1"/>
        </p:nvSpPr>
        <p:spPr bwMode="gray">
          <a:xfrm>
            <a:off x="0" y="3249264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D2A9FA-C93C-4EFC-A655-60DAAC788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8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2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3499" y="4354046"/>
            <a:ext cx="101659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2" name="Freeform 11"/>
          <p:cNvSpPr/>
          <p:nvPr userDrawn="1"/>
        </p:nvSpPr>
        <p:spPr bwMode="auto">
          <a:xfrm flipV="1">
            <a:off x="-2603" y="3178178"/>
            <a:ext cx="1062120" cy="507297"/>
          </a:xfrm>
          <a:custGeom>
            <a:avLst/>
            <a:gdLst>
              <a:gd name="connsiteX0" fmla="*/ 9974 w 10018"/>
              <a:gd name="connsiteY0" fmla="*/ 4701 h 10000"/>
              <a:gd name="connsiteX1" fmla="*/ 8533 w 10018"/>
              <a:gd name="connsiteY1" fmla="*/ 188 h 10000"/>
              <a:gd name="connsiteX2" fmla="*/ 8501 w 10018"/>
              <a:gd name="connsiteY2" fmla="*/ 94 h 10000"/>
              <a:gd name="connsiteX3" fmla="*/ 8412 w 10018"/>
              <a:gd name="connsiteY3" fmla="*/ 0 h 10000"/>
              <a:gd name="connsiteX4" fmla="*/ 7841 w 10018"/>
              <a:gd name="connsiteY4" fmla="*/ 0 h 10000"/>
              <a:gd name="connsiteX5" fmla="*/ 3284 w 10018"/>
              <a:gd name="connsiteY5" fmla="*/ 32 h 10000"/>
              <a:gd name="connsiteX6" fmla="*/ 1 w 10018"/>
              <a:gd name="connsiteY6" fmla="*/ 10000 h 10000"/>
              <a:gd name="connsiteX7" fmla="*/ 7841 w 10018"/>
              <a:gd name="connsiteY7" fmla="*/ 9966 h 10000"/>
              <a:gd name="connsiteX8" fmla="*/ 8412 w 10018"/>
              <a:gd name="connsiteY8" fmla="*/ 9966 h 10000"/>
              <a:gd name="connsiteX9" fmla="*/ 8501 w 10018"/>
              <a:gd name="connsiteY9" fmla="*/ 9872 h 10000"/>
              <a:gd name="connsiteX10" fmla="*/ 8533 w 10018"/>
              <a:gd name="connsiteY10" fmla="*/ 9778 h 10000"/>
              <a:gd name="connsiteX11" fmla="*/ 9974 w 10018"/>
              <a:gd name="connsiteY11" fmla="*/ 5265 h 10000"/>
              <a:gd name="connsiteX12" fmla="*/ 9974 w 10018"/>
              <a:gd name="connsiteY12" fmla="*/ 4701 h 10000"/>
              <a:gd name="connsiteX0" fmla="*/ 6690 w 6734"/>
              <a:gd name="connsiteY0" fmla="*/ 4701 h 10000"/>
              <a:gd name="connsiteX1" fmla="*/ 5249 w 6734"/>
              <a:gd name="connsiteY1" fmla="*/ 188 h 10000"/>
              <a:gd name="connsiteX2" fmla="*/ 5217 w 6734"/>
              <a:gd name="connsiteY2" fmla="*/ 94 h 10000"/>
              <a:gd name="connsiteX3" fmla="*/ 5128 w 6734"/>
              <a:gd name="connsiteY3" fmla="*/ 0 h 10000"/>
              <a:gd name="connsiteX4" fmla="*/ 4557 w 6734"/>
              <a:gd name="connsiteY4" fmla="*/ 0 h 10000"/>
              <a:gd name="connsiteX5" fmla="*/ 0 w 6734"/>
              <a:gd name="connsiteY5" fmla="*/ 32 h 10000"/>
              <a:gd name="connsiteX6" fmla="*/ 51 w 6734"/>
              <a:gd name="connsiteY6" fmla="*/ 10000 h 10000"/>
              <a:gd name="connsiteX7" fmla="*/ 4557 w 6734"/>
              <a:gd name="connsiteY7" fmla="*/ 9966 h 10000"/>
              <a:gd name="connsiteX8" fmla="*/ 5128 w 6734"/>
              <a:gd name="connsiteY8" fmla="*/ 9966 h 10000"/>
              <a:gd name="connsiteX9" fmla="*/ 5217 w 6734"/>
              <a:gd name="connsiteY9" fmla="*/ 9872 h 10000"/>
              <a:gd name="connsiteX10" fmla="*/ 5249 w 6734"/>
              <a:gd name="connsiteY10" fmla="*/ 9778 h 10000"/>
              <a:gd name="connsiteX11" fmla="*/ 6690 w 6734"/>
              <a:gd name="connsiteY11" fmla="*/ 5265 h 10000"/>
              <a:gd name="connsiteX12" fmla="*/ 6690 w 6734"/>
              <a:gd name="connsiteY12" fmla="*/ 4701 h 10000"/>
              <a:gd name="connsiteX0" fmla="*/ 9864 w 9929"/>
              <a:gd name="connsiteY0" fmla="*/ 4701 h 10000"/>
              <a:gd name="connsiteX1" fmla="*/ 7724 w 9929"/>
              <a:gd name="connsiteY1" fmla="*/ 188 h 10000"/>
              <a:gd name="connsiteX2" fmla="*/ 7676 w 9929"/>
              <a:gd name="connsiteY2" fmla="*/ 94 h 10000"/>
              <a:gd name="connsiteX3" fmla="*/ 7544 w 9929"/>
              <a:gd name="connsiteY3" fmla="*/ 0 h 10000"/>
              <a:gd name="connsiteX4" fmla="*/ 6696 w 9929"/>
              <a:gd name="connsiteY4" fmla="*/ 0 h 10000"/>
              <a:gd name="connsiteX5" fmla="*/ 0 w 9929"/>
              <a:gd name="connsiteY5" fmla="*/ 32 h 10000"/>
              <a:gd name="connsiteX6" fmla="*/ 5 w 9929"/>
              <a:gd name="connsiteY6" fmla="*/ 10000 h 10000"/>
              <a:gd name="connsiteX7" fmla="*/ 6696 w 9929"/>
              <a:gd name="connsiteY7" fmla="*/ 9966 h 10000"/>
              <a:gd name="connsiteX8" fmla="*/ 7544 w 9929"/>
              <a:gd name="connsiteY8" fmla="*/ 9966 h 10000"/>
              <a:gd name="connsiteX9" fmla="*/ 7676 w 9929"/>
              <a:gd name="connsiteY9" fmla="*/ 9872 h 10000"/>
              <a:gd name="connsiteX10" fmla="*/ 7724 w 9929"/>
              <a:gd name="connsiteY10" fmla="*/ 9778 h 10000"/>
              <a:gd name="connsiteX11" fmla="*/ 9864 w 9929"/>
              <a:gd name="connsiteY11" fmla="*/ 5265 h 10000"/>
              <a:gd name="connsiteX12" fmla="*/ 9864 w 9929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9" h="10000">
                <a:moveTo>
                  <a:pt x="9864" y="4701"/>
                </a:moveTo>
                <a:lnTo>
                  <a:pt x="7724" y="188"/>
                </a:lnTo>
                <a:cubicBezTo>
                  <a:pt x="7709" y="156"/>
                  <a:pt x="7691" y="126"/>
                  <a:pt x="7676" y="94"/>
                </a:cubicBezTo>
                <a:cubicBezTo>
                  <a:pt x="7633" y="0"/>
                  <a:pt x="7589" y="0"/>
                  <a:pt x="7544" y="0"/>
                </a:cubicBezTo>
                <a:lnTo>
                  <a:pt x="6696" y="0"/>
                </a:lnTo>
                <a:lnTo>
                  <a:pt x="0" y="32"/>
                </a:lnTo>
                <a:cubicBezTo>
                  <a:pt x="13" y="3342"/>
                  <a:pt x="-9" y="6690"/>
                  <a:pt x="5" y="10000"/>
                </a:cubicBezTo>
                <a:lnTo>
                  <a:pt x="6696" y="9966"/>
                </a:lnTo>
                <a:lnTo>
                  <a:pt x="7544" y="9966"/>
                </a:lnTo>
                <a:cubicBezTo>
                  <a:pt x="7589" y="9966"/>
                  <a:pt x="7633" y="9872"/>
                  <a:pt x="7676" y="9872"/>
                </a:cubicBezTo>
                <a:cubicBezTo>
                  <a:pt x="7676" y="9778"/>
                  <a:pt x="7724" y="9778"/>
                  <a:pt x="7724" y="9778"/>
                </a:cubicBezTo>
                <a:lnTo>
                  <a:pt x="9864" y="5265"/>
                </a:lnTo>
                <a:cubicBezTo>
                  <a:pt x="9951" y="5077"/>
                  <a:pt x="9951" y="4889"/>
                  <a:pt x="9864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6" name="Slide Number Placeholder 5"/>
          <p:cNvSpPr txBox="1">
            <a:spLocks/>
          </p:cNvSpPr>
          <p:nvPr userDrawn="1"/>
        </p:nvSpPr>
        <p:spPr bwMode="gray">
          <a:xfrm>
            <a:off x="0" y="3249264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D2A9FA-C93C-4EFC-A655-60DAAC788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6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500" y="2438403"/>
            <a:ext cx="1017673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3500" y="5181600"/>
            <a:ext cx="1017673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 userDrawn="1"/>
        </p:nvSpPr>
        <p:spPr bwMode="auto">
          <a:xfrm flipV="1">
            <a:off x="-2603" y="4909638"/>
            <a:ext cx="1062120" cy="507297"/>
          </a:xfrm>
          <a:custGeom>
            <a:avLst/>
            <a:gdLst>
              <a:gd name="connsiteX0" fmla="*/ 9974 w 10018"/>
              <a:gd name="connsiteY0" fmla="*/ 4701 h 10000"/>
              <a:gd name="connsiteX1" fmla="*/ 8533 w 10018"/>
              <a:gd name="connsiteY1" fmla="*/ 188 h 10000"/>
              <a:gd name="connsiteX2" fmla="*/ 8501 w 10018"/>
              <a:gd name="connsiteY2" fmla="*/ 94 h 10000"/>
              <a:gd name="connsiteX3" fmla="*/ 8412 w 10018"/>
              <a:gd name="connsiteY3" fmla="*/ 0 h 10000"/>
              <a:gd name="connsiteX4" fmla="*/ 7841 w 10018"/>
              <a:gd name="connsiteY4" fmla="*/ 0 h 10000"/>
              <a:gd name="connsiteX5" fmla="*/ 3284 w 10018"/>
              <a:gd name="connsiteY5" fmla="*/ 32 h 10000"/>
              <a:gd name="connsiteX6" fmla="*/ 1 w 10018"/>
              <a:gd name="connsiteY6" fmla="*/ 10000 h 10000"/>
              <a:gd name="connsiteX7" fmla="*/ 7841 w 10018"/>
              <a:gd name="connsiteY7" fmla="*/ 9966 h 10000"/>
              <a:gd name="connsiteX8" fmla="*/ 8412 w 10018"/>
              <a:gd name="connsiteY8" fmla="*/ 9966 h 10000"/>
              <a:gd name="connsiteX9" fmla="*/ 8501 w 10018"/>
              <a:gd name="connsiteY9" fmla="*/ 9872 h 10000"/>
              <a:gd name="connsiteX10" fmla="*/ 8533 w 10018"/>
              <a:gd name="connsiteY10" fmla="*/ 9778 h 10000"/>
              <a:gd name="connsiteX11" fmla="*/ 9974 w 10018"/>
              <a:gd name="connsiteY11" fmla="*/ 5265 h 10000"/>
              <a:gd name="connsiteX12" fmla="*/ 9974 w 10018"/>
              <a:gd name="connsiteY12" fmla="*/ 4701 h 10000"/>
              <a:gd name="connsiteX0" fmla="*/ 6690 w 6734"/>
              <a:gd name="connsiteY0" fmla="*/ 4701 h 10000"/>
              <a:gd name="connsiteX1" fmla="*/ 5249 w 6734"/>
              <a:gd name="connsiteY1" fmla="*/ 188 h 10000"/>
              <a:gd name="connsiteX2" fmla="*/ 5217 w 6734"/>
              <a:gd name="connsiteY2" fmla="*/ 94 h 10000"/>
              <a:gd name="connsiteX3" fmla="*/ 5128 w 6734"/>
              <a:gd name="connsiteY3" fmla="*/ 0 h 10000"/>
              <a:gd name="connsiteX4" fmla="*/ 4557 w 6734"/>
              <a:gd name="connsiteY4" fmla="*/ 0 h 10000"/>
              <a:gd name="connsiteX5" fmla="*/ 0 w 6734"/>
              <a:gd name="connsiteY5" fmla="*/ 32 h 10000"/>
              <a:gd name="connsiteX6" fmla="*/ 51 w 6734"/>
              <a:gd name="connsiteY6" fmla="*/ 10000 h 10000"/>
              <a:gd name="connsiteX7" fmla="*/ 4557 w 6734"/>
              <a:gd name="connsiteY7" fmla="*/ 9966 h 10000"/>
              <a:gd name="connsiteX8" fmla="*/ 5128 w 6734"/>
              <a:gd name="connsiteY8" fmla="*/ 9966 h 10000"/>
              <a:gd name="connsiteX9" fmla="*/ 5217 w 6734"/>
              <a:gd name="connsiteY9" fmla="*/ 9872 h 10000"/>
              <a:gd name="connsiteX10" fmla="*/ 5249 w 6734"/>
              <a:gd name="connsiteY10" fmla="*/ 9778 h 10000"/>
              <a:gd name="connsiteX11" fmla="*/ 6690 w 6734"/>
              <a:gd name="connsiteY11" fmla="*/ 5265 h 10000"/>
              <a:gd name="connsiteX12" fmla="*/ 6690 w 6734"/>
              <a:gd name="connsiteY12" fmla="*/ 4701 h 10000"/>
              <a:gd name="connsiteX0" fmla="*/ 9864 w 9929"/>
              <a:gd name="connsiteY0" fmla="*/ 4701 h 10000"/>
              <a:gd name="connsiteX1" fmla="*/ 7724 w 9929"/>
              <a:gd name="connsiteY1" fmla="*/ 188 h 10000"/>
              <a:gd name="connsiteX2" fmla="*/ 7676 w 9929"/>
              <a:gd name="connsiteY2" fmla="*/ 94 h 10000"/>
              <a:gd name="connsiteX3" fmla="*/ 7544 w 9929"/>
              <a:gd name="connsiteY3" fmla="*/ 0 h 10000"/>
              <a:gd name="connsiteX4" fmla="*/ 6696 w 9929"/>
              <a:gd name="connsiteY4" fmla="*/ 0 h 10000"/>
              <a:gd name="connsiteX5" fmla="*/ 0 w 9929"/>
              <a:gd name="connsiteY5" fmla="*/ 32 h 10000"/>
              <a:gd name="connsiteX6" fmla="*/ 5 w 9929"/>
              <a:gd name="connsiteY6" fmla="*/ 10000 h 10000"/>
              <a:gd name="connsiteX7" fmla="*/ 6696 w 9929"/>
              <a:gd name="connsiteY7" fmla="*/ 9966 h 10000"/>
              <a:gd name="connsiteX8" fmla="*/ 7544 w 9929"/>
              <a:gd name="connsiteY8" fmla="*/ 9966 h 10000"/>
              <a:gd name="connsiteX9" fmla="*/ 7676 w 9929"/>
              <a:gd name="connsiteY9" fmla="*/ 9872 h 10000"/>
              <a:gd name="connsiteX10" fmla="*/ 7724 w 9929"/>
              <a:gd name="connsiteY10" fmla="*/ 9778 h 10000"/>
              <a:gd name="connsiteX11" fmla="*/ 9864 w 9929"/>
              <a:gd name="connsiteY11" fmla="*/ 5265 h 10000"/>
              <a:gd name="connsiteX12" fmla="*/ 9864 w 9929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9" h="10000">
                <a:moveTo>
                  <a:pt x="9864" y="4701"/>
                </a:moveTo>
                <a:lnTo>
                  <a:pt x="7724" y="188"/>
                </a:lnTo>
                <a:cubicBezTo>
                  <a:pt x="7709" y="156"/>
                  <a:pt x="7691" y="126"/>
                  <a:pt x="7676" y="94"/>
                </a:cubicBezTo>
                <a:cubicBezTo>
                  <a:pt x="7633" y="0"/>
                  <a:pt x="7589" y="0"/>
                  <a:pt x="7544" y="0"/>
                </a:cubicBezTo>
                <a:lnTo>
                  <a:pt x="6696" y="0"/>
                </a:lnTo>
                <a:lnTo>
                  <a:pt x="0" y="32"/>
                </a:lnTo>
                <a:cubicBezTo>
                  <a:pt x="13" y="3342"/>
                  <a:pt x="-9" y="6690"/>
                  <a:pt x="5" y="10000"/>
                </a:cubicBezTo>
                <a:lnTo>
                  <a:pt x="6696" y="9966"/>
                </a:lnTo>
                <a:lnTo>
                  <a:pt x="7544" y="9966"/>
                </a:lnTo>
                <a:cubicBezTo>
                  <a:pt x="7589" y="9966"/>
                  <a:pt x="7633" y="9872"/>
                  <a:pt x="7676" y="9872"/>
                </a:cubicBezTo>
                <a:cubicBezTo>
                  <a:pt x="7676" y="9778"/>
                  <a:pt x="7724" y="9778"/>
                  <a:pt x="7724" y="9778"/>
                </a:cubicBezTo>
                <a:lnTo>
                  <a:pt x="9864" y="5265"/>
                </a:lnTo>
                <a:cubicBezTo>
                  <a:pt x="9951" y="5077"/>
                  <a:pt x="9951" y="4889"/>
                  <a:pt x="9864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 txBox="1">
            <a:spLocks/>
          </p:cNvSpPr>
          <p:nvPr userDrawn="1"/>
        </p:nvSpPr>
        <p:spPr bwMode="gray">
          <a:xfrm>
            <a:off x="0" y="4980723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D2A9FA-C93C-4EFC-A655-60DAAC788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4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4256" y="624110"/>
            <a:ext cx="10176733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4260" y="1905000"/>
            <a:ext cx="10176735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6" y="6288515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24" y="1485696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0D2A9FA-C93C-4EFC-A655-60DAAC7883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0" y="-1"/>
            <a:ext cx="12192000" cy="216828"/>
          </a:xfrm>
          <a:prstGeom prst="rect">
            <a:avLst/>
          </a:prstGeom>
          <a:solidFill>
            <a:srgbClr val="238A4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588" y="6172200"/>
            <a:ext cx="640616" cy="5333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081988" y="633212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@doee_dc</a:t>
            </a:r>
          </a:p>
        </p:txBody>
      </p:sp>
    </p:spTree>
    <p:extLst>
      <p:ext uri="{BB962C8B-B14F-4D97-AF65-F5344CB8AC3E}">
        <p14:creationId xmlns:p14="http://schemas.microsoft.com/office/powerpoint/2010/main" val="192375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5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2734" y="595313"/>
            <a:ext cx="10765367" cy="96332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241" y="1610880"/>
            <a:ext cx="10765860" cy="41908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74933" y="6522651"/>
            <a:ext cx="2844800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2855670-0EC1-43D1-BFEA-8811FE1591B1}" type="datetime1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22651"/>
            <a:ext cx="745065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0" y="6156376"/>
            <a:ext cx="12192000" cy="160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 bwMode="gray">
          <a:xfrm>
            <a:off x="0" y="6090012"/>
            <a:ext cx="12192000" cy="160865"/>
          </a:xfrm>
          <a:prstGeom prst="rect">
            <a:avLst/>
          </a:prstGeom>
          <a:solidFill>
            <a:schemeClr val="tx1">
              <a:lumMod val="85000"/>
              <a:lumOff val="1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0178" y="6522652"/>
            <a:ext cx="5628921" cy="196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Footer appears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92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SzPct val="115000"/>
        <a:buFont typeface="Arial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457200" indent="-169863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744538" indent="-228600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Font typeface="Arial" pitchFamily="34" charset="0"/>
        <a:buChar char="−"/>
        <a:tabLst/>
        <a:defRPr sz="18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914400" indent="-171450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Font typeface="Arial" pitchFamily="34" charset="0"/>
        <a:buChar char="-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201738" indent="-228600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hart" Target="../charts/chart2.xml"/><Relationship Id="rId7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chart" Target="../charts/chart3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ttelle.org/newsroom/conferences/sediments-conferenc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3818" y="462684"/>
            <a:ext cx="4424218" cy="554095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Takeaways </a:t>
            </a:r>
            <a:r>
              <a:rPr lang="en-US" sz="3200" dirty="0"/>
              <a:t>from the 10</a:t>
            </a:r>
            <a:r>
              <a:rPr lang="en-US" sz="3200" baseline="30000" dirty="0"/>
              <a:t>th</a:t>
            </a:r>
            <a:r>
              <a:rPr lang="en-US" sz="3200" dirty="0"/>
              <a:t> International Conference on Remediation and Management of Contaminated Sediments 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February 11-14, </a:t>
            </a:r>
            <a:r>
              <a:rPr lang="en-US" sz="2800" dirty="0" smtClean="0"/>
              <a:t>2019</a:t>
            </a:r>
            <a:br>
              <a:rPr lang="en-US" sz="2800" dirty="0" smtClean="0"/>
            </a:br>
            <a:r>
              <a:rPr lang="en-US" sz="2800" dirty="0" smtClean="0"/>
              <a:t>New </a:t>
            </a:r>
            <a:r>
              <a:rPr lang="en-US" sz="2800" dirty="0"/>
              <a:t>Orleans, LA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7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247" y="821647"/>
            <a:ext cx="5343992" cy="565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53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E512-FFF4-410C-A486-C2590AF821FE}" type="datetime1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3/13/2019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524000" y="-124460"/>
          <a:ext cx="9122734" cy="702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301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Key Takeaways</a:t>
                      </a:r>
                      <a:endParaRPr lang="en-US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Topic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Opportunities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1274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Fish</a:t>
                      </a:r>
                      <a:r>
                        <a:rPr lang="en-US" sz="1400" b="1" baseline="0" dirty="0" smtClean="0"/>
                        <a:t> Matter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Risk often driven by fish consumption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Actions to reduce risk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require understanding of fish tissue contaminant sources/pathways (sediments vs. water column vs. diet)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Fish Move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Fish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behavior not random and not well represented by summary statistics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Exposure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assessment should consider specific fish 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pecies,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easonal variations,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and local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environmental factors</a:t>
                      </a:r>
                    </a:p>
                    <a:p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Fish Consumption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Exposure &amp; Risk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Challenges in characterizing human exposure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Uncertainty and conservative assumptions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Fish consumption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survey uncertainties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How to account for high-end consumers</a:t>
                      </a:r>
                      <a:endParaRPr lang="en-US" sz="1400" strike="sngStrike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Is waterway productivity sufficient to support long-term consumption</a:t>
                      </a:r>
                      <a:r>
                        <a:rPr lang="en-US" sz="1400" baseline="0" dirty="0" smtClean="0"/>
                        <a:t>?</a:t>
                      </a:r>
                      <a:endParaRPr lang="en-US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Will consumption rates change post-remedy? How to predict?</a:t>
                      </a:r>
                    </a:p>
                    <a:p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Bioaccumulation Modeling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Range in complexity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Substantial</a:t>
                      </a:r>
                      <a:r>
                        <a:rPr lang="en-US" sz="1400" baseline="0" dirty="0" smtClean="0"/>
                        <a:t> uncertainties</a:t>
                      </a:r>
                      <a:endParaRPr lang="en-US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b="1" dirty="0" smtClean="0"/>
                        <a:t>What</a:t>
                      </a:r>
                      <a:r>
                        <a:rPr lang="en-US" sz="1400" b="1" baseline="0" dirty="0" smtClean="0"/>
                        <a:t> is driving body burdens?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Fish tracking studies combined with modeling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Relating tracking data to habitat to better understand body burdens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Prey/food web structure studies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Passive samplers critical</a:t>
                      </a:r>
                    </a:p>
                    <a:p>
                      <a:pPr lvl="0"/>
                      <a:endParaRPr lang="en-US" sz="1400" b="1" dirty="0" smtClean="0"/>
                    </a:p>
                    <a:p>
                      <a:pPr lvl="0"/>
                      <a:r>
                        <a:rPr lang="en-US" sz="1400" b="1" dirty="0" smtClean="0"/>
                        <a:t>Need for site-specific data 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Lack of adequate understanding of underlying site-specific mechanisms can result in ineffective remediation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Need to understand “sinks”: water column</a:t>
                      </a:r>
                      <a:r>
                        <a:rPr lang="en-US" sz="1400" baseline="0" dirty="0" smtClean="0"/>
                        <a:t> particulates, organic matter, passive samplers, etc.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Adequate survey data to support assumptions regarding long-term consumption rates</a:t>
                      </a:r>
                      <a:endParaRPr lang="en-US" sz="1400" dirty="0" smtClean="0"/>
                    </a:p>
                    <a:p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Risk Management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are the key areas of uncertainty and what can be done to fill data gaps?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 we relying too heavily on modeling?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is remedy timeframe and uncertainty associated with predictions decades into future?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background risk acknowledged and taken into account? 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 post-remedy fish targets realistic?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role does adaptive management play and is it being used effectively to deal with uncertainty?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 for a wide variety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guidance, studies, including post remedy performance monitoring, adaptive management work group, etc.</a:t>
                      </a:r>
                      <a:endParaRPr lang="en-US" sz="1400" dirty="0" smtClean="0"/>
                    </a:p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70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051" y="595313"/>
            <a:ext cx="8074025" cy="805648"/>
          </a:xfrm>
        </p:spPr>
        <p:txBody>
          <a:bodyPr>
            <a:noAutofit/>
          </a:bodyPr>
          <a:lstStyle/>
          <a:p>
            <a:r>
              <a:rPr lang="en-US" sz="2800" dirty="0"/>
              <a:t>Wrap Up and Future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117" y="1190539"/>
            <a:ext cx="8074395" cy="4187216"/>
          </a:xfrm>
        </p:spPr>
        <p:txBody>
          <a:bodyPr/>
          <a:lstStyle/>
          <a:p>
            <a:r>
              <a:rPr lang="en-US" sz="2000" dirty="0"/>
              <a:t>Three active workgroups currently being developed</a:t>
            </a:r>
          </a:p>
          <a:p>
            <a:pPr lvl="1"/>
            <a:r>
              <a:rPr lang="en-US" sz="1800" dirty="0"/>
              <a:t>Fish Biology and Bioaccumulation</a:t>
            </a:r>
          </a:p>
          <a:p>
            <a:pPr lvl="1"/>
            <a:r>
              <a:rPr lang="en-US" sz="1800" dirty="0"/>
              <a:t>Exposure and Fish Consumption</a:t>
            </a:r>
          </a:p>
          <a:p>
            <a:pPr lvl="1"/>
            <a:r>
              <a:rPr lang="en-US" sz="1800" dirty="0"/>
              <a:t>Risk Management and Decision-Making</a:t>
            </a:r>
          </a:p>
          <a:p>
            <a:r>
              <a:rPr lang="en-US" sz="2000" dirty="0"/>
              <a:t>Collaborative effort involving stakeholders from industry, academia, regulatory</a:t>
            </a:r>
          </a:p>
          <a:p>
            <a:r>
              <a:rPr lang="en-US" sz="2000" dirty="0"/>
              <a:t>Need for government/private joint research to address or reduce key uncertainties</a:t>
            </a:r>
          </a:p>
          <a:p>
            <a:r>
              <a:rPr lang="en-US" sz="2000" dirty="0"/>
              <a:t>Encourage participation of interested parties</a:t>
            </a:r>
          </a:p>
          <a:p>
            <a:endParaRPr lang="en-US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F7B2-9D93-4459-91D9-012FFEC46346}" type="datetime1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3/13/2019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2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CC67102-641A-4AF2-92B5-3DD7E5F61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377A98E-62CA-4E0E-8917-A482C157C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8071"/>
            <a:ext cx="12192000" cy="813206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485A76BA-38EF-494D-91E7-CA026251DE0D}"/>
              </a:ext>
            </a:extLst>
          </p:cNvPr>
          <p:cNvSpPr txBox="1">
            <a:spLocks/>
          </p:cNvSpPr>
          <p:nvPr/>
        </p:nvSpPr>
        <p:spPr>
          <a:xfrm>
            <a:off x="1330151" y="1908051"/>
            <a:ext cx="3491231" cy="7289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b="1" i="1" dirty="0"/>
              <a:t>Questions?</a:t>
            </a:r>
            <a:endParaRPr lang="en-US" b="1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DD89012-0E92-4DB7-BD8A-3EF27BF497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78" y="3960329"/>
            <a:ext cx="3729398" cy="108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9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Black"/>
              </a:rPr>
              <a:t>General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016" y="1365957"/>
            <a:ext cx="10426751" cy="5093838"/>
          </a:xfrm>
        </p:spPr>
        <p:txBody>
          <a:bodyPr>
            <a:normAutofit fontScale="47500" lnSpcReduction="20000"/>
          </a:bodyPr>
          <a:lstStyle/>
          <a:p>
            <a:r>
              <a:rPr lang="en-US" sz="3300" b="1" dirty="0" smtClean="0"/>
              <a:t>Biennial </a:t>
            </a:r>
            <a:r>
              <a:rPr lang="en-US" sz="3300" b="1" dirty="0"/>
              <a:t>conference attracting over 1000 government, academic, consultant participants from US, Canada, and Europe</a:t>
            </a:r>
          </a:p>
          <a:p>
            <a:r>
              <a:rPr lang="en-US" sz="3300" b="1" dirty="0"/>
              <a:t>5 Technical Tracks: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300" dirty="0"/>
              <a:t>Remedy and Restoration Implementation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300" dirty="0"/>
              <a:t>Remediation and Restoration Alternatives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300" dirty="0"/>
              <a:t>Management Approaches and Policy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300" dirty="0"/>
              <a:t>Environmental Processes and Modeling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300" dirty="0"/>
              <a:t>Characterization, Assessment,  and Monitoring</a:t>
            </a:r>
          </a:p>
          <a:p>
            <a:pPr marL="571500" indent="-514350"/>
            <a:r>
              <a:rPr lang="en-US" sz="3300" b="1" dirty="0"/>
              <a:t>4 Panel Discussions:</a:t>
            </a:r>
          </a:p>
          <a:p>
            <a:pPr lvl="1"/>
            <a:r>
              <a:rPr lang="en-US" sz="3300" dirty="0"/>
              <a:t>Track A: Incorporating Sustainability Principles in Superfund Sediment Remediation Projects</a:t>
            </a:r>
          </a:p>
          <a:p>
            <a:pPr lvl="1"/>
            <a:r>
              <a:rPr lang="en-US" sz="3300" dirty="0"/>
              <a:t>Track A: Rethinking Environmental Dredging: A Roundtable Discussion</a:t>
            </a:r>
          </a:p>
          <a:p>
            <a:pPr lvl="1"/>
            <a:r>
              <a:rPr lang="en-US" sz="3300" dirty="0"/>
              <a:t>Track C: Alternative Financial Models for Funding Contaminated Sediment Cleanup: Public-Private Partnerships, Local Sponsorship, and Redevelopment Benefit: How Can We Get More Done? </a:t>
            </a:r>
          </a:p>
          <a:p>
            <a:pPr lvl="1"/>
            <a:r>
              <a:rPr lang="en-US" sz="3300" dirty="0"/>
              <a:t>Track D: Challenges in Evaluating Fish-Sediment Exposure at Contaminated Sediment Sites</a:t>
            </a:r>
          </a:p>
          <a:p>
            <a:pPr marL="571500" indent="-514350"/>
            <a:r>
              <a:rPr lang="en-US" sz="3300" b="1" dirty="0"/>
              <a:t>More than 500 platform talks and poster presentations</a:t>
            </a:r>
          </a:p>
          <a:p>
            <a:pPr marL="571500" indent="-514350"/>
            <a:r>
              <a:rPr lang="en-US" sz="3300" b="1" dirty="0"/>
              <a:t>Representatives from DOEE, Washington Gas Light, NOAA, Tetra Tech, AECOM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A9FA-C93C-4EFC-A655-60DAAC78839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3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ARSP Related Presentations or Posters</a:t>
            </a:r>
            <a:endParaRPr lang="en-US" dirty="0">
              <a:latin typeface="Lato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318" y="1487795"/>
            <a:ext cx="10213216" cy="49209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Panels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Innovative Characterization and Assessment Approaches (U. Ghosh, UMBC)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Posters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Fate and Transport of PCBs and OCPs in the Anacostia River (UMBC, USFWS, USGS, DOEE)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Anacostia River Swimming – A Path Forward (DOEE and Anacostia Waterfront Trust)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Comprehensive Source Tracking of Illicit Discharges in an Urban </a:t>
            </a:r>
            <a:r>
              <a:rPr lang="en-US" sz="1800" dirty="0" err="1">
                <a:solidFill>
                  <a:schemeClr val="tx1"/>
                </a:solidFill>
              </a:rPr>
              <a:t>Sewershed</a:t>
            </a:r>
            <a:r>
              <a:rPr lang="en-US" sz="1800" dirty="0">
                <a:solidFill>
                  <a:schemeClr val="tx1"/>
                </a:solidFill>
              </a:rPr>
              <a:t> (Tetra Tech and DOEE)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Canine Source Tracking of Illicit Discharges in an Urban </a:t>
            </a:r>
            <a:r>
              <a:rPr lang="en-US" sz="1800" dirty="0" err="1">
                <a:solidFill>
                  <a:schemeClr val="tx1"/>
                </a:solidFill>
              </a:rPr>
              <a:t>Sewershed</a:t>
            </a:r>
            <a:r>
              <a:rPr lang="en-US" sz="1800" dirty="0">
                <a:solidFill>
                  <a:schemeClr val="tx1"/>
                </a:solidFill>
              </a:rPr>
              <a:t> (Tetra Tech and DOEE)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Methods for Setting Sediment Goals to Address Fish Consumption (Tetra Tech and DOEE)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A9FA-C93C-4EFC-A655-60DAAC78839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26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A33B9D91-C23B-4F65-AAE3-CDFB2E781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" y="1"/>
            <a:ext cx="12191997" cy="39624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Summary of </a:t>
            </a:r>
            <a:r>
              <a:rPr lang="en-US" sz="1600" dirty="0" smtClean="0">
                <a:latin typeface="Cambria" panose="02040503050406030204" pitchFamily="18" charset="0"/>
              </a:rPr>
              <a:t>Work </a:t>
            </a:r>
            <a:r>
              <a:rPr lang="en-US" sz="1600" dirty="0">
                <a:latin typeface="Cambria" panose="02040503050406030204" pitchFamily="18" charset="0"/>
              </a:rPr>
              <a:t>presented by </a:t>
            </a:r>
            <a:r>
              <a:rPr lang="en-US" sz="1600" dirty="0" smtClean="0">
                <a:latin typeface="Cambria" panose="02040503050406030204" pitchFamily="18" charset="0"/>
              </a:rPr>
              <a:t>UMBC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8263" y="549467"/>
            <a:ext cx="7300352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Poster: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Fate and Transport of PCBs and OCPs in the Anacostia River.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Bokare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Platform: 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Passive sampling to monitor persistent organic pollutant in the Anacostia watershed and predict bioaccumulation in 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freshwater organisms.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Lombard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2834704"/>
              </p:ext>
            </p:extLst>
          </p:nvPr>
        </p:nvGraphicFramePr>
        <p:xfrm>
          <a:off x="847" y="3530693"/>
          <a:ext cx="4668644" cy="1314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349648"/>
              </p:ext>
            </p:extLst>
          </p:nvPr>
        </p:nvGraphicFramePr>
        <p:xfrm>
          <a:off x="0" y="4845251"/>
          <a:ext cx="4669491" cy="143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08101" y="3725177"/>
            <a:ext cx="7560675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350" dirty="0">
                <a:latin typeface="+mj-lt"/>
              </a:rPr>
              <a:t>Freely dissolved water concentrations </a:t>
            </a:r>
            <a:r>
              <a:rPr lang="en-US" sz="1350" dirty="0" err="1">
                <a:latin typeface="+mj-lt"/>
              </a:rPr>
              <a:t>C</a:t>
            </a:r>
            <a:r>
              <a:rPr lang="en-US" sz="1350" baseline="-25000" dirty="0" err="1">
                <a:latin typeface="+mj-lt"/>
              </a:rPr>
              <a:t>w</a:t>
            </a:r>
            <a:r>
              <a:rPr lang="en-US" sz="1350" dirty="0">
                <a:latin typeface="+mj-lt"/>
              </a:rPr>
              <a:t> exceed EPA Water Quality Criteria (WQC) for Human Health in Anacostia River and some tributaries</a:t>
            </a:r>
          </a:p>
          <a:p>
            <a:pPr marL="228600" indent="-2286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1350" dirty="0">
                <a:latin typeface="+mj-lt"/>
              </a:rPr>
              <a:t>Bed sediments in tributaries acts as a source of contamination to overlying water for PCBs and PAHs at several locations, but as a sink for pesticides</a:t>
            </a:r>
          </a:p>
          <a:p>
            <a:pPr marL="228600" indent="-2286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350" dirty="0">
                <a:latin typeface="+mj-lt"/>
              </a:rPr>
              <a:t>Net deposition of PCBs in the river from surface water into sediments </a:t>
            </a:r>
          </a:p>
          <a:p>
            <a:pPr marL="228600" indent="-2286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350" dirty="0">
                <a:latin typeface="+mj-lt"/>
              </a:rPr>
              <a:t>Atmosphere a possible sink for PCBs in surface water</a:t>
            </a:r>
          </a:p>
          <a:p>
            <a:pPr marL="228600" indent="-2286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350" b="1" dirty="0">
                <a:latin typeface="+mj-lt"/>
              </a:rPr>
              <a:t>Base flows:</a:t>
            </a:r>
            <a:r>
              <a:rPr lang="en-US" sz="1350" dirty="0">
                <a:latin typeface="+mj-lt"/>
              </a:rPr>
              <a:t> Dissolved loads </a:t>
            </a:r>
            <a:r>
              <a:rPr lang="en-US" sz="1350" b="1" dirty="0">
                <a:latin typeface="+mj-lt"/>
              </a:rPr>
              <a:t>5 – 16 </a:t>
            </a:r>
            <a:r>
              <a:rPr lang="en-US" sz="1350" dirty="0">
                <a:latin typeface="+mj-lt"/>
              </a:rPr>
              <a:t>times higher than those at storm-flow at NEB, NWB and WAB</a:t>
            </a:r>
            <a:endParaRPr lang="en-US" sz="1350" b="1" dirty="0">
              <a:latin typeface="+mj-lt"/>
            </a:endParaRPr>
          </a:p>
          <a:p>
            <a:pPr marL="228600" indent="-2286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350" b="1" dirty="0">
                <a:latin typeface="+mj-lt"/>
              </a:rPr>
              <a:t>Lower Beaverdam Creek: 69%</a:t>
            </a:r>
            <a:r>
              <a:rPr lang="en-US" sz="1350" dirty="0">
                <a:latin typeface="+mj-lt"/>
              </a:rPr>
              <a:t> of total load; </a:t>
            </a:r>
            <a:r>
              <a:rPr lang="en-US" sz="1350" b="1" dirty="0">
                <a:latin typeface="+mj-lt"/>
              </a:rPr>
              <a:t>83%</a:t>
            </a:r>
            <a:r>
              <a:rPr lang="en-US" sz="1350" dirty="0">
                <a:latin typeface="+mj-lt"/>
              </a:rPr>
              <a:t> of total dissolved load </a:t>
            </a:r>
          </a:p>
          <a:p>
            <a:pPr marL="228600" indent="-2286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1350" dirty="0">
                <a:latin typeface="+mj-lt"/>
              </a:rPr>
              <a:t>Partitioning based model allowed reasonable prediction of pollutant uptake by mussels and bioaccumulation in fish within an order of magnitude (factor of 4). Typical predictions within 1-2 orders of magnitude (Joyce et al., 2016)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56E3F1BF-C62A-45AF-8B8B-D795C003A3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163936"/>
              </p:ext>
            </p:extLst>
          </p:nvPr>
        </p:nvGraphicFramePr>
        <p:xfrm>
          <a:off x="0" y="549467"/>
          <a:ext cx="4669491" cy="1590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D390A7B-809A-489F-BB1D-9A23047D80CE}"/>
              </a:ext>
            </a:extLst>
          </p:cNvPr>
          <p:cNvSpPr txBox="1"/>
          <p:nvPr/>
        </p:nvSpPr>
        <p:spPr>
          <a:xfrm>
            <a:off x="9491864" y="2800324"/>
            <a:ext cx="278836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    Freely-dissolved PCBs only</a:t>
            </a:r>
          </a:p>
          <a:p>
            <a:r>
              <a:rPr lang="en-US" sz="900" dirty="0"/>
              <a:t>**   PCBs associated with suspended sediments and dissolved organic carbon</a:t>
            </a:r>
          </a:p>
          <a:p>
            <a:r>
              <a:rPr lang="en-US" sz="900" dirty="0"/>
              <a:t>*** PCBs entering through deposition of air-borne particulates and precipitation (rain, snow etc.)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693147F-5FFF-44C5-9769-FCD91875AE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132" y="1242666"/>
            <a:ext cx="6096000" cy="2560576"/>
          </a:xfrm>
          <a:prstGeom prst="rect">
            <a:avLst/>
          </a:prstGeom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00000000-0008-0000-05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7731005"/>
              </p:ext>
            </p:extLst>
          </p:nvPr>
        </p:nvGraphicFramePr>
        <p:xfrm>
          <a:off x="0" y="2140059"/>
          <a:ext cx="4669491" cy="1390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4484" y="2870908"/>
            <a:ext cx="686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0.64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9687" y="2835376"/>
            <a:ext cx="2911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C00000"/>
                </a:solidFill>
              </a:rPr>
              <a:t>EPA WQC cancer risk 1x10</a:t>
            </a:r>
            <a:r>
              <a:rPr lang="en-US" sz="1200" i="1" baseline="30000" dirty="0">
                <a:solidFill>
                  <a:srgbClr val="C00000"/>
                </a:solidFill>
              </a:rPr>
              <a:t>-5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7143" y="6254158"/>
            <a:ext cx="4676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Legend</a:t>
            </a:r>
            <a:r>
              <a:rPr lang="en-US" sz="1200" dirty="0"/>
              <a:t>: </a:t>
            </a:r>
            <a:r>
              <a:rPr lang="en-US" sz="1200" b="1" dirty="0"/>
              <a:t>ZEK:</a:t>
            </a:r>
            <a:r>
              <a:rPr lang="en-US" sz="1200" dirty="0"/>
              <a:t> </a:t>
            </a:r>
            <a:r>
              <a:rPr lang="en-US" sz="1200" dirty="0" err="1"/>
              <a:t>Zekiah</a:t>
            </a:r>
            <a:r>
              <a:rPr lang="en-US" sz="1200" dirty="0"/>
              <a:t> Swamp, </a:t>
            </a:r>
            <a:r>
              <a:rPr lang="en-US" sz="1200" b="1" dirty="0"/>
              <a:t>BDC: </a:t>
            </a:r>
            <a:r>
              <a:rPr lang="en-US" sz="1200" dirty="0" err="1"/>
              <a:t>Beaverdam</a:t>
            </a:r>
            <a:r>
              <a:rPr lang="en-US" sz="1200" dirty="0"/>
              <a:t> Creek, </a:t>
            </a:r>
            <a:r>
              <a:rPr lang="en-US" sz="1200" b="1" dirty="0"/>
              <a:t>NEB:</a:t>
            </a:r>
            <a:r>
              <a:rPr lang="en-US" sz="1200" dirty="0"/>
              <a:t> NE Branch, </a:t>
            </a:r>
            <a:r>
              <a:rPr lang="en-US" sz="1200" b="1" dirty="0"/>
              <a:t>NWB:</a:t>
            </a:r>
            <a:r>
              <a:rPr lang="en-US" sz="1200" dirty="0"/>
              <a:t> NW Branch, </a:t>
            </a:r>
            <a:r>
              <a:rPr lang="en-US" sz="1200" b="1" dirty="0"/>
              <a:t>HIR:</a:t>
            </a:r>
            <a:r>
              <a:rPr lang="en-US" sz="1200" dirty="0"/>
              <a:t> Hickey Run, </a:t>
            </a:r>
            <a:r>
              <a:rPr lang="en-US" sz="1200" b="1" dirty="0"/>
              <a:t>WAB:</a:t>
            </a:r>
            <a:r>
              <a:rPr lang="en-US" sz="1200" dirty="0"/>
              <a:t> Watts Branch, </a:t>
            </a:r>
            <a:r>
              <a:rPr lang="en-US" sz="1200" b="1" dirty="0"/>
              <a:t>LBC2:</a:t>
            </a:r>
            <a:r>
              <a:rPr lang="en-US" sz="1200" dirty="0"/>
              <a:t> Lower </a:t>
            </a:r>
            <a:r>
              <a:rPr lang="en-US" sz="1200" dirty="0" err="1"/>
              <a:t>Beaverdam</a:t>
            </a:r>
            <a:r>
              <a:rPr lang="en-US" sz="1200" dirty="0"/>
              <a:t> Creek.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553" y="1374853"/>
            <a:ext cx="695433" cy="1880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1" y="1280598"/>
            <a:ext cx="502124" cy="3765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019" y="1822187"/>
            <a:ext cx="780727" cy="2371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209" y="1748261"/>
            <a:ext cx="502124" cy="3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4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1AB009-FFD2-461F-82FE-3F46FEF98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793" y="194773"/>
            <a:ext cx="10247335" cy="775575"/>
          </a:xfrm>
        </p:spPr>
        <p:txBody>
          <a:bodyPr>
            <a:noAutofit/>
          </a:bodyPr>
          <a:lstStyle/>
          <a:p>
            <a:r>
              <a:rPr lang="en-US" sz="3733" dirty="0">
                <a:solidFill>
                  <a:schemeClr val="tx1"/>
                </a:solidFill>
              </a:rPr>
              <a:t>Methods for Setting Sediment Goals to </a:t>
            </a:r>
            <a:br>
              <a:rPr lang="en-US" sz="3733" dirty="0">
                <a:solidFill>
                  <a:schemeClr val="tx1"/>
                </a:solidFill>
              </a:rPr>
            </a:br>
            <a:r>
              <a:rPr lang="en-US" sz="3733" dirty="0">
                <a:solidFill>
                  <a:schemeClr val="tx1"/>
                </a:solidFill>
              </a:rPr>
              <a:t>Address Fish Consumption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C1023D7-CD8A-488F-8318-9A7C3DDA9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xmlns="" id="{AD99DEE6-64E3-41EB-8022-09653A2FD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363" y="3818919"/>
            <a:ext cx="7295510" cy="1785048"/>
          </a:xfrm>
        </p:spPr>
        <p:txBody>
          <a:bodyPr>
            <a:normAutofit/>
          </a:bodyPr>
          <a:lstStyle/>
          <a:p>
            <a:pPr marL="401638" indent="-344488">
              <a:buFont typeface="+mj-lt"/>
              <a:buAutoNum type="arabicPeriod"/>
            </a:pPr>
            <a:r>
              <a:rPr lang="en-US" sz="2133" dirty="0">
                <a:solidFill>
                  <a:schemeClr val="tx1"/>
                </a:solidFill>
              </a:rPr>
              <a:t>Direct Analysis of Gamefish Fillets</a:t>
            </a:r>
          </a:p>
          <a:p>
            <a:pPr marL="401638" indent="-344488">
              <a:buFont typeface="+mj-lt"/>
              <a:buAutoNum type="arabicPeriod"/>
            </a:pPr>
            <a:r>
              <a:rPr lang="en-US" sz="2133" dirty="0">
                <a:solidFill>
                  <a:schemeClr val="tx1"/>
                </a:solidFill>
              </a:rPr>
              <a:t>Direct Analysis of Forage Fish Modeled to Gamefish Fillets</a:t>
            </a:r>
          </a:p>
          <a:p>
            <a:pPr marL="401638" indent="-344488">
              <a:buFont typeface="+mj-lt"/>
              <a:buAutoNum type="arabicPeriod"/>
            </a:pPr>
            <a:r>
              <a:rPr lang="en-US" sz="2133" dirty="0">
                <a:solidFill>
                  <a:schemeClr val="tx1"/>
                </a:solidFill>
              </a:rPr>
              <a:t>Direct Analysis of Invertebrate Prey and </a:t>
            </a:r>
            <a:br>
              <a:rPr lang="en-US" sz="2133" dirty="0">
                <a:solidFill>
                  <a:schemeClr val="tx1"/>
                </a:solidFill>
              </a:rPr>
            </a:br>
            <a:r>
              <a:rPr lang="en-US" sz="2133" dirty="0">
                <a:solidFill>
                  <a:schemeClr val="tx1"/>
                </a:solidFill>
              </a:rPr>
              <a:t>Mid-Trophic Whole Fish</a:t>
            </a:r>
            <a:endParaRPr lang="en-CA" sz="2133" dirty="0">
              <a:solidFill>
                <a:schemeClr val="tx1"/>
              </a:solidFill>
            </a:endParaRPr>
          </a:p>
          <a:p>
            <a:endParaRPr lang="en-CA" sz="3733" dirty="0"/>
          </a:p>
          <a:p>
            <a:endParaRPr lang="en-US" sz="3733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DB4825F-5F54-46E0-8622-CA8F1B42B7C5}"/>
              </a:ext>
            </a:extLst>
          </p:cNvPr>
          <p:cNvSpPr txBox="1"/>
          <p:nvPr/>
        </p:nvSpPr>
        <p:spPr>
          <a:xfrm>
            <a:off x="551235" y="1525642"/>
            <a:ext cx="7983165" cy="214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 dirty="0"/>
              <a:t>RAO 1 – Fish Consumption – Human Health:  Reduce risks associated with the consumption of fish from the tidal Anacostia River by people with the highest potential exposure. </a:t>
            </a:r>
          </a:p>
          <a:p>
            <a:pPr marL="57160" defTabSz="457200">
              <a:lnSpc>
                <a:spcPct val="80000"/>
              </a:lnSpc>
              <a:spcBef>
                <a:spcPts val="1000"/>
              </a:spcBef>
              <a:buClr>
                <a:schemeClr val="tx2"/>
              </a:buClr>
            </a:pPr>
            <a:r>
              <a:rPr lang="en-CA" sz="2133" dirty="0"/>
              <a:t>3 sediment-to-fish bioaccumulation pathways were considered for risk to subsistence and recreational anglers.</a:t>
            </a:r>
          </a:p>
          <a:p>
            <a:pPr marL="400060" indent="-342900" defTabSz="457200">
              <a:lnSpc>
                <a:spcPct val="8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133" dirty="0"/>
              <a:t>Sediment is considered the primary medium for remediation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133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C93DABB-95D6-4EB7-B6CF-76DECBE822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012"/>
          <a:stretch/>
        </p:blipFill>
        <p:spPr>
          <a:xfrm>
            <a:off x="8110734" y="970348"/>
            <a:ext cx="3530031" cy="29060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72909BD-F5FD-49A2-8FF3-AEFF4E2AEA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354"/>
          <a:stretch/>
        </p:blipFill>
        <p:spPr>
          <a:xfrm>
            <a:off x="8247443" y="3876391"/>
            <a:ext cx="3861700" cy="2587557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DB03931D-059F-404D-87F0-2BDFA48FA902}"/>
              </a:ext>
            </a:extLst>
          </p:cNvPr>
          <p:cNvGrpSpPr/>
          <p:nvPr/>
        </p:nvGrpSpPr>
        <p:grpSpPr>
          <a:xfrm>
            <a:off x="4359086" y="5531637"/>
            <a:ext cx="4175314" cy="1131590"/>
            <a:chOff x="32397280" y="10428347"/>
            <a:chExt cx="4923940" cy="130036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0D6B3DFC-A65E-42BE-9A89-A14DE16B985E}"/>
                </a:ext>
              </a:extLst>
            </p:cNvPr>
            <p:cNvGrpSpPr/>
            <p:nvPr/>
          </p:nvGrpSpPr>
          <p:grpSpPr>
            <a:xfrm>
              <a:off x="32397280" y="10428347"/>
              <a:ext cx="4923940" cy="1300360"/>
              <a:chOff x="30280460" y="15773400"/>
              <a:chExt cx="4923940" cy="130036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9A1B81FE-4422-4550-8699-C384095ED251}"/>
                  </a:ext>
                </a:extLst>
              </p:cNvPr>
              <p:cNvSpPr/>
              <p:nvPr/>
            </p:nvSpPr>
            <p:spPr>
              <a:xfrm>
                <a:off x="30280460" y="15867316"/>
                <a:ext cx="1266339" cy="234812"/>
              </a:xfrm>
              <a:prstGeom prst="rect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D58B7FAE-D47A-48F1-91AD-D015EB42D4CB}"/>
                  </a:ext>
                </a:extLst>
              </p:cNvPr>
              <p:cNvSpPr/>
              <p:nvPr/>
            </p:nvSpPr>
            <p:spPr>
              <a:xfrm>
                <a:off x="30280460" y="16247605"/>
                <a:ext cx="1266339" cy="205949"/>
              </a:xfrm>
              <a:prstGeom prst="rect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6B37A568-EDCF-46DE-A059-B8AF22CD075B}"/>
                  </a:ext>
                </a:extLst>
              </p:cNvPr>
              <p:cNvSpPr/>
              <p:nvPr/>
            </p:nvSpPr>
            <p:spPr>
              <a:xfrm>
                <a:off x="30280460" y="16599029"/>
                <a:ext cx="1266339" cy="182726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C607E6A5-4F1C-411C-B3CF-E1424B0ED38B}"/>
                  </a:ext>
                </a:extLst>
              </p:cNvPr>
              <p:cNvSpPr txBox="1"/>
              <p:nvPr/>
            </p:nvSpPr>
            <p:spPr>
              <a:xfrm>
                <a:off x="31546800" y="15773400"/>
                <a:ext cx="3657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Current Recreational Angler PRGs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3611685E-6FE0-444C-9EA9-4DFCDF399B73}"/>
                  </a:ext>
                </a:extLst>
              </p:cNvPr>
              <p:cNvSpPr txBox="1"/>
              <p:nvPr/>
            </p:nvSpPr>
            <p:spPr>
              <a:xfrm>
                <a:off x="31546799" y="16108453"/>
                <a:ext cx="36576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Future Recreational Angler PRGs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270B1542-8C0B-4FA1-94A1-FF4D02056F74}"/>
                  </a:ext>
                </a:extLst>
              </p:cNvPr>
              <p:cNvSpPr txBox="1"/>
              <p:nvPr/>
            </p:nvSpPr>
            <p:spPr>
              <a:xfrm>
                <a:off x="31546799" y="16473978"/>
                <a:ext cx="36576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Subsistence Angler PRGs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F17CD99B-8D01-4372-B002-5B1A4387987A}"/>
                  </a:ext>
                </a:extLst>
              </p:cNvPr>
              <p:cNvSpPr txBox="1"/>
              <p:nvPr/>
            </p:nvSpPr>
            <p:spPr>
              <a:xfrm>
                <a:off x="31546799" y="16765983"/>
                <a:ext cx="36576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BTVs</a:t>
                </a: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778E450B-9BD4-4948-AC82-F74E21700758}"/>
                </a:ext>
              </a:extLst>
            </p:cNvPr>
            <p:cNvCxnSpPr>
              <a:cxnSpLocks/>
            </p:cNvCxnSpPr>
            <p:nvPr/>
          </p:nvCxnSpPr>
          <p:spPr>
            <a:xfrm>
              <a:off x="32413760" y="11617880"/>
              <a:ext cx="1249859" cy="0"/>
            </a:xfrm>
            <a:prstGeom prst="line">
              <a:avLst/>
            </a:prstGeom>
            <a:ln w="38100">
              <a:solidFill>
                <a:srgbClr val="92D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663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1AB009-FFD2-461F-82FE-3F46FEF98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260" y="301668"/>
            <a:ext cx="10642059" cy="974725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chemeClr val="tx1"/>
                </a:solidFill>
              </a:rPr>
              <a:t>Comprehensive Source Tracking of Illicit Discharges Including Canine Surveys in an Urban Sewershed- Hickey Run</a:t>
            </a:r>
            <a:endParaRPr lang="en-US" sz="35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F517EF6-70FB-4FFB-B0E6-6FDA938B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68AD250-D9B9-4A4B-972C-3F6D7975FFB7}"/>
              </a:ext>
            </a:extLst>
          </p:cNvPr>
          <p:cNvSpPr txBox="1"/>
          <p:nvPr/>
        </p:nvSpPr>
        <p:spPr>
          <a:xfrm>
            <a:off x="541154" y="2120524"/>
            <a:ext cx="4291820" cy="4388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b="1" dirty="0">
                <a:latin typeface="+mj-lt"/>
              </a:rPr>
              <a:t>Objective:  </a:t>
            </a:r>
            <a:r>
              <a:rPr lang="en-US" sz="2000" dirty="0">
                <a:latin typeface="+mj-lt"/>
              </a:rPr>
              <a:t>identify and eliminate sources of contamination in the Hickey Run </a:t>
            </a:r>
            <a:r>
              <a:rPr lang="en-US" sz="2000" dirty="0" err="1">
                <a:latin typeface="+mj-lt"/>
              </a:rPr>
              <a:t>sewershed</a:t>
            </a:r>
            <a:r>
              <a:rPr lang="en-US" sz="2000" dirty="0">
                <a:latin typeface="+mj-lt"/>
              </a:rPr>
              <a:t> using the following techniques: </a:t>
            </a:r>
          </a:p>
          <a:p>
            <a:pPr marL="457200" indent="-457200" defTabSz="1146019">
              <a:lnSpc>
                <a:spcPct val="8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en-US" sz="1733" dirty="0">
                <a:latin typeface="+mj-lt"/>
              </a:rPr>
              <a:t>In-pipe closed circuit television (CCTV) surveying</a:t>
            </a:r>
          </a:p>
          <a:p>
            <a:pPr marL="457200" indent="-457200" defTabSz="1146019">
              <a:lnSpc>
                <a:spcPct val="80000"/>
              </a:lnSpc>
              <a:spcBef>
                <a:spcPts val="8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1733" dirty="0">
                <a:latin typeface="+mj-lt"/>
              </a:rPr>
              <a:t>Passive and discrete sampling for sucralose as an indicator of sewage</a:t>
            </a:r>
          </a:p>
          <a:p>
            <a:pPr marL="457200" indent="-457200" defTabSz="1146019">
              <a:lnSpc>
                <a:spcPct val="80000"/>
              </a:lnSpc>
              <a:spcBef>
                <a:spcPts val="8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1733" dirty="0">
                <a:latin typeface="+mj-lt"/>
              </a:rPr>
              <a:t>Discrete sediment and water sampling for chemical analysis,  forensic fingerprinting, and human DNA analysis</a:t>
            </a:r>
          </a:p>
          <a:p>
            <a:pPr marL="457200" indent="-457200" defTabSz="1146019">
              <a:lnSpc>
                <a:spcPct val="80000"/>
              </a:lnSpc>
              <a:spcBef>
                <a:spcPts val="8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1733" dirty="0">
                <a:latin typeface="+mj-lt"/>
              </a:rPr>
              <a:t>Canine surveys to identify the presence or absence of human sewage</a:t>
            </a:r>
          </a:p>
          <a:p>
            <a:pPr marL="457200" indent="-457200" defTabSz="1146019">
              <a:lnSpc>
                <a:spcPct val="80000"/>
              </a:lnSpc>
              <a:spcBef>
                <a:spcPts val="8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1733" dirty="0">
                <a:latin typeface="+mj-lt"/>
              </a:rPr>
              <a:t>Physical dye testing of suspected facilities</a:t>
            </a:r>
          </a:p>
          <a:p>
            <a:endParaRPr lang="en-US" sz="1333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8E935B2-DD6F-4C9A-88A8-6F97A0DF5A4B}"/>
              </a:ext>
            </a:extLst>
          </p:cNvPr>
          <p:cNvSpPr/>
          <p:nvPr/>
        </p:nvSpPr>
        <p:spPr>
          <a:xfrm>
            <a:off x="4875450" y="5881260"/>
            <a:ext cx="4971836" cy="566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tx2"/>
              </a:buClr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Canines signal "alert  to" the presence of human waste indicate a possible illicit connection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7AFED4B-7203-4C41-AE85-1D9A76D029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96"/>
          <a:stretch/>
        </p:blipFill>
        <p:spPr>
          <a:xfrm flipH="1">
            <a:off x="9819591" y="1565659"/>
            <a:ext cx="2155465" cy="21314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B5DED95-8853-4763-9553-163D7B8521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8" t="34132" r="33626" b="11524"/>
          <a:stretch/>
        </p:blipFill>
        <p:spPr>
          <a:xfrm>
            <a:off x="9819592" y="3743561"/>
            <a:ext cx="2155466" cy="2170364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58FD64A1-A5EF-4100-9255-4DEED02BA8C7}"/>
              </a:ext>
            </a:extLst>
          </p:cNvPr>
          <p:cNvGrpSpPr/>
          <p:nvPr/>
        </p:nvGrpSpPr>
        <p:grpSpPr>
          <a:xfrm>
            <a:off x="4999478" y="1565659"/>
            <a:ext cx="4658327" cy="3891292"/>
            <a:chOff x="14122974" y="9293568"/>
            <a:chExt cx="9882555" cy="9882555"/>
          </a:xfrm>
        </p:grpSpPr>
        <p:graphicFrame>
          <p:nvGraphicFramePr>
            <p:cNvPr id="80" name="Object 79">
              <a:extLst>
                <a:ext uri="{FF2B5EF4-FFF2-40B4-BE49-F238E27FC236}">
                  <a16:creationId xmlns:a16="http://schemas.microsoft.com/office/drawing/2014/main" xmlns="" id="{3718E94D-C8DD-403D-8527-2A8768A0D88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1992502"/>
                </p:ext>
              </p:extLst>
            </p:nvPr>
          </p:nvGraphicFramePr>
          <p:xfrm>
            <a:off x="14122974" y="9293568"/>
            <a:ext cx="9882555" cy="9882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Acrobat Document" r:id="rId6" imgW="17144797" imgH="17145000" progId="AcroExch.Document.11">
                    <p:embed/>
                  </p:oleObj>
                </mc:Choice>
                <mc:Fallback>
                  <p:oleObj name="Acrobat Document" r:id="rId6" imgW="17144797" imgH="17145000" progId="AcroExch.Document.1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4122974" y="9293568"/>
                          <a:ext cx="9882555" cy="9882555"/>
                        </a:xfrm>
                        <a:prstGeom prst="rect">
                          <a:avLst/>
                        </a:prstGeom>
                        <a:ln w="9525">
                          <a:solidFill>
                            <a:schemeClr val="accent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261D8F68-9BE8-4967-8F28-4BD411316E2C}"/>
                </a:ext>
              </a:extLst>
            </p:cNvPr>
            <p:cNvGrpSpPr/>
            <p:nvPr/>
          </p:nvGrpSpPr>
          <p:grpSpPr>
            <a:xfrm>
              <a:off x="23264322" y="18341781"/>
              <a:ext cx="538093" cy="538093"/>
              <a:chOff x="17826107" y="14761133"/>
              <a:chExt cx="538093" cy="538093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xmlns="" id="{15597654-4861-4481-9BB2-D85697DA0A8B}"/>
                  </a:ext>
                </a:extLst>
              </p:cNvPr>
              <p:cNvSpPr/>
              <p:nvPr/>
            </p:nvSpPr>
            <p:spPr>
              <a:xfrm>
                <a:off x="17826107" y="14761133"/>
                <a:ext cx="538093" cy="53809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xmlns="" id="{71803809-51A8-49BA-8A31-F8750B8F5CA0}"/>
                  </a:ext>
                </a:extLst>
              </p:cNvPr>
              <p:cNvCxnSpPr>
                <a:cxnSpLocks/>
                <a:stCxn id="111" idx="0"/>
                <a:endCxn id="111" idx="4"/>
              </p:cNvCxnSpPr>
              <p:nvPr/>
            </p:nvCxnSpPr>
            <p:spPr>
              <a:xfrm>
                <a:off x="18095154" y="14761133"/>
                <a:ext cx="0" cy="538093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5B728EFD-E9A9-41A2-B63C-70F00C8DDF31}"/>
                </a:ext>
              </a:extLst>
            </p:cNvPr>
            <p:cNvGrpSpPr/>
            <p:nvPr/>
          </p:nvGrpSpPr>
          <p:grpSpPr>
            <a:xfrm>
              <a:off x="20993562" y="14333661"/>
              <a:ext cx="538093" cy="538093"/>
              <a:chOff x="17826107" y="14761133"/>
              <a:chExt cx="538093" cy="538093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xmlns="" id="{C0C86C24-6263-4C0B-974F-9CF3CDAD986C}"/>
                  </a:ext>
                </a:extLst>
              </p:cNvPr>
              <p:cNvSpPr/>
              <p:nvPr/>
            </p:nvSpPr>
            <p:spPr>
              <a:xfrm>
                <a:off x="17826107" y="14761133"/>
                <a:ext cx="538093" cy="53809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xmlns="" id="{BD0A5AAF-9159-4A00-B4C9-FA920704F63D}"/>
                  </a:ext>
                </a:extLst>
              </p:cNvPr>
              <p:cNvCxnSpPr>
                <a:cxnSpLocks/>
                <a:stCxn id="109" idx="0"/>
                <a:endCxn id="109" idx="4"/>
              </p:cNvCxnSpPr>
              <p:nvPr/>
            </p:nvCxnSpPr>
            <p:spPr>
              <a:xfrm>
                <a:off x="18095154" y="14761133"/>
                <a:ext cx="0" cy="538093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xmlns="" id="{771D6792-21D3-4930-A636-8BCD7C78C6D8}"/>
                </a:ext>
              </a:extLst>
            </p:cNvPr>
            <p:cNvGrpSpPr/>
            <p:nvPr/>
          </p:nvGrpSpPr>
          <p:grpSpPr>
            <a:xfrm>
              <a:off x="20993562" y="12992541"/>
              <a:ext cx="538093" cy="538093"/>
              <a:chOff x="17826107" y="14761133"/>
              <a:chExt cx="538093" cy="538093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xmlns="" id="{834927BD-0D97-488A-8214-83BDD54B4CA1}"/>
                  </a:ext>
                </a:extLst>
              </p:cNvPr>
              <p:cNvSpPr/>
              <p:nvPr/>
            </p:nvSpPr>
            <p:spPr>
              <a:xfrm>
                <a:off x="17826107" y="14761133"/>
                <a:ext cx="538093" cy="53809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xmlns="" id="{9F333FBF-C44E-4B25-86A9-9823D0F5D178}"/>
                  </a:ext>
                </a:extLst>
              </p:cNvPr>
              <p:cNvCxnSpPr>
                <a:cxnSpLocks/>
                <a:stCxn id="107" idx="0"/>
                <a:endCxn id="107" idx="4"/>
              </p:cNvCxnSpPr>
              <p:nvPr/>
            </p:nvCxnSpPr>
            <p:spPr>
              <a:xfrm>
                <a:off x="18095154" y="14761133"/>
                <a:ext cx="0" cy="538093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A9D9B225-4EB2-452D-BA31-A068464420FB}"/>
                </a:ext>
              </a:extLst>
            </p:cNvPr>
            <p:cNvGrpSpPr/>
            <p:nvPr/>
          </p:nvGrpSpPr>
          <p:grpSpPr>
            <a:xfrm>
              <a:off x="20795442" y="12550581"/>
              <a:ext cx="538093" cy="538093"/>
              <a:chOff x="17826107" y="14761133"/>
              <a:chExt cx="538093" cy="538093"/>
            </a:xfrm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xmlns="" id="{A5DD6B20-943A-47D0-9434-F9248F24DF47}"/>
                  </a:ext>
                </a:extLst>
              </p:cNvPr>
              <p:cNvSpPr/>
              <p:nvPr/>
            </p:nvSpPr>
            <p:spPr>
              <a:xfrm>
                <a:off x="17826107" y="14761133"/>
                <a:ext cx="538093" cy="53809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xmlns="" id="{F4025572-0AF8-49C4-9D9A-4F1966587317}"/>
                  </a:ext>
                </a:extLst>
              </p:cNvPr>
              <p:cNvCxnSpPr>
                <a:cxnSpLocks/>
                <a:stCxn id="105" idx="0"/>
                <a:endCxn id="105" idx="4"/>
              </p:cNvCxnSpPr>
              <p:nvPr/>
            </p:nvCxnSpPr>
            <p:spPr>
              <a:xfrm>
                <a:off x="18095154" y="14761133"/>
                <a:ext cx="0" cy="538093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xmlns="" id="{9FE2A025-9529-47EE-BDDB-529D6C42F680}"/>
                </a:ext>
              </a:extLst>
            </p:cNvPr>
            <p:cNvGrpSpPr/>
            <p:nvPr/>
          </p:nvGrpSpPr>
          <p:grpSpPr>
            <a:xfrm>
              <a:off x="18738042" y="12718221"/>
              <a:ext cx="538093" cy="538093"/>
              <a:chOff x="17826107" y="14761133"/>
              <a:chExt cx="538093" cy="538093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xmlns="" id="{BF55E2C7-3337-4FE1-AAAE-70F589E0D696}"/>
                  </a:ext>
                </a:extLst>
              </p:cNvPr>
              <p:cNvSpPr/>
              <p:nvPr/>
            </p:nvSpPr>
            <p:spPr>
              <a:xfrm>
                <a:off x="17826107" y="14761133"/>
                <a:ext cx="538093" cy="53809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xmlns="" id="{51317A23-26CE-4E63-88A8-93D1793A07BC}"/>
                  </a:ext>
                </a:extLst>
              </p:cNvPr>
              <p:cNvCxnSpPr>
                <a:cxnSpLocks/>
                <a:stCxn id="103" idx="0"/>
                <a:endCxn id="103" idx="4"/>
              </p:cNvCxnSpPr>
              <p:nvPr/>
            </p:nvCxnSpPr>
            <p:spPr>
              <a:xfrm>
                <a:off x="18095154" y="14761133"/>
                <a:ext cx="0" cy="538093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95169787-E43A-4C3C-90E3-3DE2A3402118}"/>
                </a:ext>
              </a:extLst>
            </p:cNvPr>
            <p:cNvGrpSpPr/>
            <p:nvPr/>
          </p:nvGrpSpPr>
          <p:grpSpPr>
            <a:xfrm>
              <a:off x="17183562" y="12702981"/>
              <a:ext cx="538093" cy="538093"/>
              <a:chOff x="17183562" y="12702981"/>
              <a:chExt cx="538093" cy="538093"/>
            </a:xfrm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xmlns="" id="{3B58BF35-E60F-40DC-B762-8E90263F5319}"/>
                  </a:ext>
                </a:extLst>
              </p:cNvPr>
              <p:cNvSpPr/>
              <p:nvPr/>
            </p:nvSpPr>
            <p:spPr>
              <a:xfrm>
                <a:off x="17183562" y="12702981"/>
                <a:ext cx="538093" cy="53809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xmlns="" id="{8FEA20D6-D4E5-42CD-9C6E-D1BC3355AF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52608" y="12702981"/>
                <a:ext cx="0" cy="538093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6DAEC8CB-D501-4240-A415-C8B0FD712533}"/>
                </a:ext>
              </a:extLst>
            </p:cNvPr>
            <p:cNvGrpSpPr/>
            <p:nvPr/>
          </p:nvGrpSpPr>
          <p:grpSpPr>
            <a:xfrm>
              <a:off x="14668962" y="12047661"/>
              <a:ext cx="538093" cy="538093"/>
              <a:chOff x="17826107" y="14761133"/>
              <a:chExt cx="538093" cy="538093"/>
            </a:xfrm>
            <a:solidFill>
              <a:srgbClr val="238A44"/>
            </a:solidFill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xmlns="" id="{DFF815F7-6B96-4D1C-B5FF-E98EF765A059}"/>
                  </a:ext>
                </a:extLst>
              </p:cNvPr>
              <p:cNvSpPr/>
              <p:nvPr/>
            </p:nvSpPr>
            <p:spPr>
              <a:xfrm>
                <a:off x="17826107" y="14761133"/>
                <a:ext cx="538093" cy="53809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xmlns="" id="{FB9FCDB6-7090-4D5F-B722-48C0266BC9C7}"/>
                  </a:ext>
                </a:extLst>
              </p:cNvPr>
              <p:cNvCxnSpPr>
                <a:cxnSpLocks/>
                <a:endCxn id="99" idx="4"/>
              </p:cNvCxnSpPr>
              <p:nvPr/>
            </p:nvCxnSpPr>
            <p:spPr>
              <a:xfrm>
                <a:off x="18095153" y="14761133"/>
                <a:ext cx="1" cy="538093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A6B29737-77E9-4120-B70B-48DC9ECBF18A}"/>
                </a:ext>
              </a:extLst>
            </p:cNvPr>
            <p:cNvSpPr/>
            <p:nvPr/>
          </p:nvSpPr>
          <p:spPr>
            <a:xfrm>
              <a:off x="18830425" y="11996441"/>
              <a:ext cx="2326442" cy="15242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/>
                <a:t>Illicit Connection Area</a:t>
              </a:r>
            </a:p>
          </p:txBody>
        </p:sp>
        <p:sp>
          <p:nvSpPr>
            <p:cNvPr id="90" name="Arrow: Right 89">
              <a:extLst>
                <a:ext uri="{FF2B5EF4-FFF2-40B4-BE49-F238E27FC236}">
                  <a16:creationId xmlns:a16="http://schemas.microsoft.com/office/drawing/2014/main" xmlns="" id="{50E194DE-0CD8-4FEE-8102-765C1E6BCA67}"/>
                </a:ext>
              </a:extLst>
            </p:cNvPr>
            <p:cNvSpPr/>
            <p:nvPr/>
          </p:nvSpPr>
          <p:spPr>
            <a:xfrm rot="14520238">
              <a:off x="22943257" y="17622391"/>
              <a:ext cx="499203" cy="538093"/>
            </a:xfrm>
            <a:prstGeom prst="rightArrow">
              <a:avLst/>
            </a:prstGeom>
            <a:solidFill>
              <a:srgbClr val="000C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4C97E7E4-B5B5-417C-BFDD-DFFF19A55814}"/>
                </a:ext>
              </a:extLst>
            </p:cNvPr>
            <p:cNvGrpSpPr/>
            <p:nvPr/>
          </p:nvGrpSpPr>
          <p:grpSpPr>
            <a:xfrm>
              <a:off x="15023720" y="12743159"/>
              <a:ext cx="538093" cy="538174"/>
              <a:chOff x="19759122" y="16909221"/>
              <a:chExt cx="538093" cy="538174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xmlns="" id="{04E74BFB-6A29-4909-A9E5-9E51D7D6A7F0}"/>
                  </a:ext>
                </a:extLst>
              </p:cNvPr>
              <p:cNvGrpSpPr/>
              <p:nvPr/>
            </p:nvGrpSpPr>
            <p:grpSpPr>
              <a:xfrm>
                <a:off x="19759122" y="16909221"/>
                <a:ext cx="538093" cy="538093"/>
                <a:chOff x="17826107" y="14761133"/>
                <a:chExt cx="538093" cy="538093"/>
              </a:xfrm>
            </p:grpSpPr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xmlns="" id="{004D284E-8296-4181-91E0-EE6E43D49D93}"/>
                    </a:ext>
                  </a:extLst>
                </p:cNvPr>
                <p:cNvSpPr/>
                <p:nvPr/>
              </p:nvSpPr>
              <p:spPr>
                <a:xfrm>
                  <a:off x="17826107" y="14761133"/>
                  <a:ext cx="538093" cy="538093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xmlns="" id="{FAD67643-E8C8-4922-AC8B-5F1385C4D189}"/>
                    </a:ext>
                  </a:extLst>
                </p:cNvPr>
                <p:cNvCxnSpPr>
                  <a:cxnSpLocks/>
                  <a:stCxn id="97" idx="0"/>
                  <a:endCxn id="97" idx="4"/>
                </p:cNvCxnSpPr>
                <p:nvPr/>
              </p:nvCxnSpPr>
              <p:spPr>
                <a:xfrm>
                  <a:off x="18095154" y="14761133"/>
                  <a:ext cx="0" cy="538093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Chord 95">
                <a:extLst>
                  <a:ext uri="{FF2B5EF4-FFF2-40B4-BE49-F238E27FC236}">
                    <a16:creationId xmlns:a16="http://schemas.microsoft.com/office/drawing/2014/main" xmlns="" id="{0A61F8D7-2933-4362-AEE2-3CCCC4498DF5}"/>
                  </a:ext>
                </a:extLst>
              </p:cNvPr>
              <p:cNvSpPr/>
              <p:nvPr/>
            </p:nvSpPr>
            <p:spPr>
              <a:xfrm rot="1872026">
                <a:off x="19760217" y="16911187"/>
                <a:ext cx="534096" cy="536208"/>
              </a:xfrm>
              <a:prstGeom prst="chord">
                <a:avLst>
                  <a:gd name="adj1" fmla="val 3317511"/>
                  <a:gd name="adj2" fmla="val 14354669"/>
                </a:avLst>
              </a:prstGeom>
              <a:solidFill>
                <a:srgbClr val="238A44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E063046B-9FA4-4B7A-B00A-CF30503B5CDE}"/>
                </a:ext>
              </a:extLst>
            </p:cNvPr>
            <p:cNvGrpSpPr/>
            <p:nvPr/>
          </p:nvGrpSpPr>
          <p:grpSpPr>
            <a:xfrm>
              <a:off x="20220560" y="15272999"/>
              <a:ext cx="538093" cy="538093"/>
              <a:chOff x="17826107" y="14761133"/>
              <a:chExt cx="538093" cy="538093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xmlns="" id="{99C21D26-CA92-4BE1-BA57-28FEDF6C6FC3}"/>
                  </a:ext>
                </a:extLst>
              </p:cNvPr>
              <p:cNvSpPr/>
              <p:nvPr/>
            </p:nvSpPr>
            <p:spPr>
              <a:xfrm>
                <a:off x="17826107" y="14761133"/>
                <a:ext cx="538093" cy="538093"/>
              </a:xfrm>
              <a:prstGeom prst="ellipse">
                <a:avLst/>
              </a:prstGeom>
              <a:solidFill>
                <a:srgbClr val="238A4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xmlns="" id="{E69D4226-E673-4F8D-BC26-1BA02AF5023A}"/>
                  </a:ext>
                </a:extLst>
              </p:cNvPr>
              <p:cNvCxnSpPr>
                <a:cxnSpLocks/>
                <a:stCxn id="93" idx="0"/>
                <a:endCxn id="93" idx="4"/>
              </p:cNvCxnSpPr>
              <p:nvPr/>
            </p:nvCxnSpPr>
            <p:spPr>
              <a:xfrm>
                <a:off x="18095154" y="14761133"/>
                <a:ext cx="0" cy="538093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7530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WG Thoughts on the Battelle Sediments Conference</a:t>
            </a:r>
            <a:endParaRPr lang="en-US" dirty="0">
              <a:latin typeface="Lato Blac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A9FA-C93C-4EFC-A655-60DAAC788392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66318" y="1487795"/>
            <a:ext cx="10213216" cy="49209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WG attended both the 2017 and 2019 Battelle Sediments Conferences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Within </a:t>
            </a:r>
            <a:r>
              <a:rPr lang="en-US" b="1" dirty="0">
                <a:solidFill>
                  <a:schemeClr val="tx1"/>
                </a:solidFill>
              </a:rPr>
              <a:t>the remedial community (Federal, State, Local, Utilities, Consultants</a:t>
            </a:r>
            <a:r>
              <a:rPr lang="en-US" b="1" dirty="0" smtClean="0">
                <a:solidFill>
                  <a:schemeClr val="tx1"/>
                </a:solidFill>
              </a:rPr>
              <a:t>), there is an increasing recognition of the importance of expanding </a:t>
            </a:r>
            <a:r>
              <a:rPr lang="en-US" b="1" dirty="0">
                <a:solidFill>
                  <a:schemeClr val="tx1"/>
                </a:solidFill>
              </a:rPr>
              <a:t>the tool box for dealing with impacted sediments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Adaptive </a:t>
            </a:r>
            <a:r>
              <a:rPr lang="en-US" dirty="0">
                <a:solidFill>
                  <a:schemeClr val="tx1"/>
                </a:solidFill>
              </a:rPr>
              <a:t>Management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In-situ stabilization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Capping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2019 </a:t>
            </a:r>
            <a:r>
              <a:rPr lang="en-US" b="1" dirty="0">
                <a:solidFill>
                  <a:schemeClr val="tx1"/>
                </a:solidFill>
              </a:rPr>
              <a:t>Battelle Sediment Conference Take-</a:t>
            </a:r>
            <a:r>
              <a:rPr lang="en-US" b="1" dirty="0" err="1">
                <a:solidFill>
                  <a:schemeClr val="tx1"/>
                </a:solidFill>
              </a:rPr>
              <a:t>Aways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Great Lakes Legacy Act program of federal cost-sharing and local sponsors promotes collaboration, cooperation, reasonable objectives, and cost-effective solutions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Understand – don’t assume – what is driving the body burden of contaminants in fish and where they are coming from</a:t>
            </a:r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A growing acceptance of the potential </a:t>
            </a:r>
            <a:r>
              <a:rPr lang="en-US" dirty="0" smtClean="0">
                <a:solidFill>
                  <a:schemeClr val="tx1"/>
                </a:solidFill>
              </a:rPr>
              <a:t>value of adaptive management and consideration of </a:t>
            </a:r>
            <a:r>
              <a:rPr lang="en-US" dirty="0" err="1" smtClean="0">
                <a:solidFill>
                  <a:schemeClr val="tx1"/>
                </a:solidFill>
              </a:rPr>
              <a:t>sustainbability</a:t>
            </a:r>
            <a:r>
              <a:rPr lang="en-US" dirty="0" smtClean="0">
                <a:solidFill>
                  <a:schemeClr val="tx1"/>
                </a:solidFill>
              </a:rPr>
              <a:t> (consisting </a:t>
            </a:r>
            <a:r>
              <a:rPr lang="en-US" dirty="0">
                <a:solidFill>
                  <a:schemeClr val="tx1"/>
                </a:solidFill>
              </a:rPr>
              <a:t>of a broader array of social, economic, and environmental metrics that includes but goes beyond the nine NCP criteria) when evaluating sediment management alternatives</a:t>
            </a:r>
          </a:p>
          <a:p>
            <a:pPr lvl="1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3765" y="2841814"/>
            <a:ext cx="406101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defTabSz="457200">
              <a:spcBef>
                <a:spcPts val="1000"/>
              </a:spcBef>
              <a:buClr>
                <a:schemeClr val="tx2"/>
              </a:buClr>
              <a:buFont typeface="Wingdings 3" charset="2"/>
              <a:buChar char=""/>
            </a:pPr>
            <a:r>
              <a:rPr lang="en-US" sz="1500" dirty="0" smtClean="0"/>
              <a:t>Monitored Natural Attenuation</a:t>
            </a:r>
          </a:p>
          <a:p>
            <a:pPr marL="742950" lvl="1" indent="-285750" defTabSz="457200">
              <a:spcBef>
                <a:spcPts val="1000"/>
              </a:spcBef>
              <a:buClr>
                <a:schemeClr val="tx2"/>
              </a:buClr>
              <a:buFont typeface="Wingdings 3" charset="2"/>
              <a:buChar char=""/>
            </a:pPr>
            <a:r>
              <a:rPr lang="en-US" sz="1500" dirty="0" smtClean="0"/>
              <a:t>Amendments</a:t>
            </a:r>
          </a:p>
          <a:p>
            <a:pPr marL="742950" lvl="1" indent="-285750" defTabSz="457200">
              <a:spcBef>
                <a:spcPts val="1000"/>
              </a:spcBef>
              <a:buClr>
                <a:schemeClr val="tx2"/>
              </a:buClr>
              <a:buFont typeface="Wingdings 3" charset="2"/>
              <a:buChar char=""/>
            </a:pPr>
            <a:r>
              <a:rPr lang="en-US" sz="1500" dirty="0" smtClean="0"/>
              <a:t>Selective, Focused Dredging</a:t>
            </a:r>
          </a:p>
          <a:p>
            <a:pPr marL="742950" lvl="1" indent="-285750" defTabSz="457200">
              <a:spcBef>
                <a:spcPts val="1000"/>
              </a:spcBef>
              <a:buClr>
                <a:schemeClr val="tx2"/>
              </a:buClr>
              <a:buFont typeface="Wingdings 3" charset="2"/>
              <a:buChar char="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947365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Presentations or Posters With ARSP Applicability  </a:t>
            </a:r>
            <a:endParaRPr lang="en-US" dirty="0">
              <a:latin typeface="Lato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318" y="1487795"/>
            <a:ext cx="10847140" cy="50743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00" b="1" dirty="0"/>
              <a:t>More than 500 platform talks and poster presentations with varying degrees of ARSP applicability.  Highlights include:</a:t>
            </a:r>
          </a:p>
          <a:p>
            <a:r>
              <a:rPr lang="en-US" b="1" dirty="0">
                <a:solidFill>
                  <a:schemeClr val="tx1"/>
                </a:solidFill>
              </a:rPr>
              <a:t>Panels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Challenges in Evaluating Fish-Sediment Exposure at Contaminated Sediment Sites  (B. Ruffle, AECOM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See attached summary slides</a:t>
            </a:r>
            <a:endParaRPr lang="en-US" sz="1600" dirty="0">
              <a:solidFill>
                <a:schemeClr val="tx1"/>
              </a:solidFill>
            </a:endParaRPr>
          </a:p>
          <a:p>
            <a:pPr lvl="0"/>
            <a:r>
              <a:rPr lang="en-US" b="1" dirty="0">
                <a:solidFill>
                  <a:schemeClr val="tx1"/>
                </a:solidFill>
              </a:rPr>
              <a:t>Platform Presentations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Session on Ecological and Human-Health Risk Assessment (B. Ruffle, AECOM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See attached summary slides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Tracking </a:t>
            </a:r>
            <a:r>
              <a:rPr lang="en-US" sz="1800" dirty="0">
                <a:solidFill>
                  <a:schemeClr val="tx1"/>
                </a:solidFill>
              </a:rPr>
              <a:t>and Recovering Fish at a PCB-Contaminated Site to Understand  Contaminant Exposure Areas and Uptake ( K. </a:t>
            </a:r>
            <a:r>
              <a:rPr lang="en-US" sz="1800" dirty="0" err="1">
                <a:solidFill>
                  <a:schemeClr val="tx1"/>
                </a:solidFill>
              </a:rPr>
              <a:t>Gustavson</a:t>
            </a:r>
            <a:r>
              <a:rPr lang="en-US" sz="1800" dirty="0">
                <a:solidFill>
                  <a:schemeClr val="tx1"/>
                </a:solidFill>
              </a:rPr>
              <a:t>, EPA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See </a:t>
            </a:r>
            <a:r>
              <a:rPr lang="en-US" sz="16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www.battelle.org/newsroom/conferences/sediments-conference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Estimating Sustainable Fish Productivity: Effect on Remediation Goals at Contaminated Sediment Sites (P. Anderson, </a:t>
            </a:r>
            <a:r>
              <a:rPr lang="en-US" sz="1800" dirty="0" err="1">
                <a:solidFill>
                  <a:schemeClr val="tx1"/>
                </a:solidFill>
              </a:rPr>
              <a:t>Arcadis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See </a:t>
            </a:r>
            <a:r>
              <a:rPr lang="en-US" sz="1600" dirty="0">
                <a:solidFill>
                  <a:schemeClr val="tx1"/>
                </a:solidFill>
                <a:hlinkClick r:id="rId3"/>
              </a:rPr>
              <a:t>https://www.battelle.org/newsroom/conferences/sediments-conference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And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many more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A9FA-C93C-4EFC-A655-60DAAC78839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125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036319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/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Challenges in Evaluating Fish-Sediment Exposure at Contaminated Sediment Sites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/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Battelle Panel Discussion Summary</a:t>
            </a:r>
            <a:br>
              <a:rPr lang="en-US" sz="1800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51295" y="1203986"/>
            <a:ext cx="3883025" cy="2999095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Panel Participants</a:t>
            </a:r>
          </a:p>
          <a:p>
            <a:r>
              <a:rPr lang="en-US" sz="1600" dirty="0"/>
              <a:t>Todd Bridges, U.S. Army Corps of Engineers</a:t>
            </a:r>
          </a:p>
          <a:p>
            <a:r>
              <a:rPr lang="en-US" sz="1600" dirty="0"/>
              <a:t>Karl </a:t>
            </a:r>
            <a:r>
              <a:rPr lang="en-US" sz="1600" dirty="0" err="1"/>
              <a:t>Gustavson</a:t>
            </a:r>
            <a:r>
              <a:rPr lang="en-US" sz="1600" dirty="0"/>
              <a:t>, U.S. EPA</a:t>
            </a:r>
          </a:p>
          <a:p>
            <a:r>
              <a:rPr lang="en-US" sz="1600" dirty="0"/>
              <a:t>Deborah A. Edwards, ExxonMobil</a:t>
            </a:r>
          </a:p>
          <a:p>
            <a:r>
              <a:rPr lang="en-US" sz="1600" dirty="0"/>
              <a:t>Katrina von </a:t>
            </a:r>
            <a:r>
              <a:rPr lang="en-US" sz="1600" dirty="0" err="1"/>
              <a:t>Stackelberg</a:t>
            </a:r>
            <a:r>
              <a:rPr lang="en-US" sz="1600" dirty="0"/>
              <a:t>, Harvard School of Public Health</a:t>
            </a:r>
          </a:p>
          <a:p>
            <a:r>
              <a:rPr lang="en-US" sz="1600" dirty="0"/>
              <a:t>Betsy Ruffle, AECOM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F7B2-9D93-4459-91D9-012FFEC46346}" type="datetime1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3/13/2019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Content Placeholder 7"/>
          <p:cNvSpPr txBox="1">
            <a:spLocks noGrp="1"/>
          </p:cNvSpPr>
          <p:nvPr>
            <p:ph sz="half" idx="2"/>
          </p:nvPr>
        </p:nvSpPr>
        <p:spPr>
          <a:xfrm>
            <a:off x="6109043" y="939329"/>
            <a:ext cx="4301263" cy="3283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>
              <a:buNone/>
            </a:pPr>
            <a:r>
              <a:rPr lang="en-US" sz="1600" b="1" dirty="0">
                <a:solidFill>
                  <a:schemeClr val="accent6"/>
                </a:solidFill>
                <a:latin typeface="+mn-lt"/>
              </a:rPr>
              <a:t>Panel Discussion Topics</a:t>
            </a:r>
          </a:p>
          <a:p>
            <a:pPr marL="228600" algn="l"/>
            <a:r>
              <a:rPr lang="en-US" sz="1600" dirty="0">
                <a:solidFill>
                  <a:schemeClr val="accent6"/>
                </a:solidFill>
                <a:latin typeface="+mn-lt"/>
              </a:rPr>
              <a:t>Fish Behavior Modeling</a:t>
            </a:r>
          </a:p>
          <a:p>
            <a:pPr marL="228600" algn="l"/>
            <a:r>
              <a:rPr lang="en-US" sz="1600" dirty="0">
                <a:solidFill>
                  <a:schemeClr val="accent6"/>
                </a:solidFill>
                <a:latin typeface="+mn-lt"/>
              </a:rPr>
              <a:t>Fish Natural History and Species Selection</a:t>
            </a:r>
          </a:p>
          <a:p>
            <a:pPr marL="228600" algn="l"/>
            <a:r>
              <a:rPr lang="en-US" sz="1600" dirty="0">
                <a:solidFill>
                  <a:schemeClr val="accent6"/>
                </a:solidFill>
                <a:latin typeface="+mn-lt"/>
              </a:rPr>
              <a:t>Bioaccumulation Modeling</a:t>
            </a:r>
          </a:p>
          <a:p>
            <a:pPr marL="228600" algn="l"/>
            <a:r>
              <a:rPr lang="en-US" sz="1600" dirty="0">
                <a:solidFill>
                  <a:schemeClr val="accent6"/>
                </a:solidFill>
                <a:latin typeface="+mn-lt"/>
              </a:rPr>
              <a:t>Fish Consumption Rates and Data Collection</a:t>
            </a:r>
          </a:p>
          <a:p>
            <a:pPr marL="228600" algn="l"/>
            <a:r>
              <a:rPr lang="en-US" sz="1600" dirty="0">
                <a:solidFill>
                  <a:schemeClr val="accent6"/>
                </a:solidFill>
                <a:latin typeface="+mn-lt"/>
              </a:rPr>
              <a:t>Exposure and Data Analysis</a:t>
            </a:r>
          </a:p>
          <a:p>
            <a:pPr marL="228600" algn="l"/>
            <a:r>
              <a:rPr lang="en-US" sz="1600" dirty="0">
                <a:solidFill>
                  <a:schemeClr val="accent6"/>
                </a:solidFill>
                <a:latin typeface="+mn-lt"/>
              </a:rPr>
              <a:t>Risk Management &amp; Remedy Decisions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E677D01-2E68-4FBC-83BE-AFC034E51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460" y="4093918"/>
            <a:ext cx="3460995" cy="198597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1655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is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Default Theme">
  <a:themeElements>
    <a:clrScheme name="Battelle">
      <a:dk1>
        <a:sysClr val="windowText" lastClr="000000"/>
      </a:dk1>
      <a:lt1>
        <a:sysClr val="window" lastClr="FFFFFF"/>
      </a:lt1>
      <a:dk2>
        <a:srgbClr val="004280"/>
      </a:dk2>
      <a:lt2>
        <a:srgbClr val="D2D2D2"/>
      </a:lt2>
      <a:accent1>
        <a:srgbClr val="0076BE"/>
      </a:accent1>
      <a:accent2>
        <a:srgbClr val="DF6420"/>
      </a:accent2>
      <a:accent3>
        <a:srgbClr val="73B564"/>
      </a:accent3>
      <a:accent4>
        <a:srgbClr val="FAA41A"/>
      </a:accent4>
      <a:accent5>
        <a:srgbClr val="004280"/>
      </a:accent5>
      <a:accent6>
        <a:srgbClr val="424242"/>
      </a:accent6>
      <a:hlink>
        <a:srgbClr val="004280"/>
      </a:hlink>
      <a:folHlink>
        <a:srgbClr val="005E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0">
          <a:gsLst>
            <a:gs pos="0">
              <a:srgbClr val="EAEAEA"/>
            </a:gs>
            <a:gs pos="100000">
              <a:schemeClr val="bg2"/>
            </a:gs>
          </a:gsLst>
          <a:lin ang="5400000" scaled="1"/>
        </a:gradFill>
        <a:ln w="127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6" id="{84161271-FE95-40D7-9AF9-6FB02BED3419}" vid="{79F6E4F7-5D3D-420E-A711-A4B8F1D2ED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7267</TotalTime>
  <Words>1541</Words>
  <Application>Microsoft Office PowerPoint</Application>
  <PresentationFormat>Custom</PresentationFormat>
  <Paragraphs>180</Paragraphs>
  <Slides>12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Wisp</vt:lpstr>
      <vt:lpstr>Default Theme</vt:lpstr>
      <vt:lpstr>think-cell Slide</vt:lpstr>
      <vt:lpstr>Acrobat Document</vt:lpstr>
      <vt:lpstr>Takeaways from the 10th International Conference on Remediation and Management of Contaminated Sediments    February 11-14, 2019 New Orleans, LA  </vt:lpstr>
      <vt:lpstr>General Information</vt:lpstr>
      <vt:lpstr>ARSP Related Presentations or Posters</vt:lpstr>
      <vt:lpstr>Summary of Work presented by UMBC</vt:lpstr>
      <vt:lpstr>Methods for Setting Sediment Goals to  Address Fish Consumption</vt:lpstr>
      <vt:lpstr>Comprehensive Source Tracking of Illicit Discharges Including Canine Surveys in an Urban Sewershed- Hickey Run</vt:lpstr>
      <vt:lpstr>WG Thoughts on the Battelle Sediments Conference</vt:lpstr>
      <vt:lpstr>Presentations or Posters With ARSP Applicability  </vt:lpstr>
      <vt:lpstr> Challenges in Evaluating Fish-Sediment Exposure at Contaminated Sediment Sites  Battelle Panel Discussion Summary </vt:lpstr>
      <vt:lpstr>PowerPoint Presentation</vt:lpstr>
      <vt:lpstr>Wrap Up and Future Projects</vt:lpstr>
      <vt:lpstr>PowerPoint Presentation</vt:lpstr>
    </vt:vector>
  </TitlesOfParts>
  <Company>Tetra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Jenkins, Kristen</dc:creator>
  <cp:lastModifiedBy>ServUS</cp:lastModifiedBy>
  <cp:revision>497</cp:revision>
  <cp:lastPrinted>2019-03-13T22:02:33Z</cp:lastPrinted>
  <dcterms:created xsi:type="dcterms:W3CDTF">2015-09-17T16:47:25Z</dcterms:created>
  <dcterms:modified xsi:type="dcterms:W3CDTF">2019-03-13T22:03:49Z</dcterms:modified>
</cp:coreProperties>
</file>