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notesMasterIdLst>
    <p:notesMasterId r:id="rId14"/>
  </p:notesMasterIdLst>
  <p:handoutMasterIdLst>
    <p:handoutMasterId r:id="rId15"/>
  </p:handoutMasterIdLst>
  <p:sldIdLst>
    <p:sldId id="347" r:id="rId2"/>
    <p:sldId id="430" r:id="rId3"/>
    <p:sldId id="424" r:id="rId4"/>
    <p:sldId id="431" r:id="rId5"/>
    <p:sldId id="439" r:id="rId6"/>
    <p:sldId id="440" r:id="rId7"/>
    <p:sldId id="436" r:id="rId8"/>
    <p:sldId id="442" r:id="rId9"/>
    <p:sldId id="437" r:id="rId10"/>
    <p:sldId id="443" r:id="rId11"/>
    <p:sldId id="432" r:id="rId12"/>
    <p:sldId id="438" r:id="rId1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E02D"/>
    <a:srgbClr val="0B8E19"/>
    <a:srgbClr val="90C0CF"/>
    <a:srgbClr val="2BD41D"/>
    <a:srgbClr val="13931D"/>
    <a:srgbClr val="0D6213"/>
    <a:srgbClr val="75D7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69" autoAdjust="0"/>
  </p:normalViewPr>
  <p:slideViewPr>
    <p:cSldViewPr>
      <p:cViewPr>
        <p:scale>
          <a:sx n="108" d="100"/>
          <a:sy n="108" d="100"/>
        </p:scale>
        <p:origin x="1172" y="1320"/>
      </p:cViewPr>
      <p:guideLst>
        <p:guide orient="horz" pos="2160"/>
        <p:guide pos="2880"/>
      </p:guideLst>
    </p:cSldViewPr>
  </p:slideViewPr>
  <p:outlineViewPr>
    <p:cViewPr>
      <p:scale>
        <a:sx n="33" d="100"/>
        <a:sy n="33" d="100"/>
      </p:scale>
      <p:origin x="0" y="177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smtClean="0"/>
              <a:t>Substances</a:t>
            </a:r>
            <a:r>
              <a:rPr lang="en-US" baseline="0" dirty="0" smtClean="0"/>
              <a:t> Reported on Referral</a:t>
            </a:r>
            <a:endParaRPr lang="en-US" dirty="0"/>
          </a:p>
        </c:rich>
      </c:tx>
      <c:layout>
        <c:manualLayout>
          <c:xMode val="edge"/>
          <c:yMode val="edge"/>
          <c:x val="0.14738188976377953"/>
          <c:y val="3.125E-2"/>
        </c:manualLayout>
      </c:layout>
      <c:overlay val="0"/>
      <c:spPr>
        <a:noFill/>
        <a:ln>
          <a:noFill/>
        </a:ln>
        <a:effectLst/>
      </c:spPr>
    </c:title>
    <c:autoTitleDeleted val="0"/>
    <c:plotArea>
      <c:layout/>
      <c:pieChart>
        <c:varyColors val="1"/>
        <c:ser>
          <c:idx val="0"/>
          <c:order val="0"/>
          <c:tx>
            <c:strRef>
              <c:f>Sheet1!$B$1</c:f>
              <c:strCache>
                <c:ptCount val="1"/>
                <c:pt idx="0">
                  <c:v>Substance Rerported in FY17</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D2B9-484E-A5CA-DB62092F984C}"/>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D2B9-484E-A5CA-DB62092F984C}"/>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D2B9-484E-A5CA-DB62092F984C}"/>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D2B9-484E-A5CA-DB62092F984C}"/>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D2B9-484E-A5CA-DB62092F984C}"/>
              </c:ext>
            </c:extLst>
          </c:dPt>
          <c:dLbls>
            <c:dLbl>
              <c:idx val="0"/>
              <c:tx>
                <c:rich>
                  <a:bodyPr/>
                  <a:lstStyle/>
                  <a:p>
                    <a:r>
                      <a:rPr lang="en-US" dirty="0" smtClean="0"/>
                      <a:t>56%</a:t>
                    </a:r>
                    <a:endParaRPr lang="en-US" dirty="0"/>
                  </a:p>
                </c:rich>
              </c:tx>
              <c:dLblPos val="ctr"/>
              <c:showLegendKey val="0"/>
              <c:showVal val="0"/>
              <c:showCatName val="0"/>
              <c:showSerName val="0"/>
              <c:showPercent val="1"/>
              <c:showBubbleSize val="0"/>
            </c:dLbl>
            <c:dLbl>
              <c:idx val="1"/>
              <c:tx>
                <c:rich>
                  <a:bodyPr/>
                  <a:lstStyle/>
                  <a:p>
                    <a:r>
                      <a:rPr lang="en-US" smtClean="0"/>
                      <a:t>8%</a:t>
                    </a:r>
                    <a:endParaRPr lang="en-US" dirty="0"/>
                  </a:p>
                </c:rich>
              </c:tx>
              <c:dLblPos val="ctr"/>
              <c:showLegendKey val="0"/>
              <c:showVal val="0"/>
              <c:showCatName val="0"/>
              <c:showSerName val="0"/>
              <c:showPercent val="1"/>
              <c:showBubbleSize val="0"/>
            </c:dLbl>
            <c:dLbl>
              <c:idx val="2"/>
              <c:tx>
                <c:rich>
                  <a:bodyPr/>
                  <a:lstStyle/>
                  <a:p>
                    <a:r>
                      <a:rPr lang="en-US" smtClean="0"/>
                      <a:t>20%</a:t>
                    </a:r>
                    <a:endParaRPr lang="en-US" dirty="0"/>
                  </a:p>
                </c:rich>
              </c:tx>
              <c:dLblPos val="ctr"/>
              <c:showLegendKey val="0"/>
              <c:showVal val="0"/>
              <c:showCatName val="0"/>
              <c:showSerName val="0"/>
              <c:showPercent val="1"/>
              <c:showBubbleSize val="0"/>
            </c:dLbl>
            <c:dLbl>
              <c:idx val="3"/>
              <c:tx>
                <c:rich>
                  <a:bodyPr/>
                  <a:lstStyle/>
                  <a:p>
                    <a:r>
                      <a:rPr lang="en-US" smtClean="0"/>
                      <a:t>1%</a:t>
                    </a:r>
                    <a:endParaRPr lang="en-US" dirty="0"/>
                  </a:p>
                </c:rich>
              </c:tx>
              <c:dLblPos val="ctr"/>
              <c:showLegendKey val="0"/>
              <c:showVal val="0"/>
              <c:showCatName val="0"/>
              <c:showSerName val="0"/>
              <c:showPercent val="1"/>
              <c:showBubbleSize val="0"/>
            </c:dLbl>
            <c:dLbl>
              <c:idx val="4"/>
              <c:tx>
                <c:rich>
                  <a:bodyPr/>
                  <a:lstStyle/>
                  <a:p>
                    <a:r>
                      <a:rPr lang="en-US" smtClean="0"/>
                      <a:t>15%</a:t>
                    </a:r>
                    <a:endParaRPr lang="en-US"/>
                  </a:p>
                </c:rich>
              </c:tx>
              <c:dLblPos val="ctr"/>
              <c:showLegendKey val="0"/>
              <c:showVal val="0"/>
              <c:showCatName val="0"/>
              <c:showSerName val="0"/>
              <c:showPercent val="1"/>
              <c:showBubbleSize val="0"/>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Sheet1!$A$2:$A$10</c:f>
              <c:strCache>
                <c:ptCount val="9"/>
                <c:pt idx="0">
                  <c:v>Marijuana</c:v>
                </c:pt>
                <c:pt idx="1">
                  <c:v>Alcohol</c:v>
                </c:pt>
                <c:pt idx="2">
                  <c:v>Rx Pills</c:v>
                </c:pt>
                <c:pt idx="3">
                  <c:v>Cocaine</c:v>
                </c:pt>
                <c:pt idx="4">
                  <c:v>Heroin</c:v>
                </c:pt>
                <c:pt idx="5">
                  <c:v>K2/Synthetic</c:v>
                </c:pt>
                <c:pt idx="6">
                  <c:v>Meth</c:v>
                </c:pt>
                <c:pt idx="7">
                  <c:v>PCP</c:v>
                </c:pt>
                <c:pt idx="8">
                  <c:v>Not Undicated</c:v>
                </c:pt>
              </c:strCache>
            </c:strRef>
          </c:cat>
          <c:val>
            <c:numRef>
              <c:f>Sheet1!$B$2:$B$10</c:f>
              <c:numCache>
                <c:formatCode>General</c:formatCode>
                <c:ptCount val="9"/>
                <c:pt idx="0">
                  <c:v>224</c:v>
                </c:pt>
                <c:pt idx="1">
                  <c:v>89</c:v>
                </c:pt>
                <c:pt idx="2">
                  <c:v>10</c:v>
                </c:pt>
                <c:pt idx="3">
                  <c:v>56</c:v>
                </c:pt>
                <c:pt idx="4">
                  <c:v>7</c:v>
                </c:pt>
                <c:pt idx="5">
                  <c:v>26</c:v>
                </c:pt>
                <c:pt idx="6">
                  <c:v>1</c:v>
                </c:pt>
                <c:pt idx="7">
                  <c:v>136</c:v>
                </c:pt>
                <c:pt idx="8">
                  <c:v>44</c:v>
                </c:pt>
              </c:numCache>
            </c:numRef>
          </c:val>
          <c:extLst xmlns:c16r2="http://schemas.microsoft.com/office/drawing/2015/06/chart">
            <c:ext xmlns:c16="http://schemas.microsoft.com/office/drawing/2014/chart" uri="{C3380CC4-5D6E-409C-BE32-E72D297353CC}">
              <c16:uniqueId val="{00000000-F510-41F2-9A1F-531D18F6D5B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overlay val="0"/>
    </c:title>
    <c:autoTitleDeleted val="0"/>
    <c:plotArea>
      <c:layout/>
      <c:barChart>
        <c:barDir val="col"/>
        <c:grouping val="stacked"/>
        <c:varyColors val="0"/>
        <c:ser>
          <c:idx val="0"/>
          <c:order val="0"/>
          <c:tx>
            <c:strRef>
              <c:f>'[Chart in Microsoft PowerPoint]Sheet1'!$B$1</c:f>
              <c:strCache>
                <c:ptCount val="1"/>
                <c:pt idx="0">
                  <c:v>Administrations Submitting Referrals in FY17</c:v>
                </c:pt>
              </c:strCache>
            </c:strRef>
          </c:tx>
          <c:invertIfNegative val="0"/>
          <c:dLbls>
            <c:showLegendKey val="0"/>
            <c:showVal val="1"/>
            <c:showCatName val="0"/>
            <c:showSerName val="0"/>
            <c:showPercent val="0"/>
            <c:showBubbleSize val="0"/>
            <c:showLeaderLines val="0"/>
          </c:dLbls>
          <c:cat>
            <c:strRef>
              <c:f>'[Chart in Microsoft PowerPoint]Sheet1'!$A$2:$A$6</c:f>
              <c:strCache>
                <c:ptCount val="5"/>
                <c:pt idx="0">
                  <c:v>CPS</c:v>
                </c:pt>
                <c:pt idx="1">
                  <c:v>Private Agency</c:v>
                </c:pt>
                <c:pt idx="2">
                  <c:v>Permanency</c:v>
                </c:pt>
                <c:pt idx="3">
                  <c:v>OYE</c:v>
                </c:pt>
                <c:pt idx="4">
                  <c:v>In Home</c:v>
                </c:pt>
              </c:strCache>
            </c:strRef>
          </c:cat>
          <c:val>
            <c:numRef>
              <c:f>'[Chart in Microsoft PowerPoint]Sheet1'!$B$2:$B$6</c:f>
              <c:numCache>
                <c:formatCode>General</c:formatCode>
                <c:ptCount val="5"/>
                <c:pt idx="0">
                  <c:v>325</c:v>
                </c:pt>
                <c:pt idx="1">
                  <c:v>48</c:v>
                </c:pt>
                <c:pt idx="2">
                  <c:v>122</c:v>
                </c:pt>
                <c:pt idx="3">
                  <c:v>7</c:v>
                </c:pt>
                <c:pt idx="4">
                  <c:v>91</c:v>
                </c:pt>
              </c:numCache>
            </c:numRef>
          </c:val>
        </c:ser>
        <c:dLbls>
          <c:showLegendKey val="0"/>
          <c:showVal val="0"/>
          <c:showCatName val="0"/>
          <c:showSerName val="0"/>
          <c:showPercent val="0"/>
          <c:showBubbleSize val="0"/>
        </c:dLbls>
        <c:gapWidth val="150"/>
        <c:overlap val="100"/>
        <c:axId val="78465280"/>
        <c:axId val="78508032"/>
      </c:barChart>
      <c:catAx>
        <c:axId val="78465280"/>
        <c:scaling>
          <c:orientation val="minMax"/>
        </c:scaling>
        <c:delete val="0"/>
        <c:axPos val="b"/>
        <c:majorTickMark val="out"/>
        <c:minorTickMark val="none"/>
        <c:tickLblPos val="nextTo"/>
        <c:crossAx val="78508032"/>
        <c:crosses val="autoZero"/>
        <c:auto val="1"/>
        <c:lblAlgn val="ctr"/>
        <c:lblOffset val="100"/>
        <c:noMultiLvlLbl val="0"/>
      </c:catAx>
      <c:valAx>
        <c:axId val="78508032"/>
        <c:scaling>
          <c:orientation val="minMax"/>
        </c:scaling>
        <c:delete val="0"/>
        <c:axPos val="l"/>
        <c:majorGridlines/>
        <c:numFmt formatCode="General" sourceLinked="1"/>
        <c:majorTickMark val="out"/>
        <c:minorTickMark val="none"/>
        <c:tickLblPos val="nextTo"/>
        <c:crossAx val="78465280"/>
        <c:crosses val="autoZero"/>
        <c:crossBetween val="between"/>
      </c:valAx>
    </c:plotArea>
    <c:legend>
      <c:legendPos val="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513" y="0"/>
            <a:ext cx="2982742" cy="465138"/>
          </a:xfrm>
          <a:prstGeom prst="rect">
            <a:avLst/>
          </a:prstGeom>
        </p:spPr>
        <p:txBody>
          <a:bodyPr vert="horz" lIns="91440" tIns="45720" rIns="91440" bIns="45720" rtlCol="0"/>
          <a:lstStyle>
            <a:lvl1pPr algn="r">
              <a:defRPr sz="1200"/>
            </a:lvl1pPr>
          </a:lstStyle>
          <a:p>
            <a:fld id="{60827864-B199-429C-8B7D-DA1AD8E68837}" type="datetimeFigureOut">
              <a:rPr lang="en-US" smtClean="0"/>
              <a:t>12/5/2017</a:t>
            </a:fld>
            <a:endParaRPr lang="en-US" dirty="0"/>
          </a:p>
        </p:txBody>
      </p:sp>
      <p:sp>
        <p:nvSpPr>
          <p:cNvPr id="4" name="Footer Placeholder 3"/>
          <p:cNvSpPr>
            <a:spLocks noGrp="1"/>
          </p:cNvSpPr>
          <p:nvPr>
            <p:ph type="ftr" sz="quarter" idx="2"/>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1440" tIns="45720" rIns="91440" bIns="45720" rtlCol="0" anchor="b"/>
          <a:lstStyle>
            <a:lvl1pPr algn="r">
              <a:defRPr sz="1200"/>
            </a:lvl1pPr>
          </a:lstStyle>
          <a:p>
            <a:fld id="{F84DAFF5-43B3-40FC-ADA5-2DB321217410}" type="slidenum">
              <a:rPr lang="en-US" smtClean="0"/>
              <a:t>‹#›</a:t>
            </a:fld>
            <a:endParaRPr lang="en-US" dirty="0"/>
          </a:p>
        </p:txBody>
      </p:sp>
    </p:spTree>
    <p:extLst>
      <p:ext uri="{BB962C8B-B14F-4D97-AF65-F5344CB8AC3E}">
        <p14:creationId xmlns:p14="http://schemas.microsoft.com/office/powerpoint/2010/main" val="481052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7BD3B2FF-DD2B-43AC-AC1B-0EA2D93992EE}" type="datetimeFigureOut">
              <a:rPr lang="en-US" smtClean="0"/>
              <a:t>12/5/2017</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A4AA8236-6094-4752-A65B-6AF0C4251316}" type="slidenum">
              <a:rPr lang="en-US" smtClean="0"/>
              <a:t>‹#›</a:t>
            </a:fld>
            <a:endParaRPr lang="en-US" dirty="0"/>
          </a:p>
        </p:txBody>
      </p:sp>
    </p:spTree>
    <p:extLst>
      <p:ext uri="{BB962C8B-B14F-4D97-AF65-F5344CB8AC3E}">
        <p14:creationId xmlns:p14="http://schemas.microsoft.com/office/powerpoint/2010/main" val="188396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1</a:t>
            </a:fld>
            <a:endParaRPr lang="en-US" dirty="0"/>
          </a:p>
        </p:txBody>
      </p:sp>
    </p:spTree>
    <p:extLst>
      <p:ext uri="{BB962C8B-B14F-4D97-AF65-F5344CB8AC3E}">
        <p14:creationId xmlns:p14="http://schemas.microsoft.com/office/powerpoint/2010/main" val="3797448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4AA8236-6094-4752-A65B-6AF0C4251316}" type="slidenum">
              <a:rPr lang="en-US" smtClean="0"/>
              <a:t>2</a:t>
            </a:fld>
            <a:endParaRPr lang="en-US" dirty="0"/>
          </a:p>
        </p:txBody>
      </p:sp>
    </p:spTree>
    <p:extLst>
      <p:ext uri="{BB962C8B-B14F-4D97-AF65-F5344CB8AC3E}">
        <p14:creationId xmlns:p14="http://schemas.microsoft.com/office/powerpoint/2010/main" val="1586018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3</a:t>
            </a:fld>
            <a:endParaRPr lang="en-US" dirty="0"/>
          </a:p>
        </p:txBody>
      </p:sp>
    </p:spTree>
    <p:extLst>
      <p:ext uri="{BB962C8B-B14F-4D97-AF65-F5344CB8AC3E}">
        <p14:creationId xmlns:p14="http://schemas.microsoft.com/office/powerpoint/2010/main" val="4151962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4</a:t>
            </a:fld>
            <a:endParaRPr lang="en-US" dirty="0"/>
          </a:p>
        </p:txBody>
      </p:sp>
    </p:spTree>
    <p:extLst>
      <p:ext uri="{BB962C8B-B14F-4D97-AF65-F5344CB8AC3E}">
        <p14:creationId xmlns:p14="http://schemas.microsoft.com/office/powerpoint/2010/main" val="65037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Marijuana- 224</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Alcohol- 89</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Rx Pills- 10</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Cocaine- 56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Heroin- 7</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K2/Synthetics- 26</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Meth- 1</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PCP- 136</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Not Indicated- 44</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5</a:t>
            </a:fld>
            <a:endParaRPr lang="en-US" dirty="0"/>
          </a:p>
        </p:txBody>
      </p:sp>
    </p:spTree>
    <p:extLst>
      <p:ext uri="{BB962C8B-B14F-4D97-AF65-F5344CB8AC3E}">
        <p14:creationId xmlns:p14="http://schemas.microsoft.com/office/powerpoint/2010/main" val="4023896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7</a:t>
            </a:fld>
            <a:endParaRPr lang="en-US" dirty="0"/>
          </a:p>
        </p:txBody>
      </p:sp>
    </p:spTree>
    <p:extLst>
      <p:ext uri="{BB962C8B-B14F-4D97-AF65-F5344CB8AC3E}">
        <p14:creationId xmlns:p14="http://schemas.microsoft.com/office/powerpoint/2010/main" val="1949522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9</a:t>
            </a:fld>
            <a:endParaRPr lang="en-US" dirty="0"/>
          </a:p>
        </p:txBody>
      </p:sp>
    </p:spTree>
    <p:extLst>
      <p:ext uri="{BB962C8B-B14F-4D97-AF65-F5344CB8AC3E}">
        <p14:creationId xmlns:p14="http://schemas.microsoft.com/office/powerpoint/2010/main" val="1949522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11</a:t>
            </a:fld>
            <a:endParaRPr lang="en-US" dirty="0"/>
          </a:p>
        </p:txBody>
      </p:sp>
    </p:spTree>
    <p:extLst>
      <p:ext uri="{BB962C8B-B14F-4D97-AF65-F5344CB8AC3E}">
        <p14:creationId xmlns:p14="http://schemas.microsoft.com/office/powerpoint/2010/main" val="2939093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AA8236-6094-4752-A65B-6AF0C4251316}" type="slidenum">
              <a:rPr lang="en-US" smtClean="0"/>
              <a:t>12</a:t>
            </a:fld>
            <a:endParaRPr lang="en-US" dirty="0"/>
          </a:p>
        </p:txBody>
      </p:sp>
    </p:spTree>
    <p:extLst>
      <p:ext uri="{BB962C8B-B14F-4D97-AF65-F5344CB8AC3E}">
        <p14:creationId xmlns:p14="http://schemas.microsoft.com/office/powerpoint/2010/main" val="245865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055FF6D4-D4D7-426A-98F7-170A3668379E}" type="datetime1">
              <a:rPr lang="en-US" smtClean="0"/>
              <a:pPr/>
              <a:t>12/5/2017</a:t>
            </a:fld>
            <a:endParaRPr lang="en-US" dirty="0"/>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1AD20DFC-E2D5-4BD6-B744-D8DEEAB5F7C2}" type="slidenum">
              <a:rPr lang="en-US" smtClean="0"/>
              <a:pPr/>
              <a:t>‹#›</a:t>
            </a:fld>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pPr>
              <a:defRPr/>
            </a:pPr>
            <a:fld id="{4130B8CF-0546-4D1A-90FB-7A1BC7B6774E}"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pPr>
              <a:defRPr/>
            </a:pPr>
            <a:fld id="{86A84252-CC32-4C95-885E-27420B6C475F}"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pPr>
              <a:defRPr/>
            </a:pPr>
            <a:fld id="{C2B9611A-2182-4A28-AB40-F3B004C20F30}"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pPr>
              <a:defRPr/>
            </a:pPr>
            <a:fld id="{DB95A53C-C0A9-451F-9CC8-689815DAAC49}"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pPr>
              <a:defRPr/>
            </a:pPr>
            <a:fld id="{86A80F5E-60DB-4421-998B-6620C8C107F8}"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5" name="Footer Placeholder 4"/>
          <p:cNvSpPr>
            <a:spLocks noGrp="1"/>
          </p:cNvSpPr>
          <p:nvPr>
            <p:ph type="ftr" sz="quarter" idx="11"/>
          </p:nvPr>
        </p:nvSpPr>
        <p:spPr>
          <a:xfrm rot="900000">
            <a:off x="3103620" y="6177546"/>
            <a:ext cx="2392237" cy="365125"/>
          </a:xfrm>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rot="900000">
            <a:off x="1265370" y="300797"/>
            <a:ext cx="2287319" cy="365125"/>
          </a:xfrm>
        </p:spPr>
        <p:txBody>
          <a:bodyPr/>
          <a:lstStyle/>
          <a:p>
            <a:pPr>
              <a:defRPr/>
            </a:pPr>
            <a:fld id="{AB8D785F-AE34-44DD-9E41-73E8868DCDB0}"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42295D47-465E-4A05-802B-049480555B6D}" type="datetime1">
              <a:rPr lang="en-US" smtClean="0"/>
              <a:pPr/>
              <a:t>12/5/2017</a:t>
            </a:fld>
            <a:endParaRPr lang="en-US" dirty="0"/>
          </a:p>
        </p:txBody>
      </p:sp>
      <p:sp>
        <p:nvSpPr>
          <p:cNvPr id="5" name="Footer Placeholder 4"/>
          <p:cNvSpPr>
            <a:spLocks noGrp="1"/>
          </p:cNvSpPr>
          <p:nvPr>
            <p:ph type="ftr" sz="quarter" idx="11"/>
          </p:nvPr>
        </p:nvSpPr>
        <p:spPr>
          <a:xfrm rot="900000">
            <a:off x="7056965" y="3170795"/>
            <a:ext cx="1926305" cy="365125"/>
          </a:xfrm>
        </p:spPr>
        <p:txBody>
          <a:bodyPr/>
          <a:lstStyle/>
          <a:p>
            <a:endParaRPr lang="en-US" dirty="0"/>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1AD20DFC-E2D5-4BD6-B744-D8DEEAB5F7C2}" type="slidenum">
              <a:rPr lang="en-US" smtClean="0"/>
              <a:pPr/>
              <a:t>‹#›</a:t>
            </a:fld>
            <a:endParaRPr lang="en-US" dirty="0"/>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pPr>
              <a:defRPr/>
            </a:pPr>
            <a:fld id="{7421A49E-850D-445D-9DD0-6777908241A5}"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pPr>
              <a:defRPr/>
            </a:pPr>
            <a:fld id="{212860A5-4A7F-4895-8F4B-0178C25FB1AF}"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pPr>
              <a:defRPr/>
            </a:pPr>
            <a:fld id="{9EF2C65E-7B24-4D65-9E64-164FD6F6110E}"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pPr>
              <a:defRPr/>
            </a:pPr>
            <a:fld id="{672AA9BE-0CE4-4A39-8808-9DAA725C3E6C}"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pPr>
              <a:defRPr/>
            </a:pPr>
            <a:fld id="{8FB3CF26-6628-420A-8D39-21C3CB7C2D23}"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4" name="Footer Placeholder 3"/>
          <p:cNvSpPr>
            <a:spLocks noGrp="1"/>
          </p:cNvSpPr>
          <p:nvPr>
            <p:ph type="ftr" sz="quarter" idx="11"/>
          </p:nvPr>
        </p:nvSpPr>
        <p:spPr>
          <a:xfrm rot="900000">
            <a:off x="2493721" y="6101033"/>
            <a:ext cx="3052113" cy="365125"/>
          </a:xfrm>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a:xfrm rot="900000">
            <a:off x="1261872" y="301752"/>
            <a:ext cx="2286000" cy="365125"/>
          </a:xfrm>
        </p:spPr>
        <p:txBody>
          <a:bodyPr/>
          <a:lstStyle/>
          <a:p>
            <a:pPr>
              <a:defRPr/>
            </a:pPr>
            <a:fld id="{C5A8DEFA-CD9A-4C4F-BBAE-0B3ABC7CFAE2}"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pPr>
              <a:defRPr/>
            </a:pPr>
            <a:fld id="{2AA4117E-64B8-4C36-B038-21695AA3B5F5}"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pPr>
              <a:defRPr/>
            </a:pPr>
            <a:fld id="{8526B94B-D411-40AA-BD81-A0E2B9EADF68}"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pPr>
              <a:defRPr/>
            </a:pPr>
            <a:fld id="{506C7053-30DC-4F17-96C5-EF4799C2F4E2}"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2754ED01-E2A0-4C1E-8E21-014B99041579}" type="slidenum">
              <a:rPr lang="en-US" smtClean="0"/>
              <a:pPr/>
              <a:t>‹#›</a:t>
            </a:fld>
            <a:endParaRPr lang="en-US" dirty="0"/>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pPr>
              <a:defRPr/>
            </a:pPr>
            <a:fld id="{2AC83E9A-DA52-4174-B22C-514AA6F618B1}"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pPr>
              <a:defRPr/>
            </a:pPr>
            <a:fld id="{6BE34B60-1209-4DCB-BD87-1941C99CF4C2}"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95000"/>
              </a:schemeClr>
            </a:gs>
            <a:gs pos="100000">
              <a:schemeClr val="bg2">
                <a:tint val="97000"/>
                <a:shade val="70000"/>
                <a:satMod val="190000"/>
                <a:lumMod val="72000"/>
              </a:schemeClr>
            </a:gs>
          </a:gsLst>
          <a:path path="circle">
            <a:fillToRect l="50000" t="50000" r="50000"/>
          </a:path>
          <a:tileRect/>
        </a:gradFill>
        <a:effectLst/>
      </p:bgPr>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pPr>
              <a:defRPr/>
            </a:pPr>
            <a:fld id="{FB66AD6A-0D4E-438A-B205-DCF7BF62C1C5}" type="datetime1">
              <a:rPr lang="en-US" smtClean="0">
                <a:solidFill>
                  <a:prstClr val="black">
                    <a:tint val="75000"/>
                  </a:prstClr>
                </a:solidFill>
              </a:rPr>
              <a:pPr>
                <a:defRPr/>
              </a:pPr>
              <a:t>12/5/2017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pPr>
              <a:defRPr/>
            </a:pPr>
            <a:fld id="{98EE77FC-CBF1-4364-B289-B388A4622A26}" type="slidenum">
              <a:rPr lang="en-US" smtClean="0">
                <a:solidFill>
                  <a:prstClr val="black">
                    <a:tint val="75000"/>
                  </a:prstClr>
                </a:solidFill>
              </a:rPr>
              <a:pPr>
                <a:defRPr/>
              </a:pPr>
              <a:t>‹#›</a:t>
            </a:fld>
            <a:endParaRPr lang="en-US" dirty="0">
              <a:solidFill>
                <a:prstClr val="black">
                  <a:tint val="75000"/>
                </a:prstClr>
              </a:solidFill>
            </a:endParaRPr>
          </a:p>
        </p:txBody>
      </p:sp>
    </p:spTree>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ransition/>
  <p:timing>
    <p:tnLst>
      <p:par>
        <p:cTn id="1" dur="indefinite" restart="never" nodeType="tmRoot"/>
      </p:par>
    </p:tnLst>
  </p:timing>
  <p:hf hdr="0" ftr="0" dt="0"/>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4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4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4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5.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3.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4.wdp"/></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4.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66800" y="2209800"/>
            <a:ext cx="7620000" cy="1692771"/>
          </a:xfrm>
          <a:prstGeom prst="rect">
            <a:avLst/>
          </a:prstGeom>
          <a:noFill/>
        </p:spPr>
        <p:txBody>
          <a:bodyPr wrap="square" lIns="91440" tIns="45720" rIns="91440" bIns="45720">
            <a:spAutoFit/>
          </a:bodyPr>
          <a:lstStyle/>
          <a:p>
            <a:pPr algn="r"/>
            <a:r>
              <a:rPr lang="en-US" sz="5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Gothic" panose="020B0502020202020204" pitchFamily="34" charset="0"/>
              </a:rPr>
              <a:t>Substance Abuse Services at CFSA</a:t>
            </a:r>
          </a:p>
        </p:txBody>
      </p:sp>
      <p:pic>
        <p:nvPicPr>
          <p:cNvPr id="8"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89803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Recovery Specialist Outcomes</a:t>
            </a:r>
            <a:endParaRPr lang="en-US" dirty="0"/>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rot="900000">
            <a:off x="3479800" y="2363242"/>
            <a:ext cx="4657725" cy="2271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412978778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3600" dirty="0">
              <a:solidFill>
                <a:schemeClr val="bg1"/>
              </a:solidFill>
            </a:endParaRPr>
          </a:p>
        </p:txBody>
      </p:sp>
      <p:sp>
        <p:nvSpPr>
          <p:cNvPr id="8" name="TextBox 7"/>
          <p:cNvSpPr txBox="1"/>
          <p:nvPr/>
        </p:nvSpPr>
        <p:spPr>
          <a:xfrm>
            <a:off x="3993777" y="8626"/>
            <a:ext cx="4068482" cy="615553"/>
          </a:xfrm>
          <a:prstGeom prst="rect">
            <a:avLst/>
          </a:prstGeom>
          <a:noFill/>
        </p:spPr>
        <p:txBody>
          <a:bodyPr wrap="square" rtlCol="0">
            <a:spAutoFit/>
          </a:bodyPr>
          <a:lstStyle/>
          <a:p>
            <a:r>
              <a:rPr lang="en-US" sz="3400" dirty="0" smtClean="0">
                <a:solidFill>
                  <a:schemeClr val="accent4">
                    <a:lumMod val="20000"/>
                    <a:lumOff val="80000"/>
                  </a:schemeClr>
                </a:solidFill>
              </a:rPr>
              <a:t>Moving Forward</a:t>
            </a:r>
            <a:endParaRPr lang="en-US" sz="3400" dirty="0">
              <a:solidFill>
                <a:schemeClr val="accent4">
                  <a:lumMod val="20000"/>
                  <a:lumOff val="8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095448602"/>
              </p:ext>
            </p:extLst>
          </p:nvPr>
        </p:nvGraphicFramePr>
        <p:xfrm>
          <a:off x="304800" y="1752600"/>
          <a:ext cx="8534400" cy="3723640"/>
        </p:xfrm>
        <a:graphic>
          <a:graphicData uri="http://schemas.openxmlformats.org/drawingml/2006/table">
            <a:tbl>
              <a:tblPr firstRow="1" bandRow="1">
                <a:tableStyleId>{5C22544A-7EE6-4342-B048-85BDC9FD1C3A}</a:tableStyleId>
              </a:tblPr>
              <a:tblGrid>
                <a:gridCol w="4076700"/>
                <a:gridCol w="4457700"/>
              </a:tblGrid>
              <a:tr h="370840">
                <a:tc>
                  <a:txBody>
                    <a:bodyPr/>
                    <a:lstStyle/>
                    <a:p>
                      <a:r>
                        <a:rPr lang="en-US" dirty="0" smtClean="0">
                          <a:solidFill>
                            <a:schemeClr val="tx1"/>
                          </a:solidFill>
                        </a:rPr>
                        <a:t>What we learned…</a:t>
                      </a:r>
                      <a:endParaRPr lang="en-US" dirty="0">
                        <a:solidFill>
                          <a:schemeClr val="tx1"/>
                        </a:solidFill>
                      </a:endParaRPr>
                    </a:p>
                  </a:txBody>
                  <a:tcPr/>
                </a:tc>
                <a:tc>
                  <a:txBody>
                    <a:bodyPr/>
                    <a:lstStyle/>
                    <a:p>
                      <a:r>
                        <a:rPr lang="en-US" dirty="0" smtClean="0">
                          <a:solidFill>
                            <a:schemeClr val="tx1"/>
                          </a:solidFill>
                        </a:rPr>
                        <a:t>Challenges</a:t>
                      </a:r>
                      <a:r>
                        <a:rPr lang="en-US" baseline="0" dirty="0" smtClean="0">
                          <a:solidFill>
                            <a:schemeClr val="tx1"/>
                          </a:solidFill>
                        </a:rPr>
                        <a:t> we face…</a:t>
                      </a:r>
                      <a:endParaRPr lang="en-US" dirty="0">
                        <a:solidFill>
                          <a:schemeClr val="tx1"/>
                        </a:solidFill>
                      </a:endParaRPr>
                    </a:p>
                  </a:txBody>
                  <a:tcPr/>
                </a:tc>
              </a:tr>
              <a:tr h="370840">
                <a:tc>
                  <a:txBody>
                    <a:bodyPr/>
                    <a:lstStyle/>
                    <a:p>
                      <a:pPr marL="285750" indent="-285750">
                        <a:buFont typeface="Arial" panose="020B0604020202020204" pitchFamily="34" charset="0"/>
                        <a:buChar char="•"/>
                      </a:pPr>
                      <a:r>
                        <a:rPr lang="en-US" sz="1800" dirty="0" smtClean="0"/>
                        <a:t>Clients are more likely to attend assessments</a:t>
                      </a:r>
                      <a:r>
                        <a:rPr lang="en-US" sz="1800" baseline="0" dirty="0" smtClean="0"/>
                        <a:t> at CFSA then at APRA-ARC or Urgent Care.</a:t>
                      </a:r>
                    </a:p>
                    <a:p>
                      <a:pPr marL="285750" indent="-285750">
                        <a:buFont typeface="Arial" panose="020B0604020202020204" pitchFamily="34" charset="0"/>
                        <a:buChar char="•"/>
                      </a:pPr>
                      <a:r>
                        <a:rPr lang="en-US" sz="1800" baseline="0" dirty="0" smtClean="0"/>
                        <a:t>The CARA Act has significantly increased substance abuse referrals in FY18 thus far.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Clients are more successful when linked to a Recovery Specialist services but their caseloads are limited.</a:t>
                      </a:r>
                    </a:p>
                    <a:p>
                      <a:pPr marL="0" indent="0">
                        <a:buFont typeface="Arial" panose="020B0604020202020204" pitchFamily="34" charset="0"/>
                        <a:buNone/>
                      </a:pPr>
                      <a:endParaRPr lang="en-US" sz="1800" dirty="0" smtClean="0"/>
                    </a:p>
                    <a:p>
                      <a:endParaRPr lang="en-US" sz="1600" dirty="0"/>
                    </a:p>
                  </a:txBody>
                  <a:tcPr/>
                </a:tc>
                <a:tc>
                  <a:txBody>
                    <a:body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kern="1200" noProof="0" dirty="0" smtClean="0">
                          <a:solidFill>
                            <a:schemeClr val="dk1"/>
                          </a:solidFill>
                          <a:latin typeface="+mn-lt"/>
                          <a:ea typeface="+mn-ea"/>
                          <a:cs typeface="+mn-cs"/>
                        </a:rPr>
                        <a:t>Engaging</a:t>
                      </a:r>
                      <a:r>
                        <a:rPr lang="en-US" sz="1800" kern="1200" baseline="0" noProof="0" dirty="0" smtClean="0">
                          <a:solidFill>
                            <a:schemeClr val="dk1"/>
                          </a:solidFill>
                          <a:latin typeface="+mn-lt"/>
                          <a:ea typeface="+mn-ea"/>
                          <a:cs typeface="+mn-cs"/>
                        </a:rPr>
                        <a:t> adult and youth clients </a:t>
                      </a:r>
                      <a:r>
                        <a:rPr lang="en-US" sz="1800" kern="1200" noProof="0" dirty="0" smtClean="0">
                          <a:solidFill>
                            <a:schemeClr val="dk1"/>
                          </a:solidFill>
                          <a:latin typeface="+mn-lt"/>
                          <a:ea typeface="+mn-ea"/>
                          <a:cs typeface="+mn-cs"/>
                        </a:rPr>
                        <a:t>to complete assessments and treatment (if recommended). </a:t>
                      </a:r>
                    </a:p>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kern="1200" noProof="0" dirty="0" smtClean="0">
                          <a:solidFill>
                            <a:schemeClr val="dk1"/>
                          </a:solidFill>
                          <a:latin typeface="+mn-lt"/>
                          <a:ea typeface="+mn-ea"/>
                          <a:cs typeface="+mn-cs"/>
                        </a:rPr>
                        <a:t>Increasing the utilization of Family Treatment Court (program</a:t>
                      </a:r>
                      <a:r>
                        <a:rPr lang="en-US" sz="1800" kern="1200" baseline="0" noProof="0" dirty="0" smtClean="0">
                          <a:solidFill>
                            <a:schemeClr val="dk1"/>
                          </a:solidFill>
                          <a:latin typeface="+mn-lt"/>
                          <a:ea typeface="+mn-ea"/>
                          <a:cs typeface="+mn-cs"/>
                        </a:rPr>
                        <a:t> capacity is 30, we averaged around 20 participants per month in Fy17).</a:t>
                      </a:r>
                    </a:p>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kern="1200" noProof="0" dirty="0" smtClean="0">
                          <a:solidFill>
                            <a:schemeClr val="dk1"/>
                          </a:solidFill>
                          <a:latin typeface="+mn-lt"/>
                          <a:ea typeface="+mn-ea"/>
                          <a:cs typeface="+mn-cs"/>
                        </a:rPr>
                        <a:t>Triaging referrals for substance affected families by risk need. </a:t>
                      </a:r>
                    </a:p>
                  </a:txBody>
                  <a:tcPr/>
                </a:tc>
              </a:tr>
            </a:tbl>
          </a:graphicData>
        </a:graphic>
      </p:graphicFrame>
    </p:spTree>
    <p:extLst>
      <p:ext uri="{BB962C8B-B14F-4D97-AF65-F5344CB8AC3E}">
        <p14:creationId xmlns:p14="http://schemas.microsoft.com/office/powerpoint/2010/main" val="205505514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3600" dirty="0">
              <a:solidFill>
                <a:schemeClr val="bg1"/>
              </a:solidFill>
            </a:endParaRPr>
          </a:p>
        </p:txBody>
      </p:sp>
      <p:sp>
        <p:nvSpPr>
          <p:cNvPr id="9" name="TextBox 8"/>
          <p:cNvSpPr txBox="1"/>
          <p:nvPr/>
        </p:nvSpPr>
        <p:spPr>
          <a:xfrm>
            <a:off x="3993777" y="8626"/>
            <a:ext cx="4068482" cy="1138773"/>
          </a:xfrm>
          <a:prstGeom prst="rect">
            <a:avLst/>
          </a:prstGeom>
          <a:noFill/>
        </p:spPr>
        <p:txBody>
          <a:bodyPr wrap="square" rtlCol="0">
            <a:spAutoFit/>
          </a:bodyPr>
          <a:lstStyle/>
          <a:p>
            <a:r>
              <a:rPr lang="en-US" sz="3400" dirty="0" smtClean="0">
                <a:solidFill>
                  <a:schemeClr val="accent4">
                    <a:lumMod val="20000"/>
                    <a:lumOff val="80000"/>
                  </a:schemeClr>
                </a:solidFill>
              </a:rPr>
              <a:t>Contact Information</a:t>
            </a:r>
          </a:p>
        </p:txBody>
      </p:sp>
      <p:sp>
        <p:nvSpPr>
          <p:cNvPr id="2" name="TextBox 1"/>
          <p:cNvSpPr txBox="1"/>
          <p:nvPr/>
        </p:nvSpPr>
        <p:spPr>
          <a:xfrm>
            <a:off x="451339" y="1585701"/>
            <a:ext cx="7605059" cy="2677656"/>
          </a:xfrm>
          <a:prstGeom prst="rect">
            <a:avLst/>
          </a:prstGeom>
          <a:noFill/>
        </p:spPr>
        <p:txBody>
          <a:bodyPr wrap="square" rtlCol="0">
            <a:spAutoFit/>
          </a:bodyPr>
          <a:lstStyle/>
          <a:p>
            <a:r>
              <a:rPr lang="en-US" dirty="0" smtClean="0">
                <a:solidFill>
                  <a:schemeClr val="accent4"/>
                </a:solidFill>
              </a:rPr>
              <a:t>Sarah Koreishi – Deputy Director for Well Being 442-6174</a:t>
            </a:r>
          </a:p>
          <a:p>
            <a:endParaRPr lang="en-US" dirty="0">
              <a:solidFill>
                <a:schemeClr val="accent4"/>
              </a:solidFill>
            </a:endParaRPr>
          </a:p>
          <a:p>
            <a:r>
              <a:rPr lang="en-US" dirty="0" smtClean="0">
                <a:solidFill>
                  <a:schemeClr val="accent4"/>
                </a:solidFill>
              </a:rPr>
              <a:t>Nicole Gilbert – Administrator for Well Being 442-6963</a:t>
            </a:r>
          </a:p>
          <a:p>
            <a:endParaRPr lang="en-US" dirty="0" smtClean="0"/>
          </a:p>
          <a:p>
            <a:r>
              <a:rPr lang="en-US" dirty="0">
                <a:solidFill>
                  <a:schemeClr val="accent4"/>
                </a:solidFill>
              </a:rPr>
              <a:t>Valerie Kanya – Substance Abuse Program Specialist 727-4283</a:t>
            </a:r>
          </a:p>
          <a:p>
            <a:endParaRPr lang="en-US" dirty="0">
              <a:solidFill>
                <a:schemeClr val="accent4"/>
              </a:solidFill>
            </a:endParaRPr>
          </a:p>
          <a:p>
            <a:endParaRPr lang="en-US" dirty="0" smtClean="0"/>
          </a:p>
          <a:p>
            <a:endParaRPr lang="en-US" dirty="0" smtClean="0"/>
          </a:p>
          <a:p>
            <a:endParaRPr lang="en-US" sz="2400" dirty="0"/>
          </a:p>
        </p:txBody>
      </p:sp>
    </p:spTree>
    <p:extLst>
      <p:ext uri="{BB962C8B-B14F-4D97-AF65-F5344CB8AC3E}">
        <p14:creationId xmlns:p14="http://schemas.microsoft.com/office/powerpoint/2010/main" val="378826793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886200" y="8626"/>
            <a:ext cx="4633118" cy="1661993"/>
          </a:xfrm>
          <a:prstGeom prst="rect">
            <a:avLst/>
          </a:prstGeom>
          <a:noFill/>
        </p:spPr>
        <p:txBody>
          <a:bodyPr wrap="square" rtlCol="0">
            <a:spAutoFit/>
          </a:bodyPr>
          <a:lstStyle/>
          <a:p>
            <a:r>
              <a:rPr lang="en-US" sz="3400" dirty="0" smtClean="0">
                <a:solidFill>
                  <a:schemeClr val="accent4">
                    <a:lumMod val="20000"/>
                    <a:lumOff val="80000"/>
                  </a:schemeClr>
                </a:solidFill>
              </a:rPr>
              <a:t>Importance of Substance Use Services</a:t>
            </a:r>
            <a:endParaRPr lang="en-US" sz="3400" dirty="0">
              <a:solidFill>
                <a:schemeClr val="accent4">
                  <a:lumMod val="20000"/>
                  <a:lumOff val="80000"/>
                </a:schemeClr>
              </a:solidFill>
            </a:endParaRPr>
          </a:p>
        </p:txBody>
      </p:sp>
      <p:sp>
        <p:nvSpPr>
          <p:cNvPr id="2" name="TextBox 1"/>
          <p:cNvSpPr txBox="1"/>
          <p:nvPr/>
        </p:nvSpPr>
        <p:spPr>
          <a:xfrm>
            <a:off x="685800" y="1828800"/>
            <a:ext cx="7315200" cy="4555093"/>
          </a:xfrm>
          <a:prstGeom prst="rect">
            <a:avLst/>
          </a:prstGeom>
          <a:noFill/>
        </p:spPr>
        <p:txBody>
          <a:bodyPr wrap="square" rtlCol="0">
            <a:spAutoFit/>
          </a:bodyPr>
          <a:lstStyle/>
          <a:p>
            <a:pPr lvl="0" fontAlgn="base">
              <a:spcAft>
                <a:spcPct val="0"/>
              </a:spcAft>
            </a:pPr>
            <a:r>
              <a:rPr lang="en-US" sz="2400" b="1" dirty="0" smtClean="0">
                <a:solidFill>
                  <a:srgbClr val="70A525"/>
                </a:solidFill>
              </a:rPr>
              <a:t>Why it matters:</a:t>
            </a:r>
          </a:p>
          <a:p>
            <a:pPr lvl="0" fontAlgn="base">
              <a:spcAft>
                <a:spcPct val="0"/>
              </a:spcAft>
            </a:pPr>
            <a:endParaRPr lang="en-US" sz="2400" b="1" dirty="0" smtClean="0">
              <a:solidFill>
                <a:srgbClr val="70A525"/>
              </a:solidFill>
            </a:endParaRPr>
          </a:p>
          <a:p>
            <a:pPr marL="742950" lvl="1" indent="-285750" fontAlgn="base">
              <a:spcAft>
                <a:spcPct val="0"/>
              </a:spcAft>
              <a:buFont typeface="Arial"/>
              <a:buChar char="•"/>
            </a:pPr>
            <a:r>
              <a:rPr lang="en-US" dirty="0" smtClean="0"/>
              <a:t>Build more nurturing and safer environments</a:t>
            </a:r>
          </a:p>
          <a:p>
            <a:pPr marL="742950" lvl="1" indent="-285750" fontAlgn="base">
              <a:spcAft>
                <a:spcPct val="0"/>
              </a:spcAft>
              <a:buFont typeface="Arial"/>
              <a:buChar char="•"/>
            </a:pPr>
            <a:r>
              <a:rPr lang="en-US" dirty="0" smtClean="0"/>
              <a:t>Facilitate reunification</a:t>
            </a:r>
          </a:p>
          <a:p>
            <a:pPr marL="742950" lvl="1" indent="-285750" fontAlgn="base">
              <a:spcAft>
                <a:spcPct val="0"/>
              </a:spcAft>
              <a:buFont typeface="Arial"/>
              <a:buChar char="•"/>
            </a:pPr>
            <a:r>
              <a:rPr lang="en-US" dirty="0" smtClean="0"/>
              <a:t>Promote </a:t>
            </a:r>
            <a:r>
              <a:rPr lang="en-US" dirty="0"/>
              <a:t>positive developmental </a:t>
            </a:r>
            <a:r>
              <a:rPr lang="en-US" dirty="0" smtClean="0"/>
              <a:t>experiences</a:t>
            </a:r>
          </a:p>
          <a:p>
            <a:pPr marL="742950" lvl="1" indent="-285750" fontAlgn="base">
              <a:spcAft>
                <a:spcPct val="0"/>
              </a:spcAft>
              <a:buFont typeface="Arial"/>
              <a:buChar char="•"/>
            </a:pPr>
            <a:r>
              <a:rPr lang="en-US" dirty="0" smtClean="0"/>
              <a:t>Encourage more positive coping strategies for traumatic life experiences</a:t>
            </a:r>
          </a:p>
          <a:p>
            <a:endParaRPr lang="en-US" sz="1600" dirty="0"/>
          </a:p>
          <a:p>
            <a:pPr lvl="1"/>
            <a:endParaRPr lang="en-US" sz="1000" b="1" dirty="0"/>
          </a:p>
          <a:p>
            <a:r>
              <a:rPr lang="en-US" sz="2400" b="1" dirty="0" smtClean="0">
                <a:solidFill>
                  <a:srgbClr val="70A525"/>
                </a:solidFill>
              </a:rPr>
              <a:t>What we can do about it:</a:t>
            </a:r>
          </a:p>
          <a:p>
            <a:endParaRPr lang="en-US" sz="2400" b="1" dirty="0">
              <a:solidFill>
                <a:srgbClr val="70A525"/>
              </a:solidFill>
            </a:endParaRPr>
          </a:p>
          <a:p>
            <a:r>
              <a:rPr lang="en-US" b="1" dirty="0" smtClean="0"/>
              <a:t>Early Screening					</a:t>
            </a:r>
          </a:p>
          <a:p>
            <a:r>
              <a:rPr lang="en-US" b="1" dirty="0" smtClean="0"/>
              <a:t>Assessment					</a:t>
            </a:r>
          </a:p>
          <a:p>
            <a:r>
              <a:rPr lang="en-US" b="1" dirty="0" smtClean="0"/>
              <a:t>Treatment</a:t>
            </a:r>
          </a:p>
          <a:p>
            <a:pPr marL="800100" lvl="1" indent="-342900">
              <a:buFont typeface="Arial"/>
              <a:buChar char="•"/>
            </a:pPr>
            <a:endParaRPr lang="en-US" sz="2400" b="1" dirty="0" smtClean="0">
              <a:solidFill>
                <a:srgbClr val="70A525"/>
              </a:solidFill>
            </a:endParaRPr>
          </a:p>
        </p:txBody>
      </p:sp>
      <p:sp>
        <p:nvSpPr>
          <p:cNvPr id="3" name="Right Arrow 2"/>
          <p:cNvSpPr/>
          <p:nvPr/>
        </p:nvSpPr>
        <p:spPr>
          <a:xfrm>
            <a:off x="3429000" y="5257800"/>
            <a:ext cx="2286000" cy="609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6340380" y="5193929"/>
            <a:ext cx="1752600" cy="646331"/>
          </a:xfrm>
          <a:prstGeom prst="rect">
            <a:avLst/>
          </a:prstGeom>
          <a:noFill/>
        </p:spPr>
        <p:txBody>
          <a:bodyPr wrap="square" rtlCol="0">
            <a:spAutoFit/>
          </a:bodyPr>
          <a:lstStyle/>
          <a:p>
            <a:r>
              <a:rPr lang="en-US" b="1" dirty="0" smtClean="0"/>
              <a:t>Better Outcomes!</a:t>
            </a:r>
            <a:endParaRPr lang="en-US" dirty="0"/>
          </a:p>
        </p:txBody>
      </p:sp>
    </p:spTree>
    <p:extLst>
      <p:ext uri="{BB962C8B-B14F-4D97-AF65-F5344CB8AC3E}">
        <p14:creationId xmlns:p14="http://schemas.microsoft.com/office/powerpoint/2010/main" val="227974975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496" y="830712"/>
            <a:ext cx="7808504" cy="4468023"/>
          </a:xfrm>
        </p:spPr>
        <p:txBody>
          <a:bodyPr>
            <a:normAutofit/>
          </a:bodyPr>
          <a:lstStyle/>
          <a:p>
            <a:pPr>
              <a:buFont typeface="Arial"/>
              <a:buChar char="•"/>
            </a:pPr>
            <a:r>
              <a:rPr lang="en-US" sz="2200" dirty="0" smtClean="0"/>
              <a:t>Consultations and Trainings</a:t>
            </a:r>
          </a:p>
          <a:p>
            <a:pPr>
              <a:buFont typeface="Arial"/>
              <a:buChar char="•"/>
            </a:pPr>
            <a:r>
              <a:rPr lang="en-US" sz="2200" dirty="0" smtClean="0"/>
              <a:t>Adult Linkage to Assessments and Resources</a:t>
            </a:r>
          </a:p>
          <a:p>
            <a:pPr>
              <a:buFont typeface="Arial"/>
              <a:buChar char="•"/>
            </a:pPr>
            <a:r>
              <a:rPr lang="en-US" sz="2200" dirty="0" smtClean="0"/>
              <a:t>DBH Co-located Staff for SA Assessments (to be filled)</a:t>
            </a:r>
          </a:p>
          <a:p>
            <a:pPr>
              <a:buFont typeface="Arial"/>
              <a:buChar char="•"/>
            </a:pPr>
            <a:r>
              <a:rPr lang="en-US" sz="2200" dirty="0" smtClean="0"/>
              <a:t>Family Treatment Court and the linkage of Recovery Specialists </a:t>
            </a:r>
          </a:p>
          <a:p>
            <a:pPr>
              <a:buFont typeface="Arial"/>
              <a:buChar char="•"/>
            </a:pPr>
            <a:r>
              <a:rPr lang="en-US" sz="2200" dirty="0"/>
              <a:t>Ability to Capture Some Drug Screening Results</a:t>
            </a:r>
          </a:p>
          <a:p>
            <a:pPr>
              <a:buFont typeface="Arial"/>
              <a:buChar char="•"/>
            </a:pPr>
            <a:r>
              <a:rPr lang="en-US" sz="2200" dirty="0"/>
              <a:t>Youth Linkage Directly to DBH for </a:t>
            </a:r>
            <a:r>
              <a:rPr lang="en-US" sz="2200" dirty="0" smtClean="0"/>
              <a:t>Collaboration </a:t>
            </a:r>
            <a:r>
              <a:rPr lang="en-US" sz="2200" dirty="0"/>
              <a:t>with ASTEP and TAY Providers</a:t>
            </a:r>
          </a:p>
        </p:txBody>
      </p:sp>
      <p:pic>
        <p:nvPicPr>
          <p:cNvPr id="9"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3600" dirty="0">
              <a:solidFill>
                <a:schemeClr val="bg1"/>
              </a:solidFill>
            </a:endParaRPr>
          </a:p>
        </p:txBody>
      </p:sp>
      <p:sp>
        <p:nvSpPr>
          <p:cNvPr id="8" name="TextBox 7"/>
          <p:cNvSpPr txBox="1"/>
          <p:nvPr/>
        </p:nvSpPr>
        <p:spPr>
          <a:xfrm>
            <a:off x="896815" y="323482"/>
            <a:ext cx="7036491" cy="584775"/>
          </a:xfrm>
          <a:prstGeom prst="rect">
            <a:avLst/>
          </a:prstGeom>
          <a:noFill/>
        </p:spPr>
        <p:txBody>
          <a:bodyPr wrap="square" rtlCol="0">
            <a:spAutoFit/>
          </a:bodyPr>
          <a:lstStyle/>
          <a:p>
            <a:r>
              <a:rPr lang="en-US" sz="3200" dirty="0" smtClean="0">
                <a:solidFill>
                  <a:schemeClr val="accent4">
                    <a:lumMod val="20000"/>
                    <a:lumOff val="80000"/>
                  </a:schemeClr>
                </a:solidFill>
              </a:rPr>
              <a:t>Substance Abuse Service Overview</a:t>
            </a:r>
            <a:endParaRPr lang="en-US" sz="3200" dirty="0">
              <a:solidFill>
                <a:schemeClr val="accent4">
                  <a:lumMod val="20000"/>
                  <a:lumOff val="80000"/>
                </a:schemeClr>
              </a:solidFill>
            </a:endParaRPr>
          </a:p>
        </p:txBody>
      </p:sp>
    </p:spTree>
    <p:extLst>
      <p:ext uri="{BB962C8B-B14F-4D97-AF65-F5344CB8AC3E}">
        <p14:creationId xmlns:p14="http://schemas.microsoft.com/office/powerpoint/2010/main" val="34200576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3600" dirty="0">
              <a:solidFill>
                <a:schemeClr val="bg1"/>
              </a:solidFill>
            </a:endParaRPr>
          </a:p>
        </p:txBody>
      </p:sp>
      <p:sp>
        <p:nvSpPr>
          <p:cNvPr id="8" name="TextBox 7"/>
          <p:cNvSpPr txBox="1"/>
          <p:nvPr/>
        </p:nvSpPr>
        <p:spPr>
          <a:xfrm>
            <a:off x="3993777" y="8626"/>
            <a:ext cx="4068482" cy="1138773"/>
          </a:xfrm>
          <a:prstGeom prst="rect">
            <a:avLst/>
          </a:prstGeom>
          <a:noFill/>
        </p:spPr>
        <p:txBody>
          <a:bodyPr wrap="square" rtlCol="0">
            <a:spAutoFit/>
          </a:bodyPr>
          <a:lstStyle/>
          <a:p>
            <a:r>
              <a:rPr lang="en-US" sz="3400" dirty="0" smtClean="0">
                <a:solidFill>
                  <a:schemeClr val="accent4">
                    <a:lumMod val="20000"/>
                    <a:lumOff val="80000"/>
                  </a:schemeClr>
                </a:solidFill>
              </a:rPr>
              <a:t>Adult drop-off analysis</a:t>
            </a:r>
            <a:endParaRPr lang="en-US" sz="3400" dirty="0">
              <a:solidFill>
                <a:schemeClr val="accent4">
                  <a:lumMod val="20000"/>
                  <a:lumOff val="80000"/>
                </a:schemeClr>
              </a:solidFill>
            </a:endParaRPr>
          </a:p>
        </p:txBody>
      </p:sp>
      <p:sp>
        <p:nvSpPr>
          <p:cNvPr id="10" name="TextBox 9"/>
          <p:cNvSpPr txBox="1"/>
          <p:nvPr/>
        </p:nvSpPr>
        <p:spPr>
          <a:xfrm>
            <a:off x="228600" y="1147399"/>
            <a:ext cx="7732304" cy="707886"/>
          </a:xfrm>
          <a:prstGeom prst="rect">
            <a:avLst/>
          </a:prstGeom>
          <a:noFill/>
        </p:spPr>
        <p:txBody>
          <a:bodyPr wrap="square" rtlCol="0">
            <a:spAutoFit/>
          </a:bodyPr>
          <a:lstStyle/>
          <a:p>
            <a:pPr fontAlgn="base">
              <a:spcAft>
                <a:spcPct val="0"/>
              </a:spcAft>
            </a:pPr>
            <a:r>
              <a:rPr lang="en-US" sz="2000" b="1" dirty="0">
                <a:solidFill>
                  <a:srgbClr val="70A525"/>
                </a:solidFill>
              </a:rPr>
              <a:t>Helped to identify gaps and needed services</a:t>
            </a:r>
          </a:p>
          <a:p>
            <a:pPr fontAlgn="base">
              <a:spcAft>
                <a:spcPct val="0"/>
              </a:spcAft>
            </a:pPr>
            <a:r>
              <a:rPr lang="en-US" sz="2000" b="1" dirty="0">
                <a:solidFill>
                  <a:srgbClr val="70A525"/>
                </a:solidFill>
              </a:rPr>
              <a:t>Used information to inform strategies going forward</a:t>
            </a:r>
          </a:p>
        </p:txBody>
      </p:sp>
      <p:pic>
        <p:nvPicPr>
          <p:cNvPr id="2069"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1" y="2030944"/>
            <a:ext cx="5943600" cy="3850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3169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Substances Reported on Referrals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00234691"/>
              </p:ext>
            </p:extLst>
          </p:nvPr>
        </p:nvGraphicFramePr>
        <p:xfrm>
          <a:off x="3962400" y="1371600"/>
          <a:ext cx="4175125" cy="46656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22395335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Referrals by Administration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5789742"/>
              </p:ext>
            </p:extLst>
          </p:nvPr>
        </p:nvGraphicFramePr>
        <p:xfrm>
          <a:off x="3479800" y="960438"/>
          <a:ext cx="4657725" cy="507682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202660464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93777" y="79190"/>
            <a:ext cx="4068482" cy="523220"/>
          </a:xfrm>
          <a:prstGeom prst="rect">
            <a:avLst/>
          </a:prstGeom>
          <a:noFill/>
        </p:spPr>
        <p:txBody>
          <a:bodyPr wrap="square" rtlCol="0">
            <a:spAutoFit/>
          </a:bodyPr>
          <a:lstStyle/>
          <a:p>
            <a:r>
              <a:rPr lang="en-US" sz="2800" dirty="0" smtClean="0">
                <a:solidFill>
                  <a:schemeClr val="accent4">
                    <a:lumMod val="20000"/>
                    <a:lumOff val="80000"/>
                  </a:schemeClr>
                </a:solidFill>
              </a:rPr>
              <a:t>Education Updates</a:t>
            </a:r>
            <a:endParaRPr lang="en-US" sz="2800" dirty="0">
              <a:solidFill>
                <a:schemeClr val="accent4">
                  <a:lumMod val="20000"/>
                  <a:lumOff val="80000"/>
                </a:schemeClr>
              </a:solidFill>
            </a:endParaRPr>
          </a:p>
        </p:txBody>
      </p:sp>
      <p:pic>
        <p:nvPicPr>
          <p:cNvPr id="10"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600" dirty="0" smtClean="0"/>
              <a:t>Well Being</a:t>
            </a:r>
            <a:endParaRPr lang="en-US" sz="3600" dirty="0">
              <a:solidFill>
                <a:schemeClr val="bg1"/>
              </a:solidFill>
            </a:endParaRPr>
          </a:p>
        </p:txBody>
      </p:sp>
      <p:sp>
        <p:nvSpPr>
          <p:cNvPr id="3" name="TextBox 2"/>
          <p:cNvSpPr txBox="1"/>
          <p:nvPr/>
        </p:nvSpPr>
        <p:spPr>
          <a:xfrm>
            <a:off x="573496" y="1219200"/>
            <a:ext cx="7732304" cy="5355312"/>
          </a:xfrm>
          <a:prstGeom prst="rect">
            <a:avLst/>
          </a:prstGeom>
          <a:noFill/>
        </p:spPr>
        <p:txBody>
          <a:bodyPr wrap="square" rtlCol="0">
            <a:spAutoFit/>
          </a:bodyPr>
          <a:lstStyle/>
          <a:p>
            <a:r>
              <a:rPr lang="en-US" dirty="0" smtClean="0">
                <a:solidFill>
                  <a:schemeClr val="accent4"/>
                </a:solidFill>
              </a:rPr>
              <a:t>Family Treatment Court</a:t>
            </a:r>
          </a:p>
          <a:p>
            <a:endParaRPr lang="en-US" dirty="0" smtClean="0">
              <a:solidFill>
                <a:schemeClr val="accent4"/>
              </a:solidFill>
            </a:endParaRPr>
          </a:p>
          <a:p>
            <a:pPr marL="285750" indent="-285750">
              <a:buFont typeface="Wingdings" panose="05000000000000000000" pitchFamily="2" charset="2"/>
              <a:buChar char="Ø"/>
            </a:pPr>
            <a:r>
              <a:rPr lang="en-US" b="1" dirty="0"/>
              <a:t>An alternative to traditional justice system case processing.  Courts keep individuals in treatment long enough for it work while providing wrap-around support and close monitoring.  Participants are accountable to the Judge,  submit to regular and random urinalysis and are rewarded or sanctioned based on behavior.  The appeal for parents is FTC parents typically reunify faster with their children.    </a:t>
            </a:r>
          </a:p>
          <a:p>
            <a:endParaRPr lang="en-US" dirty="0" smtClean="0"/>
          </a:p>
          <a:p>
            <a:r>
              <a:rPr lang="en-US" dirty="0" smtClean="0">
                <a:solidFill>
                  <a:schemeClr val="accent4"/>
                </a:solidFill>
              </a:rPr>
              <a:t>FTC Redesign 2015 and upcoming in 2018</a:t>
            </a:r>
            <a:endParaRPr lang="en-US" dirty="0" smtClean="0"/>
          </a:p>
          <a:p>
            <a:endParaRPr lang="en-US" dirty="0"/>
          </a:p>
          <a:p>
            <a:pPr marL="285750" indent="-285750">
              <a:buFont typeface="Wingdings" panose="05000000000000000000" pitchFamily="2" charset="2"/>
              <a:buChar char="Ø"/>
            </a:pPr>
            <a:r>
              <a:rPr lang="en-US" b="1" dirty="0"/>
              <a:t>Tiered court model- 4 phases (to be changed to 5 in FY18)</a:t>
            </a:r>
          </a:p>
          <a:p>
            <a:pPr marL="285750" indent="-285750">
              <a:buFont typeface="Wingdings" panose="05000000000000000000" pitchFamily="2" charset="2"/>
              <a:buChar char="Ø"/>
            </a:pPr>
            <a:r>
              <a:rPr lang="en-US" b="1" dirty="0"/>
              <a:t>Addition of Recovery Specialists (reduction to 2 in FY18)</a:t>
            </a:r>
          </a:p>
          <a:p>
            <a:pPr marL="285750" indent="-285750">
              <a:buFont typeface="Wingdings" panose="05000000000000000000" pitchFamily="2" charset="2"/>
              <a:buChar char="Ø"/>
            </a:pPr>
            <a:r>
              <a:rPr lang="en-US" b="1" dirty="0"/>
              <a:t>Now </a:t>
            </a:r>
            <a:r>
              <a:rPr lang="en-US" b="1" dirty="0" smtClean="0"/>
              <a:t>fathers </a:t>
            </a:r>
            <a:r>
              <a:rPr lang="en-US" b="1" dirty="0"/>
              <a:t>are included</a:t>
            </a:r>
          </a:p>
          <a:p>
            <a:pPr marL="285750" indent="-285750">
              <a:buFont typeface="Wingdings" panose="05000000000000000000" pitchFamily="2" charset="2"/>
              <a:buChar char="Ø"/>
            </a:pPr>
            <a:r>
              <a:rPr lang="en-US" b="1" dirty="0"/>
              <a:t>SA options </a:t>
            </a:r>
            <a:r>
              <a:rPr lang="en-US" b="1" dirty="0" smtClean="0"/>
              <a:t>expanded (all levels of care offered)</a:t>
            </a:r>
            <a:endParaRPr lang="en-US" b="1" dirty="0"/>
          </a:p>
          <a:p>
            <a:pPr marL="285750" indent="-285750">
              <a:buFont typeface="Wingdings" panose="05000000000000000000" pitchFamily="2" charset="2"/>
              <a:buChar char="Ø"/>
            </a:pPr>
            <a:r>
              <a:rPr lang="en-US" b="1" dirty="0"/>
              <a:t>Stipulation requirement being eliminated (to be changed to acknowledgement or stipulation in FY18)</a:t>
            </a:r>
          </a:p>
          <a:p>
            <a:pPr marL="285750" indent="-285750">
              <a:buFont typeface="Wingdings" panose="05000000000000000000" pitchFamily="2" charset="2"/>
              <a:buChar char="Ø"/>
            </a:pPr>
            <a:r>
              <a:rPr lang="en-US" b="1" dirty="0"/>
              <a:t>Reunification based on progress and compliance</a:t>
            </a:r>
          </a:p>
        </p:txBody>
      </p:sp>
    </p:spTree>
    <p:extLst>
      <p:ext uri="{BB962C8B-B14F-4D97-AF65-F5344CB8AC3E}">
        <p14:creationId xmlns:p14="http://schemas.microsoft.com/office/powerpoint/2010/main" val="2752728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FTC Outcomes</a:t>
            </a:r>
            <a:endParaRPr lang="en-US" dirty="0"/>
          </a:p>
        </p:txBody>
      </p:sp>
      <p:pic>
        <p:nvPicPr>
          <p:cNvPr id="307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rot="900000">
            <a:off x="3479800" y="1820274"/>
            <a:ext cx="4657725" cy="335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30894096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93777" y="79190"/>
            <a:ext cx="4068482" cy="523220"/>
          </a:xfrm>
          <a:prstGeom prst="rect">
            <a:avLst/>
          </a:prstGeom>
          <a:noFill/>
        </p:spPr>
        <p:txBody>
          <a:bodyPr wrap="square" rtlCol="0">
            <a:spAutoFit/>
          </a:bodyPr>
          <a:lstStyle/>
          <a:p>
            <a:r>
              <a:rPr lang="en-US" sz="2800" dirty="0" smtClean="0">
                <a:solidFill>
                  <a:schemeClr val="accent4">
                    <a:lumMod val="20000"/>
                    <a:lumOff val="80000"/>
                  </a:schemeClr>
                </a:solidFill>
              </a:rPr>
              <a:t>Support Services</a:t>
            </a:r>
            <a:endParaRPr lang="en-US" sz="2800" dirty="0">
              <a:solidFill>
                <a:schemeClr val="accent4">
                  <a:lumMod val="20000"/>
                  <a:lumOff val="80000"/>
                </a:schemeClr>
              </a:solidFill>
            </a:endParaRPr>
          </a:p>
        </p:txBody>
      </p:sp>
      <p:pic>
        <p:nvPicPr>
          <p:cNvPr id="10" name="Picture 1"/>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7696200" y="25972"/>
            <a:ext cx="1646237"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txBox="1">
            <a:spLocks/>
          </p:cNvSpPr>
          <p:nvPr/>
        </p:nvSpPr>
        <p:spPr>
          <a:xfrm>
            <a:off x="573496" y="6270"/>
            <a:ext cx="4267200" cy="609600"/>
          </a:xfrm>
          <a:prstGeom prst="rect">
            <a:avLst/>
          </a:prstGeom>
          <a:noFill/>
        </p:spPr>
        <p:txBody>
          <a:bodyPr vert="horz" lIns="91440" tIns="45720" rIns="91440" bIns="45720" rtlCol="0" anchor="b">
            <a:noAutofit/>
          </a:bodyPr>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3600" dirty="0">
              <a:solidFill>
                <a:schemeClr val="bg1"/>
              </a:solidFill>
            </a:endParaRPr>
          </a:p>
        </p:txBody>
      </p:sp>
      <p:sp>
        <p:nvSpPr>
          <p:cNvPr id="3" name="TextBox 2"/>
          <p:cNvSpPr txBox="1"/>
          <p:nvPr/>
        </p:nvSpPr>
        <p:spPr>
          <a:xfrm>
            <a:off x="573496" y="1219200"/>
            <a:ext cx="7732304" cy="3970318"/>
          </a:xfrm>
          <a:prstGeom prst="rect">
            <a:avLst/>
          </a:prstGeom>
          <a:noFill/>
        </p:spPr>
        <p:txBody>
          <a:bodyPr wrap="square" rtlCol="0">
            <a:spAutoFit/>
          </a:bodyPr>
          <a:lstStyle/>
          <a:p>
            <a:pPr lvl="0"/>
            <a:r>
              <a:rPr lang="en-US" dirty="0" smtClean="0">
                <a:solidFill>
                  <a:schemeClr val="accent4"/>
                </a:solidFill>
              </a:rPr>
              <a:t>Recovery Specialist</a:t>
            </a:r>
          </a:p>
          <a:p>
            <a:pPr marL="285750" lvl="0" indent="-285750">
              <a:buFont typeface="Wingdings" panose="05000000000000000000" pitchFamily="2" charset="2"/>
              <a:buChar char="Ø"/>
            </a:pPr>
            <a:r>
              <a:rPr lang="en-US" dirty="0"/>
              <a:t>Recovery Specialist help to navigate the system and help steer caregivers to an appropriate and accessible treatment option that will meet their individual </a:t>
            </a:r>
            <a:r>
              <a:rPr lang="en-US" dirty="0" smtClean="0"/>
              <a:t>needs. Some task are:</a:t>
            </a:r>
          </a:p>
          <a:p>
            <a:pPr marL="742950" lvl="1" indent="-285750">
              <a:buFont typeface="Wingdings" panose="05000000000000000000" pitchFamily="2" charset="2"/>
              <a:buChar char="§"/>
            </a:pPr>
            <a:r>
              <a:rPr lang="en-US" dirty="0" smtClean="0"/>
              <a:t>Outreach to potential clients; engage to enter FTC</a:t>
            </a:r>
          </a:p>
          <a:p>
            <a:pPr marL="742950" lvl="1" indent="-285750">
              <a:buFont typeface="Wingdings" panose="05000000000000000000" pitchFamily="2" charset="2"/>
              <a:buChar char="§"/>
            </a:pPr>
            <a:r>
              <a:rPr lang="en-US" dirty="0" smtClean="0"/>
              <a:t>Collaborate with treatment providers to develop recovery plans and relapse prevention plan (to include child welfare and treatment goals)</a:t>
            </a:r>
          </a:p>
          <a:p>
            <a:pPr marL="742950" lvl="1" indent="-285750">
              <a:buFont typeface="Wingdings" panose="05000000000000000000" pitchFamily="2" charset="2"/>
              <a:buChar char="§"/>
            </a:pPr>
            <a:r>
              <a:rPr lang="en-US" dirty="0" smtClean="0"/>
              <a:t>Collaborate with social workers on client progress and challenges</a:t>
            </a:r>
          </a:p>
          <a:p>
            <a:pPr marL="742950" lvl="1" indent="-285750">
              <a:buFont typeface="Wingdings" panose="05000000000000000000" pitchFamily="2" charset="2"/>
              <a:buChar char="§"/>
            </a:pPr>
            <a:r>
              <a:rPr lang="en-US" dirty="0" smtClean="0"/>
              <a:t>Monitor and support clients through treatment progression</a:t>
            </a:r>
          </a:p>
          <a:p>
            <a:pPr marL="742950" lvl="1" indent="-285750">
              <a:buFont typeface="Wingdings" panose="05000000000000000000" pitchFamily="2" charset="2"/>
              <a:buChar char="§"/>
            </a:pPr>
            <a:r>
              <a:rPr lang="en-US" dirty="0" smtClean="0"/>
              <a:t>Attend court hearings, staffing's, red team meetings, family team meetings and other meetings scheduled around case planning</a:t>
            </a:r>
          </a:p>
          <a:p>
            <a:pPr marL="742950" lvl="1" indent="-285750">
              <a:buFont typeface="Wingdings" panose="05000000000000000000" pitchFamily="2" charset="2"/>
              <a:buChar char="§"/>
            </a:pPr>
            <a:r>
              <a:rPr lang="en-US" dirty="0" smtClean="0"/>
              <a:t>Complete court reports and attend FTC weekly</a:t>
            </a:r>
            <a:endParaRPr lang="en-US" dirty="0"/>
          </a:p>
        </p:txBody>
      </p:sp>
    </p:spTree>
    <p:extLst>
      <p:ext uri="{BB962C8B-B14F-4D97-AF65-F5344CB8AC3E}">
        <p14:creationId xmlns:p14="http://schemas.microsoft.com/office/powerpoint/2010/main" val="3557083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ＭＳ 明朝"/>
        <a:font script="Hang" typeface="바탕"/>
        <a:font script="Hans" typeface="华文新魏"/>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华文新魏"/>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24909</TotalTime>
  <Words>547</Words>
  <Application>Microsoft Office PowerPoint</Application>
  <PresentationFormat>On-screen Show (4:3)</PresentationFormat>
  <Paragraphs>95</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Kilter</vt:lpstr>
      <vt:lpstr>PowerPoint Presentation</vt:lpstr>
      <vt:lpstr>PowerPoint Presentation</vt:lpstr>
      <vt:lpstr>PowerPoint Presentation</vt:lpstr>
      <vt:lpstr>PowerPoint Presentation</vt:lpstr>
      <vt:lpstr>Substances Reported on Referrals</vt:lpstr>
      <vt:lpstr>Referrals by Administration</vt:lpstr>
      <vt:lpstr>PowerPoint Presentation</vt:lpstr>
      <vt:lpstr>FTC Outcomes</vt:lpstr>
      <vt:lpstr>PowerPoint Presentation</vt:lpstr>
      <vt:lpstr>Recovery Specialist Outcomes</vt:lpstr>
      <vt:lpstr>PowerPoint Presentation</vt:lpstr>
      <vt:lpstr>PowerPoint Presentation</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Well Being:  Domestic Violence</dc:title>
  <dc:creator>Amy Templeman</dc:creator>
  <cp:lastModifiedBy>ServUS</cp:lastModifiedBy>
  <cp:revision>453</cp:revision>
  <cp:lastPrinted>2014-05-08T00:44:59Z</cp:lastPrinted>
  <dcterms:created xsi:type="dcterms:W3CDTF">2013-10-10T20:38:50Z</dcterms:created>
  <dcterms:modified xsi:type="dcterms:W3CDTF">2017-12-05T13:31:24Z</dcterms:modified>
</cp:coreProperties>
</file>