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4" r:id="rId2"/>
    <p:sldId id="290" r:id="rId3"/>
    <p:sldId id="291" r:id="rId4"/>
    <p:sldId id="292" r:id="rId5"/>
    <p:sldId id="293" r:id="rId6"/>
    <p:sldId id="294" r:id="rId7"/>
    <p:sldId id="297" r:id="rId8"/>
    <p:sldId id="296" r:id="rId9"/>
    <p:sldId id="298" r:id="rId10"/>
    <p:sldId id="295" r:id="rId11"/>
    <p:sldId id="299" r:id="rId12"/>
    <p:sldId id="301" r:id="rId13"/>
    <p:sldId id="305" r:id="rId14"/>
    <p:sldId id="304" r:id="rId15"/>
    <p:sldId id="303" r:id="rId16"/>
    <p:sldId id="302" r:id="rId17"/>
    <p:sldId id="312" r:id="rId18"/>
    <p:sldId id="313" r:id="rId19"/>
    <p:sldId id="314" r:id="rId20"/>
    <p:sldId id="315" r:id="rId21"/>
    <p:sldId id="317" r:id="rId22"/>
    <p:sldId id="318" r:id="rId23"/>
    <p:sldId id="319" r:id="rId24"/>
    <p:sldId id="321" r:id="rId25"/>
    <p:sldId id="323" r:id="rId26"/>
    <p:sldId id="322" r:id="rId27"/>
    <p:sldId id="325" r:id="rId28"/>
    <p:sldId id="329" r:id="rId29"/>
    <p:sldId id="335" r:id="rId30"/>
    <p:sldId id="327" r:id="rId31"/>
    <p:sldId id="330" r:id="rId32"/>
    <p:sldId id="326" r:id="rId33"/>
    <p:sldId id="331" r:id="rId34"/>
    <p:sldId id="306" r:id="rId35"/>
    <p:sldId id="309" r:id="rId36"/>
    <p:sldId id="310" r:id="rId37"/>
    <p:sldId id="333" r:id="rId38"/>
    <p:sldId id="307" r:id="rId39"/>
    <p:sldId id="31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60"/>
  </p:normalViewPr>
  <p:slideViewPr>
    <p:cSldViewPr snapToGrid="0">
      <p:cViewPr varScale="1">
        <p:scale>
          <a:sx n="78" d="100"/>
          <a:sy n="78" d="100"/>
        </p:scale>
        <p:origin x="108"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5" descr="DFS-Horizontal logo Color-0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819" y="6161838"/>
            <a:ext cx="1434231" cy="490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868796" y="1203232"/>
            <a:ext cx="752475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61819" y="60489"/>
            <a:ext cx="8229023" cy="1143000"/>
          </a:xfrm>
        </p:spPr>
        <p:txBody>
          <a:bodyPr/>
          <a:lstStyle>
            <a:lvl1pPr>
              <a:defRPr>
                <a:latin typeface="Century Gothic" panose="020B0502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52116" indent="-252116">
              <a:buFont typeface="Courier New" panose="02070309020205020404" pitchFamily="49" charset="0"/>
              <a:buChar char="o"/>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00455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5" descr="DFS-Horizontal logo Color-0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820" y="6161838"/>
            <a:ext cx="1342159" cy="45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086600" y="274641"/>
            <a:ext cx="2057400" cy="5851525"/>
          </a:xfrm>
        </p:spPr>
        <p:txBody>
          <a:bodyPr vert="eaVert"/>
          <a:lstStyle>
            <a:lvl1pPr>
              <a:defRPr>
                <a:latin typeface="Century Gothic" panose="020B0502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41"/>
            <a:ext cx="6019800" cy="5851525"/>
          </a:xfrm>
        </p:spPr>
        <p:txBody>
          <a:bodyPr vert="eaVert"/>
          <a:lstStyle>
            <a:lvl1pPr marL="252116" indent="-252116">
              <a:buFont typeface="Courier New" panose="02070309020205020404" pitchFamily="49" charset="0"/>
              <a:buChar char="o"/>
              <a:defRPr>
                <a:latin typeface="Century Gothic" panose="020B0502020202020204" pitchFamily="34" charset="0"/>
              </a:defRPr>
            </a:lvl1pPr>
            <a:lvl2pPr marL="547304" indent="-210097">
              <a:buFont typeface="Courier New" panose="02070309020205020404" pitchFamily="49" charset="0"/>
              <a:buChar char="o"/>
              <a:defRPr>
                <a:latin typeface="Century Gothic" panose="020B0502020202020204" pitchFamily="34" charset="0"/>
              </a:defRPr>
            </a:lvl2pPr>
            <a:lvl3pPr marL="842489" indent="-168078">
              <a:buFont typeface="Courier New" panose="02070309020205020404" pitchFamily="49" charset="0"/>
              <a:buChar char="o"/>
              <a:defRPr>
                <a:latin typeface="Century Gothic" panose="020B0502020202020204" pitchFamily="34" charset="0"/>
              </a:defRPr>
            </a:lvl3pPr>
            <a:lvl4pPr marL="1179695" indent="-168078">
              <a:buFont typeface="Courier New" panose="02070309020205020404" pitchFamily="49" charset="0"/>
              <a:buChar char="o"/>
              <a:defRPr>
                <a:latin typeface="Century Gothic" panose="020B0502020202020204" pitchFamily="34" charset="0"/>
              </a:defRPr>
            </a:lvl4pPr>
            <a:lvl5pPr marL="1516900" indent="-168078">
              <a:buFont typeface="Courier New" panose="02070309020205020404" pitchFamily="49" charset="0"/>
              <a:buChar char="o"/>
              <a:defRPr>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941077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4" name="Picture 5" descr="DFS-Horizontal logo Color-0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3290" y="951557"/>
            <a:ext cx="7223125" cy="2484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6"/>
          <p:cNvSpPr txBox="1">
            <a:spLocks noChangeArrowheads="1"/>
          </p:cNvSpPr>
          <p:nvPr userDrawn="1"/>
        </p:nvSpPr>
        <p:spPr bwMode="auto">
          <a:xfrm>
            <a:off x="668194" y="3354762"/>
            <a:ext cx="7824932" cy="280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85" tIns="44943" rIns="89885" bIns="44943">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5080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5080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5080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5080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defTabSz="448206" eaLnBrk="1" hangingPunct="1">
              <a:defRPr/>
            </a:pPr>
            <a:r>
              <a:rPr lang="en-US" altLang="en-US" sz="1235" dirty="0" smtClean="0">
                <a:solidFill>
                  <a:srgbClr val="7F7F7F"/>
                </a:solidFill>
                <a:latin typeface="Century Gothic" pitchFamily="34" charset="0"/>
              </a:rPr>
              <a:t>Forensic Science Laboratory | Public Health Laboratory | Crime Scene Sciences</a:t>
            </a:r>
          </a:p>
        </p:txBody>
      </p:sp>
      <p:sp>
        <p:nvSpPr>
          <p:cNvPr id="6" name="Title 1"/>
          <p:cNvSpPr>
            <a:spLocks noGrp="1"/>
          </p:cNvSpPr>
          <p:nvPr>
            <p:ph type="ctrTitle" hasCustomPrompt="1"/>
          </p:nvPr>
        </p:nvSpPr>
        <p:spPr>
          <a:xfrm>
            <a:off x="593987" y="3823264"/>
            <a:ext cx="7772977" cy="1469371"/>
          </a:xfrm>
        </p:spPr>
        <p:txBody>
          <a:bodyPr>
            <a:normAutofit/>
          </a:bodyPr>
          <a:lstStyle>
            <a:lvl1pPr>
              <a:defRPr sz="4236" baseline="0">
                <a:latin typeface="Century Gothic" panose="020B0502020202020204" pitchFamily="34" charset="0"/>
              </a:defRPr>
            </a:lvl1pPr>
          </a:lstStyle>
          <a:p>
            <a:r>
              <a:rPr lang="en-US" dirty="0" smtClean="0"/>
              <a:t>TITLE OF YOUR PRESENTATION IN ALL CAPS</a:t>
            </a:r>
            <a:endParaRPr lang="en-US" dirty="0"/>
          </a:p>
        </p:txBody>
      </p:sp>
      <p:sp>
        <p:nvSpPr>
          <p:cNvPr id="7" name="Subtitle 2"/>
          <p:cNvSpPr>
            <a:spLocks noGrp="1"/>
          </p:cNvSpPr>
          <p:nvPr>
            <p:ph type="subTitle" idx="1" hasCustomPrompt="1"/>
          </p:nvPr>
        </p:nvSpPr>
        <p:spPr>
          <a:xfrm>
            <a:off x="1379682" y="5507202"/>
            <a:ext cx="6401955" cy="954503"/>
          </a:xfrm>
        </p:spPr>
        <p:txBody>
          <a:bodyPr/>
          <a:lstStyle>
            <a:lvl1pPr marL="0" indent="0" algn="ctr">
              <a:buNone/>
              <a:defRPr>
                <a:solidFill>
                  <a:schemeClr val="tx1">
                    <a:tint val="75000"/>
                  </a:schemeClr>
                </a:solidFill>
                <a:latin typeface="Century Gothic" panose="020B0502020202020204" pitchFamily="34" charset="0"/>
              </a:defRPr>
            </a:lvl1pPr>
            <a:lvl2pPr marL="403433" indent="0" algn="ctr">
              <a:buNone/>
              <a:defRPr>
                <a:solidFill>
                  <a:schemeClr val="tx1">
                    <a:tint val="75000"/>
                  </a:schemeClr>
                </a:solidFill>
              </a:defRPr>
            </a:lvl2pPr>
            <a:lvl3pPr marL="806867" indent="0" algn="ctr">
              <a:buNone/>
              <a:defRPr>
                <a:solidFill>
                  <a:schemeClr val="tx1">
                    <a:tint val="75000"/>
                  </a:schemeClr>
                </a:solidFill>
              </a:defRPr>
            </a:lvl3pPr>
            <a:lvl4pPr marL="1210300" indent="0" algn="ctr">
              <a:buNone/>
              <a:defRPr>
                <a:solidFill>
                  <a:schemeClr val="tx1">
                    <a:tint val="75000"/>
                  </a:schemeClr>
                </a:solidFill>
              </a:defRPr>
            </a:lvl4pPr>
            <a:lvl5pPr marL="1613733" indent="0" algn="ctr">
              <a:buNone/>
              <a:defRPr>
                <a:solidFill>
                  <a:schemeClr val="tx1">
                    <a:tint val="75000"/>
                  </a:schemeClr>
                </a:solidFill>
              </a:defRPr>
            </a:lvl5pPr>
            <a:lvl6pPr marL="2017166" indent="0" algn="ctr">
              <a:buNone/>
              <a:defRPr>
                <a:solidFill>
                  <a:schemeClr val="tx1">
                    <a:tint val="75000"/>
                  </a:schemeClr>
                </a:solidFill>
              </a:defRPr>
            </a:lvl6pPr>
            <a:lvl7pPr marL="2420600" indent="0" algn="ctr">
              <a:buNone/>
              <a:defRPr>
                <a:solidFill>
                  <a:schemeClr val="tx1">
                    <a:tint val="75000"/>
                  </a:schemeClr>
                </a:solidFill>
              </a:defRPr>
            </a:lvl7pPr>
            <a:lvl8pPr marL="2824033" indent="0" algn="ctr">
              <a:buNone/>
              <a:defRPr>
                <a:solidFill>
                  <a:schemeClr val="tx1">
                    <a:tint val="75000"/>
                  </a:schemeClr>
                </a:solidFill>
              </a:defRPr>
            </a:lvl8pPr>
            <a:lvl9pPr marL="3227466" indent="0" algn="ctr">
              <a:buNone/>
              <a:defRPr>
                <a:solidFill>
                  <a:schemeClr val="tx1">
                    <a:tint val="75000"/>
                  </a:schemeClr>
                </a:solidFill>
              </a:defRPr>
            </a:lvl9pPr>
          </a:lstStyle>
          <a:p>
            <a:r>
              <a:rPr lang="en-US" altLang="en-US" dirty="0" smtClean="0">
                <a:solidFill>
                  <a:srgbClr val="7F7F7F"/>
                </a:solidFill>
              </a:rPr>
              <a:t>MONTH XX, XXXX</a:t>
            </a:r>
            <a:endParaRPr lang="en-US" altLang="en-US" dirty="0">
              <a:solidFill>
                <a:srgbClr val="7F7F7F"/>
              </a:solidFill>
            </a:endParaRPr>
          </a:p>
        </p:txBody>
      </p:sp>
    </p:spTree>
    <p:extLst>
      <p:ext uri="{BB962C8B-B14F-4D97-AF65-F5344CB8AC3E}">
        <p14:creationId xmlns:p14="http://schemas.microsoft.com/office/powerpoint/2010/main" val="17563870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Section Header">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167535" y="2127084"/>
            <a:ext cx="7010978" cy="1980385"/>
          </a:xfrm>
        </p:spPr>
        <p:txBody>
          <a:bodyPr/>
          <a:lstStyle>
            <a:lvl1pPr marL="0" indent="0" algn="ctr">
              <a:buNone/>
              <a:defRPr sz="3243"/>
            </a:lvl1pPr>
          </a:lstStyle>
          <a:p>
            <a:pPr lvl="0"/>
            <a:r>
              <a:rPr lang="en-US" dirty="0" smtClean="0"/>
              <a:t>Click to add title</a:t>
            </a:r>
          </a:p>
        </p:txBody>
      </p:sp>
      <p:sp>
        <p:nvSpPr>
          <p:cNvPr id="6" name="Text Placeholder 5"/>
          <p:cNvSpPr>
            <a:spLocks noGrp="1"/>
          </p:cNvSpPr>
          <p:nvPr>
            <p:ph type="body" sz="quarter" idx="11" hasCustomPrompt="1"/>
          </p:nvPr>
        </p:nvSpPr>
        <p:spPr>
          <a:xfrm>
            <a:off x="1251239" y="4164390"/>
            <a:ext cx="6927273" cy="1605243"/>
          </a:xfrm>
        </p:spPr>
        <p:txBody>
          <a:bodyPr/>
          <a:lstStyle>
            <a:lvl1pPr marL="0" indent="0">
              <a:buNone/>
              <a:defRPr sz="1324"/>
            </a:lvl1pPr>
          </a:lstStyle>
          <a:p>
            <a:pPr lvl="0"/>
            <a:r>
              <a:rPr lang="en-US" dirty="0" smtClean="0"/>
              <a:t>Click to add text</a:t>
            </a:r>
          </a:p>
        </p:txBody>
      </p:sp>
    </p:spTree>
    <p:extLst>
      <p:ext uri="{BB962C8B-B14F-4D97-AF65-F5344CB8AC3E}">
        <p14:creationId xmlns:p14="http://schemas.microsoft.com/office/powerpoint/2010/main" val="202092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860137" y="1143000"/>
            <a:ext cx="752475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2" y="0"/>
            <a:ext cx="8229023" cy="1143000"/>
          </a:xfrm>
        </p:spPr>
        <p:txBody>
          <a:bodyPr/>
          <a:lstStyle>
            <a:lvl1pPr>
              <a:defRPr>
                <a:latin typeface="Century Gothic" panose="020B0502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5"/>
            <a:ext cx="4038600" cy="4525963"/>
          </a:xfrm>
        </p:spPr>
        <p:txBody>
          <a:bodyPr/>
          <a:lstStyle>
            <a:lvl1pPr marL="252116" indent="-252116">
              <a:buFont typeface="Courier New" panose="02070309020205020404" pitchFamily="49" charset="0"/>
              <a:buChar char="o"/>
              <a:defRPr sz="2051">
                <a:latin typeface="Century Gothic" panose="020B0502020202020204" pitchFamily="34" charset="0"/>
              </a:defRPr>
            </a:lvl1pPr>
            <a:lvl2pPr marL="547304" indent="-210097">
              <a:buFont typeface="Courier New" panose="02070309020205020404" pitchFamily="49" charset="0"/>
              <a:buChar char="o"/>
              <a:defRPr sz="1786">
                <a:latin typeface="Century Gothic" panose="020B0502020202020204" pitchFamily="34" charset="0"/>
              </a:defRPr>
            </a:lvl2pPr>
            <a:lvl3pPr marL="842489" indent="-168078">
              <a:buFont typeface="Courier New" panose="02070309020205020404" pitchFamily="49" charset="0"/>
              <a:buChar char="o"/>
              <a:defRPr sz="1456">
                <a:latin typeface="Century Gothic" panose="020B0502020202020204" pitchFamily="34" charset="0"/>
              </a:defRPr>
            </a:lvl3pPr>
            <a:lvl4pPr marL="1179695" indent="-168078">
              <a:buFont typeface="Courier New" panose="02070309020205020404" pitchFamily="49" charset="0"/>
              <a:buChar char="o"/>
              <a:defRPr sz="1324">
                <a:latin typeface="Century Gothic" panose="020B0502020202020204" pitchFamily="34" charset="0"/>
              </a:defRPr>
            </a:lvl4pPr>
            <a:lvl5pPr marL="1516900" indent="-168078">
              <a:buFont typeface="Courier New" panose="02070309020205020404" pitchFamily="49" charset="0"/>
              <a:buChar char="o"/>
              <a:defRPr sz="1324">
                <a:latin typeface="Century Gothic" panose="020B0502020202020204" pitchFamily="34" charset="0"/>
              </a:defRPr>
            </a:lvl5pPr>
            <a:lvl6pPr>
              <a:defRPr sz="1324"/>
            </a:lvl6pPr>
            <a:lvl7pPr>
              <a:defRPr sz="1324"/>
            </a:lvl7pPr>
            <a:lvl8pPr>
              <a:defRPr sz="1324"/>
            </a:lvl8pPr>
            <a:lvl9pPr>
              <a:defRPr sz="1324"/>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5"/>
            <a:ext cx="4038600" cy="4525963"/>
          </a:xfrm>
        </p:spPr>
        <p:txBody>
          <a:bodyPr/>
          <a:lstStyle>
            <a:lvl1pPr marL="252116" indent="-252116">
              <a:buFont typeface="Courier New" panose="02070309020205020404" pitchFamily="49" charset="0"/>
              <a:buChar char="o"/>
              <a:defRPr sz="2051">
                <a:latin typeface="Century Gothic" panose="020B0502020202020204" pitchFamily="34" charset="0"/>
              </a:defRPr>
            </a:lvl1pPr>
            <a:lvl2pPr marL="547304" indent="-210097">
              <a:buFont typeface="Courier New" panose="02070309020205020404" pitchFamily="49" charset="0"/>
              <a:buChar char="o"/>
              <a:defRPr sz="1786">
                <a:latin typeface="Century Gothic" panose="020B0502020202020204" pitchFamily="34" charset="0"/>
              </a:defRPr>
            </a:lvl2pPr>
            <a:lvl3pPr marL="842489" indent="-168078">
              <a:buFont typeface="Courier New" panose="02070309020205020404" pitchFamily="49" charset="0"/>
              <a:buChar char="o"/>
              <a:defRPr sz="1456">
                <a:latin typeface="Century Gothic" panose="020B0502020202020204" pitchFamily="34" charset="0"/>
              </a:defRPr>
            </a:lvl3pPr>
            <a:lvl4pPr marL="1179695" indent="-168078">
              <a:buFont typeface="Courier New" panose="02070309020205020404" pitchFamily="49" charset="0"/>
              <a:buChar char="o"/>
              <a:defRPr sz="1324">
                <a:latin typeface="Century Gothic" panose="020B0502020202020204" pitchFamily="34" charset="0"/>
              </a:defRPr>
            </a:lvl4pPr>
            <a:lvl5pPr marL="1516900" indent="-168078">
              <a:buFont typeface="Courier New" panose="02070309020205020404" pitchFamily="49" charset="0"/>
              <a:buChar char="o"/>
              <a:defRPr sz="1324">
                <a:latin typeface="Century Gothic" panose="020B0502020202020204" pitchFamily="34" charset="0"/>
              </a:defRPr>
            </a:lvl5pPr>
            <a:lvl6pPr>
              <a:defRPr sz="1324"/>
            </a:lvl6pPr>
            <a:lvl7pPr>
              <a:defRPr sz="1324"/>
            </a:lvl7pPr>
            <a:lvl8pPr>
              <a:defRPr sz="1324"/>
            </a:lvl8pPr>
            <a:lvl9pPr>
              <a:defRPr sz="1324"/>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74799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860137" y="1145801"/>
            <a:ext cx="752475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491" y="2859"/>
            <a:ext cx="8229023" cy="1143000"/>
          </a:xfrm>
        </p:spPr>
        <p:txBody>
          <a:bodyPr/>
          <a:lstStyle>
            <a:lvl1pPr>
              <a:defRPr>
                <a:latin typeface="Century Gothic" panose="020B0502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2" y="1535113"/>
            <a:ext cx="4040189" cy="639762"/>
          </a:xfrm>
        </p:spPr>
        <p:txBody>
          <a:bodyPr anchor="b"/>
          <a:lstStyle>
            <a:lvl1pPr marL="0" indent="0">
              <a:buNone/>
              <a:defRPr sz="1786" b="1">
                <a:latin typeface="Century Gothic" panose="020B0502020202020204" pitchFamily="34" charset="0"/>
              </a:defRPr>
            </a:lvl1pPr>
            <a:lvl2pPr marL="337089" indent="0">
              <a:buNone/>
              <a:defRPr sz="1456" b="1"/>
            </a:lvl2pPr>
            <a:lvl3pPr marL="674179" indent="0">
              <a:buNone/>
              <a:defRPr sz="1324" b="1"/>
            </a:lvl3pPr>
            <a:lvl4pPr marL="1011269" indent="0">
              <a:buNone/>
              <a:defRPr sz="1191" b="1"/>
            </a:lvl4pPr>
            <a:lvl5pPr marL="1348358" indent="0">
              <a:buNone/>
              <a:defRPr sz="1191" b="1"/>
            </a:lvl5pPr>
            <a:lvl6pPr marL="1685449" indent="0">
              <a:buNone/>
              <a:defRPr sz="1191" b="1"/>
            </a:lvl6pPr>
            <a:lvl7pPr marL="2022538" indent="0">
              <a:buNone/>
              <a:defRPr sz="1191" b="1"/>
            </a:lvl7pPr>
            <a:lvl8pPr marL="2359628" indent="0">
              <a:buNone/>
              <a:defRPr sz="1191" b="1"/>
            </a:lvl8pPr>
            <a:lvl9pPr marL="2696717" indent="0">
              <a:buNone/>
              <a:defRPr sz="1191" b="1"/>
            </a:lvl9pPr>
          </a:lstStyle>
          <a:p>
            <a:pPr lvl="0"/>
            <a:r>
              <a:rPr lang="en-US" dirty="0" smtClean="0"/>
              <a:t>Click to edit Master text styles</a:t>
            </a:r>
          </a:p>
        </p:txBody>
      </p:sp>
      <p:sp>
        <p:nvSpPr>
          <p:cNvPr id="4" name="Content Placeholder 3"/>
          <p:cNvSpPr>
            <a:spLocks noGrp="1"/>
          </p:cNvSpPr>
          <p:nvPr>
            <p:ph sz="half" idx="2"/>
          </p:nvPr>
        </p:nvSpPr>
        <p:spPr>
          <a:xfrm>
            <a:off x="457202" y="2174875"/>
            <a:ext cx="4040189" cy="3951288"/>
          </a:xfrm>
        </p:spPr>
        <p:txBody>
          <a:bodyPr/>
          <a:lstStyle>
            <a:lvl1pPr marL="252116" indent="-252116">
              <a:buFont typeface="Courier New" panose="02070309020205020404" pitchFamily="49" charset="0"/>
              <a:buChar char="o"/>
              <a:defRPr sz="1786">
                <a:latin typeface="Century Gothic" panose="020B0502020202020204" pitchFamily="34" charset="0"/>
              </a:defRPr>
            </a:lvl1pPr>
            <a:lvl2pPr marL="547304" indent="-210097">
              <a:buFont typeface="Courier New" panose="02070309020205020404" pitchFamily="49" charset="0"/>
              <a:buChar char="o"/>
              <a:defRPr sz="1456">
                <a:latin typeface="Century Gothic" panose="020B0502020202020204" pitchFamily="34" charset="0"/>
              </a:defRPr>
            </a:lvl2pPr>
            <a:lvl3pPr marL="842489" indent="-168078">
              <a:buFont typeface="Courier New" panose="02070309020205020404" pitchFamily="49" charset="0"/>
              <a:buChar char="o"/>
              <a:defRPr sz="1324">
                <a:latin typeface="Century Gothic" panose="020B0502020202020204" pitchFamily="34" charset="0"/>
              </a:defRPr>
            </a:lvl3pPr>
            <a:lvl4pPr marL="1179695" indent="-168078">
              <a:buFont typeface="Courier New" panose="02070309020205020404" pitchFamily="49" charset="0"/>
              <a:buChar char="o"/>
              <a:defRPr sz="1191">
                <a:latin typeface="Century Gothic" panose="020B0502020202020204" pitchFamily="34" charset="0"/>
              </a:defRPr>
            </a:lvl4pPr>
            <a:lvl5pPr marL="1516900" indent="-168078">
              <a:buFont typeface="Courier New" panose="02070309020205020404" pitchFamily="49" charset="0"/>
              <a:buChar char="o"/>
              <a:defRPr sz="1191">
                <a:latin typeface="Century Gothic" panose="020B0502020202020204" pitchFamily="34" charset="0"/>
              </a:defRPr>
            </a:lvl5pPr>
            <a:lvl6pPr>
              <a:defRPr sz="1191"/>
            </a:lvl6pPr>
            <a:lvl7pPr>
              <a:defRPr sz="1191"/>
            </a:lvl7pPr>
            <a:lvl8pPr>
              <a:defRPr sz="1191"/>
            </a:lvl8pPr>
            <a:lvl9pPr>
              <a:defRPr sz="1191"/>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535113"/>
            <a:ext cx="4041776" cy="639762"/>
          </a:xfrm>
        </p:spPr>
        <p:txBody>
          <a:bodyPr anchor="b"/>
          <a:lstStyle>
            <a:lvl1pPr marL="0" indent="0">
              <a:buNone/>
              <a:defRPr sz="1786" b="1">
                <a:latin typeface="Century Gothic" panose="020B0502020202020204" pitchFamily="34" charset="0"/>
              </a:defRPr>
            </a:lvl1pPr>
            <a:lvl2pPr marL="337089" indent="0">
              <a:buNone/>
              <a:defRPr sz="1456" b="1"/>
            </a:lvl2pPr>
            <a:lvl3pPr marL="674179" indent="0">
              <a:buNone/>
              <a:defRPr sz="1324" b="1"/>
            </a:lvl3pPr>
            <a:lvl4pPr marL="1011269" indent="0">
              <a:buNone/>
              <a:defRPr sz="1191" b="1"/>
            </a:lvl4pPr>
            <a:lvl5pPr marL="1348358" indent="0">
              <a:buNone/>
              <a:defRPr sz="1191" b="1"/>
            </a:lvl5pPr>
            <a:lvl6pPr marL="1685449" indent="0">
              <a:buNone/>
              <a:defRPr sz="1191" b="1"/>
            </a:lvl6pPr>
            <a:lvl7pPr marL="2022538" indent="0">
              <a:buNone/>
              <a:defRPr sz="1191" b="1"/>
            </a:lvl7pPr>
            <a:lvl8pPr marL="2359628" indent="0">
              <a:buNone/>
              <a:defRPr sz="1191" b="1"/>
            </a:lvl8pPr>
            <a:lvl9pPr marL="2696717" indent="0">
              <a:buNone/>
              <a:defRPr sz="1191" b="1"/>
            </a:lvl9pPr>
          </a:lstStyle>
          <a:p>
            <a:pPr lvl="0"/>
            <a:r>
              <a:rPr lang="en-US" dirty="0" smtClean="0"/>
              <a:t>Click to edit Master text styles</a:t>
            </a:r>
          </a:p>
        </p:txBody>
      </p:sp>
      <p:sp>
        <p:nvSpPr>
          <p:cNvPr id="6" name="Content Placeholder 5"/>
          <p:cNvSpPr>
            <a:spLocks noGrp="1"/>
          </p:cNvSpPr>
          <p:nvPr>
            <p:ph sz="quarter" idx="4"/>
          </p:nvPr>
        </p:nvSpPr>
        <p:spPr>
          <a:xfrm>
            <a:off x="4645027" y="2174875"/>
            <a:ext cx="4041776" cy="3951288"/>
          </a:xfrm>
        </p:spPr>
        <p:txBody>
          <a:bodyPr/>
          <a:lstStyle>
            <a:lvl1pPr marL="252116" indent="-252116">
              <a:buFont typeface="Courier New" panose="02070309020205020404" pitchFamily="49" charset="0"/>
              <a:buChar char="o"/>
              <a:defRPr sz="1786">
                <a:latin typeface="Century Gothic" panose="020B0502020202020204" pitchFamily="34" charset="0"/>
              </a:defRPr>
            </a:lvl1pPr>
            <a:lvl2pPr marL="547304" indent="-210097">
              <a:buFont typeface="Courier New" panose="02070309020205020404" pitchFamily="49" charset="0"/>
              <a:buChar char="o"/>
              <a:defRPr sz="1456">
                <a:latin typeface="Century Gothic" panose="020B0502020202020204" pitchFamily="34" charset="0"/>
              </a:defRPr>
            </a:lvl2pPr>
            <a:lvl3pPr marL="842489" indent="-168078">
              <a:buFont typeface="Courier New" panose="02070309020205020404" pitchFamily="49" charset="0"/>
              <a:buChar char="o"/>
              <a:defRPr sz="1324">
                <a:latin typeface="Century Gothic" panose="020B0502020202020204" pitchFamily="34" charset="0"/>
              </a:defRPr>
            </a:lvl3pPr>
            <a:lvl4pPr marL="1179695" indent="-168078">
              <a:buFont typeface="Courier New" panose="02070309020205020404" pitchFamily="49" charset="0"/>
              <a:buChar char="o"/>
              <a:defRPr sz="1191">
                <a:latin typeface="Century Gothic" panose="020B0502020202020204" pitchFamily="34" charset="0"/>
              </a:defRPr>
            </a:lvl4pPr>
            <a:lvl5pPr marL="1516900" indent="-168078">
              <a:buFont typeface="Courier New" panose="02070309020205020404" pitchFamily="49" charset="0"/>
              <a:buChar char="o"/>
              <a:defRPr sz="1191">
                <a:latin typeface="Century Gothic" panose="020B0502020202020204" pitchFamily="34" charset="0"/>
              </a:defRPr>
            </a:lvl5pPr>
            <a:lvl6pPr>
              <a:defRPr sz="1191"/>
            </a:lvl6pPr>
            <a:lvl7pPr>
              <a:defRPr sz="1191"/>
            </a:lvl7pPr>
            <a:lvl8pPr>
              <a:defRPr sz="1191"/>
            </a:lvl8pPr>
            <a:lvl9pPr>
              <a:defRPr sz="1191"/>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10"/>
          </p:nvPr>
        </p:nvSpPr>
        <p:spPr>
          <a:xfrm>
            <a:off x="457490" y="6356537"/>
            <a:ext cx="2133023" cy="365592"/>
          </a:xfrm>
          <a:prstGeom prst="rect">
            <a:avLst/>
          </a:prstGeom>
        </p:spPr>
        <p:txBody>
          <a:bodyPr lIns="91429" tIns="45715" rIns="91429" bIns="45715"/>
          <a:lstStyle>
            <a:lvl1pPr defTabSz="336155">
              <a:defRPr/>
            </a:lvl1pPr>
          </a:lstStyle>
          <a:p>
            <a:pPr fontAlgn="base">
              <a:spcBef>
                <a:spcPct val="0"/>
              </a:spcBef>
              <a:spcAft>
                <a:spcPct val="0"/>
              </a:spcAft>
              <a:defRPr/>
            </a:pPr>
            <a:endParaRPr lang="en-US" altLang="en-US" dirty="0">
              <a:solidFill>
                <a:prstClr val="black"/>
              </a:solidFill>
              <a:ea typeface="MS PGothic" pitchFamily="34" charset="-128"/>
            </a:endParaRPr>
          </a:p>
        </p:txBody>
      </p:sp>
      <p:sp>
        <p:nvSpPr>
          <p:cNvPr id="9" name="Footer Placeholder 4"/>
          <p:cNvSpPr>
            <a:spLocks noGrp="1"/>
          </p:cNvSpPr>
          <p:nvPr>
            <p:ph type="ftr" sz="quarter" idx="11"/>
          </p:nvPr>
        </p:nvSpPr>
        <p:spPr>
          <a:xfrm>
            <a:off x="3124490" y="6356537"/>
            <a:ext cx="2895023" cy="365592"/>
          </a:xfrm>
          <a:prstGeom prst="rect">
            <a:avLst/>
          </a:prstGeom>
        </p:spPr>
        <p:txBody>
          <a:bodyPr lIns="91429" tIns="45715" rIns="91429" bIns="45715"/>
          <a:lstStyle>
            <a:lvl1pPr defTabSz="336155">
              <a:defRPr/>
            </a:lvl1pPr>
          </a:lstStyle>
          <a:p>
            <a:pPr fontAlgn="base">
              <a:spcBef>
                <a:spcPct val="0"/>
              </a:spcBef>
              <a:spcAft>
                <a:spcPct val="0"/>
              </a:spcAft>
              <a:defRPr/>
            </a:pPr>
            <a:endParaRPr lang="en-US" dirty="0">
              <a:solidFill>
                <a:prstClr val="black"/>
              </a:solidFill>
              <a:ea typeface="MS PGothic" pitchFamily="34" charset="-128"/>
            </a:endParaRPr>
          </a:p>
        </p:txBody>
      </p:sp>
    </p:spTree>
    <p:extLst>
      <p:ext uri="{BB962C8B-B14F-4D97-AF65-F5344CB8AC3E}">
        <p14:creationId xmlns:p14="http://schemas.microsoft.com/office/powerpoint/2010/main" val="3747244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860137" y="1143000"/>
            <a:ext cx="752475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4" name="Picture 5" descr="DFS-Horizontal logo Color-0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820" y="6161838"/>
            <a:ext cx="1342159" cy="45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491" y="0"/>
            <a:ext cx="8229023" cy="1143000"/>
          </a:xfrm>
        </p:spPr>
        <p:txBody>
          <a:bodyPr/>
          <a:lstStyle>
            <a:lvl1pPr>
              <a:defRPr>
                <a:latin typeface="Century Gothic" panose="020B0502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3327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5" descr="DFS-Horizontal logo Color-0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820" y="6161838"/>
            <a:ext cx="1342159" cy="45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6063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5" descr="DFS-Horizontal logo Color-0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820" y="6161838"/>
            <a:ext cx="1342159" cy="45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2" y="273050"/>
            <a:ext cx="3008313" cy="1162050"/>
          </a:xfrm>
        </p:spPr>
        <p:txBody>
          <a:bodyPr anchor="b"/>
          <a:lstStyle>
            <a:lvl1pPr algn="l">
              <a:defRPr sz="1456" b="1">
                <a:latin typeface="Century Gothic" panose="020B0502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2" y="273053"/>
            <a:ext cx="5111750" cy="5853113"/>
          </a:xfrm>
        </p:spPr>
        <p:txBody>
          <a:bodyPr/>
          <a:lstStyle>
            <a:lvl1pPr marL="252116" indent="-252116">
              <a:buFont typeface="Courier New" panose="02070309020205020404" pitchFamily="49" charset="0"/>
              <a:buChar char="o"/>
              <a:defRPr sz="2383">
                <a:latin typeface="Century Gothic" panose="020B0502020202020204" pitchFamily="34" charset="0"/>
              </a:defRPr>
            </a:lvl1pPr>
            <a:lvl2pPr marL="547304" indent="-210097">
              <a:buFont typeface="Courier New" panose="02070309020205020404" pitchFamily="49" charset="0"/>
              <a:buChar char="o"/>
              <a:defRPr sz="2051">
                <a:latin typeface="Century Gothic" panose="020B0502020202020204" pitchFamily="34" charset="0"/>
              </a:defRPr>
            </a:lvl2pPr>
            <a:lvl3pPr marL="842489" indent="-168078">
              <a:buFont typeface="Courier New" panose="02070309020205020404" pitchFamily="49" charset="0"/>
              <a:buChar char="o"/>
              <a:defRPr sz="1786">
                <a:latin typeface="Century Gothic" panose="020B0502020202020204" pitchFamily="34" charset="0"/>
              </a:defRPr>
            </a:lvl3pPr>
            <a:lvl4pPr marL="1179695" indent="-168078">
              <a:buFont typeface="Courier New" panose="02070309020205020404" pitchFamily="49" charset="0"/>
              <a:buChar char="o"/>
              <a:defRPr sz="1456">
                <a:latin typeface="Century Gothic" panose="020B0502020202020204" pitchFamily="34" charset="0"/>
              </a:defRPr>
            </a:lvl4pPr>
            <a:lvl5pPr marL="1516900" indent="-168078">
              <a:buFont typeface="Courier New" panose="02070309020205020404" pitchFamily="49" charset="0"/>
              <a:buChar char="o"/>
              <a:defRPr sz="1456">
                <a:latin typeface="Century Gothic" panose="020B0502020202020204" pitchFamily="34" charset="0"/>
              </a:defRPr>
            </a:lvl5pPr>
            <a:lvl6pPr>
              <a:defRPr sz="1456"/>
            </a:lvl6pPr>
            <a:lvl7pPr>
              <a:defRPr sz="1456"/>
            </a:lvl7pPr>
            <a:lvl8pPr>
              <a:defRPr sz="1456"/>
            </a:lvl8pPr>
            <a:lvl9pPr>
              <a:defRPr sz="1456"/>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9">
                <a:latin typeface="Century Gothic" panose="020B0502020202020204" pitchFamily="34" charset="0"/>
              </a:defRPr>
            </a:lvl1pPr>
            <a:lvl2pPr marL="337089" indent="0">
              <a:buNone/>
              <a:defRPr sz="860"/>
            </a:lvl2pPr>
            <a:lvl3pPr marL="674179" indent="0">
              <a:buNone/>
              <a:defRPr sz="728"/>
            </a:lvl3pPr>
            <a:lvl4pPr marL="1011269" indent="0">
              <a:buNone/>
              <a:defRPr sz="662"/>
            </a:lvl4pPr>
            <a:lvl5pPr marL="1348358" indent="0">
              <a:buNone/>
              <a:defRPr sz="662"/>
            </a:lvl5pPr>
            <a:lvl6pPr marL="1685449" indent="0">
              <a:buNone/>
              <a:defRPr sz="662"/>
            </a:lvl6pPr>
            <a:lvl7pPr marL="2022538" indent="0">
              <a:buNone/>
              <a:defRPr sz="662"/>
            </a:lvl7pPr>
            <a:lvl8pPr marL="2359628" indent="0">
              <a:buNone/>
              <a:defRPr sz="662"/>
            </a:lvl8pPr>
            <a:lvl9pPr marL="2696717" indent="0">
              <a:buNone/>
              <a:defRPr sz="662"/>
            </a:lvl9pPr>
          </a:lstStyle>
          <a:p>
            <a:pPr lvl="0"/>
            <a:r>
              <a:rPr lang="en-US" dirty="0" smtClean="0"/>
              <a:t>Click to edit Master text styles</a:t>
            </a:r>
          </a:p>
        </p:txBody>
      </p:sp>
    </p:spTree>
    <p:extLst>
      <p:ext uri="{BB962C8B-B14F-4D97-AF65-F5344CB8AC3E}">
        <p14:creationId xmlns:p14="http://schemas.microsoft.com/office/powerpoint/2010/main" val="3392000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5" descr="DFS-Horizontal logo Color-0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820" y="6161838"/>
            <a:ext cx="1342159" cy="45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9" y="4800600"/>
            <a:ext cx="5486400" cy="566738"/>
          </a:xfrm>
        </p:spPr>
        <p:txBody>
          <a:bodyPr anchor="b"/>
          <a:lstStyle>
            <a:lvl1pPr algn="l">
              <a:defRPr sz="1456" b="1">
                <a:latin typeface="Century Gothic" panose="020B0502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9" y="612775"/>
            <a:ext cx="5486400" cy="4114800"/>
          </a:xfrm>
        </p:spPr>
        <p:txBody>
          <a:bodyPr rtlCol="0">
            <a:normAutofit/>
          </a:bodyPr>
          <a:lstStyle>
            <a:lvl1pPr marL="0" indent="0">
              <a:buNone/>
              <a:defRPr sz="2383"/>
            </a:lvl1pPr>
            <a:lvl2pPr marL="337089" indent="0">
              <a:buNone/>
              <a:defRPr sz="2051"/>
            </a:lvl2pPr>
            <a:lvl3pPr marL="674179" indent="0">
              <a:buNone/>
              <a:defRPr sz="1786"/>
            </a:lvl3pPr>
            <a:lvl4pPr marL="1011269" indent="0">
              <a:buNone/>
              <a:defRPr sz="1456"/>
            </a:lvl4pPr>
            <a:lvl5pPr marL="1348358" indent="0">
              <a:buNone/>
              <a:defRPr sz="1456"/>
            </a:lvl5pPr>
            <a:lvl6pPr marL="1685449" indent="0">
              <a:buNone/>
              <a:defRPr sz="1456"/>
            </a:lvl6pPr>
            <a:lvl7pPr marL="2022538" indent="0">
              <a:buNone/>
              <a:defRPr sz="1456"/>
            </a:lvl7pPr>
            <a:lvl8pPr marL="2359628" indent="0">
              <a:buNone/>
              <a:defRPr sz="1456"/>
            </a:lvl8pPr>
            <a:lvl9pPr marL="2696717" indent="0">
              <a:buNone/>
              <a:defRPr sz="1456"/>
            </a:lvl9pPr>
          </a:lstStyle>
          <a:p>
            <a:pPr lvl="0"/>
            <a:endParaRPr lang="en-US" noProof="0" dirty="0" smtClean="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059">
                <a:latin typeface="Century Gothic" panose="020B0502020202020204" pitchFamily="34" charset="0"/>
              </a:defRPr>
            </a:lvl1pPr>
            <a:lvl2pPr marL="337089" indent="0">
              <a:buNone/>
              <a:defRPr sz="860"/>
            </a:lvl2pPr>
            <a:lvl3pPr marL="674179" indent="0">
              <a:buNone/>
              <a:defRPr sz="728"/>
            </a:lvl3pPr>
            <a:lvl4pPr marL="1011269" indent="0">
              <a:buNone/>
              <a:defRPr sz="662"/>
            </a:lvl4pPr>
            <a:lvl5pPr marL="1348358" indent="0">
              <a:buNone/>
              <a:defRPr sz="662"/>
            </a:lvl5pPr>
            <a:lvl6pPr marL="1685449" indent="0">
              <a:buNone/>
              <a:defRPr sz="662"/>
            </a:lvl6pPr>
            <a:lvl7pPr marL="2022538" indent="0">
              <a:buNone/>
              <a:defRPr sz="662"/>
            </a:lvl7pPr>
            <a:lvl8pPr marL="2359628" indent="0">
              <a:buNone/>
              <a:defRPr sz="662"/>
            </a:lvl8pPr>
            <a:lvl9pPr marL="2696717" indent="0">
              <a:buNone/>
              <a:defRPr sz="662"/>
            </a:lvl9pPr>
          </a:lstStyle>
          <a:p>
            <a:pPr lvl="0"/>
            <a:r>
              <a:rPr lang="en-US" dirty="0" smtClean="0"/>
              <a:t>Click to edit Master text styles</a:t>
            </a:r>
          </a:p>
        </p:txBody>
      </p:sp>
    </p:spTree>
    <p:extLst>
      <p:ext uri="{BB962C8B-B14F-4D97-AF65-F5344CB8AC3E}">
        <p14:creationId xmlns:p14="http://schemas.microsoft.com/office/powerpoint/2010/main" val="1983757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860137" y="1166813"/>
            <a:ext cx="752475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Picture 5" descr="DFS-Horizontal logo Color-0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820" y="6161838"/>
            <a:ext cx="1342159" cy="45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491" y="11091"/>
            <a:ext cx="8229023" cy="1143000"/>
          </a:xfrm>
        </p:spPr>
        <p:txBody>
          <a:bodyPr/>
          <a:lstStyle>
            <a:lvl1pPr>
              <a:defRPr>
                <a:latin typeface="Century Gothic" panose="020B0502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marL="252116" indent="-252116">
              <a:buFont typeface="Courier New" panose="02070309020205020404" pitchFamily="49" charset="0"/>
              <a:buChar char="o"/>
              <a:defRPr>
                <a:latin typeface="Century Gothic" panose="020B0502020202020204" pitchFamily="34" charset="0"/>
              </a:defRPr>
            </a:lvl1pPr>
            <a:lvl2pPr marL="547304" indent="-210097">
              <a:buFont typeface="Courier New" panose="02070309020205020404" pitchFamily="49" charset="0"/>
              <a:buChar char="o"/>
              <a:defRPr>
                <a:latin typeface="Century Gothic" panose="020B0502020202020204" pitchFamily="34" charset="0"/>
              </a:defRPr>
            </a:lvl2pPr>
            <a:lvl3pPr marL="842489" indent="-168078">
              <a:buFont typeface="Courier New" panose="02070309020205020404" pitchFamily="49" charset="0"/>
              <a:buChar char="o"/>
              <a:defRPr>
                <a:latin typeface="Century Gothic" panose="020B0502020202020204" pitchFamily="34" charset="0"/>
              </a:defRPr>
            </a:lvl3pPr>
            <a:lvl4pPr marL="1179695" indent="-168078">
              <a:buFont typeface="Courier New" panose="02070309020205020404" pitchFamily="49" charset="0"/>
              <a:buChar char="o"/>
              <a:defRPr>
                <a:latin typeface="Century Gothic" panose="020B0502020202020204" pitchFamily="34" charset="0"/>
              </a:defRPr>
            </a:lvl4pPr>
            <a:lvl5pPr marL="1516900" indent="-168078">
              <a:buFont typeface="Courier New" panose="02070309020205020404" pitchFamily="49" charset="0"/>
              <a:buChar char="o"/>
              <a:defRPr>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273242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490" y="19610"/>
            <a:ext cx="822902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70" tIns="50935" rIns="101870" bIns="50935"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490" y="1599640"/>
            <a:ext cx="8229023" cy="452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70" tIns="50935" rIns="101870" bIns="5093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5" descr="DFS-Horizontal logo Color-01.jpg"/>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61820" y="6161838"/>
            <a:ext cx="1342159" cy="45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userDrawn="1"/>
        </p:nvSpPr>
        <p:spPr bwMode="auto">
          <a:xfrm>
            <a:off x="1825627" y="6192654"/>
            <a:ext cx="5181023" cy="343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414" tIns="33707" rIns="67414" bIns="33707">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5080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5080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5080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5080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defTabSz="336155" eaLnBrk="1" fontAlgn="base" hangingPunct="1">
              <a:spcBef>
                <a:spcPct val="0"/>
              </a:spcBef>
              <a:spcAft>
                <a:spcPct val="0"/>
              </a:spcAft>
              <a:defRPr/>
            </a:pPr>
            <a:r>
              <a:rPr lang="en-US" altLang="en-US" sz="1059" dirty="0" smtClean="0">
                <a:solidFill>
                  <a:srgbClr val="7F7F7F"/>
                </a:solidFill>
                <a:latin typeface="Century Gothic" pitchFamily="34" charset="0"/>
              </a:rPr>
              <a:t>DC Department of Forensic Sciences</a:t>
            </a:r>
          </a:p>
          <a:p>
            <a:pPr algn="ctr" defTabSz="336155" eaLnBrk="1" fontAlgn="base" hangingPunct="1">
              <a:spcBef>
                <a:spcPct val="0"/>
              </a:spcBef>
              <a:spcAft>
                <a:spcPct val="0"/>
              </a:spcAft>
              <a:defRPr/>
            </a:pPr>
            <a:r>
              <a:rPr lang="en-US" altLang="en-US" sz="728" dirty="0" smtClean="0">
                <a:solidFill>
                  <a:srgbClr val="7F7F7F"/>
                </a:solidFill>
                <a:latin typeface="Century Gothic" pitchFamily="34" charset="0"/>
              </a:rPr>
              <a:t>Forensic Science Laboratory | Public Health Laboratory | Crime Scene Sciences</a:t>
            </a:r>
          </a:p>
        </p:txBody>
      </p:sp>
      <p:pic>
        <p:nvPicPr>
          <p:cNvPr id="7" name="Picture 2"/>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36938" y="6221366"/>
            <a:ext cx="2141682"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3263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335144" rtl="0" eaLnBrk="0" fontAlgn="base" hangingPunct="0">
        <a:spcBef>
          <a:spcPct val="0"/>
        </a:spcBef>
        <a:spcAft>
          <a:spcPct val="0"/>
        </a:spcAft>
        <a:defRPr sz="3243" kern="1200">
          <a:solidFill>
            <a:schemeClr val="tx1"/>
          </a:solidFill>
          <a:latin typeface="Century Gothic" panose="020B0502020202020204" pitchFamily="34" charset="0"/>
          <a:ea typeface="MS PGothic" pitchFamily="34" charset="-128"/>
          <a:cs typeface="+mj-cs"/>
        </a:defRPr>
      </a:lvl1pPr>
      <a:lvl2pPr algn="ctr" defTabSz="335144" rtl="0" eaLnBrk="0" fontAlgn="base" hangingPunct="0">
        <a:spcBef>
          <a:spcPct val="0"/>
        </a:spcBef>
        <a:spcAft>
          <a:spcPct val="0"/>
        </a:spcAft>
        <a:defRPr sz="3243">
          <a:solidFill>
            <a:schemeClr val="tx1"/>
          </a:solidFill>
          <a:latin typeface="Century Gothic" pitchFamily="34" charset="0"/>
          <a:ea typeface="MS PGothic" pitchFamily="34" charset="-128"/>
        </a:defRPr>
      </a:lvl2pPr>
      <a:lvl3pPr algn="ctr" defTabSz="335144" rtl="0" eaLnBrk="0" fontAlgn="base" hangingPunct="0">
        <a:spcBef>
          <a:spcPct val="0"/>
        </a:spcBef>
        <a:spcAft>
          <a:spcPct val="0"/>
        </a:spcAft>
        <a:defRPr sz="3243">
          <a:solidFill>
            <a:schemeClr val="tx1"/>
          </a:solidFill>
          <a:latin typeface="Century Gothic" pitchFamily="34" charset="0"/>
          <a:ea typeface="MS PGothic" pitchFamily="34" charset="-128"/>
        </a:defRPr>
      </a:lvl3pPr>
      <a:lvl4pPr algn="ctr" defTabSz="335144" rtl="0" eaLnBrk="0" fontAlgn="base" hangingPunct="0">
        <a:spcBef>
          <a:spcPct val="0"/>
        </a:spcBef>
        <a:spcAft>
          <a:spcPct val="0"/>
        </a:spcAft>
        <a:defRPr sz="3243">
          <a:solidFill>
            <a:schemeClr val="tx1"/>
          </a:solidFill>
          <a:latin typeface="Century Gothic" pitchFamily="34" charset="0"/>
          <a:ea typeface="MS PGothic" pitchFamily="34" charset="-128"/>
        </a:defRPr>
      </a:lvl4pPr>
      <a:lvl5pPr algn="ctr" defTabSz="335144" rtl="0" eaLnBrk="0" fontAlgn="base" hangingPunct="0">
        <a:spcBef>
          <a:spcPct val="0"/>
        </a:spcBef>
        <a:spcAft>
          <a:spcPct val="0"/>
        </a:spcAft>
        <a:defRPr sz="3243">
          <a:solidFill>
            <a:schemeClr val="tx1"/>
          </a:solidFill>
          <a:latin typeface="Century Gothic" pitchFamily="34" charset="0"/>
          <a:ea typeface="MS PGothic" pitchFamily="34" charset="-128"/>
        </a:defRPr>
      </a:lvl5pPr>
      <a:lvl6pPr marL="337089" algn="ctr" defTabSz="337089" rtl="0" fontAlgn="base">
        <a:spcBef>
          <a:spcPct val="0"/>
        </a:spcBef>
        <a:spcAft>
          <a:spcPct val="0"/>
        </a:spcAft>
        <a:defRPr sz="3243">
          <a:solidFill>
            <a:schemeClr val="tx1"/>
          </a:solidFill>
          <a:latin typeface="Calibri" pitchFamily="34" charset="0"/>
          <a:ea typeface="MS PGothic" pitchFamily="34" charset="-128"/>
        </a:defRPr>
      </a:lvl6pPr>
      <a:lvl7pPr marL="674179" algn="ctr" defTabSz="337089" rtl="0" fontAlgn="base">
        <a:spcBef>
          <a:spcPct val="0"/>
        </a:spcBef>
        <a:spcAft>
          <a:spcPct val="0"/>
        </a:spcAft>
        <a:defRPr sz="3243">
          <a:solidFill>
            <a:schemeClr val="tx1"/>
          </a:solidFill>
          <a:latin typeface="Calibri" pitchFamily="34" charset="0"/>
          <a:ea typeface="MS PGothic" pitchFamily="34" charset="-128"/>
        </a:defRPr>
      </a:lvl7pPr>
      <a:lvl8pPr marL="1011269" algn="ctr" defTabSz="337089" rtl="0" fontAlgn="base">
        <a:spcBef>
          <a:spcPct val="0"/>
        </a:spcBef>
        <a:spcAft>
          <a:spcPct val="0"/>
        </a:spcAft>
        <a:defRPr sz="3243">
          <a:solidFill>
            <a:schemeClr val="tx1"/>
          </a:solidFill>
          <a:latin typeface="Calibri" pitchFamily="34" charset="0"/>
          <a:ea typeface="MS PGothic" pitchFamily="34" charset="-128"/>
        </a:defRPr>
      </a:lvl8pPr>
      <a:lvl9pPr marL="1348358" algn="ctr" defTabSz="337089" rtl="0" fontAlgn="base">
        <a:spcBef>
          <a:spcPct val="0"/>
        </a:spcBef>
        <a:spcAft>
          <a:spcPct val="0"/>
        </a:spcAft>
        <a:defRPr sz="3243">
          <a:solidFill>
            <a:schemeClr val="tx1"/>
          </a:solidFill>
          <a:latin typeface="Calibri" pitchFamily="34" charset="0"/>
          <a:ea typeface="MS PGothic" pitchFamily="34" charset="-128"/>
        </a:defRPr>
      </a:lvl9pPr>
    </p:titleStyle>
    <p:bodyStyle>
      <a:lvl1pPr marL="251096" indent="-251096" algn="l" defTabSz="335144" rtl="0" eaLnBrk="0" fontAlgn="base" hangingPunct="0">
        <a:spcBef>
          <a:spcPct val="20000"/>
        </a:spcBef>
        <a:spcAft>
          <a:spcPct val="0"/>
        </a:spcAft>
        <a:buFont typeface="Courier New" pitchFamily="49" charset="0"/>
        <a:buChar char="o"/>
        <a:defRPr sz="2383" kern="1200">
          <a:solidFill>
            <a:schemeClr val="tx1"/>
          </a:solidFill>
          <a:latin typeface="Century Gothic" panose="020B0502020202020204" pitchFamily="34" charset="0"/>
          <a:ea typeface="MS PGothic" pitchFamily="34" charset="-128"/>
          <a:cs typeface="+mn-cs"/>
        </a:defRPr>
      </a:lvl1pPr>
      <a:lvl2pPr marL="546316" indent="-209072" algn="l" defTabSz="335144" rtl="0" eaLnBrk="0" fontAlgn="base" hangingPunct="0">
        <a:spcBef>
          <a:spcPct val="20000"/>
        </a:spcBef>
        <a:spcAft>
          <a:spcPct val="0"/>
        </a:spcAft>
        <a:buFont typeface="Courier New" pitchFamily="49" charset="0"/>
        <a:buChar char="o"/>
        <a:defRPr sz="2051" kern="1200">
          <a:solidFill>
            <a:schemeClr val="tx1"/>
          </a:solidFill>
          <a:latin typeface="Century Gothic" panose="020B0502020202020204" pitchFamily="34" charset="0"/>
          <a:ea typeface="MS PGothic" pitchFamily="34" charset="-128"/>
          <a:cs typeface="+mn-cs"/>
        </a:defRPr>
      </a:lvl2pPr>
      <a:lvl3pPr marL="841537" indent="-167047" algn="l" defTabSz="335144" rtl="0" eaLnBrk="0" fontAlgn="base" hangingPunct="0">
        <a:spcBef>
          <a:spcPct val="20000"/>
        </a:spcBef>
        <a:spcAft>
          <a:spcPct val="0"/>
        </a:spcAft>
        <a:buFont typeface="Courier New" pitchFamily="49" charset="0"/>
        <a:buChar char="o"/>
        <a:defRPr sz="1786" kern="1200">
          <a:solidFill>
            <a:schemeClr val="tx1"/>
          </a:solidFill>
          <a:latin typeface="Century Gothic" panose="020B0502020202020204" pitchFamily="34" charset="0"/>
          <a:ea typeface="MS PGothic" pitchFamily="34" charset="-128"/>
          <a:cs typeface="+mn-cs"/>
        </a:defRPr>
      </a:lvl3pPr>
      <a:lvl4pPr marL="1178782" indent="-167047" algn="l" defTabSz="335144" rtl="0" eaLnBrk="0" fontAlgn="base" hangingPunct="0">
        <a:spcBef>
          <a:spcPct val="20000"/>
        </a:spcBef>
        <a:spcAft>
          <a:spcPct val="0"/>
        </a:spcAft>
        <a:buFont typeface="Courier New" pitchFamily="49" charset="0"/>
        <a:buChar char="o"/>
        <a:defRPr sz="1456" kern="1200">
          <a:solidFill>
            <a:schemeClr val="tx1"/>
          </a:solidFill>
          <a:latin typeface="Century Gothic" panose="020B0502020202020204" pitchFamily="34" charset="0"/>
          <a:ea typeface="MS PGothic" pitchFamily="34" charset="-128"/>
          <a:cs typeface="+mn-cs"/>
        </a:defRPr>
      </a:lvl4pPr>
      <a:lvl5pPr marL="1516027" indent="-167047" algn="l" defTabSz="335144" rtl="0" eaLnBrk="0" fontAlgn="base" hangingPunct="0">
        <a:spcBef>
          <a:spcPct val="20000"/>
        </a:spcBef>
        <a:spcAft>
          <a:spcPct val="0"/>
        </a:spcAft>
        <a:buFont typeface="Courier New" pitchFamily="49" charset="0"/>
        <a:buChar char="o"/>
        <a:defRPr sz="1456" kern="1200">
          <a:solidFill>
            <a:schemeClr val="tx1"/>
          </a:solidFill>
          <a:latin typeface="Century Gothic" panose="020B0502020202020204" pitchFamily="34" charset="0"/>
          <a:ea typeface="MS PGothic" pitchFamily="34" charset="-128"/>
          <a:cs typeface="+mn-cs"/>
        </a:defRPr>
      </a:lvl5pPr>
      <a:lvl6pPr marL="1853993" indent="-168545" algn="l" defTabSz="337089" rtl="0" eaLnBrk="1" latinLnBrk="0" hangingPunct="1">
        <a:spcBef>
          <a:spcPct val="20000"/>
        </a:spcBef>
        <a:buFont typeface="Arial"/>
        <a:buChar char="•"/>
        <a:defRPr sz="1456" kern="1200">
          <a:solidFill>
            <a:schemeClr val="tx1"/>
          </a:solidFill>
          <a:latin typeface="+mn-lt"/>
          <a:ea typeface="+mn-ea"/>
          <a:cs typeface="+mn-cs"/>
        </a:defRPr>
      </a:lvl6pPr>
      <a:lvl7pPr marL="2191083" indent="-168545" algn="l" defTabSz="337089" rtl="0" eaLnBrk="1" latinLnBrk="0" hangingPunct="1">
        <a:spcBef>
          <a:spcPct val="20000"/>
        </a:spcBef>
        <a:buFont typeface="Arial"/>
        <a:buChar char="•"/>
        <a:defRPr sz="1456" kern="1200">
          <a:solidFill>
            <a:schemeClr val="tx1"/>
          </a:solidFill>
          <a:latin typeface="+mn-lt"/>
          <a:ea typeface="+mn-ea"/>
          <a:cs typeface="+mn-cs"/>
        </a:defRPr>
      </a:lvl7pPr>
      <a:lvl8pPr marL="2528172" indent="-168545" algn="l" defTabSz="337089" rtl="0" eaLnBrk="1" latinLnBrk="0" hangingPunct="1">
        <a:spcBef>
          <a:spcPct val="20000"/>
        </a:spcBef>
        <a:buFont typeface="Arial"/>
        <a:buChar char="•"/>
        <a:defRPr sz="1456" kern="1200">
          <a:solidFill>
            <a:schemeClr val="tx1"/>
          </a:solidFill>
          <a:latin typeface="+mn-lt"/>
          <a:ea typeface="+mn-ea"/>
          <a:cs typeface="+mn-cs"/>
        </a:defRPr>
      </a:lvl8pPr>
      <a:lvl9pPr marL="2865262" indent="-168545" algn="l" defTabSz="337089" rtl="0" eaLnBrk="1" latinLnBrk="0" hangingPunct="1">
        <a:spcBef>
          <a:spcPct val="20000"/>
        </a:spcBef>
        <a:buFont typeface="Arial"/>
        <a:buChar char="•"/>
        <a:defRPr sz="1456" kern="1200">
          <a:solidFill>
            <a:schemeClr val="tx1"/>
          </a:solidFill>
          <a:latin typeface="+mn-lt"/>
          <a:ea typeface="+mn-ea"/>
          <a:cs typeface="+mn-cs"/>
        </a:defRPr>
      </a:lvl9pPr>
    </p:bodyStyle>
    <p:otherStyle>
      <a:defPPr>
        <a:defRPr lang="en-US"/>
      </a:defPPr>
      <a:lvl1pPr marL="0" algn="l" defTabSz="337089" rtl="0" eaLnBrk="1" latinLnBrk="0" hangingPunct="1">
        <a:defRPr sz="1324" kern="1200">
          <a:solidFill>
            <a:schemeClr val="tx1"/>
          </a:solidFill>
          <a:latin typeface="+mn-lt"/>
          <a:ea typeface="+mn-ea"/>
          <a:cs typeface="+mn-cs"/>
        </a:defRPr>
      </a:lvl1pPr>
      <a:lvl2pPr marL="337089" algn="l" defTabSz="337089" rtl="0" eaLnBrk="1" latinLnBrk="0" hangingPunct="1">
        <a:defRPr sz="1324" kern="1200">
          <a:solidFill>
            <a:schemeClr val="tx1"/>
          </a:solidFill>
          <a:latin typeface="+mn-lt"/>
          <a:ea typeface="+mn-ea"/>
          <a:cs typeface="+mn-cs"/>
        </a:defRPr>
      </a:lvl2pPr>
      <a:lvl3pPr marL="674179" algn="l" defTabSz="337089" rtl="0" eaLnBrk="1" latinLnBrk="0" hangingPunct="1">
        <a:defRPr sz="1324" kern="1200">
          <a:solidFill>
            <a:schemeClr val="tx1"/>
          </a:solidFill>
          <a:latin typeface="+mn-lt"/>
          <a:ea typeface="+mn-ea"/>
          <a:cs typeface="+mn-cs"/>
        </a:defRPr>
      </a:lvl3pPr>
      <a:lvl4pPr marL="1011269" algn="l" defTabSz="337089" rtl="0" eaLnBrk="1" latinLnBrk="0" hangingPunct="1">
        <a:defRPr sz="1324" kern="1200">
          <a:solidFill>
            <a:schemeClr val="tx1"/>
          </a:solidFill>
          <a:latin typeface="+mn-lt"/>
          <a:ea typeface="+mn-ea"/>
          <a:cs typeface="+mn-cs"/>
        </a:defRPr>
      </a:lvl4pPr>
      <a:lvl5pPr marL="1348358" algn="l" defTabSz="337089" rtl="0" eaLnBrk="1" latinLnBrk="0" hangingPunct="1">
        <a:defRPr sz="1324" kern="1200">
          <a:solidFill>
            <a:schemeClr val="tx1"/>
          </a:solidFill>
          <a:latin typeface="+mn-lt"/>
          <a:ea typeface="+mn-ea"/>
          <a:cs typeface="+mn-cs"/>
        </a:defRPr>
      </a:lvl5pPr>
      <a:lvl6pPr marL="1685449" algn="l" defTabSz="337089" rtl="0" eaLnBrk="1" latinLnBrk="0" hangingPunct="1">
        <a:defRPr sz="1324" kern="1200">
          <a:solidFill>
            <a:schemeClr val="tx1"/>
          </a:solidFill>
          <a:latin typeface="+mn-lt"/>
          <a:ea typeface="+mn-ea"/>
          <a:cs typeface="+mn-cs"/>
        </a:defRPr>
      </a:lvl6pPr>
      <a:lvl7pPr marL="2022538" algn="l" defTabSz="337089" rtl="0" eaLnBrk="1" latinLnBrk="0" hangingPunct="1">
        <a:defRPr sz="1324" kern="1200">
          <a:solidFill>
            <a:schemeClr val="tx1"/>
          </a:solidFill>
          <a:latin typeface="+mn-lt"/>
          <a:ea typeface="+mn-ea"/>
          <a:cs typeface="+mn-cs"/>
        </a:defRPr>
      </a:lvl7pPr>
      <a:lvl8pPr marL="2359628" algn="l" defTabSz="337089" rtl="0" eaLnBrk="1" latinLnBrk="0" hangingPunct="1">
        <a:defRPr sz="1324" kern="1200">
          <a:solidFill>
            <a:schemeClr val="tx1"/>
          </a:solidFill>
          <a:latin typeface="+mn-lt"/>
          <a:ea typeface="+mn-ea"/>
          <a:cs typeface="+mn-cs"/>
        </a:defRPr>
      </a:lvl8pPr>
      <a:lvl9pPr marL="2696717" algn="l" defTabSz="337089" rtl="0" eaLnBrk="1" latinLnBrk="0" hangingPunct="1">
        <a:defRPr sz="13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altLang="en-US" dirty="0" smtClean="0">
                <a:solidFill>
                  <a:srgbClr val="7F7F7F"/>
                </a:solidFill>
              </a:rPr>
              <a:t>April 17, 2020</a:t>
            </a:r>
            <a:endParaRPr lang="en-US" altLang="en-US" dirty="0">
              <a:solidFill>
                <a:srgbClr val="7F7F7F"/>
              </a:solidFill>
            </a:endParaRPr>
          </a:p>
          <a:p>
            <a:endParaRPr lang="en-US" dirty="0"/>
          </a:p>
        </p:txBody>
      </p:sp>
      <p:sp>
        <p:nvSpPr>
          <p:cNvPr id="4" name="Title 1"/>
          <p:cNvSpPr>
            <a:spLocks noGrp="1"/>
          </p:cNvSpPr>
          <p:nvPr>
            <p:ph type="ctrTitle"/>
          </p:nvPr>
        </p:nvSpPr>
        <p:spPr>
          <a:xfrm>
            <a:off x="1379682" y="3823264"/>
            <a:ext cx="6307553" cy="1469371"/>
          </a:xfrm>
        </p:spPr>
        <p:txBody>
          <a:bodyPr>
            <a:normAutofit fontScale="90000"/>
          </a:bodyPr>
          <a:lstStyle/>
          <a:p>
            <a:pPr eaLnBrk="1" hangingPunct="1"/>
            <a:r>
              <a:rPr lang="en-US" altLang="en-US" dirty="0" smtClean="0">
                <a:latin typeface="Century Gothic" panose="020B0502020202020204" pitchFamily="34" charset="0"/>
              </a:rPr>
              <a:t>Firearms Examination Unit SAB Document Review</a:t>
            </a:r>
          </a:p>
        </p:txBody>
      </p:sp>
    </p:spTree>
    <p:extLst>
      <p:ext uri="{BB962C8B-B14F-4D97-AF65-F5344CB8AC3E}">
        <p14:creationId xmlns:p14="http://schemas.microsoft.com/office/powerpoint/2010/main" val="2070814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01: EXAMINATIONS OF FIREARMS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866560532"/>
              </p:ext>
            </p:extLst>
          </p:nvPr>
        </p:nvGraphicFramePr>
        <p:xfrm>
          <a:off x="668053" y="1286520"/>
          <a:ext cx="8022789" cy="4874998"/>
        </p:xfrm>
        <a:graphic>
          <a:graphicData uri="http://schemas.openxmlformats.org/drawingml/2006/table">
            <a:tbl>
              <a:tblPr firstRow="1" bandRow="1">
                <a:tableStyleId>{5940675A-B579-460E-94D1-54222C63F5DA}</a:tableStyleId>
              </a:tblPr>
              <a:tblGrid>
                <a:gridCol w="1143656"/>
                <a:gridCol w="2623559"/>
                <a:gridCol w="2213361"/>
                <a:gridCol w="2042213"/>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err="1" smtClean="0">
                          <a:latin typeface="Century Gothic" panose="020B0502020202020204" pitchFamily="34" charset="0"/>
                        </a:rPr>
                        <a:t>McClary</a:t>
                      </a:r>
                      <a:endParaRPr lang="en-US" sz="1000" dirty="0" smtClean="0">
                        <a:latin typeface="Century Gothic" panose="020B0502020202020204" pitchFamily="34" charset="0"/>
                      </a:endParaRPr>
                    </a:p>
                    <a:p>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“Do not allow individuals not involved in the testing process in the intake area work space, tank room, or firing range.” with “Only individuals involved in the testing process are allowed in the intake area work space, tank room, or firing range.”</a:t>
                      </a:r>
                    </a:p>
                  </a:txBody>
                  <a:tcPr/>
                </a:tc>
                <a:tc>
                  <a:txBody>
                    <a:bodyPr/>
                    <a:lstStyle/>
                    <a:p>
                      <a:r>
                        <a:rPr lang="en-US" sz="1000" dirty="0" smtClean="0">
                          <a:latin typeface="Century Gothic" panose="020B0502020202020204" pitchFamily="34" charset="0"/>
                        </a:rPr>
                        <a:t>Appendix A 1.17 Do not allow individuals not involved in the testing process in the intake area work space, tank room, or firing range.</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Appendix is written in second person imperative verb tense, which should be maintained throughout.</a:t>
                      </a:r>
                      <a:endParaRPr lang="en-US" sz="1000" dirty="0">
                        <a:latin typeface="Century Gothic" panose="020B0502020202020204" pitchFamily="34" charset="0"/>
                      </a:endParaRPr>
                    </a:p>
                  </a:txBody>
                  <a:tcPr/>
                </a:tc>
              </a:tr>
              <a:tr h="585310">
                <a:tc>
                  <a:txBody>
                    <a:bodyPr/>
                    <a:lstStyle/>
                    <a:p>
                      <a:r>
                        <a:rPr lang="en-US" sz="1000" dirty="0" smtClean="0">
                          <a:latin typeface="Century Gothic" panose="020B0502020202020204" pitchFamily="34" charset="0"/>
                        </a:rPr>
                        <a:t>Thompson</a:t>
                      </a:r>
                    </a:p>
                  </a:txBody>
                  <a:tcPr/>
                </a:tc>
                <a:tc>
                  <a:txBody>
                    <a:bodyPr/>
                    <a:lstStyle/>
                    <a:p>
                      <a:r>
                        <a:rPr lang="en-US" sz="1000" dirty="0" smtClean="0">
                          <a:latin typeface="Century Gothic" panose="020B0502020202020204" pitchFamily="34" charset="0"/>
                        </a:rPr>
                        <a:t>Add: If there is any question as to the condition of the firearm to be safely test fired, hold until an evaluation from an examiner.</a:t>
                      </a:r>
                    </a:p>
                  </a:txBody>
                  <a:tcPr/>
                </a:tc>
                <a:tc>
                  <a:txBody>
                    <a:bodyPr/>
                    <a:lstStyle/>
                    <a:p>
                      <a:r>
                        <a:rPr lang="en-US" sz="1000" dirty="0" smtClean="0">
                          <a:latin typeface="Century Gothic" panose="020B0502020202020204" pitchFamily="34" charset="0"/>
                        </a:rPr>
                        <a:t>7.2.2 Evaluate that the firearm is safe to be test fired (e.g. free from cracked barrel or bore obstruction). Use a remote firing device if required. The safety of all FEU staff members comes first.</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added.</a:t>
                      </a:r>
                    </a:p>
                    <a:p>
                      <a:endParaRPr lang="en-US" sz="1000" dirty="0">
                        <a:latin typeface="Century Gothic" panose="020B0502020202020204" pitchFamily="34" charset="0"/>
                      </a:endParaRPr>
                    </a:p>
                  </a:txBody>
                  <a:tcPr/>
                </a:tc>
              </a:tr>
              <a:tr h="626330">
                <a:tc>
                  <a:txBody>
                    <a:bodyPr/>
                    <a:lstStyle/>
                    <a:p>
                      <a:r>
                        <a:rPr lang="en-US" sz="1000" dirty="0" smtClean="0">
                          <a:latin typeface="Century Gothic" panose="020B0502020202020204" pitchFamily="34" charset="0"/>
                        </a:rPr>
                        <a:t>Thompson</a:t>
                      </a:r>
                    </a:p>
                  </a:txBody>
                  <a:tcPr/>
                </a:tc>
                <a:tc>
                  <a:txBody>
                    <a:bodyPr/>
                    <a:lstStyle/>
                    <a:p>
                      <a:r>
                        <a:rPr lang="en-US" sz="1000" dirty="0" smtClean="0">
                          <a:latin typeface="Century Gothic" panose="020B0502020202020204" pitchFamily="34" charset="0"/>
                        </a:rPr>
                        <a:t>Document the test fire record that a reference magazine was used to complete the test firing.</a:t>
                      </a:r>
                    </a:p>
                  </a:txBody>
                  <a:tcPr/>
                </a:tc>
                <a:tc>
                  <a:txBody>
                    <a:bodyPr/>
                    <a:lstStyle/>
                    <a:p>
                      <a:r>
                        <a:rPr lang="en-US" sz="1000" dirty="0" smtClean="0">
                          <a:latin typeface="Century Gothic" panose="020B0502020202020204" pitchFamily="34" charset="0"/>
                        </a:rPr>
                        <a:t>7.2.5 If a magazine is not provided, a Firearms Reference Collection (FRC) magazine may be substituted if available.</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added.</a:t>
                      </a:r>
                    </a:p>
                  </a:txBody>
                  <a:tcPr/>
                </a:tc>
              </a:tr>
              <a:tr h="487110">
                <a:tc>
                  <a:txBody>
                    <a:bodyPr/>
                    <a:lstStyle/>
                    <a:p>
                      <a:r>
                        <a:rPr lang="en-US" sz="1000" dirty="0" smtClean="0">
                          <a:latin typeface="Century Gothic" panose="020B0502020202020204" pitchFamily="34" charset="0"/>
                        </a:rPr>
                        <a:t>Thompson</a:t>
                      </a:r>
                    </a:p>
                  </a:txBody>
                  <a:tcPr/>
                </a:tc>
                <a:tc>
                  <a:txBody>
                    <a:bodyPr/>
                    <a:lstStyle/>
                    <a:p>
                      <a:r>
                        <a:rPr lang="en-US" sz="1000" dirty="0" smtClean="0">
                          <a:latin typeface="Century Gothic" panose="020B0502020202020204" pitchFamily="34" charset="0"/>
                        </a:rPr>
                        <a:t>Replace “rate of fire” with “mode of fire”.</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7.3.2 Additional testing may be required to determine the rate of fire, e.g. full automatic fire or burst mode.</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996078">
                <a:tc>
                  <a:txBody>
                    <a:bodyPr/>
                    <a:lstStyle/>
                    <a:p>
                      <a:r>
                        <a:rPr lang="en-US" sz="1000" dirty="0" smtClean="0">
                          <a:latin typeface="Century Gothic" panose="020B0502020202020204" pitchFamily="34" charset="0"/>
                        </a:rPr>
                        <a:t>Thompson</a:t>
                      </a:r>
                    </a:p>
                  </a:txBody>
                  <a:tcPr/>
                </a:tc>
                <a:tc>
                  <a:txBody>
                    <a:bodyPr/>
                    <a:lstStyle/>
                    <a:p>
                      <a:r>
                        <a:rPr lang="en-US" sz="1000" dirty="0" smtClean="0">
                          <a:latin typeface="Century Gothic" panose="020B0502020202020204" pitchFamily="34" charset="0"/>
                        </a:rPr>
                        <a:t>This full section should be completed by an examiner due to the necessary expertise in classification and possible future expert testimony.</a:t>
                      </a:r>
                    </a:p>
                  </a:txBody>
                  <a:tcPr/>
                </a:tc>
                <a:tc>
                  <a:txBody>
                    <a:bodyPr/>
                    <a:lstStyle/>
                    <a:p>
                      <a:r>
                        <a:rPr lang="en-US" sz="1000" dirty="0" smtClean="0">
                          <a:latin typeface="Century Gothic" panose="020B0502020202020204" pitchFamily="34" charset="0"/>
                        </a:rPr>
                        <a:t>7.4.3.1</a:t>
                      </a:r>
                      <a:r>
                        <a:rPr lang="en-US" sz="1000" baseline="0" dirty="0" smtClean="0">
                          <a:latin typeface="Century Gothic" panose="020B0502020202020204" pitchFamily="34" charset="0"/>
                        </a:rPr>
                        <a:t> </a:t>
                      </a:r>
                      <a:r>
                        <a:rPr lang="en-US" sz="1000" dirty="0" smtClean="0">
                          <a:latin typeface="Century Gothic" panose="020B0502020202020204" pitchFamily="34" charset="0"/>
                        </a:rPr>
                        <a:t>Action field: record ghost guns by typing “Ghost gun” in this field</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Technicians have sufficient expertise to identify un-serialized firearms and perform test fire functions; more detailed examinations may be done by examiners.</a:t>
                      </a:r>
                    </a:p>
                  </a:txBody>
                  <a:tcPr/>
                </a:tc>
              </a:tr>
            </a:tbl>
          </a:graphicData>
        </a:graphic>
      </p:graphicFrame>
    </p:spTree>
    <p:extLst>
      <p:ext uri="{BB962C8B-B14F-4D97-AF65-F5344CB8AC3E}">
        <p14:creationId xmlns:p14="http://schemas.microsoft.com/office/powerpoint/2010/main" val="3026469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01: EXAMINATION OF FIREARMS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336422737"/>
              </p:ext>
            </p:extLst>
          </p:nvPr>
        </p:nvGraphicFramePr>
        <p:xfrm>
          <a:off x="668052" y="1381740"/>
          <a:ext cx="8022789" cy="4531950"/>
        </p:xfrm>
        <a:graphic>
          <a:graphicData uri="http://schemas.openxmlformats.org/drawingml/2006/table">
            <a:tbl>
              <a:tblPr firstRow="1" bandRow="1">
                <a:tableStyleId>{5940675A-B579-460E-94D1-54222C63F5DA}</a:tableStyleId>
              </a:tblPr>
              <a:tblGrid>
                <a:gridCol w="1310429"/>
                <a:gridCol w="2452077"/>
                <a:gridCol w="2468728"/>
                <a:gridCol w="1791555"/>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smtClean="0">
                          <a:latin typeface="Century Gothic" panose="020B0502020202020204" pitchFamily="34" charset="0"/>
                        </a:rPr>
                        <a:t>Thompson</a:t>
                      </a:r>
                    </a:p>
                    <a:p>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Reorder to 7.5.2. This section may make more sense in the proposed change in order to after 7.5.1.</a:t>
                      </a:r>
                    </a:p>
                  </a:txBody>
                  <a:tcPr/>
                </a:tc>
                <a:tc>
                  <a:txBody>
                    <a:bodyPr/>
                    <a:lstStyle/>
                    <a:p>
                      <a:r>
                        <a:rPr lang="en-US" sz="1000" dirty="0" smtClean="0">
                          <a:latin typeface="Century Gothic" panose="020B0502020202020204" pitchFamily="34" charset="0"/>
                        </a:rPr>
                        <a:t>7.5.4 If the firearm is received without a request in a condition further than a field strip, the FEU member will not reassemble the firearm and attempt to test fire without a letter from the U.S. Attorney’s Office on their letterhead.</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endParaRPr lang="en-US" sz="1000" dirty="0">
                        <a:latin typeface="Century Gothic" panose="020B0502020202020204" pitchFamily="34" charset="0"/>
                      </a:endParaRPr>
                    </a:p>
                  </a:txBody>
                  <a:tcPr/>
                </a:tc>
              </a:tr>
              <a:tr h="585310">
                <a:tc>
                  <a:txBody>
                    <a:bodyPr/>
                    <a:lstStyle/>
                    <a:p>
                      <a:r>
                        <a:rPr lang="en-US" sz="1000" dirty="0" smtClean="0">
                          <a:latin typeface="Century Gothic" panose="020B0502020202020204" pitchFamily="34" charset="0"/>
                        </a:rPr>
                        <a:t>Thompson</a:t>
                      </a:r>
                    </a:p>
                  </a:txBody>
                  <a:tcPr/>
                </a:tc>
                <a:tc>
                  <a:txBody>
                    <a:bodyPr/>
                    <a:lstStyle/>
                    <a:p>
                      <a:r>
                        <a:rPr lang="en-US" sz="1000" dirty="0" smtClean="0">
                          <a:latin typeface="Century Gothic" panose="020B0502020202020204" pitchFamily="34" charset="0"/>
                        </a:rPr>
                        <a:t>Replace “modifications” with “after-market modifications”</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7.5.3 Any modifications that are observed shall be documented on the firearms worksheet.</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more general term is preferred to encompass any type of modifications or customizations.</a:t>
                      </a:r>
                    </a:p>
                  </a:txBody>
                  <a:tcPr/>
                </a:tc>
              </a:tr>
              <a:tr h="626330">
                <a:tc>
                  <a:txBody>
                    <a:bodyPr/>
                    <a:lstStyle/>
                    <a:p>
                      <a:r>
                        <a:rPr lang="en-US" sz="1000" dirty="0" smtClean="0">
                          <a:latin typeface="Century Gothic" panose="020B0502020202020204" pitchFamily="34" charset="0"/>
                        </a:rPr>
                        <a:t>Thompson</a:t>
                      </a:r>
                    </a:p>
                  </a:txBody>
                  <a:tcPr/>
                </a:tc>
                <a:tc>
                  <a:txBody>
                    <a:bodyPr/>
                    <a:lstStyle/>
                    <a:p>
                      <a:r>
                        <a:rPr lang="en-US" sz="1000" dirty="0" smtClean="0">
                          <a:latin typeface="Century Gothic" panose="020B0502020202020204" pitchFamily="34" charset="0"/>
                        </a:rPr>
                        <a:t>Perhaps an introduction defining the scope of these; BB/Pellet air gun, blank gun, "Airsoft" (?), gas guns.  Or are you only scoping  BB/Pellet air guns ?</a:t>
                      </a:r>
                    </a:p>
                  </a:txBody>
                  <a:tcPr/>
                </a:tc>
                <a:tc>
                  <a:txBody>
                    <a:bodyPr/>
                    <a:lstStyle/>
                    <a:p>
                      <a:r>
                        <a:rPr lang="en-US" sz="1000" dirty="0" smtClean="0">
                          <a:latin typeface="Century Gothic" panose="020B0502020202020204" pitchFamily="34" charset="0"/>
                        </a:rPr>
                        <a:t>7.6 Simulated/Improvised weapons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Definitions for these will be included in INFO 03 Definitions.</a:t>
                      </a:r>
                    </a:p>
                  </a:txBody>
                  <a:tcPr/>
                </a:tc>
              </a:tr>
              <a:tr h="487110">
                <a:tc>
                  <a:txBody>
                    <a:bodyPr/>
                    <a:lstStyle/>
                    <a:p>
                      <a:r>
                        <a:rPr lang="en-US" sz="1000" dirty="0" smtClean="0">
                          <a:latin typeface="Century Gothic" panose="020B0502020202020204" pitchFamily="34" charset="0"/>
                        </a:rPr>
                        <a:t>Thompson</a:t>
                      </a:r>
                    </a:p>
                  </a:txBody>
                  <a:tcPr/>
                </a:tc>
                <a:tc>
                  <a:txBody>
                    <a:bodyPr/>
                    <a:lstStyle/>
                    <a:p>
                      <a:r>
                        <a:rPr lang="en-US" sz="1000" dirty="0" smtClean="0">
                          <a:latin typeface="Century Gothic" panose="020B0502020202020204" pitchFamily="34" charset="0"/>
                        </a:rPr>
                        <a:t>Replace “double check” with “check”</a:t>
                      </a:r>
                    </a:p>
                  </a:txBody>
                  <a:tcPr/>
                </a:tc>
                <a:tc>
                  <a:txBody>
                    <a:bodyPr/>
                    <a:lstStyle/>
                    <a:p>
                      <a:r>
                        <a:rPr lang="en-US" sz="1000" dirty="0" smtClean="0">
                          <a:latin typeface="Century Gothic" panose="020B0502020202020204" pitchFamily="34" charset="0"/>
                        </a:rPr>
                        <a:t>7.9.1 Double check and make sure that the firearm is unloaded.</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1029122">
                <a:tc>
                  <a:txBody>
                    <a:bodyPr/>
                    <a:lstStyle/>
                    <a:p>
                      <a:r>
                        <a:rPr lang="en-US" sz="1000" dirty="0" smtClean="0">
                          <a:latin typeface="Century Gothic" panose="020B0502020202020204" pitchFamily="34" charset="0"/>
                        </a:rPr>
                        <a:t>Thompson</a:t>
                      </a:r>
                    </a:p>
                  </a:txBody>
                  <a:tcPr/>
                </a:tc>
                <a:tc>
                  <a:txBody>
                    <a:bodyPr/>
                    <a:lstStyle/>
                    <a:p>
                      <a:r>
                        <a:rPr lang="en-US" sz="1000" dirty="0" smtClean="0">
                          <a:latin typeface="Century Gothic" panose="020B0502020202020204" pitchFamily="34" charset="0"/>
                        </a:rPr>
                        <a:t>The drop test protocol should be referenced to a SAAMI standard at the end.  If the SAAMI standard is adapted for DC lab use, then that should be references, also.</a:t>
                      </a:r>
                    </a:p>
                  </a:txBody>
                  <a:tcPr/>
                </a:tc>
                <a:tc>
                  <a:txBody>
                    <a:bodyPr/>
                    <a:lstStyle/>
                    <a:p>
                      <a:r>
                        <a:rPr lang="en-US" sz="1000" dirty="0" smtClean="0">
                          <a:latin typeface="Century Gothic" panose="020B0502020202020204" pitchFamily="34" charset="0"/>
                        </a:rPr>
                        <a:t>7.10 Drop Test &amp; 13 References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added.</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2055308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02: EXAMINATION OF AMMUNITION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4834992"/>
              </p:ext>
            </p:extLst>
          </p:nvPr>
        </p:nvGraphicFramePr>
        <p:xfrm>
          <a:off x="668052" y="1381740"/>
          <a:ext cx="8022789" cy="4173958"/>
        </p:xfrm>
        <a:graphic>
          <a:graphicData uri="http://schemas.openxmlformats.org/drawingml/2006/table">
            <a:tbl>
              <a:tblPr firstRow="1" bandRow="1">
                <a:tableStyleId>{5940675A-B579-460E-94D1-54222C63F5DA}</a:tableStyleId>
              </a:tblPr>
              <a:tblGrid>
                <a:gridCol w="1186385"/>
                <a:gridCol w="2427006"/>
                <a:gridCol w="2162086"/>
                <a:gridCol w="2247312"/>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smtClean="0">
                          <a:latin typeface="Century Gothic" panose="020B0502020202020204" pitchFamily="34" charset="0"/>
                        </a:rPr>
                        <a:t>O’Neill</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Change “hollow point type projects” to “projectiles/ammunition”</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7.4.1 Petals from hollow-point type projects can be folded to expose land and groove impressions for microscopic and macroscopic examinations.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p>
                      <a:endParaRPr lang="en-US" sz="1000" dirty="0">
                        <a:latin typeface="Century Gothic" panose="020B0502020202020204" pitchFamily="34" charset="0"/>
                      </a:endParaRPr>
                    </a:p>
                  </a:txBody>
                  <a:tcPr/>
                </a:tc>
              </a:tr>
              <a:tr h="585310">
                <a:tc>
                  <a:txBody>
                    <a:bodyPr/>
                    <a:lstStyle/>
                    <a:p>
                      <a:r>
                        <a:rPr lang="en-US" sz="1000" dirty="0" smtClean="0">
                          <a:latin typeface="Century Gothic" panose="020B0502020202020204" pitchFamily="34" charset="0"/>
                        </a:rPr>
                        <a:t>Jones</a:t>
                      </a:r>
                    </a:p>
                  </a:txBody>
                  <a:tcPr/>
                </a:tc>
                <a:tc>
                  <a:txBody>
                    <a:bodyPr/>
                    <a:lstStyle/>
                    <a:p>
                      <a:r>
                        <a:rPr lang="en-US" sz="1000" dirty="0" smtClean="0">
                          <a:latin typeface="Century Gothic" panose="020B0502020202020204" pitchFamily="34" charset="0"/>
                        </a:rPr>
                        <a:t>What are the criteria for identification? How do you determine an ID vs Elimination - is there a minimum number of corresponding features - if so what are they.</a:t>
                      </a:r>
                    </a:p>
                  </a:txBody>
                  <a:tcPr/>
                </a:tc>
                <a:tc>
                  <a:txBody>
                    <a:bodyPr/>
                    <a:lstStyle/>
                    <a:p>
                      <a:r>
                        <a:rPr lang="en-US" sz="1000" dirty="0" smtClean="0">
                          <a:latin typeface="Century Gothic" panose="020B0502020202020204" pitchFamily="34" charset="0"/>
                        </a:rPr>
                        <a:t>7.7 Range of Microscopic Examination Conclusions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AFTE Theory of Identification is employed; there is no minimum number of corresponding features. This is detailed in the Training Manual.</a:t>
                      </a:r>
                    </a:p>
                  </a:txBody>
                  <a:tcPr/>
                </a:tc>
              </a:tr>
              <a:tr h="626330">
                <a:tc>
                  <a:txBody>
                    <a:bodyPr/>
                    <a:lstStyle/>
                    <a:p>
                      <a:r>
                        <a:rPr lang="en-US" sz="1000" dirty="0" smtClean="0">
                          <a:latin typeface="Century Gothic" panose="020B0502020202020204" pitchFamily="34" charset="0"/>
                        </a:rPr>
                        <a:t>Jones</a:t>
                      </a:r>
                    </a:p>
                  </a:txBody>
                  <a:tcPr/>
                </a:tc>
                <a:tc>
                  <a:txBody>
                    <a:bodyPr/>
                    <a:lstStyle/>
                    <a:p>
                      <a:r>
                        <a:rPr lang="en-US" sz="1000" dirty="0" smtClean="0">
                          <a:latin typeface="Century Gothic" panose="020B0502020202020204" pitchFamily="34" charset="0"/>
                        </a:rPr>
                        <a:t>Add statement describing how verifying examiner is selected - Example "FEU Manager [assigns] verifying examiner to perform the verification".  [Trying] to address the possibility of having examiners always picking the same reviewer which could create potential bias.</a:t>
                      </a:r>
                    </a:p>
                  </a:txBody>
                  <a:tcPr/>
                </a:tc>
                <a:tc>
                  <a:txBody>
                    <a:bodyPr/>
                    <a:lstStyle/>
                    <a:p>
                      <a:r>
                        <a:rPr lang="en-US" sz="1000" dirty="0" smtClean="0">
                          <a:latin typeface="Century Gothic" panose="020B0502020202020204" pitchFamily="34" charset="0"/>
                        </a:rPr>
                        <a:t>7.8 Verifications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Verifiers are chosen by the examiner based on availability and current workloads; there are limited options to choose from for verifying examiners. FEU Management monitors issues of potential bias in verifications and addresses on an as-needed basis.</a:t>
                      </a:r>
                    </a:p>
                  </a:txBody>
                  <a:tcPr/>
                </a:tc>
              </a:tr>
              <a:tr h="487110">
                <a:tc>
                  <a:txBody>
                    <a:bodyPr/>
                    <a:lstStyle/>
                    <a:p>
                      <a:r>
                        <a:rPr lang="en-US" sz="1000" dirty="0" err="1" smtClean="0">
                          <a:latin typeface="Century Gothic" panose="020B0502020202020204" pitchFamily="34" charset="0"/>
                        </a:rPr>
                        <a:t>McClary</a:t>
                      </a:r>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“LOM 1” with “LOM 01”.</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7.4.1.2 If the item is too small, label the container as per LOM 1.</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bl>
          </a:graphicData>
        </a:graphic>
      </p:graphicFrame>
    </p:spTree>
    <p:extLst>
      <p:ext uri="{BB962C8B-B14F-4D97-AF65-F5344CB8AC3E}">
        <p14:creationId xmlns:p14="http://schemas.microsoft.com/office/powerpoint/2010/main" val="1890868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02</a:t>
            </a:r>
            <a:r>
              <a:rPr lang="en-US" dirty="0"/>
              <a:t>: EXAMINATION OF AMMUNITION</a:t>
            </a:r>
          </a:p>
        </p:txBody>
      </p:sp>
      <p:graphicFrame>
        <p:nvGraphicFramePr>
          <p:cNvPr id="5" name="Table 4"/>
          <p:cNvGraphicFramePr>
            <a:graphicFrameLocks noGrp="1"/>
          </p:cNvGraphicFramePr>
          <p:nvPr>
            <p:extLst>
              <p:ext uri="{D42A27DB-BD31-4B8C-83A1-F6EECF244321}">
                <p14:modId xmlns:p14="http://schemas.microsoft.com/office/powerpoint/2010/main" val="2847020295"/>
              </p:ext>
            </p:extLst>
          </p:nvPr>
        </p:nvGraphicFramePr>
        <p:xfrm>
          <a:off x="668052" y="1381740"/>
          <a:ext cx="8022789" cy="4722598"/>
        </p:xfrm>
        <a:graphic>
          <a:graphicData uri="http://schemas.openxmlformats.org/drawingml/2006/table">
            <a:tbl>
              <a:tblPr firstRow="1" bandRow="1">
                <a:tableStyleId>{5940675A-B579-460E-94D1-54222C63F5DA}</a:tableStyleId>
              </a:tblPr>
              <a:tblGrid>
                <a:gridCol w="1049653"/>
                <a:gridCol w="2324456"/>
                <a:gridCol w="2803020"/>
                <a:gridCol w="1845660"/>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Should a photograph be taken prior to altering the projectile?</a:t>
                      </a:r>
                    </a:p>
                  </a:txBody>
                  <a:tcPr/>
                </a:tc>
                <a:tc>
                  <a:txBody>
                    <a:bodyPr/>
                    <a:lstStyle/>
                    <a:p>
                      <a:r>
                        <a:rPr lang="en-US" sz="1000" dirty="0" smtClean="0">
                          <a:latin typeface="Century Gothic" panose="020B0502020202020204" pitchFamily="34" charset="0"/>
                        </a:rPr>
                        <a:t>7.4.1 Petals from hollow-point type projects can be folded to expose land and groove impressions for microscopic and macroscopic examinations.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Overall photos are already taken of each item; analysts may use discretion in when the photo is taken, and reviewers ensure that the photos taken are sufficient to support the notes.</a:t>
                      </a:r>
                      <a:endParaRPr lang="en-US" sz="1000" dirty="0">
                        <a:latin typeface="Century Gothic" panose="020B0502020202020204" pitchFamily="34" charset="0"/>
                      </a:endParaRPr>
                    </a:p>
                  </a:txBody>
                  <a:tcPr/>
                </a:tc>
              </a:tr>
              <a:tr h="585310">
                <a:tc>
                  <a:txBody>
                    <a:bodyPr/>
                    <a:lstStyle/>
                    <a:p>
                      <a:r>
                        <a:rPr lang="en-US" sz="1000"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Consider requiring that the bullet should be mounted to minimize errors that may arise from holding it.</a:t>
                      </a:r>
                    </a:p>
                  </a:txBody>
                  <a:tcPr/>
                </a:tc>
                <a:tc>
                  <a:txBody>
                    <a:bodyPr/>
                    <a:lstStyle/>
                    <a:p>
                      <a:r>
                        <a:rPr lang="en-US" sz="1000" dirty="0" smtClean="0">
                          <a:latin typeface="Century Gothic" panose="020B0502020202020204" pitchFamily="34" charset="0"/>
                        </a:rPr>
                        <a:t>7.5.2 &amp; 7.5.3 Hold or mount the fired bullet on a steady surface beneath the microscope…</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Examiners are responsible for ensuring that their measurements are accurate, and may use discretion in the best way to measure the bullet.</a:t>
                      </a:r>
                    </a:p>
                  </a:txBody>
                  <a:tcPr/>
                </a:tc>
              </a:tr>
              <a:tr h="626330">
                <a:tc>
                  <a:txBody>
                    <a:bodyPr/>
                    <a:lstStyle/>
                    <a:p>
                      <a:r>
                        <a:rPr lang="en-US" sz="1000"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with “Perform three searches of the GRC file, one of search for each of the validation sets below.”</a:t>
                      </a:r>
                    </a:p>
                  </a:txBody>
                  <a:tcPr/>
                </a:tc>
                <a:tc>
                  <a:txBody>
                    <a:bodyPr/>
                    <a:lstStyle/>
                    <a:p>
                      <a:r>
                        <a:rPr lang="en-US" sz="1000" dirty="0" smtClean="0">
                          <a:latin typeface="Century Gothic" panose="020B0502020202020204" pitchFamily="34" charset="0"/>
                        </a:rPr>
                        <a:t>7.6.3 Perform three searches of the GRC file, each with one of the below validation sets.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4871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“same firearm, or the submitted firearm” with “same firearm, and/or the submitted firearm”.</a:t>
                      </a:r>
                    </a:p>
                  </a:txBody>
                  <a:tcPr/>
                </a:tc>
                <a:tc>
                  <a:txBody>
                    <a:bodyPr/>
                    <a:lstStyle/>
                    <a:p>
                      <a:r>
                        <a:rPr lang="en-US" sz="1000" dirty="0" smtClean="0">
                          <a:latin typeface="Century Gothic" panose="020B0502020202020204" pitchFamily="34" charset="0"/>
                        </a:rPr>
                        <a:t>7.7.1 Marks on the evidence ammunition components were produced from the same firearm, or from the submitted firearm.</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4871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“Identification, Inconclusive, and Elimination” with “Identification, Elimination, and Inconclusive”; parallel to 7.7.1.</a:t>
                      </a:r>
                    </a:p>
                  </a:txBody>
                  <a:tcPr/>
                </a:tc>
                <a:tc>
                  <a:txBody>
                    <a:bodyPr/>
                    <a:lstStyle/>
                    <a:p>
                      <a:r>
                        <a:rPr lang="en-US" sz="1000" dirty="0" smtClean="0">
                          <a:latin typeface="Century Gothic" panose="020B0502020202020204" pitchFamily="34" charset="0"/>
                        </a:rPr>
                        <a:t>7.8.1 In accordance with current FEU policy, 100% verification of microscopic conclusions of Identification, Inconclusive and Elimination shall be conducted…</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512647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02</a:t>
            </a:r>
            <a:r>
              <a:rPr lang="en-US" dirty="0"/>
              <a:t>: EXAMINATION OF AMMUNITION</a:t>
            </a:r>
          </a:p>
        </p:txBody>
      </p:sp>
      <p:graphicFrame>
        <p:nvGraphicFramePr>
          <p:cNvPr id="5" name="Table 4"/>
          <p:cNvGraphicFramePr>
            <a:graphicFrameLocks noGrp="1"/>
          </p:cNvGraphicFramePr>
          <p:nvPr>
            <p:extLst>
              <p:ext uri="{D42A27DB-BD31-4B8C-83A1-F6EECF244321}">
                <p14:modId xmlns:p14="http://schemas.microsoft.com/office/powerpoint/2010/main" val="2324987948"/>
              </p:ext>
            </p:extLst>
          </p:nvPr>
        </p:nvGraphicFramePr>
        <p:xfrm>
          <a:off x="606751" y="1287738"/>
          <a:ext cx="8084092" cy="4837219"/>
        </p:xfrm>
        <a:graphic>
          <a:graphicData uri="http://schemas.openxmlformats.org/drawingml/2006/table">
            <a:tbl>
              <a:tblPr firstRow="1" bandRow="1">
                <a:tableStyleId>{5940675A-B579-460E-94D1-54222C63F5DA}</a:tableStyleId>
              </a:tblPr>
              <a:tblGrid>
                <a:gridCol w="1066284"/>
                <a:gridCol w="2600551"/>
                <a:gridCol w="2298130"/>
                <a:gridCol w="2119127"/>
              </a:tblGrid>
              <a:tr h="290467">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996319">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What is meant by "verification:? repeating tests, simply verifying that data make sense, checking the GRC verification log, or something else?</a:t>
                      </a:r>
                    </a:p>
                  </a:txBody>
                  <a:tcPr/>
                </a:tc>
                <a:tc>
                  <a:txBody>
                    <a:bodyPr/>
                    <a:lstStyle/>
                    <a:p>
                      <a:r>
                        <a:rPr lang="en-US" sz="1000" dirty="0" smtClean="0">
                          <a:latin typeface="Century Gothic" panose="020B0502020202020204" pitchFamily="34" charset="0"/>
                        </a:rPr>
                        <a:t>7.8.3 Verification Documentation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Verification means independently repeating microscopic examination; other aspects of review are addressed in technical and administrative review.</a:t>
                      </a:r>
                      <a:endParaRPr lang="en-US" sz="1000" dirty="0">
                        <a:latin typeface="Century Gothic" panose="020B0502020202020204" pitchFamily="34" charset="0"/>
                      </a:endParaRPr>
                    </a:p>
                  </a:txBody>
                  <a:tcPr/>
                </a:tc>
              </a:tr>
              <a:tr h="1147276">
                <a:tc>
                  <a:txBody>
                    <a:bodyPr/>
                    <a:lstStyle/>
                    <a:p>
                      <a:r>
                        <a:rPr lang="en-US" sz="1000"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Is there a process for documenting why certain tests were performed or not performed?</a:t>
                      </a:r>
                    </a:p>
                  </a:txBody>
                  <a:tcPr/>
                </a:tc>
                <a:tc>
                  <a:txBody>
                    <a:bodyPr/>
                    <a:lstStyle/>
                    <a:p>
                      <a:r>
                        <a:rPr lang="en-US" sz="1000" dirty="0" smtClean="0">
                          <a:latin typeface="Century Gothic" panose="020B0502020202020204" pitchFamily="34" charset="0"/>
                        </a:rPr>
                        <a:t>11.1 Due to damage or other factors, some or all of the above examinations might not be possible. It is at the discretion of the firearms examiner as to what examinations are necessary and if they should be conducted.</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Yes; the decision process regarding what tests were/were not performed is recorded in examiner’s technical notes.</a:t>
                      </a:r>
                    </a:p>
                  </a:txBody>
                  <a:tcPr/>
                </a:tc>
              </a:tr>
              <a:tr h="585335">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“numerical weight” with “weight”</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7.3.1 The numerical weight of the bullets and fragments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This correction will be obsolete, as the requirement will be removed in updated version.</a:t>
                      </a:r>
                    </a:p>
                  </a:txBody>
                  <a:tcPr/>
                </a:tc>
              </a:tr>
              <a:tr h="1794561">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Procedure for examinations should be prior to 7.7. "Range of Conclusions".  Methodology that includes but not limited to; determination of </a:t>
                      </a:r>
                      <a:r>
                        <a:rPr lang="en-US" sz="1000" dirty="0" err="1" smtClean="0">
                          <a:latin typeface="Century Gothic" panose="020B0502020202020204" pitchFamily="34" charset="0"/>
                        </a:rPr>
                        <a:t>toolmarks</a:t>
                      </a:r>
                      <a:r>
                        <a:rPr lang="en-US" sz="1000" dirty="0" smtClean="0">
                          <a:latin typeface="Century Gothic" panose="020B0502020202020204" pitchFamily="34" charset="0"/>
                        </a:rPr>
                        <a:t> of value, observations using stereo and comparison scopes, documentation of magnification, manufacture marks both prior and after firing, firearm surface features that support identification, etc.  Order of examinations; Q to Q, K to K, Q to K.</a:t>
                      </a:r>
                    </a:p>
                  </a:txBody>
                  <a:tcPr/>
                </a:tc>
                <a:tc>
                  <a:txBody>
                    <a:bodyPr/>
                    <a:lstStyle/>
                    <a:p>
                      <a:r>
                        <a:rPr lang="en-US" sz="1000" dirty="0" smtClean="0">
                          <a:latin typeface="Century Gothic" panose="020B0502020202020204" pitchFamily="34" charset="0"/>
                        </a:rPr>
                        <a:t>N/A</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a:t>
                      </a:r>
                      <a:r>
                        <a:rPr lang="en-US" sz="1000" baseline="0" dirty="0" smtClean="0">
                          <a:solidFill>
                            <a:schemeClr val="tx1"/>
                          </a:solidFill>
                          <a:latin typeface="Century Gothic" panose="020B0502020202020204" pitchFamily="34" charset="0"/>
                        </a:rPr>
                        <a:t> this will be addressed in a section added to the Training Manual to cover bias as it relates to process, scientific method, and the AFTE Theory of Identification. </a:t>
                      </a: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1777683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02</a:t>
            </a:r>
            <a:r>
              <a:rPr lang="en-US" dirty="0"/>
              <a:t>: EXAMINATION OF AMMUNITION</a:t>
            </a:r>
          </a:p>
        </p:txBody>
      </p:sp>
      <p:graphicFrame>
        <p:nvGraphicFramePr>
          <p:cNvPr id="5" name="Table 4"/>
          <p:cNvGraphicFramePr>
            <a:graphicFrameLocks noGrp="1"/>
          </p:cNvGraphicFramePr>
          <p:nvPr>
            <p:extLst>
              <p:ext uri="{D42A27DB-BD31-4B8C-83A1-F6EECF244321}">
                <p14:modId xmlns:p14="http://schemas.microsoft.com/office/powerpoint/2010/main" val="3840041175"/>
              </p:ext>
            </p:extLst>
          </p:nvPr>
        </p:nvGraphicFramePr>
        <p:xfrm>
          <a:off x="668052" y="1381740"/>
          <a:ext cx="8022789" cy="3838678"/>
        </p:xfrm>
        <a:graphic>
          <a:graphicData uri="http://schemas.openxmlformats.org/drawingml/2006/table">
            <a:tbl>
              <a:tblPr firstRow="1" bandRow="1">
                <a:tableStyleId>{5940675A-B579-460E-94D1-54222C63F5DA}</a:tableStyleId>
              </a:tblPr>
              <a:tblGrid>
                <a:gridCol w="1186385"/>
                <a:gridCol w="2427006"/>
                <a:gridCol w="2162086"/>
                <a:gridCol w="2247312"/>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verifying examiner shall conduct an independent verification </a:t>
                      </a:r>
                      <a:r>
                        <a:rPr lang="en-US" sz="1000" b="1" dirty="0" smtClean="0">
                          <a:latin typeface="Century Gothic" panose="020B0502020202020204" pitchFamily="34" charset="0"/>
                        </a:rPr>
                        <a:t>where the reporting examiner's results are not known</a:t>
                      </a:r>
                      <a:r>
                        <a:rPr lang="en-US" sz="1000" dirty="0" smtClean="0">
                          <a:latin typeface="Century Gothic" panose="020B0502020202020204" pitchFamily="34" charset="0"/>
                        </a:rPr>
                        <a:t> and document the result of the verification, initial and date on the verification worksheet.</a:t>
                      </a:r>
                    </a:p>
                  </a:txBody>
                  <a:tcPr/>
                </a:tc>
                <a:tc>
                  <a:txBody>
                    <a:bodyPr/>
                    <a:lstStyle/>
                    <a:p>
                      <a:r>
                        <a:rPr lang="en-US" sz="1000" dirty="0" smtClean="0">
                          <a:latin typeface="Century Gothic" panose="020B0502020202020204" pitchFamily="34" charset="0"/>
                        </a:rPr>
                        <a:t>7.8.3.2</a:t>
                      </a:r>
                      <a:r>
                        <a:rPr lang="en-US" sz="1000" baseline="0" dirty="0" smtClean="0">
                          <a:latin typeface="Century Gothic" panose="020B0502020202020204" pitchFamily="34" charset="0"/>
                        </a:rPr>
                        <a:t> </a:t>
                      </a:r>
                      <a:r>
                        <a:rPr lang="en-US" sz="1000" dirty="0" smtClean="0">
                          <a:latin typeface="Century Gothic" panose="020B0502020202020204" pitchFamily="34" charset="0"/>
                        </a:rPr>
                        <a:t>The verifying examiner shall conduct an independent verification and document the result of the verification, initial and date on the verification worksheet.</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changed, with the following addition: The verifying examiner shall conduct an independent verification </a:t>
                      </a:r>
                      <a:r>
                        <a:rPr lang="en-US" sz="1000" b="1" dirty="0" smtClean="0">
                          <a:latin typeface="Century Gothic" panose="020B0502020202020204" pitchFamily="34" charset="0"/>
                        </a:rPr>
                        <a:t>where the reporting examiner's results are not known prior to examination</a:t>
                      </a:r>
                      <a:r>
                        <a:rPr lang="en-US" sz="1000" dirty="0" smtClean="0">
                          <a:latin typeface="Century Gothic" panose="020B0502020202020204" pitchFamily="34" charset="0"/>
                        </a:rPr>
                        <a:t> and document the result of the verification, initial and date on the verification worksheet.</a:t>
                      </a:r>
                      <a:endParaRPr lang="en-US" sz="1000" dirty="0">
                        <a:latin typeface="Century Gothic" panose="020B0502020202020204" pitchFamily="34" charset="0"/>
                      </a:endParaRPr>
                    </a:p>
                  </a:txBody>
                  <a:tcPr/>
                </a:tc>
              </a:tr>
              <a:tr h="585310">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“objective evidence” with “objective support”</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7.8.4.1</a:t>
                      </a:r>
                      <a:r>
                        <a:rPr lang="en-US" sz="1000" baseline="0" dirty="0" smtClean="0">
                          <a:latin typeface="Century Gothic" panose="020B0502020202020204" pitchFamily="34" charset="0"/>
                        </a:rPr>
                        <a:t> </a:t>
                      </a:r>
                      <a:r>
                        <a:rPr lang="en-US" sz="1000" dirty="0" smtClean="0">
                          <a:latin typeface="Century Gothic" panose="020B0502020202020204" pitchFamily="34" charset="0"/>
                        </a:rPr>
                        <a:t>If the reporting and verifying examiner reach different results, they shall discuss and provide objective evidence of how the results were reached</a:t>
                      </a:r>
                      <a:r>
                        <a:rPr lang="en-US" sz="1000" baseline="0" dirty="0" smtClean="0">
                          <a:latin typeface="Century Gothic" panose="020B0502020202020204" pitchFamily="34" charset="0"/>
                        </a:rPr>
                        <a:t> </a:t>
                      </a:r>
                    </a:p>
                    <a:p>
                      <a:r>
                        <a:rPr lang="en-US" sz="1000" baseline="0" dirty="0" smtClean="0">
                          <a:latin typeface="Century Gothic" panose="020B0502020202020204" pitchFamily="34" charset="0"/>
                        </a:rPr>
                        <a:t>&amp; </a:t>
                      </a:r>
                      <a:r>
                        <a:rPr lang="en-US" sz="1000" dirty="0" smtClean="0">
                          <a:latin typeface="Century Gothic" panose="020B0502020202020204" pitchFamily="34" charset="0"/>
                        </a:rPr>
                        <a:t>7.8.4.2.1</a:t>
                      </a:r>
                      <a:r>
                        <a:rPr lang="en-US" sz="1000" baseline="0" dirty="0" smtClean="0">
                          <a:latin typeface="Century Gothic" panose="020B0502020202020204" pitchFamily="34" charset="0"/>
                        </a:rPr>
                        <a:t> </a:t>
                      </a:r>
                      <a:r>
                        <a:rPr lang="en-US" sz="1000" dirty="0" smtClean="0">
                          <a:latin typeface="Century Gothic" panose="020B0502020202020204" pitchFamily="34" charset="0"/>
                        </a:rPr>
                        <a:t>The FSL Quality Assurance specialist and FEU Management shall be notified in writing, and review the results and objective evidence provided by examiners</a:t>
                      </a:r>
                    </a:p>
                  </a:txBody>
                  <a:tcPr/>
                </a:tc>
                <a:tc>
                  <a:txBody>
                    <a:bodyPr/>
                    <a:lstStyle/>
                    <a:p>
                      <a:r>
                        <a:rPr lang="en-US" sz="1000" dirty="0" smtClean="0">
                          <a:latin typeface="Century Gothic" panose="020B0502020202020204" pitchFamily="34" charset="0"/>
                        </a:rPr>
                        <a:t>Noted; this will be corrected. </a:t>
                      </a:r>
                    </a:p>
                    <a:p>
                      <a:endParaRPr lang="en-US" sz="1000" dirty="0" smtClean="0">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1244423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03: NIBIN OPERATIONS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67342366"/>
              </p:ext>
            </p:extLst>
          </p:nvPr>
        </p:nvGraphicFramePr>
        <p:xfrm>
          <a:off x="668052" y="1381740"/>
          <a:ext cx="8022789" cy="4586358"/>
        </p:xfrm>
        <a:graphic>
          <a:graphicData uri="http://schemas.openxmlformats.org/drawingml/2006/table">
            <a:tbl>
              <a:tblPr firstRow="1" bandRow="1">
                <a:tableStyleId>{5940675A-B579-460E-94D1-54222C63F5DA}</a:tableStyleId>
              </a:tblPr>
              <a:tblGrid>
                <a:gridCol w="1049653"/>
                <a:gridCol w="2324456"/>
                <a:gridCol w="2050990"/>
                <a:gridCol w="2597690"/>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What are the criteria for identification? How do you determine an ID vs Elimination - is there a minimum number of corresponding features - if so what are they.</a:t>
                      </a:r>
                    </a:p>
                  </a:txBody>
                  <a:tcPr/>
                </a:tc>
                <a:tc>
                  <a:txBody>
                    <a:bodyPr/>
                    <a:lstStyle/>
                    <a:p>
                      <a:r>
                        <a:rPr lang="en-US" sz="1000" dirty="0" smtClean="0">
                          <a:latin typeface="Century Gothic" panose="020B0502020202020204" pitchFamily="34" charset="0"/>
                        </a:rPr>
                        <a:t>7.5.3 Identification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AFTE Theory of Identification is employed; there is no minimum number of corresponding features. This is detailed in the Training Manual.</a:t>
                      </a:r>
                      <a:endParaRPr lang="en-US" sz="1000" dirty="0">
                        <a:latin typeface="Century Gothic" panose="020B0502020202020204" pitchFamily="34" charset="0"/>
                      </a:endParaRPr>
                    </a:p>
                  </a:txBody>
                  <a:tcPr/>
                </a:tc>
              </a:tr>
              <a:tr h="585310">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Add statement describing how verifying examiner is selected - Example "FEU Manager [assigns] verifying examiner to perform the verification".  [Trying] to address the possibility of having examiners always picking the same reviewer which could create potential bias.</a:t>
                      </a:r>
                    </a:p>
                  </a:txBody>
                  <a:tcPr/>
                </a:tc>
                <a:tc>
                  <a:txBody>
                    <a:bodyPr/>
                    <a:lstStyle/>
                    <a:p>
                      <a:r>
                        <a:rPr lang="en-US" sz="1000" dirty="0" smtClean="0">
                          <a:latin typeface="Century Gothic" panose="020B0502020202020204" pitchFamily="34" charset="0"/>
                        </a:rPr>
                        <a:t>7.6 Microscopic Verifications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Verifiers are chosen by the examiner based on availability and current workloads; there are limited options to choose from for verifying examiners. FEU Management monitors issues of potential bias in verifications and addresses on an as-needed basis.</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indentation is shifted relative to the overall formatting.</a:t>
                      </a:r>
                    </a:p>
                  </a:txBody>
                  <a:tcPr/>
                </a:tc>
                <a:tc>
                  <a:txBody>
                    <a:bodyPr/>
                    <a:lstStyle/>
                    <a:p>
                      <a:r>
                        <a:rPr lang="en-US" sz="1000" dirty="0" smtClean="0">
                          <a:latin typeface="Century Gothic" panose="020B0502020202020204" pitchFamily="34" charset="0"/>
                        </a:rPr>
                        <a:t>1.2, 2.2, 7.6.1 &amp; 7.6.9 </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4871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Add space between cartridge and cases.</a:t>
                      </a:r>
                    </a:p>
                  </a:txBody>
                  <a:tcPr/>
                </a:tc>
                <a:tc>
                  <a:txBody>
                    <a:bodyPr/>
                    <a:lstStyle/>
                    <a:p>
                      <a:r>
                        <a:rPr lang="en-US" sz="1000" dirty="0" smtClean="0">
                          <a:latin typeface="Century Gothic" panose="020B0502020202020204" pitchFamily="34" charset="0"/>
                        </a:rPr>
                        <a:t>2.1 …analysis of fired </a:t>
                      </a:r>
                      <a:r>
                        <a:rPr lang="en-US" sz="1000" dirty="0" err="1" smtClean="0">
                          <a:latin typeface="Century Gothic" panose="020B0502020202020204" pitchFamily="34" charset="0"/>
                        </a:rPr>
                        <a:t>cartridgecases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4871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with “All three Regions of Interest (ROI) shall be acquired. Or All three Regions of Interest (ROI) shall be [acquired] by the System.”</a:t>
                      </a:r>
                    </a:p>
                  </a:txBody>
                  <a:tcPr/>
                </a:tc>
                <a:tc>
                  <a:txBody>
                    <a:bodyPr/>
                    <a:lstStyle/>
                    <a:p>
                      <a:r>
                        <a:rPr lang="en-US" sz="1000" dirty="0" smtClean="0">
                          <a:latin typeface="Century Gothic" panose="020B0502020202020204" pitchFamily="34" charset="0"/>
                        </a:rPr>
                        <a:t>7.3.2 All three Regions of Interested (ROI) shall be acquired onto the System, if present on the fired cartridge cases. </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40943189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03: NIBIN OPERATIONS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69888411"/>
              </p:ext>
            </p:extLst>
          </p:nvPr>
        </p:nvGraphicFramePr>
        <p:xfrm>
          <a:off x="668052" y="1381740"/>
          <a:ext cx="8022789" cy="2066773"/>
        </p:xfrm>
        <a:graphic>
          <a:graphicData uri="http://schemas.openxmlformats.org/drawingml/2006/table">
            <a:tbl>
              <a:tblPr firstRow="1" bandRow="1">
                <a:tableStyleId>{5940675A-B579-460E-94D1-54222C63F5DA}</a:tableStyleId>
              </a:tblPr>
              <a:tblGrid>
                <a:gridCol w="1049653"/>
                <a:gridCol w="2324456"/>
                <a:gridCol w="2050990"/>
                <a:gridCol w="2597690"/>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Switch (b) and (c ) to be consistent with FEU 02 order.</a:t>
                      </a:r>
                    </a:p>
                  </a:txBody>
                  <a:tcPr/>
                </a:tc>
                <a:tc>
                  <a:txBody>
                    <a:bodyPr/>
                    <a:lstStyle/>
                    <a:p>
                      <a:r>
                        <a:rPr lang="en-US" sz="1000" dirty="0" smtClean="0">
                          <a:latin typeface="Century Gothic" panose="020B0502020202020204" pitchFamily="34" charset="0"/>
                        </a:rPr>
                        <a:t>7.5.3 Microscopic Examinations; Identification, Inconclusive, Elimination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endParaRPr lang="en-US" sz="1000" dirty="0">
                        <a:latin typeface="Century Gothic" panose="020B0502020202020204" pitchFamily="34" charset="0"/>
                      </a:endParaRPr>
                    </a:p>
                  </a:txBody>
                  <a:tcPr/>
                </a:tc>
              </a:tr>
              <a:tr h="585310">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Require that the technician has noted and documented that the calibration and calibration results were completed correctly and the results were within requirements.</a:t>
                      </a:r>
                    </a:p>
                  </a:txBody>
                  <a:tcPr/>
                </a:tc>
                <a:tc>
                  <a:txBody>
                    <a:bodyPr/>
                    <a:lstStyle/>
                    <a:p>
                      <a:r>
                        <a:rPr lang="en-US" sz="1000" dirty="0" smtClean="0">
                          <a:latin typeface="Century Gothic" panose="020B0502020202020204" pitchFamily="34" charset="0"/>
                        </a:rPr>
                        <a:t>6.1 An automatic calibration is performed of the NIBIN System after every 50 acquisitions.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Calibrations of the NIBIN hardware are the responsibility of FTI and ATF; this system is not maintained by the FEU, and therefore FEU does not retain its records. Calibration records</a:t>
                      </a:r>
                      <a:r>
                        <a:rPr lang="en-US" sz="1000" baseline="0" dirty="0" smtClean="0">
                          <a:latin typeface="Century Gothic" panose="020B0502020202020204" pitchFamily="34" charset="0"/>
                        </a:rPr>
                        <a:t> may be located within the IBIS software if needed.</a:t>
                      </a:r>
                      <a:endParaRPr lang="en-US" sz="1000" dirty="0" smtClean="0">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2461634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04: SERIAL NUMBER RESTORATION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54084639"/>
              </p:ext>
            </p:extLst>
          </p:nvPr>
        </p:nvGraphicFramePr>
        <p:xfrm>
          <a:off x="668052" y="1381740"/>
          <a:ext cx="8022789" cy="4131853"/>
        </p:xfrm>
        <a:graphic>
          <a:graphicData uri="http://schemas.openxmlformats.org/drawingml/2006/table">
            <a:tbl>
              <a:tblPr firstRow="1" bandRow="1">
                <a:tableStyleId>{5940675A-B579-460E-94D1-54222C63F5DA}</a:tableStyleId>
              </a:tblPr>
              <a:tblGrid>
                <a:gridCol w="1049653"/>
                <a:gridCol w="2324456"/>
                <a:gridCol w="2050990"/>
                <a:gridCol w="2597690"/>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with “Ensure proper ventilation is available and employed.”</a:t>
                      </a:r>
                    </a:p>
                  </a:txBody>
                  <a:tcPr/>
                </a:tc>
                <a:tc>
                  <a:txBody>
                    <a:bodyPr/>
                    <a:lstStyle/>
                    <a:p>
                      <a:r>
                        <a:rPr lang="en-US" sz="1000" dirty="0" smtClean="0">
                          <a:latin typeface="Century Gothic" panose="020B0502020202020204" pitchFamily="34" charset="0"/>
                        </a:rPr>
                        <a:t>3.6 Ensure proper ventilation is provided.</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endParaRPr lang="en-US" sz="1000" dirty="0">
                        <a:latin typeface="Century Gothic" panose="020B0502020202020204" pitchFamily="34" charset="0"/>
                      </a:endParaRPr>
                    </a:p>
                  </a:txBody>
                  <a:tcPr/>
                </a:tc>
              </a:tr>
              <a:tr h="5853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IUPAC nomenclature is the preferred to the historical naming of these compounds.</a:t>
                      </a:r>
                    </a:p>
                  </a:txBody>
                  <a:tcPr/>
                </a:tc>
                <a:tc>
                  <a:txBody>
                    <a:bodyPr/>
                    <a:lstStyle/>
                    <a:p>
                      <a:r>
                        <a:rPr lang="en-US" sz="1000" dirty="0" smtClean="0">
                          <a:latin typeface="Century Gothic" panose="020B0502020202020204" pitchFamily="34" charset="0"/>
                        </a:rPr>
                        <a:t>4.2.5	Acidic Ferric Chloride</a:t>
                      </a:r>
                    </a:p>
                    <a:p>
                      <a:r>
                        <a:rPr lang="en-US" sz="1000" dirty="0" smtClean="0">
                          <a:latin typeface="Century Gothic" panose="020B0502020202020204" pitchFamily="34" charset="0"/>
                        </a:rPr>
                        <a:t>4.2.6	Ferric Chloride</a:t>
                      </a:r>
                    </a:p>
                    <a:p>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solution recipe for phosphoric acid and nitric acid solution is not in Appendix B.</a:t>
                      </a:r>
                    </a:p>
                  </a:txBody>
                  <a:tcPr/>
                </a:tc>
                <a:tc>
                  <a:txBody>
                    <a:bodyPr/>
                    <a:lstStyle/>
                    <a:p>
                      <a:r>
                        <a:rPr lang="en-US" sz="1000" dirty="0" smtClean="0">
                          <a:latin typeface="Century Gothic" panose="020B0502020202020204" pitchFamily="34" charset="0"/>
                        </a:rPr>
                        <a:t>7.1.2 See Appendix B for solution recipes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4871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with “Case notes shall include the reagents used and verify that reagents were tested.” Are technical notes and case notes the same thing? The language suggests that it's [permissible] to not test the reagents, but this contradicts 7.4.1.</a:t>
                      </a:r>
                    </a:p>
                  </a:txBody>
                  <a:tcPr/>
                </a:tc>
                <a:tc>
                  <a:txBody>
                    <a:bodyPr/>
                    <a:lstStyle/>
                    <a:p>
                      <a:r>
                        <a:rPr lang="en-US" sz="1000" dirty="0" smtClean="0">
                          <a:latin typeface="Century Gothic" panose="020B0502020202020204" pitchFamily="34" charset="0"/>
                        </a:rPr>
                        <a:t>7.4.6 Case notes shall include the reagents used and whether or not the reagents used were tested.</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487110">
                <a:tc>
                  <a:txBody>
                    <a:bodyPr/>
                    <a:lstStyle/>
                    <a:p>
                      <a:r>
                        <a:rPr lang="en-US" sz="1000" dirty="0" err="1" smtClean="0">
                          <a:latin typeface="Century Gothic" panose="020B0502020202020204" pitchFamily="34" charset="0"/>
                        </a:rPr>
                        <a:t>McClary</a:t>
                      </a:r>
                      <a:r>
                        <a:rPr lang="en-US" sz="1000" dirty="0" smtClean="0">
                          <a:latin typeface="Century Gothic" panose="020B0502020202020204" pitchFamily="34" charset="0"/>
                        </a:rPr>
                        <a:t> &amp; 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Be consistent with reporting milliliters. Ml, mL, space vs. no space; Is there a reason that iron(II) carbonate is underlined?</a:t>
                      </a:r>
                    </a:p>
                  </a:txBody>
                  <a:tcPr/>
                </a:tc>
                <a:tc>
                  <a:txBody>
                    <a:bodyPr/>
                    <a:lstStyle/>
                    <a:p>
                      <a:r>
                        <a:rPr lang="en-US" sz="1000" dirty="0" smtClean="0">
                          <a:latin typeface="Century Gothic" panose="020B0502020202020204" pitchFamily="34" charset="0"/>
                        </a:rPr>
                        <a:t>Appendix B Chemical reagents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4511773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04: SERIAL NUMBER RESTORATION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53695906"/>
              </p:ext>
            </p:extLst>
          </p:nvPr>
        </p:nvGraphicFramePr>
        <p:xfrm>
          <a:off x="668052" y="1381740"/>
          <a:ext cx="8022789" cy="3048323"/>
        </p:xfrm>
        <a:graphic>
          <a:graphicData uri="http://schemas.openxmlformats.org/drawingml/2006/table">
            <a:tbl>
              <a:tblPr firstRow="1" bandRow="1">
                <a:tableStyleId>{5940675A-B579-460E-94D1-54222C63F5DA}</a:tableStyleId>
              </a:tblPr>
              <a:tblGrid>
                <a:gridCol w="1049653"/>
                <a:gridCol w="2324456"/>
                <a:gridCol w="2050990"/>
                <a:gridCol w="2597690"/>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Where does the chloride come from to make iron(III) chloride?</a:t>
                      </a:r>
                    </a:p>
                  </a:txBody>
                  <a:tcPr/>
                </a:tc>
                <a:tc>
                  <a:txBody>
                    <a:bodyPr/>
                    <a:lstStyle/>
                    <a:p>
                      <a:r>
                        <a:rPr lang="en-US" sz="1000" dirty="0" smtClean="0">
                          <a:latin typeface="Century Gothic" panose="020B0502020202020204" pitchFamily="34" charset="0"/>
                        </a:rPr>
                        <a:t>Appendix</a:t>
                      </a:r>
                      <a:r>
                        <a:rPr lang="en-US" sz="1000" baseline="0" dirty="0" smtClean="0">
                          <a:latin typeface="Century Gothic" panose="020B0502020202020204" pitchFamily="34" charset="0"/>
                        </a:rPr>
                        <a:t> B Chemical reagents </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it should be listed as chloride, not carbonate; this will be corrected.</a:t>
                      </a:r>
                      <a:endParaRPr lang="en-US" sz="1000" dirty="0">
                        <a:latin typeface="Century Gothic" panose="020B0502020202020204" pitchFamily="34" charset="0"/>
                      </a:endParaRPr>
                    </a:p>
                  </a:txBody>
                  <a:tcPr/>
                </a:tc>
              </a:tr>
              <a:tr h="5853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Specify that concentrated </a:t>
                      </a:r>
                      <a:r>
                        <a:rPr lang="en-US" sz="1000" dirty="0" err="1" smtClean="0">
                          <a:latin typeface="Century Gothic" panose="020B0502020202020204" pitchFamily="34" charset="0"/>
                        </a:rPr>
                        <a:t>HCl</a:t>
                      </a:r>
                      <a:r>
                        <a:rPr lang="en-US" sz="1000" dirty="0" smtClean="0">
                          <a:latin typeface="Century Gothic" panose="020B0502020202020204" pitchFamily="34" charset="0"/>
                        </a:rPr>
                        <a:t> is required, or provide the molar concentration to be used.</a:t>
                      </a:r>
                    </a:p>
                  </a:txBody>
                  <a:tcPr/>
                </a:tc>
                <a:tc>
                  <a:txBody>
                    <a:bodyPr/>
                    <a:lstStyle/>
                    <a:p>
                      <a:r>
                        <a:rPr lang="en-US" sz="1000" dirty="0" smtClean="0">
                          <a:latin typeface="Century Gothic" panose="020B0502020202020204" pitchFamily="34" charset="0"/>
                        </a:rPr>
                        <a:t>Appendix B Chemical reagents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Iron(III) chloride forms an acidic aqueous solution. Is the purpose of "acidic ferric chloride" to further decrease the pH?</a:t>
                      </a:r>
                    </a:p>
                  </a:txBody>
                  <a:tcPr/>
                </a:tc>
                <a:tc>
                  <a:txBody>
                    <a:bodyPr/>
                    <a:lstStyle/>
                    <a:p>
                      <a:r>
                        <a:rPr lang="en-US" sz="1000" dirty="0" smtClean="0">
                          <a:latin typeface="Century Gothic" panose="020B0502020202020204" pitchFamily="34" charset="0"/>
                        </a:rPr>
                        <a:t>Appendix B Chemical reagents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Yes; it is meant to provide an option for chemical etching that has a pH lower than ferric chloride.</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487110">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Add: Make sure all necessary firearm function and test fire examinations have been conducted prior to serial number restoration.</a:t>
                      </a:r>
                    </a:p>
                  </a:txBody>
                  <a:tcPr/>
                </a:tc>
                <a:tc>
                  <a:txBody>
                    <a:bodyPr/>
                    <a:lstStyle/>
                    <a:p>
                      <a:r>
                        <a:rPr lang="en-US" sz="1000" dirty="0" smtClean="0">
                          <a:latin typeface="Century Gothic" panose="020B0502020202020204" pitchFamily="34" charset="0"/>
                        </a:rPr>
                        <a:t>7.2.1 Inventory evidence to be examined and mark the firearm in such a way as to allow for any future recognition or identification.</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added.</a:t>
                      </a:r>
                    </a:p>
                  </a:txBody>
                  <a:tcPr/>
                </a:tc>
              </a:tr>
            </a:tbl>
          </a:graphicData>
        </a:graphic>
      </p:graphicFrame>
    </p:spTree>
    <p:extLst>
      <p:ext uri="{BB962C8B-B14F-4D97-AF65-F5344CB8AC3E}">
        <p14:creationId xmlns:p14="http://schemas.microsoft.com/office/powerpoint/2010/main" val="4276128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69701" y="1339403"/>
            <a:ext cx="8021141" cy="4636394"/>
          </a:xfrm>
        </p:spPr>
        <p:txBody>
          <a:bodyPr/>
          <a:lstStyle/>
          <a:p>
            <a:pPr marL="0" indent="0" defTabSz="337129" eaLnBrk="1" hangingPunct="1">
              <a:buNone/>
              <a:defRPr/>
            </a:pPr>
            <a:r>
              <a:rPr lang="en-US" sz="2000" dirty="0" smtClean="0"/>
              <a:t>Table of Contents:</a:t>
            </a:r>
          </a:p>
          <a:p>
            <a:pPr defTabSz="337129" eaLnBrk="1" hangingPunct="1">
              <a:defRPr/>
            </a:pPr>
            <a:r>
              <a:rPr lang="en-US" sz="1600" dirty="0" smtClean="0"/>
              <a:t>Documents Reviewed</a:t>
            </a:r>
          </a:p>
          <a:p>
            <a:pPr defTabSz="337129" eaLnBrk="1" hangingPunct="1">
              <a:defRPr/>
            </a:pPr>
            <a:r>
              <a:rPr lang="en-US" sz="1600" dirty="0" smtClean="0"/>
              <a:t>SAB Reviewers</a:t>
            </a:r>
          </a:p>
          <a:p>
            <a:pPr defTabSz="337129" eaLnBrk="1" hangingPunct="1">
              <a:defRPr/>
            </a:pPr>
            <a:r>
              <a:rPr lang="en-US" sz="1600" dirty="0" smtClean="0"/>
              <a:t>Recommendation Summary</a:t>
            </a:r>
          </a:p>
          <a:p>
            <a:pPr defTabSz="337129" eaLnBrk="1" hangingPunct="1">
              <a:defRPr/>
            </a:pPr>
            <a:r>
              <a:rPr lang="en-US" sz="1600" dirty="0" smtClean="0"/>
              <a:t>Comments &amp; Responses per Document</a:t>
            </a:r>
          </a:p>
          <a:p>
            <a:pPr defTabSz="337129" eaLnBrk="1" hangingPunct="1">
              <a:defRPr/>
            </a:pPr>
            <a:r>
              <a:rPr lang="en-US" sz="1600" smtClean="0"/>
              <a:t>Questions </a:t>
            </a:r>
            <a:endParaRPr lang="en-US" sz="1600" dirty="0"/>
          </a:p>
        </p:txBody>
      </p:sp>
    </p:spTree>
    <p:extLst>
      <p:ext uri="{BB962C8B-B14F-4D97-AF65-F5344CB8AC3E}">
        <p14:creationId xmlns:p14="http://schemas.microsoft.com/office/powerpoint/2010/main" val="1864477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05: DISTANCE DETERMINATION &amp; GSR</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09131907"/>
              </p:ext>
            </p:extLst>
          </p:nvPr>
        </p:nvGraphicFramePr>
        <p:xfrm>
          <a:off x="668052" y="1381740"/>
          <a:ext cx="8022789" cy="4708848"/>
        </p:xfrm>
        <a:graphic>
          <a:graphicData uri="http://schemas.openxmlformats.org/drawingml/2006/table">
            <a:tbl>
              <a:tblPr firstRow="1" bandRow="1">
                <a:tableStyleId>{5940675A-B579-460E-94D1-54222C63F5DA}</a:tableStyleId>
              </a:tblPr>
              <a:tblGrid>
                <a:gridCol w="1049653"/>
                <a:gridCol w="2324456"/>
                <a:gridCol w="2050990"/>
                <a:gridCol w="2597690"/>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Does DFS have validation tests or literature to back up the claim that these swabs can be stored [indefinitely] and maintain their positive control status?  Seems like there would need to be come controlled study to allow coated swabs to remain in use [indefinitely].</a:t>
                      </a:r>
                    </a:p>
                  </a:txBody>
                  <a:tcPr/>
                </a:tc>
                <a:tc>
                  <a:txBody>
                    <a:bodyPr/>
                    <a:lstStyle/>
                    <a:p>
                      <a:r>
                        <a:rPr lang="en-US" sz="1000" dirty="0" smtClean="0">
                          <a:latin typeface="Century Gothic" panose="020B0502020202020204" pitchFamily="34" charset="0"/>
                        </a:rPr>
                        <a:t>7.3.1.3 There is no known limit to the shelf life of these swabs.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These swabs are control tested with reagents prior to use in case work; however, these will follow the same procedures as chemical reagents (to be revised per O’Neill’s comment).</a:t>
                      </a:r>
                    </a:p>
                    <a:p>
                      <a:endParaRPr lang="en-US" sz="1000" dirty="0">
                        <a:latin typeface="Century Gothic" panose="020B0502020202020204" pitchFamily="34" charset="0"/>
                      </a:endParaRPr>
                    </a:p>
                  </a:txBody>
                  <a:tcPr/>
                </a:tc>
              </a:tr>
              <a:tr h="585310">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Add statement describing how verifying examiner is selected - Example "FEU Manager [assigns] verifying examiner to perform the verification".  [Trying] to address the possibility of having examiners always picking the same reviewer which could create potential bias.</a:t>
                      </a:r>
                    </a:p>
                  </a:txBody>
                  <a:tcPr/>
                </a:tc>
                <a:tc>
                  <a:txBody>
                    <a:bodyPr/>
                    <a:lstStyle/>
                    <a:p>
                      <a:r>
                        <a:rPr lang="en-US" sz="1000" dirty="0" smtClean="0">
                          <a:latin typeface="Century Gothic" panose="020B0502020202020204" pitchFamily="34" charset="0"/>
                        </a:rPr>
                        <a:t>7.10 Verification of Results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Verifiers are chosen by the examiner based on availability and current workloads; there are limited options to choose from for verifying examiners. FEU Management monitors issues of potential bias in verifications and addresses on an as-needed basis.</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a:t>
                      </a:r>
                      <a:r>
                        <a:rPr lang="en-US" sz="1000" dirty="0" err="1" smtClean="0">
                          <a:latin typeface="Century Gothic" panose="020B0502020202020204" pitchFamily="34" charset="0"/>
                        </a:rPr>
                        <a:t>stereomacroscope</a:t>
                      </a:r>
                      <a:r>
                        <a:rPr lang="en-US" sz="1000" dirty="0" smtClean="0">
                          <a:latin typeface="Century Gothic" panose="020B0502020202020204" pitchFamily="34" charset="0"/>
                        </a:rPr>
                        <a:t>” with “[stereo] microscope”.</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4.1 </a:t>
                      </a:r>
                      <a:r>
                        <a:rPr lang="en-US" sz="1000" dirty="0" err="1" smtClean="0">
                          <a:latin typeface="Century Gothic" panose="020B0502020202020204" pitchFamily="34" charset="0"/>
                        </a:rPr>
                        <a:t>stereomacroscope</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4871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Is the desensitized photo paper purchased from a vendor or is it prepared in-house? If in-house, where might one find the instructions to do so?</a:t>
                      </a:r>
                    </a:p>
                  </a:txBody>
                  <a:tcPr/>
                </a:tc>
                <a:tc>
                  <a:txBody>
                    <a:bodyPr/>
                    <a:lstStyle/>
                    <a:p>
                      <a:r>
                        <a:rPr lang="en-US" sz="1000" dirty="0" smtClean="0">
                          <a:latin typeface="Century Gothic" panose="020B0502020202020204" pitchFamily="34" charset="0"/>
                        </a:rPr>
                        <a:t>7.3.2.1 The desensitized photo paper mentioned below is simply photographic print paper which no longer bears light-sensitive silver salts in its surface emulsion.</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Yes, it is purchased from a vendor, not prepared in-house.</a:t>
                      </a:r>
                    </a:p>
                  </a:txBody>
                  <a:tcPr/>
                </a:tc>
              </a:tr>
            </a:tbl>
          </a:graphicData>
        </a:graphic>
      </p:graphicFrame>
    </p:spTree>
    <p:extLst>
      <p:ext uri="{BB962C8B-B14F-4D97-AF65-F5344CB8AC3E}">
        <p14:creationId xmlns:p14="http://schemas.microsoft.com/office/powerpoint/2010/main" val="5085263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05: </a:t>
            </a:r>
            <a:r>
              <a:rPr lang="en-US" dirty="0"/>
              <a:t>DISTANCE DETERMINATION &amp; GSR</a:t>
            </a:r>
          </a:p>
        </p:txBody>
      </p:sp>
      <p:graphicFrame>
        <p:nvGraphicFramePr>
          <p:cNvPr id="5" name="Table 4"/>
          <p:cNvGraphicFramePr>
            <a:graphicFrameLocks noGrp="1"/>
          </p:cNvGraphicFramePr>
          <p:nvPr>
            <p:extLst>
              <p:ext uri="{D42A27DB-BD31-4B8C-83A1-F6EECF244321}">
                <p14:modId xmlns:p14="http://schemas.microsoft.com/office/powerpoint/2010/main" val="3625392654"/>
              </p:ext>
            </p:extLst>
          </p:nvPr>
        </p:nvGraphicFramePr>
        <p:xfrm>
          <a:off x="668053" y="1304467"/>
          <a:ext cx="8022789" cy="4858254"/>
        </p:xfrm>
        <a:graphic>
          <a:graphicData uri="http://schemas.openxmlformats.org/drawingml/2006/table">
            <a:tbl>
              <a:tblPr firstRow="1" bandRow="1">
                <a:tableStyleId>{5940675A-B579-460E-94D1-54222C63F5DA}</a:tableStyleId>
              </a:tblPr>
              <a:tblGrid>
                <a:gridCol w="967565"/>
                <a:gridCol w="2305318"/>
                <a:gridCol w="2369713"/>
                <a:gridCol w="2380193"/>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556186">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“preclude the potential spattering” with “avoid the potential spattering”.</a:t>
                      </a:r>
                    </a:p>
                  </a:txBody>
                  <a:tcPr/>
                </a:tc>
                <a:tc>
                  <a:txBody>
                    <a:bodyPr/>
                    <a:lstStyle/>
                    <a:p>
                      <a:r>
                        <a:rPr lang="en-US" sz="1000" dirty="0" smtClean="0">
                          <a:latin typeface="Century Gothic" panose="020B0502020202020204" pitchFamily="34" charset="0"/>
                        </a:rPr>
                        <a:t>7.3.4.1 Gently pour the acid into the water to preclude the potential spattering of undiluted acid.</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endParaRPr lang="en-US" sz="1000" dirty="0">
                        <a:latin typeface="Century Gothic" panose="020B0502020202020204" pitchFamily="34" charset="0"/>
                      </a:endParaRPr>
                    </a:p>
                  </a:txBody>
                  <a:tcPr/>
                </a:tc>
              </a:tr>
              <a:tr h="5853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Some of the text is in a different font. Merge formatting.</a:t>
                      </a:r>
                    </a:p>
                  </a:txBody>
                  <a:tcPr/>
                </a:tc>
                <a:tc>
                  <a:txBody>
                    <a:bodyPr/>
                    <a:lstStyle/>
                    <a:p>
                      <a:r>
                        <a:rPr lang="en-US" sz="1000" dirty="0" smtClean="0">
                          <a:latin typeface="Century Gothic" panose="020B0502020202020204" pitchFamily="34" charset="0"/>
                        </a:rPr>
                        <a:t>7.4.4  N/A</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is not present in the </a:t>
                      </a:r>
                      <a:r>
                        <a:rPr lang="en-US" sz="1000" dirty="0" err="1" smtClean="0">
                          <a:latin typeface="Century Gothic" panose="020B0502020202020204" pitchFamily="34" charset="0"/>
                        </a:rPr>
                        <a:t>Qualtrax</a:t>
                      </a:r>
                      <a:r>
                        <a:rPr lang="en-US" sz="1000" dirty="0" smtClean="0">
                          <a:latin typeface="Century Gothic" panose="020B0502020202020204" pitchFamily="34" charset="0"/>
                        </a:rPr>
                        <a:t> controlled document, but will be checked for formatting.</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Is it appropriate or necessary to quantify what is meant by "small amount"?</a:t>
                      </a:r>
                    </a:p>
                  </a:txBody>
                  <a:tcPr/>
                </a:tc>
                <a:tc>
                  <a:txBody>
                    <a:bodyPr/>
                    <a:lstStyle/>
                    <a:p>
                      <a:r>
                        <a:rPr lang="en-US" sz="1000" dirty="0" smtClean="0">
                          <a:latin typeface="Century Gothic" panose="020B0502020202020204" pitchFamily="34" charset="0"/>
                        </a:rPr>
                        <a:t>7.6.2.1 Place a small amount of sodium </a:t>
                      </a:r>
                      <a:r>
                        <a:rPr lang="en-US" sz="1000" dirty="0" err="1" smtClean="0">
                          <a:latin typeface="Century Gothic" panose="020B0502020202020204" pitchFamily="34" charset="0"/>
                        </a:rPr>
                        <a:t>rhodizonate</a:t>
                      </a:r>
                      <a:r>
                        <a:rPr lang="en-US" sz="1000" dirty="0" smtClean="0">
                          <a:latin typeface="Century Gothic" panose="020B0502020202020204" pitchFamily="34" charset="0"/>
                        </a:rPr>
                        <a:t> in a beaker and add sufficient distilled water until the solution turns the color of dark tea.</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 the GSR Manual (AFTE</a:t>
                      </a:r>
                      <a:r>
                        <a:rPr lang="en-US" sz="1000" baseline="0" dirty="0" smtClean="0">
                          <a:solidFill>
                            <a:schemeClr val="tx1"/>
                          </a:solidFill>
                          <a:latin typeface="Century Gothic" panose="020B0502020202020204" pitchFamily="34" charset="0"/>
                        </a:rPr>
                        <a:t> Journal: Dillon, Vol 22 No 3 1990, p251</a:t>
                      </a:r>
                      <a:r>
                        <a:rPr lang="en-US" sz="1000" dirty="0" smtClean="0">
                          <a:solidFill>
                            <a:schemeClr val="tx1"/>
                          </a:solidFill>
                          <a:latin typeface="Century Gothic" panose="020B0502020202020204" pitchFamily="34" charset="0"/>
                        </a:rPr>
                        <a:t>) states that a small amount should be used to create a “dark tea” consistency.</a:t>
                      </a:r>
                    </a:p>
                  </a:txBody>
                  <a:tcPr/>
                </a:tc>
              </a:tr>
              <a:tr h="4871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“grains” with “grams”. </a:t>
                      </a:r>
                    </a:p>
                  </a:txBody>
                  <a:tcPr/>
                </a:tc>
                <a:tc>
                  <a:txBody>
                    <a:bodyPr/>
                    <a:lstStyle/>
                    <a:p>
                      <a:r>
                        <a:rPr lang="en-US" sz="1000" dirty="0" smtClean="0">
                          <a:latin typeface="Century Gothic" panose="020B0502020202020204" pitchFamily="34" charset="0"/>
                        </a:rPr>
                        <a:t>7.6.3.1 120 grains </a:t>
                      </a:r>
                    </a:p>
                    <a:p>
                      <a:r>
                        <a:rPr lang="en-US" sz="1000" dirty="0" smtClean="0">
                          <a:latin typeface="Century Gothic" panose="020B0502020202020204" pitchFamily="34" charset="0"/>
                        </a:rPr>
                        <a:t>&amp; 7.6.3.2 90 grains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while solid reagents are generally weighed in grams, the GSR Manual provides instructions for weighing in grains for this procedure.</a:t>
                      </a:r>
                    </a:p>
                  </a:txBody>
                  <a:tcPr/>
                </a:tc>
              </a:tr>
              <a:tr h="4871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Add “and expiration date (one year from preparation date)”.</a:t>
                      </a:r>
                    </a:p>
                  </a:txBody>
                  <a:tcPr/>
                </a:tc>
                <a:tc>
                  <a:txBody>
                    <a:bodyPr/>
                    <a:lstStyle/>
                    <a:p>
                      <a:r>
                        <a:rPr lang="en-US" sz="1000" dirty="0" smtClean="0">
                          <a:latin typeface="Century Gothic" panose="020B0502020202020204" pitchFamily="34" charset="0"/>
                        </a:rPr>
                        <a:t>7.6.3.8 &amp; 7.6.4.6 Label the bottle with the name of the reagent, the date made (lot number MM/DD/YY) and preparer’s initials.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added.</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4871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This step is separate here whereas just above in 7.6.3.8 it is included. Consider editing to make descriptions of similar preparations consistent with respect to formatting. </a:t>
                      </a:r>
                    </a:p>
                  </a:txBody>
                  <a:tcPr/>
                </a:tc>
                <a:tc>
                  <a:txBody>
                    <a:bodyPr/>
                    <a:lstStyle/>
                    <a:p>
                      <a:r>
                        <a:rPr lang="en-US" sz="1000" dirty="0" smtClean="0">
                          <a:latin typeface="Century Gothic" panose="020B0502020202020204" pitchFamily="34" charset="0"/>
                        </a:rPr>
                        <a:t>7.6.4.7 Enter the appropriate information into the FEU chemical preparation log</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 </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1230876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05: </a:t>
            </a:r>
            <a:r>
              <a:rPr lang="en-US" dirty="0"/>
              <a:t>DISTANCE DETERMINATION &amp; GSR</a:t>
            </a:r>
          </a:p>
        </p:txBody>
      </p:sp>
      <p:graphicFrame>
        <p:nvGraphicFramePr>
          <p:cNvPr id="5" name="Table 4"/>
          <p:cNvGraphicFramePr>
            <a:graphicFrameLocks noGrp="1"/>
          </p:cNvGraphicFramePr>
          <p:nvPr>
            <p:extLst>
              <p:ext uri="{D42A27DB-BD31-4B8C-83A1-F6EECF244321}">
                <p14:modId xmlns:p14="http://schemas.microsoft.com/office/powerpoint/2010/main" val="2805924360"/>
              </p:ext>
            </p:extLst>
          </p:nvPr>
        </p:nvGraphicFramePr>
        <p:xfrm>
          <a:off x="668052" y="1381740"/>
          <a:ext cx="8022789" cy="4692118"/>
        </p:xfrm>
        <a:graphic>
          <a:graphicData uri="http://schemas.openxmlformats.org/drawingml/2006/table">
            <a:tbl>
              <a:tblPr firstRow="1" bandRow="1">
                <a:tableStyleId>{5940675A-B579-460E-94D1-54222C63F5DA}</a:tableStyleId>
              </a:tblPr>
              <a:tblGrid>
                <a:gridCol w="1049653"/>
                <a:gridCol w="2324456"/>
                <a:gridCol w="2435912"/>
                <a:gridCol w="2212768"/>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Is there a protocol for if/when no pink color is observed? </a:t>
                      </a:r>
                    </a:p>
                  </a:txBody>
                  <a:tcPr/>
                </a:tc>
                <a:tc>
                  <a:txBody>
                    <a:bodyPr/>
                    <a:lstStyle/>
                    <a:p>
                      <a:r>
                        <a:rPr lang="en-US" sz="1000" dirty="0" smtClean="0">
                          <a:latin typeface="Century Gothic" panose="020B0502020202020204" pitchFamily="34" charset="0"/>
                        </a:rPr>
                        <a:t>7.6.7.2 This solution shall eliminate the general yellow background color caused by the sodium </a:t>
                      </a:r>
                      <a:r>
                        <a:rPr lang="en-US" sz="1000" dirty="0" err="1" smtClean="0">
                          <a:latin typeface="Century Gothic" panose="020B0502020202020204" pitchFamily="34" charset="0"/>
                        </a:rPr>
                        <a:t>rhodizonate</a:t>
                      </a:r>
                      <a:r>
                        <a:rPr lang="en-US" sz="1000" dirty="0" smtClean="0">
                          <a:latin typeface="Century Gothic" panose="020B0502020202020204" pitchFamily="34" charset="0"/>
                        </a:rPr>
                        <a:t> and shall establish a local pH of 2.8, turning any lead, as well as other metals that may be present, a pink color.</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 if positive control works as expected, no additional test is needed to ensure reagents are working, regardless of whether a color change is noted during this step.</a:t>
                      </a:r>
                      <a:endParaRPr lang="en-US" sz="1000" dirty="0">
                        <a:latin typeface="Century Gothic" panose="020B0502020202020204" pitchFamily="34" charset="0"/>
                      </a:endParaRPr>
                    </a:p>
                  </a:txBody>
                  <a:tcPr/>
                </a:tc>
              </a:tr>
              <a:tr h="5853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“Indexing in pencil is preferable…” with “DO NOT USE INK at this point because it may bleed during the application of reagents (is it also true, as in 7.4.3 that the ink may transfer back to the tested item? If so, just cut and paste that sentence here)”</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7.7.2 Indexing in pencil is preferable since ink may bleed during the application of reagents.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Is there a way to set this test up so that a photograph can be quickly taken? If the color fades, then the pertinent visual evidence of a color change won't be visible on the filter paper. Can the filter paper be treated in such a way in the future to "force" another color change? Are there time limits or specific conditions for future visualization? </a:t>
                      </a:r>
                    </a:p>
                  </a:txBody>
                  <a:tcPr/>
                </a:tc>
                <a:tc>
                  <a:txBody>
                    <a:bodyPr/>
                    <a:lstStyle/>
                    <a:p>
                      <a:r>
                        <a:rPr lang="en-US" sz="1000" dirty="0" smtClean="0">
                          <a:latin typeface="Century Gothic" panose="020B0502020202020204" pitchFamily="34" charset="0"/>
                        </a:rPr>
                        <a:t>7.7.6 &amp; 7.7.7.4 Prompt note-taking is essential in that sometimes the color can fade rapidly and unpredictably.</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will add a requirement to photograph any positive results.</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766069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05: GSR &amp; DISTANCE DETERMINATION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208339853"/>
              </p:ext>
            </p:extLst>
          </p:nvPr>
        </p:nvGraphicFramePr>
        <p:xfrm>
          <a:off x="668052" y="1381740"/>
          <a:ext cx="8022789" cy="4478758"/>
        </p:xfrm>
        <a:graphic>
          <a:graphicData uri="http://schemas.openxmlformats.org/drawingml/2006/table">
            <a:tbl>
              <a:tblPr firstRow="1" bandRow="1">
                <a:tableStyleId>{5940675A-B579-460E-94D1-54222C63F5DA}</a:tableStyleId>
              </a:tblPr>
              <a:tblGrid>
                <a:gridCol w="1049653"/>
                <a:gridCol w="2324456"/>
                <a:gridCol w="2050990"/>
                <a:gridCol w="2597690"/>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How then does one determine a positive result? Is the Standard Transfer Method used often or is its use limited because of this limitation?</a:t>
                      </a:r>
                    </a:p>
                  </a:txBody>
                  <a:tcPr/>
                </a:tc>
                <a:tc>
                  <a:txBody>
                    <a:bodyPr/>
                    <a:lstStyle/>
                    <a:p>
                      <a:r>
                        <a:rPr lang="en-US" sz="1000" dirty="0" smtClean="0">
                          <a:latin typeface="Century Gothic" panose="020B0502020202020204" pitchFamily="34" charset="0"/>
                        </a:rPr>
                        <a:t>7.7.7.3 Such transfers usually reflect positive results which are very vague and indistinct in form.</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Yes, its use is limited; any color change is considered a positive result.</a:t>
                      </a:r>
                    </a:p>
                    <a:p>
                      <a:endParaRPr lang="en-US" sz="1000" dirty="0">
                        <a:latin typeface="Century Gothic" panose="020B0502020202020204" pitchFamily="34" charset="0"/>
                      </a:endParaRPr>
                    </a:p>
                  </a:txBody>
                  <a:tcPr/>
                </a:tc>
              </a:tr>
              <a:tr h="5853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with “Shooting events are dynamic and often complicated. Gunshot residue patterns…”</a:t>
                      </a:r>
                    </a:p>
                  </a:txBody>
                  <a:tcPr/>
                </a:tc>
                <a:tc>
                  <a:txBody>
                    <a:bodyPr/>
                    <a:lstStyle/>
                    <a:p>
                      <a:r>
                        <a:rPr lang="en-US" sz="1000" smtClean="0">
                          <a:latin typeface="Century Gothic" panose="020B0502020202020204" pitchFamily="34" charset="0"/>
                        </a:rPr>
                        <a:t>11.4 Shooting events are dynamic and often complicated, gunshot residue patterns…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p>
                      <a:endParaRPr lang="en-US" sz="1000" dirty="0" smtClean="0">
                        <a:latin typeface="Century Gothic" panose="020B0502020202020204" pitchFamily="34" charset="0"/>
                      </a:endParaRPr>
                    </a:p>
                  </a:txBody>
                  <a:tcPr/>
                </a:tc>
              </a:tr>
              <a:tr h="626330">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Add list of validated inkjet </a:t>
                      </a:r>
                      <a:r>
                        <a:rPr lang="en-US" sz="1000" dirty="0" err="1" smtClean="0">
                          <a:latin typeface="Century Gothic" panose="020B0502020202020204" pitchFamily="34" charset="0"/>
                        </a:rPr>
                        <a:t>photopaper</a:t>
                      </a:r>
                      <a:r>
                        <a:rPr lang="en-US" sz="1000" dirty="0" smtClean="0">
                          <a:latin typeface="Century Gothic" panose="020B0502020202020204" pitchFamily="34" charset="0"/>
                        </a:rPr>
                        <a:t> that can replace "Desensitized Photographic Paper".</a:t>
                      </a:r>
                    </a:p>
                  </a:txBody>
                  <a:tcPr/>
                </a:tc>
                <a:tc>
                  <a:txBody>
                    <a:bodyPr/>
                    <a:lstStyle/>
                    <a:p>
                      <a:r>
                        <a:rPr lang="en-US" sz="1000" dirty="0" smtClean="0">
                          <a:latin typeface="Century Gothic" panose="020B0502020202020204" pitchFamily="34" charset="0"/>
                        </a:rPr>
                        <a:t>7.3.2.1 The desensitized photo paper mentioned below is simply photographic print paper which no longer bears light-sensitive silver salts in its surface emulsion.</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added. </a:t>
                      </a:r>
                    </a:p>
                  </a:txBody>
                  <a:tcPr/>
                </a:tc>
              </a:tr>
              <a:tr h="626330">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Employing bracketed test fire distances and bracketed estimates of proximity should be described to answer measurement uncertainty. </a:t>
                      </a:r>
                    </a:p>
                  </a:txBody>
                  <a:tcPr/>
                </a:tc>
                <a:tc>
                  <a:txBody>
                    <a:bodyPr/>
                    <a:lstStyle/>
                    <a:p>
                      <a:r>
                        <a:rPr lang="en-US" sz="1000" dirty="0" smtClean="0">
                          <a:latin typeface="Century Gothic" panose="020B0502020202020204" pitchFamily="34" charset="0"/>
                        </a:rPr>
                        <a:t>10.1 Uncertainty of Measurement not applicable</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Uncertainty of Measurement is not applied to this test method because an estimation of </a:t>
                      </a:r>
                      <a:r>
                        <a:rPr lang="en-US" sz="1000" dirty="0" err="1" smtClean="0">
                          <a:solidFill>
                            <a:schemeClr val="tx1"/>
                          </a:solidFill>
                          <a:latin typeface="Century Gothic" panose="020B0502020202020204" pitchFamily="34" charset="0"/>
                        </a:rPr>
                        <a:t>UoM</a:t>
                      </a:r>
                      <a:r>
                        <a:rPr lang="en-US" sz="1000" dirty="0" smtClean="0">
                          <a:solidFill>
                            <a:schemeClr val="tx1"/>
                          </a:solidFill>
                          <a:latin typeface="Century Gothic" panose="020B0502020202020204" pitchFamily="34" charset="0"/>
                        </a:rPr>
                        <a:t> cannot be calculated with measurement results as range (ANAB Fundamentals of Measurement Uncertainty 2018). GSR/distance determination</a:t>
                      </a:r>
                      <a:r>
                        <a:rPr lang="en-US" sz="1000" baseline="0" dirty="0" smtClean="0">
                          <a:solidFill>
                            <a:schemeClr val="tx1"/>
                          </a:solidFill>
                          <a:latin typeface="Century Gothic" panose="020B0502020202020204" pitchFamily="34" charset="0"/>
                        </a:rPr>
                        <a:t> will be addressed as a limitation in FEU13 Estimation of Uncertainty of Measurement. </a:t>
                      </a: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26005355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06: REPORTING</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213916108"/>
              </p:ext>
            </p:extLst>
          </p:nvPr>
        </p:nvGraphicFramePr>
        <p:xfrm>
          <a:off x="668052" y="1287568"/>
          <a:ext cx="8022789" cy="4661031"/>
        </p:xfrm>
        <a:graphic>
          <a:graphicData uri="http://schemas.openxmlformats.org/drawingml/2006/table">
            <a:tbl>
              <a:tblPr firstRow="1" bandRow="1">
                <a:tableStyleId>{5940675A-B579-460E-94D1-54222C63F5DA}</a:tableStyleId>
              </a:tblPr>
              <a:tblGrid>
                <a:gridCol w="954686"/>
                <a:gridCol w="2419423"/>
                <a:gridCol w="2345760"/>
                <a:gridCol w="2302920"/>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with “Re-examination reports and supplements shall be…” to be parallel to 7.2.</a:t>
                      </a:r>
                    </a:p>
                  </a:txBody>
                  <a:tcPr/>
                </a:tc>
                <a:tc>
                  <a:txBody>
                    <a:bodyPr/>
                    <a:lstStyle/>
                    <a:p>
                      <a:r>
                        <a:rPr lang="en-US" sz="1000" dirty="0" smtClean="0">
                          <a:latin typeface="Century Gothic" panose="020B0502020202020204" pitchFamily="34" charset="0"/>
                        </a:rPr>
                        <a:t>7.3.2 Supplements and re-examination reports shall be…</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 </a:t>
                      </a:r>
                    </a:p>
                    <a:p>
                      <a:endParaRPr lang="en-US" sz="1000" dirty="0">
                        <a:latin typeface="Century Gothic" panose="020B0502020202020204" pitchFamily="34" charset="0"/>
                      </a:endParaRPr>
                    </a:p>
                  </a:txBody>
                  <a:tcPr/>
                </a:tc>
              </a:tr>
              <a:tr h="5853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[D]</a:t>
                      </a:r>
                      <a:r>
                        <a:rPr lang="en-US" sz="1000" dirty="0" err="1" smtClean="0">
                          <a:latin typeface="Century Gothic" panose="020B0502020202020204" pitchFamily="34" charset="0"/>
                        </a:rPr>
                        <a:t>remel</a:t>
                      </a:r>
                      <a:r>
                        <a:rPr lang="en-US" sz="1000" dirty="0" smtClean="0">
                          <a:latin typeface="Century Gothic" panose="020B0502020202020204" pitchFamily="34" charset="0"/>
                        </a:rPr>
                        <a:t> polishing was not a test method included in FEU04. </a:t>
                      </a:r>
                    </a:p>
                  </a:txBody>
                  <a:tcPr/>
                </a:tc>
                <a:tc rowSpan="2">
                  <a:txBody>
                    <a:bodyPr/>
                    <a:lstStyle/>
                    <a:p>
                      <a:r>
                        <a:rPr lang="en-US" sz="1000" dirty="0" smtClean="0">
                          <a:latin typeface="Century Gothic" panose="020B0502020202020204" pitchFamily="34" charset="0"/>
                        </a:rPr>
                        <a:t>7.4.2.2</a:t>
                      </a:r>
                      <a:r>
                        <a:rPr lang="en-US" sz="1000" baseline="0" dirty="0" smtClean="0">
                          <a:latin typeface="Century Gothic" panose="020B0502020202020204" pitchFamily="34" charset="0"/>
                        </a:rPr>
                        <a:t> </a:t>
                      </a:r>
                      <a:r>
                        <a:rPr lang="en-US" sz="1000" dirty="0" smtClean="0">
                          <a:latin typeface="Century Gothic" panose="020B0502020202020204" pitchFamily="34" charset="0"/>
                        </a:rPr>
                        <a:t>Serial Number Restoration – shall indicate test method as “</a:t>
                      </a:r>
                      <a:r>
                        <a:rPr lang="en-US" sz="1000" dirty="0" err="1" smtClean="0">
                          <a:latin typeface="Century Gothic" panose="020B0502020202020204" pitchFamily="34" charset="0"/>
                        </a:rPr>
                        <a:t>dremel</a:t>
                      </a:r>
                      <a:r>
                        <a:rPr lang="en-US" sz="1000" dirty="0" smtClean="0">
                          <a:latin typeface="Century Gothic" panose="020B0502020202020204" pitchFamily="34" charset="0"/>
                        </a:rPr>
                        <a:t> polishing”, “magnetic restoration” and/or “acid etching”, or other method to reveal the serial number.</a:t>
                      </a:r>
                      <a:endParaRPr lang="en-US" sz="1000" dirty="0">
                        <a:latin typeface="Century Gothic" panose="020B0502020202020204" pitchFamily="34" charset="0"/>
                      </a:endParaRPr>
                    </a:p>
                  </a:txBody>
                  <a:tcPr/>
                </a:tc>
                <a:tc>
                  <a:txBody>
                    <a:bodyPr/>
                    <a:lstStyle/>
                    <a:p>
                      <a:r>
                        <a:rPr lang="en-US" sz="1000" dirty="0" err="1" smtClean="0">
                          <a:latin typeface="Century Gothic" panose="020B0502020202020204" pitchFamily="34" charset="0"/>
                        </a:rPr>
                        <a:t>Dremel</a:t>
                      </a:r>
                      <a:r>
                        <a:rPr lang="en-US" sz="1000" dirty="0" smtClean="0">
                          <a:latin typeface="Century Gothic" panose="020B0502020202020204" pitchFamily="34" charset="0"/>
                        </a:rPr>
                        <a:t> polishing is a preparatory step prior to either magnetic or chemical restoration, but it may be the only step needed; it is not a separate test method.</a:t>
                      </a:r>
                    </a:p>
                  </a:txBody>
                  <a:tcPr/>
                </a:tc>
              </a:tr>
              <a:tr h="585310">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“acid etching” with “chemical etching”. Not all the reagents are acid formulations. </a:t>
                      </a:r>
                    </a:p>
                  </a:txBody>
                  <a:tcPr/>
                </a:tc>
                <a:tc vMerge="1">
                  <a:txBody>
                    <a:bodyPr/>
                    <a:lstStyle/>
                    <a:p>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 </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Capitalize </a:t>
                      </a:r>
                      <a:r>
                        <a:rPr lang="en-US" sz="1000" dirty="0" err="1" smtClean="0">
                          <a:latin typeface="Century Gothic" panose="020B0502020202020204" pitchFamily="34" charset="0"/>
                        </a:rPr>
                        <a:t>Griess</a:t>
                      </a:r>
                      <a:r>
                        <a:rPr lang="en-US" sz="1000" dirty="0" smtClean="0">
                          <a:latin typeface="Century Gothic" panose="020B0502020202020204" pitchFamily="34" charset="0"/>
                        </a:rPr>
                        <a:t> in “modified </a:t>
                      </a:r>
                      <a:r>
                        <a:rPr lang="en-US" sz="1000" dirty="0" err="1" smtClean="0">
                          <a:latin typeface="Century Gothic" panose="020B0502020202020204" pitchFamily="34" charset="0"/>
                        </a:rPr>
                        <a:t>Griess</a:t>
                      </a:r>
                      <a:r>
                        <a:rPr lang="en-US" sz="1000" dirty="0" smtClean="0">
                          <a:latin typeface="Century Gothic" panose="020B0502020202020204" pitchFamily="34" charset="0"/>
                        </a:rPr>
                        <a:t> test”.</a:t>
                      </a:r>
                    </a:p>
                  </a:txBody>
                  <a:tcPr/>
                </a:tc>
                <a:tc>
                  <a:txBody>
                    <a:bodyPr/>
                    <a:lstStyle/>
                    <a:p>
                      <a:r>
                        <a:rPr lang="en-US" sz="1000" dirty="0" smtClean="0">
                          <a:latin typeface="Century Gothic" panose="020B0502020202020204" pitchFamily="34" charset="0"/>
                        </a:rPr>
                        <a:t>7.4.2.3</a:t>
                      </a:r>
                      <a:r>
                        <a:rPr lang="en-US" sz="1000" baseline="0" dirty="0" smtClean="0">
                          <a:latin typeface="Century Gothic" panose="020B0502020202020204" pitchFamily="34" charset="0"/>
                        </a:rPr>
                        <a:t> </a:t>
                      </a:r>
                      <a:r>
                        <a:rPr lang="en-US" sz="1000" dirty="0" smtClean="0">
                          <a:latin typeface="Century Gothic" panose="020B0502020202020204" pitchFamily="34" charset="0"/>
                        </a:rPr>
                        <a:t>Gunshot Residue – shall indicate test method as “modified </a:t>
                      </a:r>
                      <a:r>
                        <a:rPr lang="en-US" sz="1000" dirty="0" err="1" smtClean="0">
                          <a:latin typeface="Century Gothic" panose="020B0502020202020204" pitchFamily="34" charset="0"/>
                        </a:rPr>
                        <a:t>griess</a:t>
                      </a:r>
                      <a:r>
                        <a:rPr lang="en-US" sz="1000" dirty="0" smtClean="0">
                          <a:latin typeface="Century Gothic" panose="020B0502020202020204" pitchFamily="34" charset="0"/>
                        </a:rPr>
                        <a:t> test” and/or “sodium </a:t>
                      </a:r>
                      <a:r>
                        <a:rPr lang="en-US" sz="1000" dirty="0" err="1" smtClean="0">
                          <a:latin typeface="Century Gothic" panose="020B0502020202020204" pitchFamily="34" charset="0"/>
                        </a:rPr>
                        <a:t>rhodizonate</a:t>
                      </a:r>
                      <a:r>
                        <a:rPr lang="en-US" sz="1000" dirty="0" smtClean="0">
                          <a:latin typeface="Century Gothic" panose="020B0502020202020204" pitchFamily="34" charset="0"/>
                        </a:rPr>
                        <a:t> test” and/or “muzzle to garment distance determination”.</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 </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626330">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Do not insert the questioned magazine if a determination is required to determine if the magazine was ever inserted in the suspect firearm. </a:t>
                      </a:r>
                    </a:p>
                  </a:txBody>
                  <a:tcPr/>
                </a:tc>
                <a:tc>
                  <a:txBody>
                    <a:bodyPr/>
                    <a:lstStyle/>
                    <a:p>
                      <a:r>
                        <a:rPr lang="en-US" sz="1000" dirty="0" smtClean="0">
                          <a:latin typeface="Century Gothic" panose="020B0502020202020204" pitchFamily="34" charset="0"/>
                        </a:rPr>
                        <a:t>7.4.7 Indicate whether the magazine fits and functions in any of the submitted firearms.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an instruction will be added that if this examination is requested, no magazine will be inserted. </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454468">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For clarity, add what term(s) are proper, instead. </a:t>
                      </a:r>
                    </a:p>
                  </a:txBody>
                  <a:tcPr/>
                </a:tc>
                <a:tc>
                  <a:txBody>
                    <a:bodyPr/>
                    <a:lstStyle/>
                    <a:p>
                      <a:r>
                        <a:rPr lang="en-US" sz="1000" dirty="0" smtClean="0">
                          <a:latin typeface="Century Gothic" panose="020B0502020202020204" pitchFamily="34" charset="0"/>
                        </a:rPr>
                        <a:t>7.4.8 The term “suspect bullet hole” is not to be used. </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the term “defect” will be added. </a:t>
                      </a:r>
                    </a:p>
                  </a:txBody>
                  <a:tcPr/>
                </a:tc>
              </a:tr>
            </a:tbl>
          </a:graphicData>
        </a:graphic>
      </p:graphicFrame>
    </p:spTree>
    <p:extLst>
      <p:ext uri="{BB962C8B-B14F-4D97-AF65-F5344CB8AC3E}">
        <p14:creationId xmlns:p14="http://schemas.microsoft.com/office/powerpoint/2010/main" val="579818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07: PREPARATION &amp; STORAGE OF REAGENTS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42797743"/>
              </p:ext>
            </p:extLst>
          </p:nvPr>
        </p:nvGraphicFramePr>
        <p:xfrm>
          <a:off x="668052" y="1287568"/>
          <a:ext cx="8022789" cy="4078453"/>
        </p:xfrm>
        <a:graphic>
          <a:graphicData uri="http://schemas.openxmlformats.org/drawingml/2006/table">
            <a:tbl>
              <a:tblPr firstRow="1" bandRow="1">
                <a:tableStyleId>{5940675A-B579-460E-94D1-54222C63F5DA}</a:tableStyleId>
              </a:tblPr>
              <a:tblGrid>
                <a:gridCol w="980444"/>
                <a:gridCol w="2393665"/>
                <a:gridCol w="1856363"/>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smtClean="0">
                          <a:latin typeface="Century Gothic" panose="020B0502020202020204" pitchFamily="34" charset="0"/>
                        </a:rPr>
                        <a:t>O’Neill</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Add wording that reagents to be prepared in fume hood.</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3 Safety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 </a:t>
                      </a:r>
                    </a:p>
                    <a:p>
                      <a:endParaRPr lang="en-US" sz="1000" dirty="0">
                        <a:latin typeface="Century Gothic" panose="020B0502020202020204" pitchFamily="34" charset="0"/>
                      </a:endParaRPr>
                    </a:p>
                  </a:txBody>
                  <a:tcPr/>
                </a:tc>
              </a:tr>
              <a:tr h="585310">
                <a:tc>
                  <a:txBody>
                    <a:bodyPr/>
                    <a:lstStyle/>
                    <a:p>
                      <a:r>
                        <a:rPr lang="en-US" sz="1000" dirty="0" smtClean="0">
                          <a:latin typeface="Century Gothic" panose="020B0502020202020204" pitchFamily="34" charset="0"/>
                        </a:rPr>
                        <a:t>O’Neill</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Typical reagents is one year from opening then tested for continuous use if no expiration is listed. 5 years is a long time.</a:t>
                      </a:r>
                    </a:p>
                  </a:txBody>
                  <a:tcPr/>
                </a:tc>
                <a:tc>
                  <a:txBody>
                    <a:bodyPr/>
                    <a:lstStyle/>
                    <a:p>
                      <a:r>
                        <a:rPr lang="en-US" sz="1000" dirty="0" smtClean="0">
                          <a:latin typeface="Century Gothic" panose="020B0502020202020204" pitchFamily="34" charset="0"/>
                        </a:rPr>
                        <a:t>7.3.1 Commercial reagents without a supplied expiration date will be given a date five (5) years from the date of receipt.</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Request for clarification &amp; guidance: What is common practice? What source may we reference for guidelines?</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In other FEUs where chemicals are used, the clause "additionally the use of an N95 respirator mask is recommended" was not included. Is the mask recommended in the absence of a fume hood? In addition to the fume hood?</a:t>
                      </a:r>
                    </a:p>
                  </a:txBody>
                  <a:tcPr/>
                </a:tc>
                <a:tc>
                  <a:txBody>
                    <a:bodyPr/>
                    <a:lstStyle/>
                    <a:p>
                      <a:r>
                        <a:rPr lang="en-US" sz="1000" dirty="0" smtClean="0">
                          <a:latin typeface="Century Gothic" panose="020B0502020202020204" pitchFamily="34" charset="0"/>
                        </a:rPr>
                        <a:t>3.2 …additionally the use of an N95 respirator mask is recommended.</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The mask is recommended in addition to the fume hood; this will be corrected. </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How often are the physical SDS updated? A time consistent with federal mandates (e.g., OSHA) should be included in 7.2.1 </a:t>
                      </a:r>
                    </a:p>
                  </a:txBody>
                  <a:tcPr/>
                </a:tc>
                <a:tc>
                  <a:txBody>
                    <a:bodyPr/>
                    <a:lstStyle/>
                    <a:p>
                      <a:r>
                        <a:rPr lang="en-US" sz="1000" dirty="0" smtClean="0">
                          <a:latin typeface="Century Gothic" panose="020B0502020202020204" pitchFamily="34" charset="0"/>
                        </a:rPr>
                        <a:t>7.2.1 All reagents must have their SDS present in hard copy in the lab. Electronic copies should also be available and accessible in the network drive</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SDS are updated when new reagents are purchased; this will be added.</a:t>
                      </a:r>
                    </a:p>
                  </a:txBody>
                  <a:tcPr/>
                </a:tc>
              </a:tr>
            </a:tbl>
          </a:graphicData>
        </a:graphic>
      </p:graphicFrame>
    </p:spTree>
    <p:extLst>
      <p:ext uri="{BB962C8B-B14F-4D97-AF65-F5344CB8AC3E}">
        <p14:creationId xmlns:p14="http://schemas.microsoft.com/office/powerpoint/2010/main" val="9035836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08: MIDEO CASEWORKS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01346528"/>
              </p:ext>
            </p:extLst>
          </p:nvPr>
        </p:nvGraphicFramePr>
        <p:xfrm>
          <a:off x="668052" y="1287568"/>
          <a:ext cx="8022789" cy="4112998"/>
        </p:xfrm>
        <a:graphic>
          <a:graphicData uri="http://schemas.openxmlformats.org/drawingml/2006/table">
            <a:tbl>
              <a:tblPr firstRow="1" bandRow="1">
                <a:tableStyleId>{5940675A-B579-460E-94D1-54222C63F5DA}</a:tableStyleId>
              </a:tblPr>
              <a:tblGrid>
                <a:gridCol w="980444"/>
                <a:gridCol w="2328081"/>
                <a:gridCol w="2041451"/>
                <a:gridCol w="2672813"/>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smtClean="0">
                          <a:latin typeface="Century Gothic" panose="020B0502020202020204" pitchFamily="34" charset="0"/>
                        </a:rPr>
                        <a:t>O’Neill</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 all worksheets are in </a:t>
                      </a:r>
                      <a:r>
                        <a:rPr lang="en-US" sz="1000" dirty="0" err="1" smtClean="0">
                          <a:latin typeface="Century Gothic" panose="020B0502020202020204" pitchFamily="34" charset="0"/>
                        </a:rPr>
                        <a:t>Mideo</a:t>
                      </a:r>
                      <a:r>
                        <a:rPr lang="en-US" sz="1000" dirty="0" smtClean="0">
                          <a:latin typeface="Century Gothic" panose="020B0502020202020204" pitchFamily="34" charset="0"/>
                        </a:rPr>
                        <a:t>; why not? Will they be?</a:t>
                      </a:r>
                    </a:p>
                  </a:txBody>
                  <a:tcPr/>
                </a:tc>
                <a:tc>
                  <a:txBody>
                    <a:bodyPr/>
                    <a:lstStyle/>
                    <a:p>
                      <a:r>
                        <a:rPr lang="en-US" sz="1000" dirty="0" smtClean="0">
                          <a:latin typeface="Century Gothic" panose="020B0502020202020204" pitchFamily="34" charset="0"/>
                        </a:rPr>
                        <a:t>2.1 Not all worksheets are currently available in the System.</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Photo-based worksheets are in </a:t>
                      </a:r>
                      <a:r>
                        <a:rPr lang="en-US" sz="1000" dirty="0" err="1" smtClean="0">
                          <a:latin typeface="Century Gothic" panose="020B0502020202020204" pitchFamily="34" charset="0"/>
                        </a:rPr>
                        <a:t>Mideo</a:t>
                      </a:r>
                      <a:r>
                        <a:rPr lang="en-US" sz="1000" dirty="0" smtClean="0">
                          <a:latin typeface="Century Gothic" panose="020B0502020202020204" pitchFamily="34" charset="0"/>
                        </a:rPr>
                        <a:t>, but request-based worksheets are still and will continue to be in LIMS (ex: TF, SNR, NIBIN, verification worksheets).</a:t>
                      </a:r>
                    </a:p>
                  </a:txBody>
                  <a:tcPr/>
                </a:tc>
              </a:tr>
              <a:tr h="585310">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Fix footer macro </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Footer</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This is not present on controlled </a:t>
                      </a:r>
                      <a:r>
                        <a:rPr lang="en-US" sz="1000" dirty="0" err="1" smtClean="0">
                          <a:latin typeface="Century Gothic" panose="020B0502020202020204" pitchFamily="34" charset="0"/>
                        </a:rPr>
                        <a:t>Qualtrax</a:t>
                      </a:r>
                      <a:r>
                        <a:rPr lang="en-US" sz="1000" dirty="0" smtClean="0">
                          <a:latin typeface="Century Gothic" panose="020B0502020202020204" pitchFamily="34" charset="0"/>
                        </a:rPr>
                        <a:t> versions, and is related to removing them from the </a:t>
                      </a:r>
                      <a:r>
                        <a:rPr lang="en-US" sz="1000" dirty="0" err="1" smtClean="0">
                          <a:latin typeface="Century Gothic" panose="020B0502020202020204" pitchFamily="34" charset="0"/>
                        </a:rPr>
                        <a:t>Qualtrax</a:t>
                      </a:r>
                      <a:r>
                        <a:rPr lang="en-US" sz="1000" dirty="0" smtClean="0">
                          <a:latin typeface="Century Gothic" panose="020B0502020202020204" pitchFamily="34" charset="0"/>
                        </a:rPr>
                        <a:t> controlled document system. </a:t>
                      </a:r>
                    </a:p>
                  </a:txBody>
                  <a:tcPr/>
                </a:tc>
              </a:tr>
              <a:tr h="446013">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“was established” with “has been established”.</a:t>
                      </a:r>
                    </a:p>
                  </a:txBody>
                  <a:tcPr/>
                </a:tc>
                <a:tc>
                  <a:txBody>
                    <a:bodyPr/>
                    <a:lstStyle/>
                    <a:p>
                      <a:r>
                        <a:rPr lang="en-US" sz="1000" dirty="0" smtClean="0">
                          <a:latin typeface="Century Gothic" panose="020B0502020202020204" pitchFamily="34" charset="0"/>
                        </a:rPr>
                        <a:t>2.1 As this new System is introduced in laboratory operations, a systematic approach was established to introduce authorized </a:t>
                      </a:r>
                      <a:r>
                        <a:rPr lang="en-US" sz="1000" dirty="0" err="1" smtClean="0">
                          <a:latin typeface="Century Gothic" panose="020B0502020202020204" pitchFamily="34" charset="0"/>
                        </a:rPr>
                        <a:t>Mideo</a:t>
                      </a:r>
                      <a:r>
                        <a:rPr lang="en-US" sz="1000" dirty="0" smtClean="0">
                          <a:latin typeface="Century Gothic" panose="020B0502020202020204" pitchFamily="34" charset="0"/>
                        </a:rPr>
                        <a:t> worksheets of the FEU.</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360609">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Delete the semi-colon.</a:t>
                      </a:r>
                    </a:p>
                  </a:txBody>
                  <a:tcPr/>
                </a:tc>
                <a:tc>
                  <a:txBody>
                    <a:bodyPr/>
                    <a:lstStyle/>
                    <a:p>
                      <a:r>
                        <a:rPr lang="en-US" sz="1000" dirty="0" smtClean="0">
                          <a:latin typeface="Century Gothic" panose="020B0502020202020204" pitchFamily="34" charset="0"/>
                        </a:rPr>
                        <a:t>2.2 …standard approach to complete worksheets and; comply with…</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with “Enter in the analysis date field the date the photos were uploaded.” Is there a place to include when the photos were taken?</a:t>
                      </a:r>
                    </a:p>
                  </a:txBody>
                  <a:tcPr/>
                </a:tc>
                <a:tc>
                  <a:txBody>
                    <a:bodyPr/>
                    <a:lstStyle/>
                    <a:p>
                      <a:r>
                        <a:rPr lang="en-US" sz="1000" dirty="0" smtClean="0">
                          <a:latin typeface="Century Gothic" panose="020B0502020202020204" pitchFamily="34" charset="0"/>
                        </a:rPr>
                        <a:t>7.4.4 </a:t>
                      </a:r>
                      <a:r>
                        <a:rPr lang="en-US" sz="1000" baseline="0" dirty="0" smtClean="0">
                          <a:latin typeface="Century Gothic" panose="020B0502020202020204" pitchFamily="34" charset="0"/>
                        </a:rPr>
                        <a:t> </a:t>
                      </a:r>
                      <a:r>
                        <a:rPr lang="en-US" sz="1000" dirty="0" smtClean="0">
                          <a:latin typeface="Century Gothic" panose="020B0502020202020204" pitchFamily="34" charset="0"/>
                        </a:rPr>
                        <a:t>The date the photos were uploaded entered in the analysis date field</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 In these worksheets there is no field for date that photos were taken.</a:t>
                      </a:r>
                    </a:p>
                  </a:txBody>
                  <a:tcPr/>
                </a:tc>
              </a:tr>
            </a:tbl>
          </a:graphicData>
        </a:graphic>
      </p:graphicFrame>
    </p:spTree>
    <p:extLst>
      <p:ext uri="{BB962C8B-B14F-4D97-AF65-F5344CB8AC3E}">
        <p14:creationId xmlns:p14="http://schemas.microsoft.com/office/powerpoint/2010/main" val="27511114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08: MIDEO CASEWORKS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953007723"/>
              </p:ext>
            </p:extLst>
          </p:nvPr>
        </p:nvGraphicFramePr>
        <p:xfrm>
          <a:off x="668052" y="1287568"/>
          <a:ext cx="8022789" cy="2863318"/>
        </p:xfrm>
        <a:graphic>
          <a:graphicData uri="http://schemas.openxmlformats.org/drawingml/2006/table">
            <a:tbl>
              <a:tblPr firstRow="1" bandRow="1">
                <a:tableStyleId>{5940675A-B579-460E-94D1-54222C63F5DA}</a:tableStyleId>
              </a:tblPr>
              <a:tblGrid>
                <a:gridCol w="980444"/>
                <a:gridCol w="2393665"/>
                <a:gridCol w="1856363"/>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Is the deletion documented, if so where? Why might a PDF be deleted? Is that also included in the documentation (assuming the deletion is required to be documented). </a:t>
                      </a:r>
                    </a:p>
                  </a:txBody>
                  <a:tcPr/>
                </a:tc>
                <a:tc>
                  <a:txBody>
                    <a:bodyPr/>
                    <a:lstStyle/>
                    <a:p>
                      <a:r>
                        <a:rPr lang="en-US" sz="1000" dirty="0" smtClean="0">
                          <a:latin typeface="Century Gothic" panose="020B0502020202020204" pitchFamily="34" charset="0"/>
                        </a:rPr>
                        <a:t>7.7.1 The PDF can be deleted and the data edited if necessary during the technical and administrative review.</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The deletion is not required to be documented at this time, because the worksheet is considered a draft version of notes, such as the instance of a note-taking error made and caught in tech review.</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Remove “may be” from “Images may be saved in </a:t>
                      </a:r>
                      <a:r>
                        <a:rPr lang="en-US" sz="1000" dirty="0" err="1" smtClean="0">
                          <a:latin typeface="Century Gothic" panose="020B0502020202020204" pitchFamily="34" charset="0"/>
                        </a:rPr>
                        <a:t>Mideo</a:t>
                      </a:r>
                      <a:r>
                        <a:rPr lang="en-US" sz="1000" dirty="0" smtClean="0">
                          <a:latin typeface="Century Gothic" panose="020B0502020202020204" pitchFamily="34" charset="0"/>
                        </a:rPr>
                        <a:t> Casework must be exported and saved in the LIMS Imaging Module.”</a:t>
                      </a:r>
                    </a:p>
                  </a:txBody>
                  <a:tcPr/>
                </a:tc>
                <a:tc>
                  <a:txBody>
                    <a:bodyPr/>
                    <a:lstStyle/>
                    <a:p>
                      <a:r>
                        <a:rPr lang="en-US" sz="1000" dirty="0" smtClean="0">
                          <a:latin typeface="Century Gothic" panose="020B0502020202020204" pitchFamily="34" charset="0"/>
                        </a:rPr>
                        <a:t>7.9.1 Images may be saved in </a:t>
                      </a:r>
                      <a:r>
                        <a:rPr lang="en-US" sz="1000" dirty="0" err="1" smtClean="0">
                          <a:latin typeface="Century Gothic" panose="020B0502020202020204" pitchFamily="34" charset="0"/>
                        </a:rPr>
                        <a:t>Mideo</a:t>
                      </a:r>
                      <a:r>
                        <a:rPr lang="en-US" sz="1000" dirty="0" smtClean="0">
                          <a:latin typeface="Century Gothic" panose="020B0502020202020204" pitchFamily="34" charset="0"/>
                        </a:rPr>
                        <a:t> Casework must be exported and saved in the LIMS Imaging Module</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 </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454468">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following required worksheets are not currently in </a:t>
                      </a:r>
                      <a:r>
                        <a:rPr lang="en-US" sz="1000" dirty="0" err="1" smtClean="0">
                          <a:latin typeface="Century Gothic" panose="020B0502020202020204" pitchFamily="34" charset="0"/>
                        </a:rPr>
                        <a:t>Mideo</a:t>
                      </a:r>
                      <a:r>
                        <a:rPr lang="en-US" sz="1000" dirty="0" smtClean="0">
                          <a:latin typeface="Century Gothic" panose="020B0502020202020204" pitchFamily="34" charset="0"/>
                        </a:rPr>
                        <a:t> Casework. They must be submitted [insert how/where e.g., in LIMS)</a:t>
                      </a:r>
                    </a:p>
                  </a:txBody>
                  <a:tcPr/>
                </a:tc>
                <a:tc>
                  <a:txBody>
                    <a:bodyPr/>
                    <a:lstStyle/>
                    <a:p>
                      <a:r>
                        <a:rPr lang="en-US" sz="1000" dirty="0" smtClean="0">
                          <a:latin typeface="Century Gothic" panose="020B0502020202020204" pitchFamily="34" charset="0"/>
                        </a:rPr>
                        <a:t>12</a:t>
                      </a:r>
                      <a:r>
                        <a:rPr lang="en-US" sz="1000" baseline="0" dirty="0" smtClean="0">
                          <a:latin typeface="Century Gothic" panose="020B0502020202020204" pitchFamily="34" charset="0"/>
                        </a:rPr>
                        <a:t> Documentation</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LIMS-generated worksheets are addressed in the relevant SOPs and LIMS guides, not in the </a:t>
                      </a:r>
                      <a:r>
                        <a:rPr lang="en-US" sz="1000" dirty="0" err="1" smtClean="0">
                          <a:solidFill>
                            <a:schemeClr val="tx1"/>
                          </a:solidFill>
                          <a:latin typeface="Century Gothic" panose="020B0502020202020204" pitchFamily="34" charset="0"/>
                        </a:rPr>
                        <a:t>Mideo</a:t>
                      </a:r>
                      <a:r>
                        <a:rPr lang="en-US" sz="1000" dirty="0" smtClean="0">
                          <a:solidFill>
                            <a:schemeClr val="tx1"/>
                          </a:solidFill>
                          <a:latin typeface="Century Gothic" panose="020B0502020202020204" pitchFamily="34" charset="0"/>
                        </a:rPr>
                        <a:t> SOP.</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34895352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09: EQUIPMENT &amp; CALIBRATION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48834935"/>
              </p:ext>
            </p:extLst>
          </p:nvPr>
        </p:nvGraphicFramePr>
        <p:xfrm>
          <a:off x="668052" y="1287568"/>
          <a:ext cx="8022789" cy="4013818"/>
        </p:xfrm>
        <a:graphic>
          <a:graphicData uri="http://schemas.openxmlformats.org/drawingml/2006/table">
            <a:tbl>
              <a:tblPr firstRow="1" bandRow="1">
                <a:tableStyleId>{5940675A-B579-460E-94D1-54222C63F5DA}</a:tableStyleId>
              </a:tblPr>
              <a:tblGrid>
                <a:gridCol w="980444"/>
                <a:gridCol w="2086377"/>
                <a:gridCol w="2163651"/>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457175">
                <a:tc>
                  <a:txBody>
                    <a:bodyPr/>
                    <a:lstStyle/>
                    <a:p>
                      <a:r>
                        <a:rPr lang="en-US" sz="1000"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“encompass” with “encompasses”.</a:t>
                      </a:r>
                    </a:p>
                  </a:txBody>
                  <a:tcPr/>
                </a:tc>
                <a:tc>
                  <a:txBody>
                    <a:bodyPr/>
                    <a:lstStyle/>
                    <a:p>
                      <a:r>
                        <a:rPr lang="en-US" sz="1000" dirty="0" smtClean="0">
                          <a:latin typeface="Century Gothic" panose="020B0502020202020204" pitchFamily="34" charset="0"/>
                        </a:rPr>
                        <a:t>1.2 Encompass a list of equipment requiring calibration…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txBody>
                  <a:tcPr/>
                </a:tc>
              </a:tr>
              <a:tr h="386366">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Are these 3 different plans?</a:t>
                      </a:r>
                    </a:p>
                  </a:txBody>
                  <a:tcPr/>
                </a:tc>
                <a:tc>
                  <a:txBody>
                    <a:bodyPr/>
                    <a:lstStyle/>
                    <a:p>
                      <a:r>
                        <a:rPr lang="en-US" sz="1000" dirty="0" smtClean="0">
                          <a:latin typeface="Century Gothic" panose="020B0502020202020204" pitchFamily="34" charset="0"/>
                        </a:rPr>
                        <a:t>7.1.3.	All instrumentation and/or equipment shall have a calibration, performance checks and maintenance interval plan. </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 they are included in one plan; this will be re-worded for clarification.</a:t>
                      </a:r>
                    </a:p>
                  </a:txBody>
                  <a:tcPr/>
                </a:tc>
              </a:tr>
              <a:tr h="446013">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a:t>
                      </a:r>
                      <a:r>
                        <a:rPr lang="en-US" sz="1000" baseline="0" dirty="0" smtClean="0">
                          <a:latin typeface="Century Gothic" panose="020B0502020202020204" pitchFamily="34" charset="0"/>
                        </a:rPr>
                        <a:t> </a:t>
                      </a:r>
                      <a:r>
                        <a:rPr lang="en-US" sz="1000" dirty="0" smtClean="0">
                          <a:latin typeface="Century Gothic" panose="020B0502020202020204" pitchFamily="34" charset="0"/>
                        </a:rPr>
                        <a:t>with “location in the laboratory. [Information] also indicates to which analyst the equipment is assigned.”</a:t>
                      </a:r>
                    </a:p>
                  </a:txBody>
                  <a:tcPr/>
                </a:tc>
                <a:tc>
                  <a:txBody>
                    <a:bodyPr/>
                    <a:lstStyle/>
                    <a:p>
                      <a:r>
                        <a:rPr lang="en-US" sz="1000" dirty="0" smtClean="0">
                          <a:latin typeface="Century Gothic" panose="020B0502020202020204" pitchFamily="34" charset="0"/>
                        </a:rPr>
                        <a:t>7.2.2 …location in the laboratory, which shall indicate assignment to an analyst.</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Equipment records indicate location of the item rather than specific analyst, because more than one analyst may utilize equipment at a given location. </a:t>
                      </a:r>
                    </a:p>
                  </a:txBody>
                  <a:tcPr/>
                </a:tc>
              </a:tr>
              <a:tr h="360609">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What is meant by "these records"? The equipment inventory?</a:t>
                      </a:r>
                    </a:p>
                  </a:txBody>
                  <a:tcPr/>
                </a:tc>
                <a:tc>
                  <a:txBody>
                    <a:bodyPr/>
                    <a:lstStyle/>
                    <a:p>
                      <a:r>
                        <a:rPr lang="en-US" sz="1000" dirty="0" smtClean="0">
                          <a:latin typeface="Century Gothic" panose="020B0502020202020204" pitchFamily="34" charset="0"/>
                        </a:rPr>
                        <a:t>7.2.4 Hard copies of these records are maintained in the laboratory in the Equipment Maintenance binder.</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“These records” indicate the service and maintenance records, not the inventory; this will be re-worded for clarification. </a:t>
                      </a:r>
                    </a:p>
                  </a:txBody>
                  <a:tcPr/>
                </a:tc>
              </a:tr>
              <a:tr h="62633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Add “electronically, physically, or both”.</a:t>
                      </a:r>
                    </a:p>
                  </a:txBody>
                  <a:tcPr/>
                </a:tc>
                <a:tc>
                  <a:txBody>
                    <a:bodyPr/>
                    <a:lstStyle/>
                    <a:p>
                      <a:r>
                        <a:rPr lang="en-US" sz="1000" dirty="0" smtClean="0">
                          <a:latin typeface="Century Gothic" panose="020B0502020202020204" pitchFamily="34" charset="0"/>
                        </a:rPr>
                        <a:t>7.3.13 The following equipment or instrumentation user manuals shall be readily available… </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280330">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Fix footer macro</a:t>
                      </a:r>
                    </a:p>
                  </a:txBody>
                  <a:tcPr/>
                </a:tc>
                <a:tc>
                  <a:txBody>
                    <a:bodyPr/>
                    <a:lstStyle/>
                    <a:p>
                      <a:r>
                        <a:rPr lang="en-US" sz="1000" dirty="0" smtClean="0">
                          <a:latin typeface="Century Gothic" panose="020B0502020202020204" pitchFamily="34" charset="0"/>
                        </a:rPr>
                        <a:t>Footer</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Previously addressed.</a:t>
                      </a:r>
                    </a:p>
                  </a:txBody>
                  <a:tcPr/>
                </a:tc>
              </a:tr>
            </a:tbl>
          </a:graphicData>
        </a:graphic>
      </p:graphicFrame>
    </p:spTree>
    <p:extLst>
      <p:ext uri="{BB962C8B-B14F-4D97-AF65-F5344CB8AC3E}">
        <p14:creationId xmlns:p14="http://schemas.microsoft.com/office/powerpoint/2010/main" val="8554331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09: EQUIPMENT &amp; CALIBRATION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16097831"/>
              </p:ext>
            </p:extLst>
          </p:nvPr>
        </p:nvGraphicFramePr>
        <p:xfrm>
          <a:off x="668052" y="1287568"/>
          <a:ext cx="8022789" cy="2070838"/>
        </p:xfrm>
        <a:graphic>
          <a:graphicData uri="http://schemas.openxmlformats.org/drawingml/2006/table">
            <a:tbl>
              <a:tblPr firstRow="1" bandRow="1">
                <a:tableStyleId>{5940675A-B579-460E-94D1-54222C63F5DA}</a:tableStyleId>
              </a:tblPr>
              <a:tblGrid>
                <a:gridCol w="980444"/>
                <a:gridCol w="2086377"/>
                <a:gridCol w="2163651"/>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454468">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This balance described in the calibration protocol is relevant for weighing reagents and larger objects.  Where is the calibration procedure for balances/scales that would be in the grain level for bullet weights?  The use of 20g and 500g is not proper linear accuracy for smaller objects such as bullets.</a:t>
                      </a:r>
                    </a:p>
                  </a:txBody>
                  <a:tcPr/>
                </a:tc>
                <a:tc>
                  <a:txBody>
                    <a:bodyPr/>
                    <a:lstStyle/>
                    <a:p>
                      <a:r>
                        <a:rPr lang="en-US" sz="1000" dirty="0" smtClean="0">
                          <a:latin typeface="Century Gothic" panose="020B0502020202020204" pitchFamily="34" charset="0"/>
                        </a:rPr>
                        <a:t>7.3.11.3 Performance checks- Balances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for now we will continue to use what we have, but we are purchasing a weight set in a more appropriate range. </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1213515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69701" y="1339403"/>
            <a:ext cx="8021141" cy="4636394"/>
          </a:xfrm>
        </p:spPr>
        <p:txBody>
          <a:bodyPr/>
          <a:lstStyle/>
          <a:p>
            <a:pPr marL="0" indent="0" defTabSz="337129" eaLnBrk="1" hangingPunct="1">
              <a:buNone/>
              <a:defRPr/>
            </a:pPr>
            <a:r>
              <a:rPr lang="en-US" sz="2000" dirty="0" smtClean="0"/>
              <a:t>Documents Reviewed:</a:t>
            </a:r>
          </a:p>
          <a:p>
            <a:pPr defTabSz="337129" eaLnBrk="1" hangingPunct="1">
              <a:defRPr/>
            </a:pPr>
            <a:r>
              <a:rPr lang="en-US" sz="1400" dirty="0" smtClean="0"/>
              <a:t>FEU 01 Examination and Test Fire of Firearms and Weapons</a:t>
            </a:r>
          </a:p>
          <a:p>
            <a:pPr defTabSz="337129" eaLnBrk="1" hangingPunct="1">
              <a:defRPr/>
            </a:pPr>
            <a:r>
              <a:rPr lang="en-US" sz="1400" dirty="0" smtClean="0"/>
              <a:t>FEU 02 Examination of Ammunition and Ammunition Components</a:t>
            </a:r>
          </a:p>
          <a:p>
            <a:pPr defTabSz="337129" eaLnBrk="1" hangingPunct="1">
              <a:defRPr/>
            </a:pPr>
            <a:r>
              <a:rPr lang="en-US" sz="1400" dirty="0" smtClean="0"/>
              <a:t>FEU 03 NIBIN Operational Procedure</a:t>
            </a:r>
          </a:p>
          <a:p>
            <a:pPr defTabSz="337129" eaLnBrk="1" hangingPunct="1">
              <a:defRPr/>
            </a:pPr>
            <a:r>
              <a:rPr lang="en-US" sz="1400" dirty="0" smtClean="0"/>
              <a:t>FEU 04 Serial Number Restoration</a:t>
            </a:r>
          </a:p>
          <a:p>
            <a:pPr defTabSz="337129" eaLnBrk="1" hangingPunct="1">
              <a:defRPr/>
            </a:pPr>
            <a:r>
              <a:rPr lang="en-US" sz="1400" dirty="0" smtClean="0"/>
              <a:t>FEU 05 Distance Determination and Gunshot Residue Testing</a:t>
            </a:r>
          </a:p>
          <a:p>
            <a:pPr defTabSz="337129" eaLnBrk="1" hangingPunct="1">
              <a:defRPr/>
            </a:pPr>
            <a:r>
              <a:rPr lang="en-US" sz="1400" dirty="0" smtClean="0"/>
              <a:t>FEU 06 Writing and Distribution of Reports</a:t>
            </a:r>
          </a:p>
          <a:p>
            <a:pPr defTabSz="337129" eaLnBrk="1" hangingPunct="1">
              <a:defRPr/>
            </a:pPr>
            <a:r>
              <a:rPr lang="en-US" sz="1400" dirty="0" smtClean="0"/>
              <a:t>FEU 07 Preparation and Storage of Reagents</a:t>
            </a:r>
          </a:p>
          <a:p>
            <a:pPr defTabSz="337129" eaLnBrk="1" hangingPunct="1">
              <a:defRPr/>
            </a:pPr>
            <a:r>
              <a:rPr lang="en-US" sz="1400" dirty="0" smtClean="0"/>
              <a:t>FEU 08 </a:t>
            </a:r>
            <a:r>
              <a:rPr lang="en-US" sz="1400" dirty="0" err="1" smtClean="0"/>
              <a:t>Mideo</a:t>
            </a:r>
            <a:r>
              <a:rPr lang="en-US" sz="1400" dirty="0" smtClean="0"/>
              <a:t> Caseworks Procedure</a:t>
            </a:r>
          </a:p>
          <a:p>
            <a:pPr defTabSz="337129" eaLnBrk="1" hangingPunct="1">
              <a:defRPr/>
            </a:pPr>
            <a:r>
              <a:rPr lang="en-US" sz="1400" dirty="0" smtClean="0"/>
              <a:t>FEU 09 Equipment and Calibration</a:t>
            </a:r>
          </a:p>
          <a:p>
            <a:pPr defTabSz="337129" eaLnBrk="1" hangingPunct="1">
              <a:defRPr/>
            </a:pPr>
            <a:r>
              <a:rPr lang="en-US" sz="1400" dirty="0" smtClean="0"/>
              <a:t>FEU 10 Ammunition Reference Collection and Standards</a:t>
            </a:r>
          </a:p>
          <a:p>
            <a:pPr defTabSz="337129" eaLnBrk="1" hangingPunct="1">
              <a:defRPr/>
            </a:pPr>
            <a:r>
              <a:rPr lang="en-US" sz="1400" dirty="0" smtClean="0"/>
              <a:t>FEU 11 Firearms Reference Collection</a:t>
            </a:r>
          </a:p>
          <a:p>
            <a:pPr defTabSz="337129" eaLnBrk="1" hangingPunct="1">
              <a:defRPr/>
            </a:pPr>
            <a:r>
              <a:rPr lang="en-US" sz="1400" dirty="0" smtClean="0"/>
              <a:t>FEU 12 Evidence Handling and Case Distribution (no comments received)</a:t>
            </a:r>
          </a:p>
          <a:p>
            <a:pPr defTabSz="337129" eaLnBrk="1" hangingPunct="1">
              <a:defRPr/>
            </a:pPr>
            <a:r>
              <a:rPr lang="en-US" sz="1400" dirty="0" smtClean="0"/>
              <a:t>FEU 13 Estimation of Uncertainty of Measurement</a:t>
            </a:r>
          </a:p>
          <a:p>
            <a:pPr defTabSz="337129" eaLnBrk="1" hangingPunct="1">
              <a:defRPr/>
            </a:pPr>
            <a:r>
              <a:rPr lang="en-US" sz="1400" dirty="0" smtClean="0"/>
              <a:t>FEU Training Manual</a:t>
            </a:r>
          </a:p>
          <a:p>
            <a:pPr defTabSz="337129" eaLnBrk="1" hangingPunct="1">
              <a:defRPr/>
            </a:pPr>
            <a:endParaRPr lang="en-US" sz="2000" dirty="0" smtClean="0"/>
          </a:p>
        </p:txBody>
      </p:sp>
    </p:spTree>
    <p:extLst>
      <p:ext uri="{BB962C8B-B14F-4D97-AF65-F5344CB8AC3E}">
        <p14:creationId xmlns:p14="http://schemas.microsoft.com/office/powerpoint/2010/main" val="37941067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10: AMMUNITION COLLECTION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62829877"/>
              </p:ext>
            </p:extLst>
          </p:nvPr>
        </p:nvGraphicFramePr>
        <p:xfrm>
          <a:off x="668052" y="1287568"/>
          <a:ext cx="8022789" cy="4765502"/>
        </p:xfrm>
        <a:graphic>
          <a:graphicData uri="http://schemas.openxmlformats.org/drawingml/2006/table">
            <a:tbl>
              <a:tblPr firstRow="1" bandRow="1">
                <a:tableStyleId>{5940675A-B579-460E-94D1-54222C63F5DA}</a:tableStyleId>
              </a:tblPr>
              <a:tblGrid>
                <a:gridCol w="980444"/>
                <a:gridCol w="2393665"/>
                <a:gridCol w="1856363"/>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Does the log include a place for the number of ammunition rounds removed, the number used in testing, and the number returned? </a:t>
                      </a:r>
                    </a:p>
                  </a:txBody>
                  <a:tcPr/>
                </a:tc>
                <a:tc>
                  <a:txBody>
                    <a:bodyPr/>
                    <a:lstStyle/>
                    <a:p>
                      <a:r>
                        <a:rPr lang="en-US" sz="1000" dirty="0" smtClean="0">
                          <a:latin typeface="Century Gothic" panose="020B0502020202020204" pitchFamily="34" charset="0"/>
                        </a:rPr>
                        <a:t>7.1.1 &amp; 7.1.2 Using ammunition from the Ammunition Reference Collection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 ammunition inventory is kept by boxes, not cartridges. Due to volume, it would not be feasible to keep an inventory updated to specific numbers of cartridges used. </a:t>
                      </a:r>
                    </a:p>
                  </a:txBody>
                  <a:tcPr/>
                </a:tc>
              </a:tr>
              <a:tr h="585310">
                <a:tc>
                  <a:txBody>
                    <a:bodyPr/>
                    <a:lstStyle/>
                    <a:p>
                      <a:r>
                        <a:rPr lang="en-US" sz="1000"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“spread” with “spreadsheet”.</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7.6 The COOP Location Ammunition Collection Inventory referenced in the FEU Ammunition Inventory spread is located off site.</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txBody>
                  <a:tcPr/>
                </a:tc>
              </a:tr>
              <a:tr h="446013">
                <a:tc>
                  <a:txBody>
                    <a:bodyPr/>
                    <a:lstStyle/>
                    <a:p>
                      <a:r>
                        <a:rPr lang="en-US" sz="1000"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Is there a process to [acquire] desired ammunition? If so, where is that process located in the FEU or DFS documents?</a:t>
                      </a:r>
                    </a:p>
                  </a:txBody>
                  <a:tcPr/>
                </a:tc>
                <a:tc>
                  <a:txBody>
                    <a:bodyPr/>
                    <a:lstStyle/>
                    <a:p>
                      <a:r>
                        <a:rPr lang="en-US" sz="1000" dirty="0" smtClean="0">
                          <a:latin typeface="Century Gothic" panose="020B0502020202020204" pitchFamily="34" charset="0"/>
                        </a:rPr>
                        <a:t>11.1 Not all ammunition encountered in case work may be found in the Ammunition Reference Collection and Standard Ammunition File. When desired ammunition is unavailable, analysts may use discretion in choosing “like ammunition” for examinations.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The process of acquiring ammunition is done during annual procurement orders, or as-needed; it is not documented in FEU SOPs because it is covered by DC government and agency purchasing protocol. </a:t>
                      </a:r>
                    </a:p>
                  </a:txBody>
                  <a:tcPr/>
                </a:tc>
              </a:tr>
              <a:tr h="360609">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 didn't see FEU-LOG-02 in the documents. Does it exist? </a:t>
                      </a:r>
                    </a:p>
                  </a:txBody>
                  <a:tcPr/>
                </a:tc>
                <a:tc>
                  <a:txBody>
                    <a:bodyPr/>
                    <a:lstStyle/>
                    <a:p>
                      <a:r>
                        <a:rPr lang="en-US" sz="1000" dirty="0" smtClean="0">
                          <a:latin typeface="Century Gothic" panose="020B0502020202020204" pitchFamily="34" charset="0"/>
                        </a:rPr>
                        <a:t>12.1 Documentation FEU-LOG-02</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Yes, it does. Only SOPs and Training Manual were requested for review, and not all controlled documents (including info sheets, forms, and logs) were sent.</a:t>
                      </a:r>
                    </a:p>
                  </a:txBody>
                  <a:tcPr/>
                </a:tc>
              </a:tr>
              <a:tr h="286744">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Fix footer macro</a:t>
                      </a:r>
                    </a:p>
                  </a:txBody>
                  <a:tcPr/>
                </a:tc>
                <a:tc>
                  <a:txBody>
                    <a:bodyPr/>
                    <a:lstStyle/>
                    <a:p>
                      <a:r>
                        <a:rPr lang="en-US" sz="1000" dirty="0" smtClean="0">
                          <a:latin typeface="Century Gothic" panose="020B0502020202020204" pitchFamily="34" charset="0"/>
                        </a:rPr>
                        <a:t>Footer</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Previously addressed.</a:t>
                      </a:r>
                    </a:p>
                  </a:txBody>
                  <a:tcPr/>
                </a:tc>
              </a:tr>
            </a:tbl>
          </a:graphicData>
        </a:graphic>
      </p:graphicFrame>
    </p:spTree>
    <p:extLst>
      <p:ext uri="{BB962C8B-B14F-4D97-AF65-F5344CB8AC3E}">
        <p14:creationId xmlns:p14="http://schemas.microsoft.com/office/powerpoint/2010/main" val="19576064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11: FIREARMS COLLECTION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87594146"/>
              </p:ext>
            </p:extLst>
          </p:nvPr>
        </p:nvGraphicFramePr>
        <p:xfrm>
          <a:off x="668052" y="1287568"/>
          <a:ext cx="8022789" cy="3346001"/>
        </p:xfrm>
        <a:graphic>
          <a:graphicData uri="http://schemas.openxmlformats.org/drawingml/2006/table">
            <a:tbl>
              <a:tblPr firstRow="1" bandRow="1">
                <a:tableStyleId>{5940675A-B579-460E-94D1-54222C63F5DA}</a:tableStyleId>
              </a:tblPr>
              <a:tblGrid>
                <a:gridCol w="980444"/>
                <a:gridCol w="2393665"/>
                <a:gridCol w="1856363"/>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“waterproof” with “proof”.</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7.2.5 The location of manufacturing stamps, waterproof marks or serial numbers or numbering styles and formats.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 </a:t>
                      </a:r>
                    </a:p>
                  </a:txBody>
                  <a:tcPr/>
                </a:tc>
              </a:tr>
              <a:tr h="585310">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text is not aligned/is offset.</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7.3.1 &amp; 7.3.2 Adding a firearm to the FRC</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txBody>
                  <a:tcPr/>
                </a:tc>
              </a:tr>
              <a:tr h="446013">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Archive firearm information from the database or spreadsheet. Is there a process for this? If so, where is it written?</a:t>
                      </a:r>
                    </a:p>
                  </a:txBody>
                  <a:tcPr/>
                </a:tc>
                <a:tc>
                  <a:txBody>
                    <a:bodyPr/>
                    <a:lstStyle/>
                    <a:p>
                      <a:r>
                        <a:rPr lang="en-US" sz="1000" dirty="0" smtClean="0">
                          <a:latin typeface="Century Gothic" panose="020B0502020202020204" pitchFamily="34" charset="0"/>
                        </a:rPr>
                        <a:t>7.4.3 Archive firearm information from the database or spreadsheet</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This process has not been previously specified because it has never happened and is not anticipated; guidance will be added that the information will be moved to another tab in spreadsheet in the event that the item is removed from the collection.</a:t>
                      </a:r>
                    </a:p>
                  </a:txBody>
                  <a:tcPr/>
                </a:tc>
              </a:tr>
              <a:tr h="446013">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Fix footer macro</a:t>
                      </a:r>
                    </a:p>
                  </a:txBody>
                  <a:tcPr/>
                </a:tc>
                <a:tc>
                  <a:txBody>
                    <a:bodyPr/>
                    <a:lstStyle/>
                    <a:p>
                      <a:r>
                        <a:rPr lang="en-US" sz="1000" dirty="0" smtClean="0">
                          <a:latin typeface="Century Gothic" panose="020B0502020202020204" pitchFamily="34" charset="0"/>
                        </a:rPr>
                        <a:t>Footer</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Previously addressed.</a:t>
                      </a:r>
                    </a:p>
                  </a:txBody>
                  <a:tcPr/>
                </a:tc>
              </a:tr>
            </a:tbl>
          </a:graphicData>
        </a:graphic>
      </p:graphicFrame>
    </p:spTree>
    <p:extLst>
      <p:ext uri="{BB962C8B-B14F-4D97-AF65-F5344CB8AC3E}">
        <p14:creationId xmlns:p14="http://schemas.microsoft.com/office/powerpoint/2010/main" val="16524846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13: ESTIMATION OF UNCERTAINTY OF MEASUREMENT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27994304"/>
              </p:ext>
            </p:extLst>
          </p:nvPr>
        </p:nvGraphicFramePr>
        <p:xfrm>
          <a:off x="668052" y="1287568"/>
          <a:ext cx="8022789" cy="4478758"/>
        </p:xfrm>
        <a:graphic>
          <a:graphicData uri="http://schemas.openxmlformats.org/drawingml/2006/table">
            <a:tbl>
              <a:tblPr firstRow="1" bandRow="1">
                <a:tableStyleId>{5940675A-B579-460E-94D1-54222C63F5DA}</a:tableStyleId>
              </a:tblPr>
              <a:tblGrid>
                <a:gridCol w="980444"/>
                <a:gridCol w="2393665"/>
                <a:gridCol w="1856363"/>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457175">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Does this mean referencing section 7.2.1 that as long as the change in the total uncertainty is less than 10%, that then any specific changes in reproducibility, repeatability, and resolution of measuring equipment (no matter how large) will be considered "insignificant"? </a:t>
                      </a:r>
                    </a:p>
                  </a:txBody>
                  <a:tcPr/>
                </a:tc>
                <a:tc>
                  <a:txBody>
                    <a:bodyPr/>
                    <a:lstStyle/>
                    <a:p>
                      <a:r>
                        <a:rPr lang="en-US" sz="1000" dirty="0" smtClean="0">
                          <a:latin typeface="Century Gothic" panose="020B0502020202020204" pitchFamily="34" charset="0"/>
                        </a:rPr>
                        <a:t>7.2.2  Changes to the contributing components listed in Section 7.2.1 that result in less than 10% of the total will be considered insignificant.</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Yes; the estimations of </a:t>
                      </a:r>
                      <a:r>
                        <a:rPr lang="en-US" sz="1000" dirty="0" err="1" smtClean="0">
                          <a:latin typeface="Century Gothic" panose="020B0502020202020204" pitchFamily="34" charset="0"/>
                        </a:rPr>
                        <a:t>UoM</a:t>
                      </a:r>
                      <a:r>
                        <a:rPr lang="en-US" sz="1000" dirty="0" smtClean="0">
                          <a:latin typeface="Century Gothic" panose="020B0502020202020204" pitchFamily="34" charset="0"/>
                        </a:rPr>
                        <a:t> for these factors cannot be calculated individually in this study, so the significance of any changes must be determined by the change as a whole.</a:t>
                      </a:r>
                    </a:p>
                  </a:txBody>
                  <a:tcPr/>
                </a:tc>
              </a:tr>
              <a:tr h="386366">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OSAC Firearms Draft standard for Uncertainty suggests 70 measurements minimum - you probably exceed this (See sections 4.5.5 - 4.5.7).</a:t>
                      </a:r>
                    </a:p>
                  </a:txBody>
                  <a:tcPr/>
                </a:tc>
                <a:tc>
                  <a:txBody>
                    <a:bodyPr/>
                    <a:lstStyle/>
                    <a:p>
                      <a:r>
                        <a:rPr lang="en-US" sz="1000" dirty="0" smtClean="0">
                          <a:latin typeface="Century Gothic" panose="020B0502020202020204" pitchFamily="34" charset="0"/>
                        </a:rPr>
                        <a:t>7.2.1.2 &amp; 7.3.3 Each examiner will take barrel and overall length measurements for each firearm every day for ten days.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Yes; this study included a total of 150 measurements. </a:t>
                      </a:r>
                    </a:p>
                    <a:p>
                      <a:endParaRPr lang="en-US" sz="1000" dirty="0" smtClean="0">
                        <a:latin typeface="Century Gothic" panose="020B0502020202020204" pitchFamily="34" charset="0"/>
                      </a:endParaRPr>
                    </a:p>
                  </a:txBody>
                  <a:tcPr/>
                </a:tc>
              </a:tr>
              <a:tr h="446013">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What does this mean - not clear on what it applies too - if you buy more [than] 10 of these items or if the measurements of these individual items change by 10% each.</a:t>
                      </a:r>
                    </a:p>
                  </a:txBody>
                  <a:tcPr/>
                </a:tc>
                <a:tc>
                  <a:txBody>
                    <a:bodyPr/>
                    <a:lstStyle/>
                    <a:p>
                      <a:r>
                        <a:rPr lang="en-US" sz="1000" dirty="0" smtClean="0">
                          <a:latin typeface="Century Gothic" panose="020B0502020202020204" pitchFamily="34" charset="0"/>
                        </a:rPr>
                        <a:t>7.6.2.1 The number items of equipment of a given type (</a:t>
                      </a:r>
                      <a:r>
                        <a:rPr lang="en-US" sz="1000" dirty="0" err="1" smtClean="0">
                          <a:latin typeface="Century Gothic" panose="020B0502020202020204" pitchFamily="34" charset="0"/>
                        </a:rPr>
                        <a:t>ie</a:t>
                      </a:r>
                      <a:r>
                        <a:rPr lang="en-US" sz="1000" dirty="0" smtClean="0">
                          <a:latin typeface="Century Gothic" panose="020B0502020202020204" pitchFamily="34" charset="0"/>
                        </a:rPr>
                        <a:t>: rulers, calipers) changes by more than 10%</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It means if our total number of items (such as calipers) changes by more than 10%; e.g., if we have 10 calipers and buy 5 more, we have added 50% more items.</a:t>
                      </a:r>
                    </a:p>
                  </a:txBody>
                  <a:tcPr/>
                </a:tc>
              </a:tr>
              <a:tr h="360609">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You could probably add a reference to ASB 060, Standard for Barrel and Overall Length Measurements for Firearms. </a:t>
                      </a:r>
                    </a:p>
                  </a:txBody>
                  <a:tcPr/>
                </a:tc>
                <a:tc>
                  <a:txBody>
                    <a:bodyPr/>
                    <a:lstStyle/>
                    <a:p>
                      <a:r>
                        <a:rPr lang="en-US" sz="1000" dirty="0" smtClean="0">
                          <a:latin typeface="Century Gothic" panose="020B0502020202020204" pitchFamily="34" charset="0"/>
                        </a:rPr>
                        <a:t>13 References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Our procedures for barrel and overall length measurements are largely aligned with this guidance; additional guidance will be taken from this document when reviewing the FEU 13 Estimation of </a:t>
                      </a:r>
                      <a:r>
                        <a:rPr lang="en-US" sz="1000" dirty="0" err="1" smtClean="0">
                          <a:solidFill>
                            <a:schemeClr val="tx1"/>
                          </a:solidFill>
                          <a:latin typeface="Century Gothic" panose="020B0502020202020204" pitchFamily="34" charset="0"/>
                        </a:rPr>
                        <a:t>UoM</a:t>
                      </a:r>
                      <a:r>
                        <a:rPr lang="en-US" sz="1000" dirty="0" smtClean="0">
                          <a:solidFill>
                            <a:schemeClr val="tx1"/>
                          </a:solidFill>
                          <a:latin typeface="Century Gothic" panose="020B0502020202020204" pitchFamily="34" charset="0"/>
                        </a:rPr>
                        <a:t>.</a:t>
                      </a:r>
                    </a:p>
                  </a:txBody>
                  <a:tcPr/>
                </a:tc>
              </a:tr>
            </a:tbl>
          </a:graphicData>
        </a:graphic>
      </p:graphicFrame>
    </p:spTree>
    <p:extLst>
      <p:ext uri="{BB962C8B-B14F-4D97-AF65-F5344CB8AC3E}">
        <p14:creationId xmlns:p14="http://schemas.microsoft.com/office/powerpoint/2010/main" val="37963478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13: ESTIMATION OF UNCERTAINTY OF MEASUREMENT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55780732"/>
              </p:ext>
            </p:extLst>
          </p:nvPr>
        </p:nvGraphicFramePr>
        <p:xfrm>
          <a:off x="668052" y="1287568"/>
          <a:ext cx="8022789" cy="4478758"/>
        </p:xfrm>
        <a:graphic>
          <a:graphicData uri="http://schemas.openxmlformats.org/drawingml/2006/table">
            <a:tbl>
              <a:tblPr firstRow="1" bandRow="1">
                <a:tableStyleId>{5940675A-B579-460E-94D1-54222C63F5DA}</a:tableStyleId>
              </a:tblPr>
              <a:tblGrid>
                <a:gridCol w="980444"/>
                <a:gridCol w="2393665"/>
                <a:gridCol w="1856363"/>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457175">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SOP seems to have 2 purposes: (1) Complete a study to determine reproducibility, repeatability, and resolution of data using specific equipment and instruments in the laboratory and (2) to provide from that study measurements of uncertainty to be used by all FEU personnel. If my understanding is correct, then the scope of this FEU is imprecise. Only Section 9 details calculations and reporting.</a:t>
                      </a:r>
                    </a:p>
                  </a:txBody>
                  <a:tcPr/>
                </a:tc>
                <a:tc>
                  <a:txBody>
                    <a:bodyPr/>
                    <a:lstStyle/>
                    <a:p>
                      <a:r>
                        <a:rPr lang="en-US" sz="1000" dirty="0" smtClean="0">
                          <a:latin typeface="Century Gothic" panose="020B0502020202020204" pitchFamily="34" charset="0"/>
                        </a:rPr>
                        <a:t>1.1 This Standard Operating Procedure (SOP) provides the steps required to calculate and report the estimation of expanded uncertainty of measurement for barrel and overall firearm length measurements.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SOP does serve these two purposes; this will be updated for clarity.</a:t>
                      </a:r>
                    </a:p>
                  </a:txBody>
                  <a:tcPr/>
                </a:tc>
              </a:tr>
              <a:tr h="386366">
                <a:tc>
                  <a:txBody>
                    <a:bodyPr/>
                    <a:lstStyle/>
                    <a:p>
                      <a:r>
                        <a:rPr lang="en-US" sz="1000"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text is not aligned/is offset.</a:t>
                      </a:r>
                    </a:p>
                  </a:txBody>
                  <a:tcPr/>
                </a:tc>
                <a:tc>
                  <a:txBody>
                    <a:bodyPr/>
                    <a:lstStyle/>
                    <a:p>
                      <a:r>
                        <a:rPr lang="en-US" sz="1000" dirty="0" smtClean="0">
                          <a:latin typeface="Century Gothic" panose="020B0502020202020204" pitchFamily="34" charset="0"/>
                        </a:rPr>
                        <a:t>7.6 Study review schedule</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 </a:t>
                      </a:r>
                    </a:p>
                    <a:p>
                      <a:endParaRPr lang="en-US" sz="1000" dirty="0" smtClean="0">
                        <a:latin typeface="Century Gothic" panose="020B0502020202020204" pitchFamily="34" charset="0"/>
                      </a:endParaRPr>
                    </a:p>
                  </a:txBody>
                  <a:tcPr/>
                </a:tc>
              </a:tr>
              <a:tr h="446013">
                <a:tc>
                  <a:txBody>
                    <a:bodyPr/>
                    <a:lstStyle/>
                    <a:p>
                      <a:r>
                        <a:rPr lang="en-US" sz="1000"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What are ranges of acceptable values for these uncertainty values? What is done if data from the study are outside the range(s)? </a:t>
                      </a:r>
                    </a:p>
                  </a:txBody>
                  <a:tcPr/>
                </a:tc>
                <a:tc>
                  <a:txBody>
                    <a:bodyPr/>
                    <a:lstStyle/>
                    <a:p>
                      <a:r>
                        <a:rPr lang="en-US" sz="1000" dirty="0" smtClean="0">
                          <a:latin typeface="Century Gothic" panose="020B0502020202020204" pitchFamily="34" charset="0"/>
                        </a:rPr>
                        <a:t>9 Calculations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There are no known ranges of acceptable values for these uncertainty estimations; are there any sources available for this information?</a:t>
                      </a:r>
                    </a:p>
                  </a:txBody>
                  <a:tcPr/>
                </a:tc>
              </a:tr>
              <a:tr h="360609">
                <a:tc>
                  <a:txBody>
                    <a:bodyPr/>
                    <a:lstStyle/>
                    <a:p>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with “The free weight measuring equipment used is not calibrated and does </a:t>
                      </a:r>
                      <a:r>
                        <a:rPr lang="en-US" sz="1000" b="1" dirty="0" smtClean="0">
                          <a:latin typeface="Century Gothic" panose="020B0502020202020204" pitchFamily="34" charset="0"/>
                        </a:rPr>
                        <a:t>not</a:t>
                      </a:r>
                      <a:r>
                        <a:rPr lang="en-US" sz="1000" dirty="0" smtClean="0">
                          <a:latin typeface="Century Gothic" panose="020B0502020202020204" pitchFamily="34" charset="0"/>
                        </a:rPr>
                        <a:t> provide for more precise measurement increments than one quarter pound…”</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11.1 The free weight measuring equipment used is not calibrated and does provide for more precise measurement increments than one quarter pound…</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 </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19670020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MANUAL</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235744998"/>
              </p:ext>
            </p:extLst>
          </p:nvPr>
        </p:nvGraphicFramePr>
        <p:xfrm>
          <a:off x="668052" y="1287568"/>
          <a:ext cx="8022789" cy="4695957"/>
        </p:xfrm>
        <a:graphic>
          <a:graphicData uri="http://schemas.openxmlformats.org/drawingml/2006/table">
            <a:tbl>
              <a:tblPr firstRow="1" bandRow="1">
                <a:tableStyleId>{5940675A-B579-460E-94D1-54222C63F5DA}</a:tableStyleId>
              </a:tblPr>
              <a:tblGrid>
                <a:gridCol w="941807"/>
                <a:gridCol w="2176530"/>
                <a:gridCol w="2112135"/>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457175">
                <a:tc>
                  <a:txBody>
                    <a:bodyPr/>
                    <a:lstStyle/>
                    <a:p>
                      <a:r>
                        <a:rPr lang="en-US" sz="1000" dirty="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Would it be possible to describe in more detail the interactions and responsibilities of both the trainer and the FSL training coordinator to the trainee?</a:t>
                      </a:r>
                    </a:p>
                  </a:txBody>
                  <a:tcPr/>
                </a:tc>
                <a:tc>
                  <a:txBody>
                    <a:bodyPr/>
                    <a:lstStyle/>
                    <a:p>
                      <a:r>
                        <a:rPr lang="en-US" sz="1000" dirty="0" smtClean="0">
                          <a:latin typeface="Century Gothic" panose="020B0502020202020204" pitchFamily="34" charset="0"/>
                        </a:rPr>
                        <a:t>P7 Roles and Responsibilities </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Training division will be coordinating response.</a:t>
                      </a:r>
                    </a:p>
                    <a:p>
                      <a:endParaRPr lang="en-US" sz="1000" dirty="0" smtClean="0">
                        <a:latin typeface="Century Gothic" panose="020B0502020202020204" pitchFamily="34" charset="0"/>
                      </a:endParaRPr>
                    </a:p>
                  </a:txBody>
                  <a:tcPr/>
                </a:tc>
              </a:tr>
              <a:tr h="386366">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Point 4 about ethics and professionalism. How is this training carried out?</a:t>
                      </a:r>
                    </a:p>
                  </a:txBody>
                  <a:tcPr/>
                </a:tc>
                <a:tc>
                  <a:txBody>
                    <a:bodyPr/>
                    <a:lstStyle/>
                    <a:p>
                      <a:r>
                        <a:rPr lang="en-US" sz="1000" dirty="0" smtClean="0">
                          <a:latin typeface="Century Gothic" panose="020B0502020202020204" pitchFamily="34" charset="0"/>
                        </a:rPr>
                        <a:t>P9 The trainee should have an understanding of the ethical and professional responsibilities for FEU examiners to include</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Training division will be coordinating response.</a:t>
                      </a:r>
                    </a:p>
                    <a:p>
                      <a:endParaRPr lang="en-US" sz="1000" dirty="0" smtClean="0">
                        <a:latin typeface="Century Gothic" panose="020B0502020202020204" pitchFamily="34" charset="0"/>
                      </a:endParaRPr>
                    </a:p>
                  </a:txBody>
                  <a:tcPr/>
                </a:tc>
              </a:tr>
              <a:tr h="446013">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Point 1; How is this information shared with the trainee?</a:t>
                      </a:r>
                    </a:p>
                  </a:txBody>
                  <a:tcPr/>
                </a:tc>
                <a:tc>
                  <a:txBody>
                    <a:bodyPr/>
                    <a:lstStyle/>
                    <a:p>
                      <a:r>
                        <a:rPr lang="en-US" sz="1000" dirty="0" smtClean="0">
                          <a:latin typeface="Century Gothic" panose="020B0502020202020204" pitchFamily="34" charset="0"/>
                        </a:rPr>
                        <a:t>P10 The FEU Trainee should automatically receive information pertaining to Objective 1 as a new employee. </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All modules are reviewed with each trainee when assigned and prior to being signed off for completion. Mod 1 emphasizes more on orientation and in-depth one on one conversations with each trainee, which include tours.</a:t>
                      </a:r>
                    </a:p>
                  </a:txBody>
                  <a:tcPr/>
                </a:tc>
              </a:tr>
              <a:tr h="360609">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Should there not be a link to these DC firearm laws for the trainee to access?</a:t>
                      </a:r>
                    </a:p>
                  </a:txBody>
                  <a:tcPr/>
                </a:tc>
                <a:tc>
                  <a:txBody>
                    <a:bodyPr/>
                    <a:lstStyle/>
                    <a:p>
                      <a:r>
                        <a:rPr lang="en-US" sz="1000" dirty="0" smtClean="0">
                          <a:latin typeface="Century Gothic" panose="020B0502020202020204" pitchFamily="34" charset="0"/>
                        </a:rPr>
                        <a:t>P13 Know the firearms laws that govern the District of Columbia and the appropriate Federal firearms laws routinely used in this unit</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This item will be removed.</a:t>
                      </a:r>
                    </a:p>
                  </a:txBody>
                  <a:tcPr/>
                </a:tc>
              </a:tr>
              <a:tr h="430559">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To be consistent, put a space between Points 6 and 7.</a:t>
                      </a:r>
                    </a:p>
                  </a:txBody>
                  <a:tcPr/>
                </a:tc>
                <a:tc>
                  <a:txBody>
                    <a:bodyPr/>
                    <a:lstStyle/>
                    <a:p>
                      <a:r>
                        <a:rPr lang="en-US" sz="1000" dirty="0" smtClean="0">
                          <a:latin typeface="Century Gothic" panose="020B0502020202020204" pitchFamily="34" charset="0"/>
                        </a:rPr>
                        <a:t>P14 (formatting)</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280330">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Will the trainee know the meanings of the abbreviations used here? GSR, NIBIN, etc.</a:t>
                      </a:r>
                    </a:p>
                  </a:txBody>
                  <a:tcPr/>
                </a:tc>
                <a:tc>
                  <a:txBody>
                    <a:bodyPr/>
                    <a:lstStyle/>
                    <a:p>
                      <a:r>
                        <a:rPr lang="en-US" sz="1000" dirty="0" smtClean="0">
                          <a:latin typeface="Century Gothic" panose="020B0502020202020204" pitchFamily="34" charset="0"/>
                        </a:rPr>
                        <a:t>P14 Describe the proper PPE worn while working in the following sections of the FEU.</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Yes; these abbreviations are included in the abbreviations info sheet for the unit.</a:t>
                      </a:r>
                    </a:p>
                  </a:txBody>
                  <a:tcPr/>
                </a:tc>
              </a:tr>
            </a:tbl>
          </a:graphicData>
        </a:graphic>
      </p:graphicFrame>
    </p:spTree>
    <p:extLst>
      <p:ext uri="{BB962C8B-B14F-4D97-AF65-F5344CB8AC3E}">
        <p14:creationId xmlns:p14="http://schemas.microsoft.com/office/powerpoint/2010/main" val="15532522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MANUAL</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20141755"/>
              </p:ext>
            </p:extLst>
          </p:nvPr>
        </p:nvGraphicFramePr>
        <p:xfrm>
          <a:off x="668052" y="1287568"/>
          <a:ext cx="8022789" cy="4844518"/>
        </p:xfrm>
        <a:graphic>
          <a:graphicData uri="http://schemas.openxmlformats.org/drawingml/2006/table">
            <a:tbl>
              <a:tblPr firstRow="1" bandRow="1">
                <a:tableStyleId>{5940675A-B579-460E-94D1-54222C63F5DA}</a:tableStyleId>
              </a:tblPr>
              <a:tblGrid>
                <a:gridCol w="941807"/>
                <a:gridCol w="2432302"/>
                <a:gridCol w="1856363"/>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302628">
                <a:tc>
                  <a:txBody>
                    <a:bodyPr/>
                    <a:lstStyle/>
                    <a:p>
                      <a:r>
                        <a:rPr lang="en-US" sz="1000" dirty="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Periods are missing from Objectives.</a:t>
                      </a:r>
                    </a:p>
                  </a:txBody>
                  <a:tcPr/>
                </a:tc>
                <a:tc>
                  <a:txBody>
                    <a:bodyPr/>
                    <a:lstStyle/>
                    <a:p>
                      <a:r>
                        <a:rPr lang="en-US" sz="1000" dirty="0" smtClean="0">
                          <a:latin typeface="Century Gothic" panose="020B0502020202020204" pitchFamily="34" charset="0"/>
                        </a:rPr>
                        <a:t>P39, 67, 72,</a:t>
                      </a:r>
                      <a:r>
                        <a:rPr lang="en-US" sz="1000" baseline="0" dirty="0" smtClean="0">
                          <a:latin typeface="Century Gothic" panose="020B0502020202020204" pitchFamily="34" charset="0"/>
                        </a:rPr>
                        <a:t> 95, </a:t>
                      </a:r>
                      <a:r>
                        <a:rPr lang="en-US" sz="1000" dirty="0" smtClean="0">
                          <a:latin typeface="Century Gothic" panose="020B0502020202020204" pitchFamily="34" charset="0"/>
                        </a:rPr>
                        <a:t>102 (formatting)</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txBody>
                  <a:tcPr/>
                </a:tc>
              </a:tr>
              <a:tr h="386366">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Provide details to the trainee around what the length of the presentation should be.</a:t>
                      </a:r>
                    </a:p>
                  </a:txBody>
                  <a:tcPr/>
                </a:tc>
                <a:tc>
                  <a:txBody>
                    <a:bodyPr/>
                    <a:lstStyle/>
                    <a:p>
                      <a:r>
                        <a:rPr lang="en-US" sz="1000" dirty="0" smtClean="0">
                          <a:latin typeface="Century Gothic" panose="020B0502020202020204" pitchFamily="34" charset="0"/>
                        </a:rPr>
                        <a:t>P41-42, 49-50 Oral</a:t>
                      </a:r>
                      <a:r>
                        <a:rPr lang="en-US" sz="1000" baseline="0" dirty="0" smtClean="0">
                          <a:latin typeface="Century Gothic" panose="020B0502020202020204" pitchFamily="34" charset="0"/>
                        </a:rPr>
                        <a:t> board; oral presentation and/or </a:t>
                      </a:r>
                      <a:r>
                        <a:rPr lang="en-US" sz="1000" baseline="0" dirty="0" err="1" smtClean="0">
                          <a:latin typeface="Century Gothic" panose="020B0502020202020204" pitchFamily="34" charset="0"/>
                        </a:rPr>
                        <a:t>Powerpoint</a:t>
                      </a:r>
                      <a:r>
                        <a:rPr lang="en-US" sz="1000" baseline="0" dirty="0" smtClean="0">
                          <a:latin typeface="Century Gothic" panose="020B0502020202020204" pitchFamily="34" charset="0"/>
                        </a:rPr>
                        <a:t> presentation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Length of presentations are dictated by the required content stated in “Module Objectives”, and will vary per module.</a:t>
                      </a:r>
                    </a:p>
                  </a:txBody>
                  <a:tcPr/>
                </a:tc>
              </a:tr>
              <a:tr h="375179">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Remove line space between Points 15 and 16.</a:t>
                      </a:r>
                    </a:p>
                  </a:txBody>
                  <a:tcPr/>
                </a:tc>
                <a:tc>
                  <a:txBody>
                    <a:bodyPr/>
                    <a:lstStyle/>
                    <a:p>
                      <a:r>
                        <a:rPr lang="en-US" sz="1000" dirty="0" smtClean="0">
                          <a:latin typeface="Century Gothic" panose="020B0502020202020204" pitchFamily="34" charset="0"/>
                        </a:rPr>
                        <a:t>P47 (formatting)</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808389">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Provide the trainee with the minimum number of these weapons that you expect them to disassembled and reassembled.</a:t>
                      </a:r>
                    </a:p>
                  </a:txBody>
                  <a:tcPr/>
                </a:tc>
                <a:tc>
                  <a:txBody>
                    <a:bodyPr/>
                    <a:lstStyle/>
                    <a:p>
                      <a:r>
                        <a:rPr lang="en-US" sz="1000" dirty="0" smtClean="0">
                          <a:latin typeface="Century Gothic" panose="020B0502020202020204" pitchFamily="34" charset="0"/>
                        </a:rPr>
                        <a:t>P49 Partially disassemble and reassemble the weapons listed above…</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Trainee is required to “Partially disassemble and reassemble the weapons listed above, or designated by the Trainer, and prepare a FEU Firearm Worksheet for each. </a:t>
                      </a:r>
                    </a:p>
                  </a:txBody>
                  <a:tcPr/>
                </a:tc>
              </a:tr>
              <a:tr h="542175">
                <a:tc>
                  <a:txBody>
                    <a:bodyPr/>
                    <a:lstStyle/>
                    <a:p>
                      <a:r>
                        <a:rPr lang="en-US" sz="1000" dirty="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There are inconsistencies in the font type being used on text in these pages.</a:t>
                      </a:r>
                    </a:p>
                  </a:txBody>
                  <a:tcPr/>
                </a:tc>
                <a:tc>
                  <a:txBody>
                    <a:bodyPr/>
                    <a:lstStyle/>
                    <a:p>
                      <a:r>
                        <a:rPr lang="en-US" sz="1000" dirty="0" smtClean="0">
                          <a:latin typeface="Century Gothic" panose="020B0502020202020204" pitchFamily="34" charset="0"/>
                        </a:rPr>
                        <a:t>P55, P70, P77, P79, P86, P90, P95, P97, 103, 104 (formatting)</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626330">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Study Question 10: Will the trainee know what CMS stands for?</a:t>
                      </a:r>
                    </a:p>
                  </a:txBody>
                  <a:tcPr/>
                </a:tc>
                <a:tc>
                  <a:txBody>
                    <a:bodyPr/>
                    <a:lstStyle/>
                    <a:p>
                      <a:r>
                        <a:rPr lang="en-US" sz="1000" dirty="0" smtClean="0">
                          <a:latin typeface="Century Gothic" panose="020B0502020202020204" pitchFamily="34" charset="0"/>
                        </a:rPr>
                        <a:t>P60 Explain CMS.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Yes, Consecutive Matching </a:t>
                      </a:r>
                      <a:r>
                        <a:rPr lang="en-US" sz="1000" dirty="0" err="1" smtClean="0">
                          <a:solidFill>
                            <a:schemeClr val="tx1"/>
                          </a:solidFill>
                          <a:latin typeface="Century Gothic" panose="020B0502020202020204" pitchFamily="34" charset="0"/>
                        </a:rPr>
                        <a:t>Stria</a:t>
                      </a:r>
                      <a:r>
                        <a:rPr lang="en-US" sz="1000" dirty="0" smtClean="0">
                          <a:solidFill>
                            <a:schemeClr val="tx1"/>
                          </a:solidFill>
                          <a:latin typeface="Century Gothic" panose="020B0502020202020204" pitchFamily="34" charset="0"/>
                        </a:rPr>
                        <a:t>; will consider updating to: Quantitative Consecutive Matching </a:t>
                      </a:r>
                      <a:r>
                        <a:rPr lang="en-US" sz="1000" dirty="0" err="1" smtClean="0">
                          <a:solidFill>
                            <a:schemeClr val="tx1"/>
                          </a:solidFill>
                          <a:latin typeface="Century Gothic" panose="020B0502020202020204" pitchFamily="34" charset="0"/>
                        </a:rPr>
                        <a:t>Stria</a:t>
                      </a:r>
                      <a:r>
                        <a:rPr lang="en-US" sz="1000" dirty="0" smtClean="0">
                          <a:solidFill>
                            <a:schemeClr val="tx1"/>
                          </a:solidFill>
                          <a:latin typeface="Century Gothic" panose="020B0502020202020204" pitchFamily="34" charset="0"/>
                        </a:rPr>
                        <a:t> (QCMS) </a:t>
                      </a:r>
                      <a:r>
                        <a:rPr lang="en-US" sz="1000" dirty="0" err="1" smtClean="0">
                          <a:solidFill>
                            <a:schemeClr val="tx1"/>
                          </a:solidFill>
                          <a:latin typeface="Century Gothic" panose="020B0502020202020204" pitchFamily="34" charset="0"/>
                        </a:rPr>
                        <a:t>Biasotti</a:t>
                      </a:r>
                      <a:r>
                        <a:rPr lang="en-US" sz="1000" dirty="0" smtClean="0">
                          <a:solidFill>
                            <a:schemeClr val="tx1"/>
                          </a:solidFill>
                          <a:latin typeface="Century Gothic" panose="020B0502020202020204" pitchFamily="34" charset="0"/>
                        </a:rPr>
                        <a:t>, A. and Murdock, J.</a:t>
                      </a:r>
                    </a:p>
                  </a:txBody>
                  <a:tcPr/>
                </a:tc>
              </a:tr>
              <a:tr h="348563">
                <a:tc>
                  <a:txBody>
                    <a:bodyPr/>
                    <a:lstStyle/>
                    <a:p>
                      <a:r>
                        <a:rPr lang="en-US" sz="1000" dirty="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Use capital lettering for items in Point 15.</a:t>
                      </a:r>
                    </a:p>
                  </a:txBody>
                  <a:tcPr/>
                </a:tc>
                <a:tc>
                  <a:txBody>
                    <a:bodyPr/>
                    <a:lstStyle/>
                    <a:p>
                      <a:r>
                        <a:rPr lang="en-US" sz="1000" dirty="0" smtClean="0">
                          <a:latin typeface="Century Gothic" panose="020B0502020202020204" pitchFamily="34" charset="0"/>
                        </a:rPr>
                        <a:t>P61 (formatting)</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463639">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latin typeface="Century Gothic" panose="020B0502020202020204" pitchFamily="34" charset="0"/>
                        </a:rPr>
                        <a:t>Jordan</a:t>
                      </a:r>
                    </a:p>
                    <a:p>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Practical Exercises/Skills; Point 1: Will the trainee be told what a passing grade is here (X/20 correct)?</a:t>
                      </a:r>
                    </a:p>
                  </a:txBody>
                  <a:tcPr/>
                </a:tc>
                <a:tc>
                  <a:txBody>
                    <a:bodyPr/>
                    <a:lstStyle/>
                    <a:p>
                      <a:r>
                        <a:rPr lang="en-US" sz="1000" dirty="0" smtClean="0">
                          <a:latin typeface="Century Gothic" panose="020B0502020202020204" pitchFamily="34" charset="0"/>
                        </a:rPr>
                        <a:t>P69 Your trainer will provide you with 20 different types of bullets…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The quantity of bullets (20) will be removed to alleviate confusion; the practical exercise does not contain a passing grade. </a:t>
                      </a:r>
                    </a:p>
                  </a:txBody>
                  <a:tcPr/>
                </a:tc>
              </a:tr>
            </a:tbl>
          </a:graphicData>
        </a:graphic>
      </p:graphicFrame>
    </p:spTree>
    <p:extLst>
      <p:ext uri="{BB962C8B-B14F-4D97-AF65-F5344CB8AC3E}">
        <p14:creationId xmlns:p14="http://schemas.microsoft.com/office/powerpoint/2010/main" val="934565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MANUAL</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43934190"/>
              </p:ext>
            </p:extLst>
          </p:nvPr>
        </p:nvGraphicFramePr>
        <p:xfrm>
          <a:off x="668052" y="1287568"/>
          <a:ext cx="8022789" cy="4631158"/>
        </p:xfrm>
        <a:graphic>
          <a:graphicData uri="http://schemas.openxmlformats.org/drawingml/2006/table">
            <a:tbl>
              <a:tblPr firstRow="1" bandRow="1">
                <a:tableStyleId>{5940675A-B579-460E-94D1-54222C63F5DA}</a:tableStyleId>
              </a:tblPr>
              <a:tblGrid>
                <a:gridCol w="941807"/>
                <a:gridCol w="2432302"/>
                <a:gridCol w="1856363"/>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302628">
                <a:tc>
                  <a:txBody>
                    <a:bodyPr/>
                    <a:lstStyle/>
                    <a:p>
                      <a:r>
                        <a:rPr lang="en-US" sz="1000" dirty="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Point 12: Correct hydrochloric acid to be </a:t>
                      </a:r>
                      <a:r>
                        <a:rPr lang="en-US" sz="1000" dirty="0" err="1" smtClean="0">
                          <a:latin typeface="Century Gothic" panose="020B0502020202020204" pitchFamily="34" charset="0"/>
                        </a:rPr>
                        <a:t>HCl</a:t>
                      </a:r>
                      <a:r>
                        <a:rPr lang="en-US" sz="1000" dirty="0" smtClean="0">
                          <a:latin typeface="Century Gothic" panose="020B0502020202020204" pitchFamily="34" charset="0"/>
                        </a:rPr>
                        <a:t>.</a:t>
                      </a:r>
                    </a:p>
                  </a:txBody>
                  <a:tcPr/>
                </a:tc>
                <a:tc>
                  <a:txBody>
                    <a:bodyPr/>
                    <a:lstStyle/>
                    <a:p>
                      <a:r>
                        <a:rPr lang="en-US" sz="1000" dirty="0" smtClean="0">
                          <a:latin typeface="Century Gothic" panose="020B0502020202020204" pitchFamily="34" charset="0"/>
                        </a:rPr>
                        <a:t>P91 </a:t>
                      </a:r>
                      <a:r>
                        <a:rPr lang="en-US" sz="1000" dirty="0" err="1" smtClean="0">
                          <a:latin typeface="Century Gothic" panose="020B0502020202020204" pitchFamily="34" charset="0"/>
                        </a:rPr>
                        <a:t>Hcl</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 </a:t>
                      </a:r>
                    </a:p>
                    <a:p>
                      <a:endParaRPr lang="en-US" sz="1000" dirty="0" smtClean="0">
                        <a:latin typeface="Century Gothic" panose="020B0502020202020204" pitchFamily="34" charset="0"/>
                      </a:endParaRPr>
                    </a:p>
                  </a:txBody>
                  <a:tcPr/>
                </a:tc>
              </a:tr>
              <a:tr h="386366">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Point 5; Change to “Support your results with photographs.”</a:t>
                      </a:r>
                    </a:p>
                  </a:txBody>
                  <a:tcPr/>
                </a:tc>
                <a:tc>
                  <a:txBody>
                    <a:bodyPr/>
                    <a:lstStyle/>
                    <a:p>
                      <a:r>
                        <a:rPr lang="en-US" sz="1000" dirty="0" smtClean="0">
                          <a:latin typeface="Century Gothic" panose="020B0502020202020204" pitchFamily="34" charset="0"/>
                        </a:rPr>
                        <a:t>P98 Support your results by photographs.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 </a:t>
                      </a:r>
                    </a:p>
                    <a:p>
                      <a:endParaRPr lang="en-US" sz="1000" dirty="0" smtClean="0">
                        <a:latin typeface="Century Gothic" panose="020B0502020202020204" pitchFamily="34" charset="0"/>
                      </a:endParaRPr>
                    </a:p>
                  </a:txBody>
                  <a:tcPr/>
                </a:tc>
              </a:tr>
              <a:tr h="446013">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Provide definition for NIBIN.</a:t>
                      </a:r>
                    </a:p>
                    <a:p>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P107 Efficiently, classify and sort cartridges cases by class characteristics for entry into the NIBIN system while maintaining the integrity of the evidence.</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This abbreviation</a:t>
                      </a:r>
                      <a:r>
                        <a:rPr lang="en-US" sz="1000" baseline="0" dirty="0" smtClean="0">
                          <a:solidFill>
                            <a:schemeClr val="tx1"/>
                          </a:solidFill>
                          <a:latin typeface="Century Gothic" panose="020B0502020202020204" pitchFamily="34" charset="0"/>
                        </a:rPr>
                        <a:t> is</a:t>
                      </a:r>
                      <a:r>
                        <a:rPr lang="en-US" sz="1000" dirty="0" smtClean="0">
                          <a:solidFill>
                            <a:schemeClr val="tx1"/>
                          </a:solidFill>
                          <a:latin typeface="Century Gothic" panose="020B0502020202020204" pitchFamily="34" charset="0"/>
                        </a:rPr>
                        <a:t> included in the abbreviations info sheet for the unit.</a:t>
                      </a:r>
                    </a:p>
                  </a:txBody>
                  <a:tcPr/>
                </a:tc>
              </a:tr>
              <a:tr h="609600">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The figure legend is missing.</a:t>
                      </a:r>
                    </a:p>
                  </a:txBody>
                  <a:tcPr/>
                </a:tc>
                <a:tc>
                  <a:txBody>
                    <a:bodyPr/>
                    <a:lstStyle/>
                    <a:p>
                      <a:r>
                        <a:rPr lang="en-US" sz="1000" dirty="0" smtClean="0">
                          <a:latin typeface="Century Gothic" panose="020B0502020202020204" pitchFamily="34" charset="0"/>
                        </a:rPr>
                        <a:t>P112 (diagrams)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r>
                        <a:rPr lang="en-US" sz="1000" baseline="0" dirty="0" smtClean="0">
                          <a:solidFill>
                            <a:schemeClr val="tx1"/>
                          </a:solidFill>
                          <a:latin typeface="Century Gothic" panose="020B0502020202020204" pitchFamily="34" charset="0"/>
                        </a:rPr>
                        <a:t> remove P112 from Training Manual (P70 of 112: #3 remove Appendix Ref.)</a:t>
                      </a:r>
                    </a:p>
                  </a:txBody>
                  <a:tcPr/>
                </a:tc>
              </a:tr>
              <a:tr h="573135">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Provide a reference and link to the Firearms Consensus Body at the AAFS Academy Standards Board (ASB).  Provide a link to the OSAC Firearms and </a:t>
                      </a:r>
                      <a:r>
                        <a:rPr lang="en-US" sz="1000" dirty="0" err="1" smtClean="0">
                          <a:latin typeface="Century Gothic" panose="020B0502020202020204" pitchFamily="34" charset="0"/>
                        </a:rPr>
                        <a:t>Toolmarks</a:t>
                      </a:r>
                      <a:r>
                        <a:rPr lang="en-US" sz="1000" dirty="0" smtClean="0">
                          <a:latin typeface="Century Gothic" panose="020B0502020202020204" pitchFamily="34" charset="0"/>
                        </a:rPr>
                        <a:t> Subcommittee website which displays all the "OSAC Proposed" standards that have been introduced to ASB for formal [development] - this is where the leading practitioners are trying to move the discipline</a:t>
                      </a:r>
                    </a:p>
                  </a:txBody>
                  <a:tcPr/>
                </a:tc>
                <a:tc>
                  <a:txBody>
                    <a:bodyPr/>
                    <a:lstStyle/>
                    <a:p>
                      <a:r>
                        <a:rPr lang="en-US" sz="1000" dirty="0" smtClean="0">
                          <a:latin typeface="Century Gothic" panose="020B0502020202020204" pitchFamily="34" charset="0"/>
                        </a:rPr>
                        <a:t>N/A</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AAFS ASB Firearms Consensus Body does not currently have any published documents on the site to reference; we will, however, stay updated on any guidance the group provides. OSAC reference will be provided to trainees.</a:t>
                      </a:r>
                    </a:p>
                  </a:txBody>
                  <a:tcPr/>
                </a:tc>
              </a:tr>
            </a:tbl>
          </a:graphicData>
        </a:graphic>
      </p:graphicFrame>
    </p:spTree>
    <p:extLst>
      <p:ext uri="{BB962C8B-B14F-4D97-AF65-F5344CB8AC3E}">
        <p14:creationId xmlns:p14="http://schemas.microsoft.com/office/powerpoint/2010/main" val="19285139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MANUAL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17343512"/>
              </p:ext>
            </p:extLst>
          </p:nvPr>
        </p:nvGraphicFramePr>
        <p:xfrm>
          <a:off x="668052" y="1287568"/>
          <a:ext cx="8022789" cy="2528038"/>
        </p:xfrm>
        <a:graphic>
          <a:graphicData uri="http://schemas.openxmlformats.org/drawingml/2006/table">
            <a:tbl>
              <a:tblPr firstRow="1" bandRow="1">
                <a:tableStyleId>{5940675A-B579-460E-94D1-54222C63F5DA}</a:tableStyleId>
              </a:tblPr>
              <a:tblGrid>
                <a:gridCol w="941807"/>
                <a:gridCol w="2432302"/>
                <a:gridCol w="1856363"/>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302628">
                <a:tc>
                  <a:txBody>
                    <a:bodyPr/>
                    <a:lstStyle/>
                    <a:p>
                      <a:r>
                        <a:rPr lang="en-US" sz="1000" dirty="0" smtClean="0">
                          <a:latin typeface="Century Gothic" panose="020B0502020202020204" pitchFamily="34" charset="0"/>
                        </a:rPr>
                        <a:t>Thompson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Consider adding a module where all of the subspecialties are brought together in case examination approaches. EXAMPLES 1) When you have multiple bullets/cases what may be the best approach in the examination PROCESS so that the maximum relevant information can be determined. 2) In  a GSR examination, what is the best PROCESS for the examination of a GSR pattern, fired bullets/cases, and suspect firearm, so that the best evidence results can be produced.</a:t>
                      </a:r>
                    </a:p>
                  </a:txBody>
                  <a:tcPr/>
                </a:tc>
                <a:tc>
                  <a:txBody>
                    <a:bodyPr/>
                    <a:lstStyle/>
                    <a:p>
                      <a:r>
                        <a:rPr lang="en-US" sz="1000" dirty="0" smtClean="0">
                          <a:latin typeface="Century Gothic" panose="020B0502020202020204" pitchFamily="34" charset="0"/>
                        </a:rPr>
                        <a:t>N/A</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these examination processes are discussed in each relevant training module rather than a consolidated separate module. T</a:t>
                      </a:r>
                      <a:r>
                        <a:rPr lang="en-US" sz="1000" baseline="0" dirty="0" smtClean="0">
                          <a:solidFill>
                            <a:schemeClr val="tx1"/>
                          </a:solidFill>
                          <a:latin typeface="Century Gothic" panose="020B0502020202020204" pitchFamily="34" charset="0"/>
                        </a:rPr>
                        <a:t>his will also be addressed in a section added to the Training Manual to cover bias as it relates to process, scientific method, and the AFTE Theory of Identification. </a:t>
                      </a:r>
                      <a:endParaRPr lang="en-US" sz="1000" dirty="0" smtClean="0">
                        <a:solidFill>
                          <a:schemeClr val="tx1"/>
                        </a:solidFill>
                        <a:latin typeface="Century Gothic" panose="020B0502020202020204" pitchFamily="34" charset="0"/>
                      </a:endParaRP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5671586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MANUAL</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07427005"/>
              </p:ext>
            </p:extLst>
          </p:nvPr>
        </p:nvGraphicFramePr>
        <p:xfrm>
          <a:off x="668052" y="1287568"/>
          <a:ext cx="8022789" cy="4722598"/>
        </p:xfrm>
        <a:graphic>
          <a:graphicData uri="http://schemas.openxmlformats.org/drawingml/2006/table">
            <a:tbl>
              <a:tblPr firstRow="1" bandRow="1">
                <a:tableStyleId>{5940675A-B579-460E-94D1-54222C63F5DA}</a:tableStyleId>
              </a:tblPr>
              <a:tblGrid>
                <a:gridCol w="941807"/>
                <a:gridCol w="2432302"/>
                <a:gridCol w="1856363"/>
                <a:gridCol w="2792317"/>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457175">
                <a:tc>
                  <a:txBody>
                    <a:bodyPr/>
                    <a:lstStyle/>
                    <a:p>
                      <a:r>
                        <a:rPr lang="en-US" sz="1000" dirty="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Include links to these websites referenced here in Point 1 under study/discussion questions for the trainees.</a:t>
                      </a:r>
                    </a:p>
                  </a:txBody>
                  <a:tcPr/>
                </a:tc>
                <a:tc>
                  <a:txBody>
                    <a:bodyPr/>
                    <a:lstStyle/>
                    <a:p>
                      <a:r>
                        <a:rPr lang="en-US" sz="1000" dirty="0" smtClean="0">
                          <a:latin typeface="Century Gothic" panose="020B0502020202020204" pitchFamily="34" charset="0"/>
                        </a:rPr>
                        <a:t>P19 Explain when an examiner should use the (AFTE) website</a:t>
                      </a:r>
                      <a:r>
                        <a:rPr lang="en-US" sz="1000" baseline="0" dirty="0" smtClean="0">
                          <a:latin typeface="Century Gothic" panose="020B0502020202020204" pitchFamily="34" charset="0"/>
                        </a:rPr>
                        <a:t> and </a:t>
                      </a:r>
                      <a:r>
                        <a:rPr lang="en-US" sz="1000" dirty="0" smtClean="0">
                          <a:latin typeface="Century Gothic" panose="020B0502020202020204" pitchFamily="34" charset="0"/>
                        </a:rPr>
                        <a:t>SWGGUN Admissibility Resource Kit website</a:t>
                      </a:r>
                    </a:p>
                  </a:txBody>
                  <a:tcPr/>
                </a:tc>
                <a:tc>
                  <a:txBody>
                    <a:bodyPr/>
                    <a:lstStyle/>
                    <a:p>
                      <a:r>
                        <a:rPr lang="en-US" sz="1000" dirty="0" smtClean="0">
                          <a:latin typeface="Century Gothic" panose="020B0502020202020204" pitchFamily="34" charset="0"/>
                        </a:rPr>
                        <a:t>Link is present in line 1 of recommended reading material. </a:t>
                      </a:r>
                    </a:p>
                  </a:txBody>
                  <a:tcPr/>
                </a:tc>
              </a:tr>
              <a:tr h="386366">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Periods are missing from the end of sentences in sections a), b) and c).</a:t>
                      </a:r>
                    </a:p>
                  </a:txBody>
                  <a:tcPr/>
                </a:tc>
                <a:tc>
                  <a:txBody>
                    <a:bodyPr/>
                    <a:lstStyle/>
                    <a:p>
                      <a:r>
                        <a:rPr lang="en-US" sz="1000" dirty="0" smtClean="0">
                          <a:latin typeface="Century Gothic" panose="020B0502020202020204" pitchFamily="34" charset="0"/>
                        </a:rPr>
                        <a:t>P24 (formatting)</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txBody>
                  <a:tcPr/>
                </a:tc>
              </a:tr>
              <a:tr h="446013">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In all examples of Study/Discussion Questions, is the trainee required to submit their written answers to these queries? How do they demonstrate their competencies?</a:t>
                      </a:r>
                    </a:p>
                  </a:txBody>
                  <a:tcPr/>
                </a:tc>
                <a:tc>
                  <a:txBody>
                    <a:bodyPr/>
                    <a:lstStyle/>
                    <a:p>
                      <a:r>
                        <a:rPr lang="en-US" sz="1000" dirty="0" smtClean="0">
                          <a:latin typeface="Century Gothic" panose="020B0502020202020204" pitchFamily="34" charset="0"/>
                        </a:rPr>
                        <a:t>N/A</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All trainees are required to submit written responses to all S/D Questions to the trainer who reviews for accuracy. Additionally, upon completion, group or one on one Q&amp;A training sessions are held for review and to gauge trainee competency. </a:t>
                      </a:r>
                    </a:p>
                  </a:txBody>
                  <a:tcPr/>
                </a:tc>
              </a:tr>
              <a:tr h="360609">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Point 3; what criteria is used in determining successful completion of their oral boards?</a:t>
                      </a:r>
                    </a:p>
                  </a:txBody>
                  <a:tcPr/>
                </a:tc>
                <a:tc>
                  <a:txBody>
                    <a:bodyPr/>
                    <a:lstStyle/>
                    <a:p>
                      <a:r>
                        <a:rPr lang="en-US" sz="1000" dirty="0" smtClean="0">
                          <a:latin typeface="Century Gothic" panose="020B0502020202020204" pitchFamily="34" charset="0"/>
                        </a:rPr>
                        <a:t>P31 Successful completion of the Oral Board.</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Oral Board panels are comprised of a three (3) SME who determine competency based on the following criteria: satisfies all objectives set forth in “Module Objectives”; presentation content and delivery; responses provided during Q&amp;A session. </a:t>
                      </a:r>
                    </a:p>
                  </a:txBody>
                  <a:tcPr/>
                </a:tc>
              </a:tr>
              <a:tr h="626330">
                <a:tc>
                  <a:txBody>
                    <a:bodyPr/>
                    <a:lstStyle/>
                    <a:p>
                      <a:r>
                        <a:rPr lang="en-US" sz="1000" smtClean="0">
                          <a:latin typeface="Century Gothic" panose="020B0502020202020204" pitchFamily="34" charset="0"/>
                        </a:rPr>
                        <a:t>Jordan</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In these evaluations; if the trainer is the only evaluator, does the trainee have the ability to ask for a second opinion if they believe they were successful?</a:t>
                      </a:r>
                    </a:p>
                  </a:txBody>
                  <a:tcPr/>
                </a:tc>
                <a:tc>
                  <a:txBody>
                    <a:bodyPr/>
                    <a:lstStyle/>
                    <a:p>
                      <a:r>
                        <a:rPr lang="en-US" sz="1000" dirty="0" smtClean="0">
                          <a:latin typeface="Century Gothic" panose="020B0502020202020204" pitchFamily="34" charset="0"/>
                        </a:rPr>
                        <a:t>N/A</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Previously addressed-</a:t>
                      </a:r>
                      <a:r>
                        <a:rPr lang="en-US" sz="1000" baseline="0" dirty="0" smtClean="0">
                          <a:solidFill>
                            <a:schemeClr val="tx1"/>
                          </a:solidFill>
                          <a:latin typeface="Century Gothic" panose="020B0502020202020204" pitchFamily="34" charset="0"/>
                        </a:rPr>
                        <a:t> see above.</a:t>
                      </a:r>
                      <a:endParaRPr lang="en-US" sz="1000" dirty="0" smtClean="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37525532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669701" y="1339403"/>
            <a:ext cx="8021141" cy="4636394"/>
          </a:xfrm>
        </p:spPr>
        <p:txBody>
          <a:bodyPr/>
          <a:lstStyle/>
          <a:p>
            <a:pPr marL="0" indent="0" algn="ctr" defTabSz="337129" eaLnBrk="1" hangingPunct="1">
              <a:buNone/>
              <a:defRPr/>
            </a:pPr>
            <a:endParaRPr lang="en-US" sz="1600" dirty="0" smtClean="0"/>
          </a:p>
          <a:p>
            <a:pPr marL="0" indent="0" algn="ctr" defTabSz="337129" eaLnBrk="1" hangingPunct="1">
              <a:buNone/>
              <a:defRPr/>
            </a:pPr>
            <a:endParaRPr lang="en-US" sz="1600" dirty="0"/>
          </a:p>
          <a:p>
            <a:pPr marL="0" indent="0" algn="ctr" defTabSz="337129" eaLnBrk="1" hangingPunct="1">
              <a:buNone/>
              <a:defRPr/>
            </a:pPr>
            <a:endParaRPr lang="en-US" sz="1600" dirty="0" smtClean="0"/>
          </a:p>
          <a:p>
            <a:pPr marL="0" indent="0" algn="ctr" defTabSz="337129" eaLnBrk="1" hangingPunct="1">
              <a:buNone/>
              <a:defRPr/>
            </a:pPr>
            <a:endParaRPr lang="en-US" sz="1600" dirty="0"/>
          </a:p>
          <a:p>
            <a:pPr marL="0" indent="0" algn="ctr" defTabSz="337129" eaLnBrk="1" hangingPunct="1">
              <a:buNone/>
              <a:defRPr/>
            </a:pPr>
            <a:endParaRPr lang="en-US" sz="1600" dirty="0"/>
          </a:p>
          <a:p>
            <a:pPr marL="0" indent="0" algn="ctr" defTabSz="337129" eaLnBrk="1" hangingPunct="1">
              <a:buNone/>
              <a:defRPr/>
            </a:pPr>
            <a:endParaRPr lang="en-US" sz="1600" dirty="0" smtClean="0"/>
          </a:p>
          <a:p>
            <a:pPr marL="0" indent="0" algn="ctr" defTabSz="337129" eaLnBrk="1" hangingPunct="1">
              <a:buNone/>
              <a:defRPr/>
            </a:pPr>
            <a:r>
              <a:rPr lang="en-US" sz="1600" dirty="0" smtClean="0"/>
              <a:t>FEU would like to thank the esteemed members </a:t>
            </a:r>
          </a:p>
          <a:p>
            <a:pPr marL="0" indent="0" algn="ctr" defTabSz="337129" eaLnBrk="1" hangingPunct="1">
              <a:buNone/>
              <a:defRPr/>
            </a:pPr>
            <a:r>
              <a:rPr lang="en-US" sz="1600" dirty="0" smtClean="0"/>
              <a:t>of the Scientific Advisory Board for their input and guidance.</a:t>
            </a:r>
            <a:endParaRPr lang="en-US" sz="1600" dirty="0"/>
          </a:p>
          <a:p>
            <a:pPr marL="0" indent="0" defTabSz="337129" eaLnBrk="1" hangingPunct="1">
              <a:buNone/>
              <a:defRPr/>
            </a:pPr>
            <a:endParaRPr lang="en-US" sz="1600" dirty="0" smtClean="0"/>
          </a:p>
          <a:p>
            <a:pPr defTabSz="337129" eaLnBrk="1" hangingPunct="1">
              <a:defRPr/>
            </a:pPr>
            <a:endParaRPr lang="en-US" sz="1400" dirty="0" smtClean="0"/>
          </a:p>
        </p:txBody>
      </p:sp>
    </p:spTree>
    <p:extLst>
      <p:ext uri="{BB962C8B-B14F-4D97-AF65-F5344CB8AC3E}">
        <p14:creationId xmlns:p14="http://schemas.microsoft.com/office/powerpoint/2010/main" val="930991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69701" y="1339403"/>
            <a:ext cx="8021141" cy="4636394"/>
          </a:xfrm>
        </p:spPr>
        <p:txBody>
          <a:bodyPr/>
          <a:lstStyle/>
          <a:p>
            <a:pPr marL="0" indent="0" defTabSz="337129" eaLnBrk="1" hangingPunct="1">
              <a:buNone/>
              <a:defRPr/>
            </a:pPr>
            <a:r>
              <a:rPr lang="en-US" sz="2000" dirty="0" smtClean="0"/>
              <a:t>Scientific Advisory Board Reviewers:</a:t>
            </a:r>
          </a:p>
          <a:p>
            <a:pPr defTabSz="337129" eaLnBrk="1" hangingPunct="1">
              <a:defRPr/>
            </a:pPr>
            <a:r>
              <a:rPr lang="en-US" sz="1600" dirty="0" smtClean="0"/>
              <a:t>Ms. Danielle O’Neill</a:t>
            </a:r>
          </a:p>
          <a:p>
            <a:pPr defTabSz="337129" eaLnBrk="1" hangingPunct="1">
              <a:defRPr/>
            </a:pPr>
            <a:r>
              <a:rPr lang="en-US" sz="1600" dirty="0" smtClean="0"/>
              <a:t>Dr. Lakeisha </a:t>
            </a:r>
            <a:r>
              <a:rPr lang="en-US" sz="1600" dirty="0" err="1" smtClean="0"/>
              <a:t>McClary</a:t>
            </a:r>
            <a:endParaRPr lang="en-US" sz="1600" dirty="0" smtClean="0"/>
          </a:p>
          <a:p>
            <a:pPr defTabSz="337129" eaLnBrk="1" hangingPunct="1">
              <a:defRPr/>
            </a:pPr>
            <a:r>
              <a:rPr lang="en-US" sz="1600" dirty="0" smtClean="0"/>
              <a:t>Mr. John Paul Jones II</a:t>
            </a:r>
          </a:p>
          <a:p>
            <a:pPr defTabSz="337129" eaLnBrk="1" hangingPunct="1">
              <a:defRPr/>
            </a:pPr>
            <a:r>
              <a:rPr lang="en-US" sz="1600" dirty="0" smtClean="0"/>
              <a:t>Dr. Jeanne Jordan</a:t>
            </a:r>
          </a:p>
          <a:p>
            <a:pPr defTabSz="337129" eaLnBrk="1" hangingPunct="1">
              <a:defRPr/>
            </a:pPr>
            <a:r>
              <a:rPr lang="en-US" sz="1600" dirty="0" smtClean="0"/>
              <a:t>Mr. Robert Thompson</a:t>
            </a:r>
          </a:p>
          <a:p>
            <a:pPr defTabSz="337129" eaLnBrk="1" hangingPunct="1">
              <a:defRPr/>
            </a:pPr>
            <a:endParaRPr lang="en-US" sz="1600" dirty="0"/>
          </a:p>
        </p:txBody>
      </p:sp>
    </p:spTree>
    <p:extLst>
      <p:ext uri="{BB962C8B-B14F-4D97-AF65-F5344CB8AC3E}">
        <p14:creationId xmlns:p14="http://schemas.microsoft.com/office/powerpoint/2010/main" val="1955909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69701" y="1339403"/>
            <a:ext cx="8021141" cy="4636394"/>
          </a:xfrm>
        </p:spPr>
        <p:txBody>
          <a:bodyPr/>
          <a:lstStyle/>
          <a:p>
            <a:pPr marL="0" indent="0" defTabSz="337129" eaLnBrk="1" hangingPunct="1">
              <a:buNone/>
              <a:defRPr/>
            </a:pPr>
            <a:r>
              <a:rPr lang="en-US" sz="2000" dirty="0" smtClean="0"/>
              <a:t>Recommendations Summary</a:t>
            </a:r>
          </a:p>
          <a:p>
            <a:pPr defTabSz="337129" eaLnBrk="1" hangingPunct="1">
              <a:defRPr/>
            </a:pPr>
            <a:r>
              <a:rPr lang="en-US" sz="1600" dirty="0" smtClean="0"/>
              <a:t>Recommendations Received: 141</a:t>
            </a:r>
          </a:p>
          <a:p>
            <a:pPr defTabSz="337129" eaLnBrk="1" hangingPunct="1">
              <a:defRPr/>
            </a:pPr>
            <a:r>
              <a:rPr lang="en-US" sz="1600" dirty="0" smtClean="0"/>
              <a:t>Recommendations Accepted: 88</a:t>
            </a:r>
          </a:p>
          <a:p>
            <a:pPr defTabSz="337129" eaLnBrk="1" hangingPunct="1">
              <a:defRPr/>
            </a:pPr>
            <a:r>
              <a:rPr lang="en-US" sz="1600" dirty="0" smtClean="0"/>
              <a:t>Questions Answered: 33</a:t>
            </a:r>
          </a:p>
          <a:p>
            <a:pPr defTabSz="337129" eaLnBrk="1" hangingPunct="1">
              <a:defRPr/>
            </a:pPr>
            <a:r>
              <a:rPr lang="en-US" sz="1600" dirty="0" smtClean="0"/>
              <a:t>Recommendations Not Accepted: 18</a:t>
            </a:r>
          </a:p>
          <a:p>
            <a:pPr defTabSz="337129" eaLnBrk="1" hangingPunct="1">
              <a:defRPr/>
            </a:pPr>
            <a:r>
              <a:rPr lang="en-US" sz="1600" dirty="0" smtClean="0"/>
              <a:t>*Requests for additional guidance: 2</a:t>
            </a:r>
            <a:endParaRPr lang="en-US" sz="1600" dirty="0"/>
          </a:p>
        </p:txBody>
      </p:sp>
    </p:spTree>
    <p:extLst>
      <p:ext uri="{BB962C8B-B14F-4D97-AF65-F5344CB8AC3E}">
        <p14:creationId xmlns:p14="http://schemas.microsoft.com/office/powerpoint/2010/main" val="2248738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01: EXAMINATION OF FIREARMS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78837743"/>
              </p:ext>
            </p:extLst>
          </p:nvPr>
        </p:nvGraphicFramePr>
        <p:xfrm>
          <a:off x="669700" y="1466771"/>
          <a:ext cx="8021143" cy="4498370"/>
        </p:xfrm>
        <a:graphic>
          <a:graphicData uri="http://schemas.openxmlformats.org/drawingml/2006/table">
            <a:tbl>
              <a:tblPr firstRow="1" bandRow="1">
                <a:tableStyleId>{5940675A-B579-460E-94D1-54222C63F5DA}</a:tableStyleId>
              </a:tblPr>
              <a:tblGrid>
                <a:gridCol w="996730"/>
                <a:gridCol w="2871387"/>
                <a:gridCol w="2361839"/>
                <a:gridCol w="1791187"/>
              </a:tblGrid>
              <a:tr h="347393">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450472">
                <a:tc>
                  <a:txBody>
                    <a:bodyPr/>
                    <a:lstStyle/>
                    <a:p>
                      <a:r>
                        <a:rPr lang="en-US" sz="1000" dirty="0" smtClean="0">
                          <a:latin typeface="Century Gothic" panose="020B0502020202020204" pitchFamily="34" charset="0"/>
                        </a:rPr>
                        <a:t>Jones &amp; </a:t>
                      </a:r>
                      <a:r>
                        <a:rPr lang="en-US" sz="1000" dirty="0" err="1" smtClean="0">
                          <a:latin typeface="Century Gothic" panose="020B0502020202020204" pitchFamily="34" charset="0"/>
                        </a:rPr>
                        <a:t>McClary</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“adhered” with “adhered to” and “protocol” with “protocols”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3.1 All Firearms Safety protocol shall be adhered in Appendix A when handling firearms.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r h="1029876">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How do you know if it has been sawed off - don’t really know ground truth?  Is there a description for that somewhere or could you say "Appearance of Barrel Shortening"?</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7.4.2.11 Sawed off</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We know this through training; we look for rough or uneven contouring and </a:t>
                      </a:r>
                      <a:r>
                        <a:rPr lang="en-US" sz="1000" dirty="0" err="1" smtClean="0">
                          <a:solidFill>
                            <a:schemeClr val="tx1"/>
                          </a:solidFill>
                          <a:latin typeface="Century Gothic" panose="020B0502020202020204" pitchFamily="34" charset="0"/>
                        </a:rPr>
                        <a:t>toolmarks</a:t>
                      </a:r>
                      <a:r>
                        <a:rPr lang="en-US" sz="1000" dirty="0" smtClean="0">
                          <a:solidFill>
                            <a:schemeClr val="tx1"/>
                          </a:solidFill>
                          <a:latin typeface="Century Gothic" panose="020B0502020202020204" pitchFamily="34" charset="0"/>
                        </a:rPr>
                        <a:t> and by comparison to known model barrel lengths.</a:t>
                      </a:r>
                    </a:p>
                  </a:txBody>
                  <a:tcPr/>
                </a:tc>
              </a:tr>
              <a:tr h="1414221">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Is there a description of what this "Mechanical Function Test entails" as it does not describe how one should test the trigger, cylinder, magazine, loading, or [shooting] functionality. IT does not state what is or is not to be conducted during this activity just that you are supposed to do something. </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7.5.1 A mechanical function test shall be conducted to determine if the firearm functions as designed by the manufacturer. If the firearm malfunctions, the reason will be documented in the technical notes.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This is also learned through training, and is dependent on the type and design of firearm; it would be impractical to describe in detail what this entails for every type of firearm we encounter.</a:t>
                      </a:r>
                    </a:p>
                  </a:txBody>
                  <a:tcPr/>
                </a:tc>
              </a:tr>
              <a:tr h="990169">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latin typeface="Century Gothic" panose="020B0502020202020204" pitchFamily="34" charset="0"/>
                        </a:rPr>
                        <a:t>Replace “will” with “shall”</a:t>
                      </a:r>
                    </a:p>
                    <a:p>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7.7.1 and 7.8.1 When the barrel or overall length of a firearm measurement is requested, measurement methods listed in FEU-13 Estimation of Uncertainty of Measurement will be used.</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These two are synonymous and both accepted by ANAB; but we will ensure that the use is consistent throughout the document.</a:t>
                      </a:r>
                    </a:p>
                  </a:txBody>
                  <a:tcPr/>
                </a:tc>
              </a:tr>
            </a:tbl>
          </a:graphicData>
        </a:graphic>
      </p:graphicFrame>
    </p:spTree>
    <p:extLst>
      <p:ext uri="{BB962C8B-B14F-4D97-AF65-F5344CB8AC3E}">
        <p14:creationId xmlns:p14="http://schemas.microsoft.com/office/powerpoint/2010/main" val="2223696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01: EXAMINATION OF FIREARMS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67478834"/>
              </p:ext>
            </p:extLst>
          </p:nvPr>
        </p:nvGraphicFramePr>
        <p:xfrm>
          <a:off x="787694" y="1458652"/>
          <a:ext cx="7577272" cy="4602649"/>
        </p:xfrm>
        <a:graphic>
          <a:graphicData uri="http://schemas.openxmlformats.org/drawingml/2006/table">
            <a:tbl>
              <a:tblPr firstRow="1" bandRow="1">
                <a:tableStyleId>{5940675A-B579-460E-94D1-54222C63F5DA}</a:tableStyleId>
              </a:tblPr>
              <a:tblGrid>
                <a:gridCol w="1083835"/>
                <a:gridCol w="2704801"/>
                <a:gridCol w="1884291"/>
                <a:gridCol w="1904345"/>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1049916">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Do you want to change to "repeatability" to align with your FEU 13 7.2.1.2 statement that "Repeatability for this study is the ability of the same examiner to measure the same item on different days"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7.9.3.7</a:t>
                      </a:r>
                      <a:r>
                        <a:rPr lang="en-US" sz="1000" baseline="0" dirty="0" smtClean="0">
                          <a:latin typeface="Century Gothic" panose="020B0502020202020204" pitchFamily="34" charset="0"/>
                        </a:rPr>
                        <a:t> Repeat the test at least three times to ensure reproducibility and document the range determined.</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yes, we will change this for consistency.</a:t>
                      </a:r>
                    </a:p>
                    <a:p>
                      <a:endParaRPr lang="en-US" sz="1000" dirty="0">
                        <a:latin typeface="Century Gothic" panose="020B0502020202020204" pitchFamily="34" charset="0"/>
                      </a:endParaRPr>
                    </a:p>
                  </a:txBody>
                  <a:tcPr/>
                </a:tc>
              </a:tr>
              <a:tr h="1052474">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You don’t describe what the drop test actually is.  One can assume that you just drop it on the floor but some kind of description or parameters would be helpful.</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7.10 Drop Test</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This will be corrected; per Thompson’s comment, we will reference to SAAMI standard for this procedure.</a:t>
                      </a:r>
                    </a:p>
                  </a:txBody>
                  <a:tcPr/>
                </a:tc>
              </a:tr>
              <a:tr h="886621">
                <a:tc>
                  <a:txBody>
                    <a:bodyPr/>
                    <a:lstStyle/>
                    <a:p>
                      <a:r>
                        <a:rPr lang="en-US" sz="100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For your safety section, you could reference the current Draft OSAC Standard - I believe your are [consistent] with this but you should review prior to adding</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13 References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added. </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1196627">
                <a:tc>
                  <a:txBody>
                    <a:bodyPr/>
                    <a:lstStyle/>
                    <a:p>
                      <a:r>
                        <a:rPr lang="en-US" sz="1000" dirty="0" smtClean="0">
                          <a:latin typeface="Century Gothic" panose="020B0502020202020204" pitchFamily="34" charset="0"/>
                        </a:rPr>
                        <a:t>Jones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For your barrel [and] overall gun length measurements you could reference the latest Draft OSAC Standard - I believe you are [consistent] with these but you should review prior to adding</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13 References</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Our procedures for barrel and overall length measurements are largely aligned with this guidance; additional guidance will be taken from this document when reviewing the FEU 13 Estimation of </a:t>
                      </a:r>
                      <a:r>
                        <a:rPr lang="en-US" sz="1000" dirty="0" err="1" smtClean="0">
                          <a:solidFill>
                            <a:schemeClr val="tx1"/>
                          </a:solidFill>
                          <a:latin typeface="Century Gothic" panose="020B0502020202020204" pitchFamily="34" charset="0"/>
                        </a:rPr>
                        <a:t>UoM</a:t>
                      </a:r>
                      <a:r>
                        <a:rPr lang="en-US" sz="1000" dirty="0" smtClean="0">
                          <a:solidFill>
                            <a:schemeClr val="tx1"/>
                          </a:solidFill>
                          <a:latin typeface="Century Gothic" panose="020B0502020202020204" pitchFamily="34" charset="0"/>
                        </a:rPr>
                        <a:t>. </a:t>
                      </a:r>
                    </a:p>
                  </a:txBody>
                  <a:tcPr/>
                </a:tc>
              </a:tr>
            </a:tbl>
          </a:graphicData>
        </a:graphic>
      </p:graphicFrame>
    </p:spTree>
    <p:extLst>
      <p:ext uri="{BB962C8B-B14F-4D97-AF65-F5344CB8AC3E}">
        <p14:creationId xmlns:p14="http://schemas.microsoft.com/office/powerpoint/2010/main" val="2759025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01: EXAMINATION OF FIREARMS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9627110"/>
              </p:ext>
            </p:extLst>
          </p:nvPr>
        </p:nvGraphicFramePr>
        <p:xfrm>
          <a:off x="702236" y="1330150"/>
          <a:ext cx="7911925" cy="4839914"/>
        </p:xfrm>
        <a:graphic>
          <a:graphicData uri="http://schemas.openxmlformats.org/drawingml/2006/table">
            <a:tbl>
              <a:tblPr firstRow="1" bandRow="1">
                <a:tableStyleId>{5940675A-B579-460E-94D1-54222C63F5DA}</a:tableStyleId>
              </a:tblPr>
              <a:tblGrid>
                <a:gridCol w="1265551"/>
                <a:gridCol w="2578576"/>
                <a:gridCol w="2401369"/>
                <a:gridCol w="1666429"/>
              </a:tblGrid>
              <a:tr h="285127">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1233339">
                <a:tc>
                  <a:txBody>
                    <a:bodyPr/>
                    <a:lstStyle/>
                    <a:p>
                      <a:r>
                        <a:rPr lang="en-US" sz="1000" dirty="0" err="1" smtClean="0">
                          <a:latin typeface="Century Gothic" panose="020B0502020202020204" pitchFamily="34" charset="0"/>
                        </a:rPr>
                        <a:t>McClary</a:t>
                      </a:r>
                      <a:endParaRPr lang="en-US" sz="1000" dirty="0" smtClean="0">
                        <a:latin typeface="Century Gothic" panose="020B0502020202020204" pitchFamily="34" charset="0"/>
                      </a:endParaRPr>
                    </a:p>
                    <a:p>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“previously submitted firearms are detected” with “the firearms have not been submitted before for testing”.</a:t>
                      </a:r>
                    </a:p>
                  </a:txBody>
                  <a:tcPr/>
                </a:tc>
                <a:tc>
                  <a:txBody>
                    <a:bodyPr/>
                    <a:lstStyle/>
                    <a:p>
                      <a:r>
                        <a:rPr lang="en-US" sz="1000" dirty="0" smtClean="0">
                          <a:latin typeface="Century Gothic" panose="020B0502020202020204" pitchFamily="34" charset="0"/>
                        </a:rPr>
                        <a:t>7.1.6.1 Analysts shall screen all firearms during preliminary examinations to ensure that previously submitted firearms are detected.</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We have had instances in which firearms have been submitted previously; this is something we want to detect and track, because it may not be possible to prevent it.</a:t>
                      </a:r>
                      <a:endParaRPr lang="en-US" sz="1000" dirty="0">
                        <a:latin typeface="Century Gothic" panose="020B0502020202020204" pitchFamily="34" charset="0"/>
                      </a:endParaRPr>
                    </a:p>
                  </a:txBody>
                  <a:tcPr/>
                </a:tc>
              </a:tr>
              <a:tr h="1376751">
                <a:tc>
                  <a:txBody>
                    <a:bodyPr/>
                    <a:lstStyle/>
                    <a:p>
                      <a:r>
                        <a:rPr lang="en-US" sz="1000" smtClean="0">
                          <a:latin typeface="Century Gothic" panose="020B0502020202020204" pitchFamily="34" charset="0"/>
                        </a:rPr>
                        <a:t>McClary</a:t>
                      </a:r>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Include the location of the Test Fire Worksheet (e.g., LIMS, FEUXX).</a:t>
                      </a:r>
                    </a:p>
                  </a:txBody>
                  <a:tcPr/>
                </a:tc>
                <a:tc>
                  <a:txBody>
                    <a:bodyPr/>
                    <a:lstStyle/>
                    <a:p>
                      <a:r>
                        <a:rPr lang="en-US" sz="1000" dirty="0" smtClean="0">
                          <a:latin typeface="Century Gothic" panose="020B0502020202020204" pitchFamily="34" charset="0"/>
                        </a:rPr>
                        <a:t>7.2.6 The documentation of the test firing shall be completed on the Test Fire Worksheet at the time of the examination. The Test Fire Worksheet must be printed and returned with the firearm for any firearms being submitted to CEU/ECB.</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added.</a:t>
                      </a:r>
                      <a:endParaRPr lang="en-US" sz="1000" dirty="0">
                        <a:latin typeface="Century Gothic" panose="020B0502020202020204" pitchFamily="34" charset="0"/>
                      </a:endParaRPr>
                    </a:p>
                  </a:txBody>
                  <a:tcPr/>
                </a:tc>
              </a:tr>
              <a:tr h="946516">
                <a:tc>
                  <a:txBody>
                    <a:bodyPr/>
                    <a:lstStyle/>
                    <a:p>
                      <a:r>
                        <a:rPr lang="en-US" sz="1000" smtClean="0">
                          <a:latin typeface="Century Gothic" panose="020B0502020202020204" pitchFamily="34" charset="0"/>
                        </a:rPr>
                        <a:t>McClary</a:t>
                      </a:r>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Might there be language added to convey instances when "may be" is "should be", e.g., "The client request will denote which modes." or "The modes are left to the discretion of the analyst."</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7.2.8 Firearms may be test fired utilizing all firing modes in which the firearm is capable of discharging.</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section will be moved to Examiner section and second suggested wording used. </a:t>
                      </a:r>
                    </a:p>
                  </a:txBody>
                  <a:tcPr/>
                </a:tc>
              </a:tr>
              <a:tr h="853124">
                <a:tc>
                  <a:txBody>
                    <a:bodyPr/>
                    <a:lstStyle/>
                    <a:p>
                      <a:r>
                        <a:rPr lang="en-US" sz="1000" dirty="0" err="1" smtClean="0">
                          <a:latin typeface="Century Gothic" panose="020B0502020202020204" pitchFamily="34" charset="0"/>
                        </a:rPr>
                        <a:t>McClary</a:t>
                      </a:r>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“Arrest paperwork must be provided if a Test Fire Certificate is generate.” with “Arrest paperwork is required in order to generate a Test Fire Certificate.”</a:t>
                      </a:r>
                    </a:p>
                  </a:txBody>
                  <a:tcPr/>
                </a:tc>
                <a:tc>
                  <a:txBody>
                    <a:bodyPr/>
                    <a:lstStyle/>
                    <a:p>
                      <a:r>
                        <a:rPr lang="en-US" sz="1000" dirty="0" smtClean="0">
                          <a:latin typeface="Century Gothic" panose="020B0502020202020204" pitchFamily="34" charset="0"/>
                        </a:rPr>
                        <a:t>7.2.10 Arrest paperwork must be provided if a Test Fire Certificate is generated. </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a:t>
                      </a:r>
                    </a:p>
                  </a:txBody>
                  <a:tcPr/>
                </a:tc>
              </a:tr>
            </a:tbl>
          </a:graphicData>
        </a:graphic>
      </p:graphicFrame>
    </p:spTree>
    <p:extLst>
      <p:ext uri="{BB962C8B-B14F-4D97-AF65-F5344CB8AC3E}">
        <p14:creationId xmlns:p14="http://schemas.microsoft.com/office/powerpoint/2010/main" val="685545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FEU 01: EXAMINATION OF FIREARMS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95563356"/>
              </p:ext>
            </p:extLst>
          </p:nvPr>
        </p:nvGraphicFramePr>
        <p:xfrm>
          <a:off x="668053" y="1381740"/>
          <a:ext cx="7937562" cy="4364745"/>
        </p:xfrm>
        <a:graphic>
          <a:graphicData uri="http://schemas.openxmlformats.org/drawingml/2006/table">
            <a:tbl>
              <a:tblPr firstRow="1" bandRow="1">
                <a:tableStyleId>{5940675A-B579-460E-94D1-54222C63F5DA}</a:tableStyleId>
              </a:tblPr>
              <a:tblGrid>
                <a:gridCol w="1296508"/>
                <a:gridCol w="2672273"/>
                <a:gridCol w="2314068"/>
                <a:gridCol w="1654713"/>
              </a:tblGrid>
              <a:tr h="302998">
                <a:tc>
                  <a:txBody>
                    <a:bodyPr/>
                    <a:lstStyle/>
                    <a:p>
                      <a:pPr algn="ctr"/>
                      <a:r>
                        <a:rPr lang="en-US" dirty="0" smtClean="0">
                          <a:latin typeface="Century Gothic" panose="020B0502020202020204" pitchFamily="34" charset="0"/>
                        </a:rPr>
                        <a:t>Reviewer</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Comment</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Applicable Section</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FEU Response</a:t>
                      </a:r>
                      <a:endParaRPr lang="en-US" dirty="0">
                        <a:latin typeface="Century Gothic" panose="020B0502020202020204" pitchFamily="34" charset="0"/>
                      </a:endParaRPr>
                    </a:p>
                  </a:txBody>
                  <a:tcPr/>
                </a:tc>
              </a:tr>
              <a:tr h="605535">
                <a:tc>
                  <a:txBody>
                    <a:bodyPr/>
                    <a:lstStyle/>
                    <a:p>
                      <a:r>
                        <a:rPr lang="en-US" sz="1000" dirty="0" err="1" smtClean="0">
                          <a:latin typeface="Century Gothic" panose="020B0502020202020204" pitchFamily="34" charset="0"/>
                        </a:rPr>
                        <a:t>McClary</a:t>
                      </a:r>
                      <a:endParaRPr lang="en-US" sz="1000" dirty="0" smtClean="0">
                        <a:latin typeface="Century Gothic" panose="020B0502020202020204" pitchFamily="34" charset="0"/>
                      </a:endParaRPr>
                    </a:p>
                    <a:p>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“mechanical function test” with “function test”.</a:t>
                      </a:r>
                    </a:p>
                  </a:txBody>
                  <a:tcPr/>
                </a:tc>
                <a:tc>
                  <a:txBody>
                    <a:bodyPr/>
                    <a:lstStyle/>
                    <a:p>
                      <a:r>
                        <a:rPr lang="en-US" sz="1000" dirty="0" smtClean="0">
                          <a:latin typeface="Century Gothic" panose="020B0502020202020204" pitchFamily="34" charset="0"/>
                        </a:rPr>
                        <a:t>7.5.1 A mechanical function test shall be conducted to determine if the firearm functions as designed by the manufacturer.</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endParaRPr lang="en-US" sz="1000" dirty="0">
                        <a:latin typeface="Century Gothic" panose="020B0502020202020204" pitchFamily="34" charset="0"/>
                      </a:endParaRPr>
                    </a:p>
                  </a:txBody>
                  <a:tcPr/>
                </a:tc>
              </a:tr>
              <a:tr h="585310">
                <a:tc>
                  <a:txBody>
                    <a:bodyPr/>
                    <a:lstStyle/>
                    <a:p>
                      <a:r>
                        <a:rPr lang="en-US" sz="1000" smtClean="0">
                          <a:latin typeface="Century Gothic" panose="020B0502020202020204" pitchFamily="34" charset="0"/>
                        </a:rPr>
                        <a:t>McClary</a:t>
                      </a:r>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“firearm or parts” with “firearm and/or parts”. From other FEU documents, it's possible that two reference numbers may be required in some cases</a:t>
                      </a:r>
                    </a:p>
                  </a:txBody>
                  <a:tcPr/>
                </a:tc>
                <a:tc>
                  <a:txBody>
                    <a:bodyPr/>
                    <a:lstStyle/>
                    <a:p>
                      <a:r>
                        <a:rPr lang="en-US" sz="1000" dirty="0" smtClean="0">
                          <a:latin typeface="Century Gothic" panose="020B0502020202020204" pitchFamily="34" charset="0"/>
                        </a:rPr>
                        <a:t>7.5.2 The reference number of a firearm or parts of a firearm from the FEU Firearms Reference Collection (FRC) shall be recorded in the technical notes.</a:t>
                      </a:r>
                      <a:endParaRPr lang="en-US" sz="1000" dirty="0">
                        <a:latin typeface="Century Gothic" panose="020B0502020202020204" pitchFamily="34" charset="0"/>
                      </a:endParaRPr>
                    </a:p>
                  </a:txBody>
                  <a:tcPr/>
                </a:tc>
                <a:tc>
                  <a:txBody>
                    <a:bodyPr/>
                    <a:lstStyle/>
                    <a:p>
                      <a:r>
                        <a:rPr lang="en-US" sz="1000" dirty="0" smtClean="0">
                          <a:latin typeface="Century Gothic" panose="020B0502020202020204" pitchFamily="34" charset="0"/>
                        </a:rPr>
                        <a:t>Noted; this will be corrected.</a:t>
                      </a:r>
                    </a:p>
                    <a:p>
                      <a:endParaRPr lang="en-US" sz="1000" dirty="0">
                        <a:latin typeface="Century Gothic" panose="020B0502020202020204" pitchFamily="34" charset="0"/>
                      </a:endParaRPr>
                    </a:p>
                  </a:txBody>
                  <a:tcPr/>
                </a:tc>
              </a:tr>
              <a:tr h="886621">
                <a:tc>
                  <a:txBody>
                    <a:bodyPr/>
                    <a:lstStyle/>
                    <a:p>
                      <a:r>
                        <a:rPr lang="en-US" sz="1000" smtClean="0">
                          <a:latin typeface="Century Gothic" panose="020B0502020202020204" pitchFamily="34" charset="0"/>
                        </a:rPr>
                        <a:t>McClary</a:t>
                      </a:r>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Replace “If a request is made to restore the firearm to firing condition, a request from the United States Attorney's Office is not required.” to “A request to restore the firearm to firing condition is required, from [the client?] or the United State's Attorney's Office.”</a:t>
                      </a:r>
                    </a:p>
                  </a:txBody>
                  <a:tcPr/>
                </a:tc>
                <a:tc>
                  <a:txBody>
                    <a:bodyPr/>
                    <a:lstStyle/>
                    <a:p>
                      <a:r>
                        <a:rPr lang="en-US" sz="1000" dirty="0" smtClean="0">
                          <a:latin typeface="Century Gothic" panose="020B0502020202020204" pitchFamily="34" charset="0"/>
                        </a:rPr>
                        <a:t>7.5.2 If a request is made to restore the firearm to firing condition a request from the United States Attorney’s Office is not required.</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changed to “Restore the firearm to firing condition upon notification to the contributor (in the </a:t>
                      </a:r>
                      <a:r>
                        <a:rPr lang="en-US" sz="1000" dirty="0" err="1" smtClean="0">
                          <a:solidFill>
                            <a:schemeClr val="tx1"/>
                          </a:solidFill>
                          <a:latin typeface="Century Gothic" panose="020B0502020202020204" pitchFamily="34" charset="0"/>
                        </a:rPr>
                        <a:t>comm</a:t>
                      </a:r>
                      <a:r>
                        <a:rPr lang="en-US" sz="1000" dirty="0" smtClean="0">
                          <a:solidFill>
                            <a:schemeClr val="tx1"/>
                          </a:solidFill>
                          <a:latin typeface="Century Gothic" panose="020B0502020202020204" pitchFamily="34" charset="0"/>
                        </a:rPr>
                        <a:t> log).”</a:t>
                      </a:r>
                    </a:p>
                    <a:p>
                      <a:pPr marL="0" marR="0" lvl="0" indent="0" algn="l" defTabSz="337089" rtl="0" eaLnBrk="1" fontAlgn="auto" latinLnBrk="0" hangingPunct="1">
                        <a:lnSpc>
                          <a:spcPct val="100000"/>
                        </a:lnSpc>
                        <a:spcBef>
                          <a:spcPts val="0"/>
                        </a:spcBef>
                        <a:spcAft>
                          <a:spcPts val="0"/>
                        </a:spcAft>
                        <a:buClrTx/>
                        <a:buSzTx/>
                        <a:buFontTx/>
                        <a:buNone/>
                        <a:tabLst/>
                        <a:defRPr/>
                      </a:pPr>
                      <a:endParaRPr lang="en-US" sz="1000" dirty="0" smtClean="0">
                        <a:solidFill>
                          <a:schemeClr val="tx1"/>
                        </a:solidFill>
                        <a:latin typeface="Century Gothic" panose="020B0502020202020204" pitchFamily="34" charset="0"/>
                      </a:endParaRPr>
                    </a:p>
                  </a:txBody>
                  <a:tcPr/>
                </a:tc>
              </a:tr>
              <a:tr h="1196627">
                <a:tc>
                  <a:txBody>
                    <a:bodyPr/>
                    <a:lstStyle/>
                    <a:p>
                      <a:r>
                        <a:rPr lang="en-US" sz="1000" dirty="0" err="1" smtClean="0">
                          <a:latin typeface="Century Gothic" panose="020B0502020202020204" pitchFamily="34" charset="0"/>
                        </a:rPr>
                        <a:t>McClary</a:t>
                      </a:r>
                      <a:endParaRPr lang="en-US" sz="1000" dirty="0" smtClean="0">
                        <a:latin typeface="Century Gothic" panose="020B0502020202020204" pitchFamily="34" charset="0"/>
                      </a:endParaRPr>
                    </a:p>
                  </a:txBody>
                  <a:tcPr/>
                </a:tc>
                <a:tc>
                  <a:txBody>
                    <a:bodyPr/>
                    <a:lstStyle/>
                    <a:p>
                      <a:r>
                        <a:rPr lang="en-US" sz="1000" dirty="0" smtClean="0">
                          <a:latin typeface="Century Gothic" panose="020B0502020202020204" pitchFamily="34" charset="0"/>
                        </a:rPr>
                        <a:t>This could benefit from being broken into at least two sentences. After several passes, I have not been able to accurately visualize the process to offer suggested wording. Also, is it supposed to be perpendicular to the tangent line?</a:t>
                      </a:r>
                    </a:p>
                  </a:txBody>
                  <a:tcPr/>
                </a:tc>
                <a:tc>
                  <a:txBody>
                    <a:bodyPr/>
                    <a:lstStyle/>
                    <a:p>
                      <a:r>
                        <a:rPr lang="en-US" sz="1000" dirty="0" smtClean="0">
                          <a:latin typeface="Century Gothic" panose="020B0502020202020204" pitchFamily="34" charset="0"/>
                        </a:rPr>
                        <a:t>7.8.2 Measure the overall length of a firearm from a line which is parallel to the axis of the bore from a perpendicular tangential line which touches the rearmost point of the butt-plate to the muzzle.</a:t>
                      </a:r>
                      <a:endParaRPr lang="en-US" sz="1000" dirty="0">
                        <a:latin typeface="Century Gothic" panose="020B0502020202020204" pitchFamily="34" charset="0"/>
                      </a:endParaRPr>
                    </a:p>
                  </a:txBody>
                  <a:tcPr/>
                </a:tc>
                <a:tc>
                  <a:txBody>
                    <a:bodyPr/>
                    <a:lstStyle/>
                    <a:p>
                      <a:pPr marL="0" marR="0" lvl="0" indent="0" algn="l" defTabSz="337089"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latin typeface="Century Gothic" panose="020B0502020202020204" pitchFamily="34" charset="0"/>
                        </a:rPr>
                        <a:t>Noted; this will be corrected to mirror language from ASB 060, Standard for Barrel and Overall Length Measurements for Firearms.</a:t>
                      </a:r>
                    </a:p>
                  </a:txBody>
                  <a:tcPr/>
                </a:tc>
              </a:tr>
            </a:tbl>
          </a:graphicData>
        </a:graphic>
      </p:graphicFrame>
    </p:spTree>
    <p:extLst>
      <p:ext uri="{BB962C8B-B14F-4D97-AF65-F5344CB8AC3E}">
        <p14:creationId xmlns:p14="http://schemas.microsoft.com/office/powerpoint/2010/main" val="4214967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2342</TotalTime>
  <Words>8332</Words>
  <Application>Microsoft Office PowerPoint</Application>
  <PresentationFormat>On-screen Show (4:3)</PresentationFormat>
  <Paragraphs>779</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MS PGothic</vt:lpstr>
      <vt:lpstr>Arial</vt:lpstr>
      <vt:lpstr>Calibri</vt:lpstr>
      <vt:lpstr>Century Gothic</vt:lpstr>
      <vt:lpstr>Courier New</vt:lpstr>
      <vt:lpstr>1_Office Theme</vt:lpstr>
      <vt:lpstr>Firearms Examination Unit SAB Document Review</vt:lpstr>
      <vt:lpstr>INTRODUCTION</vt:lpstr>
      <vt:lpstr>INTRODUCTION</vt:lpstr>
      <vt:lpstr>INTRODUCTION</vt:lpstr>
      <vt:lpstr>INTRODUCTION</vt:lpstr>
      <vt:lpstr>FEU 01: EXAMINATION OF FIREARMS</vt:lpstr>
      <vt:lpstr>FEU 01: EXAMINATION OF FIREARMS</vt:lpstr>
      <vt:lpstr>FEU 01: EXAMINATION OF FIREARMS</vt:lpstr>
      <vt:lpstr>FEU 01: EXAMINATION OF FIREARMS</vt:lpstr>
      <vt:lpstr>FEU 01: EXAMINATIONS OF FIREARMS</vt:lpstr>
      <vt:lpstr>FEU 01: EXAMINATION OF FIREARMS</vt:lpstr>
      <vt:lpstr>FEU 02: EXAMINATION OF AMMUNITION</vt:lpstr>
      <vt:lpstr>FEU 02: EXAMINATION OF AMMUNITION</vt:lpstr>
      <vt:lpstr>FEU 02: EXAMINATION OF AMMUNITION</vt:lpstr>
      <vt:lpstr>FEU 02: EXAMINATION OF AMMUNITION</vt:lpstr>
      <vt:lpstr>FEU 03: NIBIN OPERATIONS</vt:lpstr>
      <vt:lpstr>FEU 03: NIBIN OPERATIONS</vt:lpstr>
      <vt:lpstr>FEU 04: SERIAL NUMBER RESTORATION</vt:lpstr>
      <vt:lpstr>FEU 04: SERIAL NUMBER RESTORATION</vt:lpstr>
      <vt:lpstr>FEU 05: DISTANCE DETERMINATION &amp; GSR</vt:lpstr>
      <vt:lpstr>FEU 05: DISTANCE DETERMINATION &amp; GSR</vt:lpstr>
      <vt:lpstr>FEU 05: DISTANCE DETERMINATION &amp; GSR</vt:lpstr>
      <vt:lpstr>FEU 05: GSR &amp; DISTANCE DETERMINATION</vt:lpstr>
      <vt:lpstr>FEU 06: REPORTING</vt:lpstr>
      <vt:lpstr>FEU 07: PREPARATION &amp; STORAGE OF REAGENTS</vt:lpstr>
      <vt:lpstr>FEU 08: MIDEO CASEWORKS</vt:lpstr>
      <vt:lpstr>FEU 08: MIDEO CASEWORKS</vt:lpstr>
      <vt:lpstr>FEU 09: EQUIPMENT &amp; CALIBRATION</vt:lpstr>
      <vt:lpstr>FEU 09: EQUIPMENT &amp; CALIBRATION</vt:lpstr>
      <vt:lpstr>FEU 10: AMMUNITION COLLECTION</vt:lpstr>
      <vt:lpstr>FEU 11: FIREARMS COLLECTION</vt:lpstr>
      <vt:lpstr>FEU 13: ESTIMATION OF UNCERTAINTY OF MEASUREMENT</vt:lpstr>
      <vt:lpstr>FEU 13: ESTIMATION OF UNCERTAINTY OF MEASUREMENT</vt:lpstr>
      <vt:lpstr>TRAINING MANUAL</vt:lpstr>
      <vt:lpstr>TRAINING MANUAL</vt:lpstr>
      <vt:lpstr>TRAINING MANUAL</vt:lpstr>
      <vt:lpstr>TRAINING MANUAL</vt:lpstr>
      <vt:lpstr>TRAINING MANUAL</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 Feedback &amp; FEU Responses</dc:title>
  <dc:creator>Bustamante, Elizabeth (DFS)</dc:creator>
  <cp:lastModifiedBy>Thomas, Herbert (DFS)</cp:lastModifiedBy>
  <cp:revision>234</cp:revision>
  <dcterms:created xsi:type="dcterms:W3CDTF">2020-03-09T15:21:11Z</dcterms:created>
  <dcterms:modified xsi:type="dcterms:W3CDTF">2020-04-13T18:17:48Z</dcterms:modified>
</cp:coreProperties>
</file>