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1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684" r:id="rId3"/>
    <p:sldMasterId id="2147483672" r:id="rId4"/>
    <p:sldMasterId id="2147483660" r:id="rId5"/>
    <p:sldMasterId id="2147483734" r:id="rId6"/>
    <p:sldMasterId id="2147483720" r:id="rId7"/>
  </p:sldMasterIdLst>
  <p:notesMasterIdLst>
    <p:notesMasterId r:id="rId13"/>
  </p:notesMasterIdLst>
  <p:sldIdLst>
    <p:sldId id="265" r:id="rId8"/>
    <p:sldId id="258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754" autoAdjust="0"/>
  </p:normalViewPr>
  <p:slideViewPr>
    <p:cSldViewPr snapToGrid="0">
      <p:cViewPr>
        <p:scale>
          <a:sx n="41" d="100"/>
          <a:sy n="41" d="100"/>
        </p:scale>
        <p:origin x="-1628" y="-8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936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6BAB99-6B69-4586-8CB1-5EA0EB5C28E9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7968F9-3E1E-4715-B421-E10B9C3DE098}">
      <dgm:prSet phldrT="[Text]"/>
      <dgm:spPr/>
      <dgm:t>
        <a:bodyPr/>
        <a:lstStyle/>
        <a:p>
          <a:r>
            <a:rPr lang="en-US" dirty="0"/>
            <a:t>Watershed Characterization</a:t>
          </a:r>
        </a:p>
      </dgm:t>
    </dgm:pt>
    <dgm:pt modelId="{1552ABA4-41EF-4250-87AF-7D68604B628D}" type="parTrans" cxnId="{AE2A3727-A1C8-41AE-AF5F-8538B9629C7F}">
      <dgm:prSet/>
      <dgm:spPr/>
      <dgm:t>
        <a:bodyPr/>
        <a:lstStyle/>
        <a:p>
          <a:endParaRPr lang="en-US"/>
        </a:p>
      </dgm:t>
    </dgm:pt>
    <dgm:pt modelId="{75DFE297-2F93-4961-BA76-3AE999A36FE4}" type="sibTrans" cxnId="{AE2A3727-A1C8-41AE-AF5F-8538B9629C7F}">
      <dgm:prSet/>
      <dgm:spPr/>
      <dgm:t>
        <a:bodyPr/>
        <a:lstStyle/>
        <a:p>
          <a:endParaRPr lang="en-US"/>
        </a:p>
      </dgm:t>
    </dgm:pt>
    <dgm:pt modelId="{614E5F49-C9F8-43CB-97C9-EC36ACC82FA1}">
      <dgm:prSet phldrT="[Text]"/>
      <dgm:spPr/>
      <dgm:t>
        <a:bodyPr/>
        <a:lstStyle/>
        <a:p>
          <a:r>
            <a:rPr lang="en-US" dirty="0"/>
            <a:t>Source Identification</a:t>
          </a:r>
        </a:p>
      </dgm:t>
    </dgm:pt>
    <dgm:pt modelId="{2FEF1692-2BF1-4AD4-95FF-6A3CB35C8B92}" type="parTrans" cxnId="{870F2F57-872E-4A53-A47E-44A055262687}">
      <dgm:prSet/>
      <dgm:spPr/>
      <dgm:t>
        <a:bodyPr/>
        <a:lstStyle/>
        <a:p>
          <a:endParaRPr lang="en-US"/>
        </a:p>
      </dgm:t>
    </dgm:pt>
    <dgm:pt modelId="{046FB192-FB58-4C81-85C5-57E5FFFFE37B}" type="sibTrans" cxnId="{870F2F57-872E-4A53-A47E-44A055262687}">
      <dgm:prSet/>
      <dgm:spPr/>
      <dgm:t>
        <a:bodyPr/>
        <a:lstStyle/>
        <a:p>
          <a:endParaRPr lang="en-US"/>
        </a:p>
      </dgm:t>
    </dgm:pt>
    <dgm:pt modelId="{A7F21F94-D2F6-424A-8A12-95AD377B13DF}">
      <dgm:prSet phldrT="[Text]"/>
      <dgm:spPr/>
      <dgm:t>
        <a:bodyPr/>
        <a:lstStyle/>
        <a:p>
          <a:r>
            <a:rPr lang="en-US" dirty="0"/>
            <a:t>Targeted Sampling</a:t>
          </a:r>
        </a:p>
      </dgm:t>
    </dgm:pt>
    <dgm:pt modelId="{FF50A5DF-288E-46A1-8B57-D15B4312EFCF}" type="parTrans" cxnId="{ABEE78B0-65C1-47BF-9CA3-15D8C3F08BC1}">
      <dgm:prSet/>
      <dgm:spPr/>
      <dgm:t>
        <a:bodyPr/>
        <a:lstStyle/>
        <a:p>
          <a:endParaRPr lang="en-US"/>
        </a:p>
      </dgm:t>
    </dgm:pt>
    <dgm:pt modelId="{AE22AB10-C362-4773-B5B0-7B9E611ABE00}" type="sibTrans" cxnId="{ABEE78B0-65C1-47BF-9CA3-15D8C3F08BC1}">
      <dgm:prSet/>
      <dgm:spPr/>
      <dgm:t>
        <a:bodyPr/>
        <a:lstStyle/>
        <a:p>
          <a:endParaRPr lang="en-US"/>
        </a:p>
      </dgm:t>
    </dgm:pt>
    <dgm:pt modelId="{B0B443D4-C94F-412E-8521-F498D3BB0516}">
      <dgm:prSet phldrT="[Text]"/>
      <dgm:spPr/>
      <dgm:t>
        <a:bodyPr/>
        <a:lstStyle/>
        <a:p>
          <a:r>
            <a:rPr lang="en-US" dirty="0"/>
            <a:t>Data Analysis</a:t>
          </a:r>
        </a:p>
      </dgm:t>
    </dgm:pt>
    <dgm:pt modelId="{1C8F74BE-DAFD-41E2-848C-D9EBB98FB20C}" type="parTrans" cxnId="{3FEF2144-E5CA-41D3-A763-C0850EAD8965}">
      <dgm:prSet/>
      <dgm:spPr/>
      <dgm:t>
        <a:bodyPr/>
        <a:lstStyle/>
        <a:p>
          <a:endParaRPr lang="en-US"/>
        </a:p>
      </dgm:t>
    </dgm:pt>
    <dgm:pt modelId="{C9363232-3553-4F76-BD71-F823FBD3AF8B}" type="sibTrans" cxnId="{3FEF2144-E5CA-41D3-A763-C0850EAD8965}">
      <dgm:prSet/>
      <dgm:spPr/>
      <dgm:t>
        <a:bodyPr/>
        <a:lstStyle/>
        <a:p>
          <a:endParaRPr lang="en-US"/>
        </a:p>
      </dgm:t>
    </dgm:pt>
    <dgm:pt modelId="{592DC912-C090-46B9-B8B4-36F71EB76501}">
      <dgm:prSet phldrT="[Text]"/>
      <dgm:spPr/>
      <dgm:t>
        <a:bodyPr/>
        <a:lstStyle/>
        <a:p>
          <a:r>
            <a:rPr lang="en-US" dirty="0"/>
            <a:t>Action</a:t>
          </a:r>
        </a:p>
      </dgm:t>
    </dgm:pt>
    <dgm:pt modelId="{FF27431F-14C0-4E52-BC4C-CBA00E941819}" type="parTrans" cxnId="{C89856F9-E5F3-4EE4-BB16-EE7AD3BFC0B0}">
      <dgm:prSet/>
      <dgm:spPr/>
      <dgm:t>
        <a:bodyPr/>
        <a:lstStyle/>
        <a:p>
          <a:endParaRPr lang="en-US"/>
        </a:p>
      </dgm:t>
    </dgm:pt>
    <dgm:pt modelId="{61B3C3AC-3A61-4AE1-9DD4-1117788A0E4D}" type="sibTrans" cxnId="{C89856F9-E5F3-4EE4-BB16-EE7AD3BFC0B0}">
      <dgm:prSet/>
      <dgm:spPr/>
      <dgm:t>
        <a:bodyPr/>
        <a:lstStyle/>
        <a:p>
          <a:endParaRPr lang="en-US"/>
        </a:p>
      </dgm:t>
    </dgm:pt>
    <dgm:pt modelId="{93437B11-2837-45D5-A81A-ABE70F5AE5C4}" type="pres">
      <dgm:prSet presAssocID="{356BAB99-6B69-4586-8CB1-5EA0EB5C28E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E9D611-F22E-443A-9BBA-C80E9FD1C560}" type="pres">
      <dgm:prSet presAssocID="{356BAB99-6B69-4586-8CB1-5EA0EB5C28E9}" presName="cycle" presStyleCnt="0"/>
      <dgm:spPr/>
    </dgm:pt>
    <dgm:pt modelId="{6923E548-F7B3-4467-AA6E-8C2E8495D7AE}" type="pres">
      <dgm:prSet presAssocID="{E77968F9-3E1E-4715-B421-E10B9C3DE098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CD808-E9CB-4121-BFB9-6C31884420DD}" type="pres">
      <dgm:prSet presAssocID="{75DFE297-2F93-4961-BA76-3AE999A36FE4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75D27625-BC84-4F27-B9EE-F743EFFFBC0E}" type="pres">
      <dgm:prSet presAssocID="{614E5F49-C9F8-43CB-97C9-EC36ACC82FA1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5C296B-D58D-4BEA-81E0-128C7DBEF951}" type="pres">
      <dgm:prSet presAssocID="{A7F21F94-D2F6-424A-8A12-95AD377B13DF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661F7C-5647-4E5D-ADEE-BC2118841944}" type="pres">
      <dgm:prSet presAssocID="{B0B443D4-C94F-412E-8521-F498D3BB0516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78FAC4-C5EB-4185-A361-0D75AB0AB5ED}" type="pres">
      <dgm:prSet presAssocID="{592DC912-C090-46B9-B8B4-36F71EB76501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3DF932-500B-47CC-BFFF-684A08988DDB}" type="presOf" srcId="{75DFE297-2F93-4961-BA76-3AE999A36FE4}" destId="{126CD808-E9CB-4121-BFB9-6C31884420DD}" srcOrd="0" destOrd="0" presId="urn:microsoft.com/office/officeart/2005/8/layout/cycle3"/>
    <dgm:cxn modelId="{870F2F57-872E-4A53-A47E-44A055262687}" srcId="{356BAB99-6B69-4586-8CB1-5EA0EB5C28E9}" destId="{614E5F49-C9F8-43CB-97C9-EC36ACC82FA1}" srcOrd="1" destOrd="0" parTransId="{2FEF1692-2BF1-4AD4-95FF-6A3CB35C8B92}" sibTransId="{046FB192-FB58-4C81-85C5-57E5FFFFE37B}"/>
    <dgm:cxn modelId="{CFE06853-9894-4666-B42A-B0273C9E76A1}" type="presOf" srcId="{614E5F49-C9F8-43CB-97C9-EC36ACC82FA1}" destId="{75D27625-BC84-4F27-B9EE-F743EFFFBC0E}" srcOrd="0" destOrd="0" presId="urn:microsoft.com/office/officeart/2005/8/layout/cycle3"/>
    <dgm:cxn modelId="{1151FB7A-EA1F-46FA-8F67-F4E6850AA576}" type="presOf" srcId="{B0B443D4-C94F-412E-8521-F498D3BB0516}" destId="{70661F7C-5647-4E5D-ADEE-BC2118841944}" srcOrd="0" destOrd="0" presId="urn:microsoft.com/office/officeart/2005/8/layout/cycle3"/>
    <dgm:cxn modelId="{D7079248-ABCD-4A27-A1EC-A10D87AD3789}" type="presOf" srcId="{592DC912-C090-46B9-B8B4-36F71EB76501}" destId="{B078FAC4-C5EB-4185-A361-0D75AB0AB5ED}" srcOrd="0" destOrd="0" presId="urn:microsoft.com/office/officeart/2005/8/layout/cycle3"/>
    <dgm:cxn modelId="{3FEF2144-E5CA-41D3-A763-C0850EAD8965}" srcId="{356BAB99-6B69-4586-8CB1-5EA0EB5C28E9}" destId="{B0B443D4-C94F-412E-8521-F498D3BB0516}" srcOrd="3" destOrd="0" parTransId="{1C8F74BE-DAFD-41E2-848C-D9EBB98FB20C}" sibTransId="{C9363232-3553-4F76-BD71-F823FBD3AF8B}"/>
    <dgm:cxn modelId="{FA5D9FFC-E7C8-4DAA-A8E1-B45B2AB7BE70}" type="presOf" srcId="{E77968F9-3E1E-4715-B421-E10B9C3DE098}" destId="{6923E548-F7B3-4467-AA6E-8C2E8495D7AE}" srcOrd="0" destOrd="0" presId="urn:microsoft.com/office/officeart/2005/8/layout/cycle3"/>
    <dgm:cxn modelId="{7806C920-EBA1-4450-960F-6E64D7C3C08D}" type="presOf" srcId="{356BAB99-6B69-4586-8CB1-5EA0EB5C28E9}" destId="{93437B11-2837-45D5-A81A-ABE70F5AE5C4}" srcOrd="0" destOrd="0" presId="urn:microsoft.com/office/officeart/2005/8/layout/cycle3"/>
    <dgm:cxn modelId="{95C5A621-80E7-47CC-8B68-6F640D67C700}" type="presOf" srcId="{A7F21F94-D2F6-424A-8A12-95AD377B13DF}" destId="{E95C296B-D58D-4BEA-81E0-128C7DBEF951}" srcOrd="0" destOrd="0" presId="urn:microsoft.com/office/officeart/2005/8/layout/cycle3"/>
    <dgm:cxn modelId="{C89856F9-E5F3-4EE4-BB16-EE7AD3BFC0B0}" srcId="{356BAB99-6B69-4586-8CB1-5EA0EB5C28E9}" destId="{592DC912-C090-46B9-B8B4-36F71EB76501}" srcOrd="4" destOrd="0" parTransId="{FF27431F-14C0-4E52-BC4C-CBA00E941819}" sibTransId="{61B3C3AC-3A61-4AE1-9DD4-1117788A0E4D}"/>
    <dgm:cxn modelId="{ABEE78B0-65C1-47BF-9CA3-15D8C3F08BC1}" srcId="{356BAB99-6B69-4586-8CB1-5EA0EB5C28E9}" destId="{A7F21F94-D2F6-424A-8A12-95AD377B13DF}" srcOrd="2" destOrd="0" parTransId="{FF50A5DF-288E-46A1-8B57-D15B4312EFCF}" sibTransId="{AE22AB10-C362-4773-B5B0-7B9E611ABE00}"/>
    <dgm:cxn modelId="{AE2A3727-A1C8-41AE-AF5F-8538B9629C7F}" srcId="{356BAB99-6B69-4586-8CB1-5EA0EB5C28E9}" destId="{E77968F9-3E1E-4715-B421-E10B9C3DE098}" srcOrd="0" destOrd="0" parTransId="{1552ABA4-41EF-4250-87AF-7D68604B628D}" sibTransId="{75DFE297-2F93-4961-BA76-3AE999A36FE4}"/>
    <dgm:cxn modelId="{60B17705-7558-46E8-BA16-DB13F865EDB5}" type="presParOf" srcId="{93437B11-2837-45D5-A81A-ABE70F5AE5C4}" destId="{8AE9D611-F22E-443A-9BBA-C80E9FD1C560}" srcOrd="0" destOrd="0" presId="urn:microsoft.com/office/officeart/2005/8/layout/cycle3"/>
    <dgm:cxn modelId="{72EBE5E1-E876-4882-98C9-786E36EAA030}" type="presParOf" srcId="{8AE9D611-F22E-443A-9BBA-C80E9FD1C560}" destId="{6923E548-F7B3-4467-AA6E-8C2E8495D7AE}" srcOrd="0" destOrd="0" presId="urn:microsoft.com/office/officeart/2005/8/layout/cycle3"/>
    <dgm:cxn modelId="{760534D1-B733-4E9C-9B6F-826F9352EACA}" type="presParOf" srcId="{8AE9D611-F22E-443A-9BBA-C80E9FD1C560}" destId="{126CD808-E9CB-4121-BFB9-6C31884420DD}" srcOrd="1" destOrd="0" presId="urn:microsoft.com/office/officeart/2005/8/layout/cycle3"/>
    <dgm:cxn modelId="{E4FBCBB5-FB55-4897-AD16-56E817F90E6F}" type="presParOf" srcId="{8AE9D611-F22E-443A-9BBA-C80E9FD1C560}" destId="{75D27625-BC84-4F27-B9EE-F743EFFFBC0E}" srcOrd="2" destOrd="0" presId="urn:microsoft.com/office/officeart/2005/8/layout/cycle3"/>
    <dgm:cxn modelId="{375F6E34-02E6-4CC8-99EA-12D234291FDC}" type="presParOf" srcId="{8AE9D611-F22E-443A-9BBA-C80E9FD1C560}" destId="{E95C296B-D58D-4BEA-81E0-128C7DBEF951}" srcOrd="3" destOrd="0" presId="urn:microsoft.com/office/officeart/2005/8/layout/cycle3"/>
    <dgm:cxn modelId="{F4A72ACF-FF99-4D63-95A5-6D526BD99575}" type="presParOf" srcId="{8AE9D611-F22E-443A-9BBA-C80E9FD1C560}" destId="{70661F7C-5647-4E5D-ADEE-BC2118841944}" srcOrd="4" destOrd="0" presId="urn:microsoft.com/office/officeart/2005/8/layout/cycle3"/>
    <dgm:cxn modelId="{00B78D58-5D80-479F-8721-DA075BEC82ED}" type="presParOf" srcId="{8AE9D611-F22E-443A-9BBA-C80E9FD1C560}" destId="{B078FAC4-C5EB-4185-A361-0D75AB0AB5ED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6CD808-E9CB-4121-BFB9-6C31884420DD}">
      <dsp:nvSpPr>
        <dsp:cNvPr id="0" name=""/>
        <dsp:cNvSpPr/>
      </dsp:nvSpPr>
      <dsp:spPr>
        <a:xfrm>
          <a:off x="1198360" y="-30183"/>
          <a:ext cx="5093843" cy="5093843"/>
        </a:xfrm>
        <a:prstGeom prst="circularArrow">
          <a:avLst>
            <a:gd name="adj1" fmla="val 5544"/>
            <a:gd name="adj2" fmla="val 330680"/>
            <a:gd name="adj3" fmla="val 13780031"/>
            <a:gd name="adj4" fmla="val 17383466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23E548-F7B3-4467-AA6E-8C2E8495D7AE}">
      <dsp:nvSpPr>
        <dsp:cNvPr id="0" name=""/>
        <dsp:cNvSpPr/>
      </dsp:nvSpPr>
      <dsp:spPr>
        <a:xfrm>
          <a:off x="2554765" y="1527"/>
          <a:ext cx="2381033" cy="11905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Watershed Characterization</a:t>
          </a:r>
        </a:p>
      </dsp:txBody>
      <dsp:txXfrm>
        <a:off x="2612881" y="59643"/>
        <a:ext cx="2264801" cy="1074284"/>
      </dsp:txXfrm>
    </dsp:sp>
    <dsp:sp modelId="{75D27625-BC84-4F27-B9EE-F743EFFFBC0E}">
      <dsp:nvSpPr>
        <dsp:cNvPr id="0" name=""/>
        <dsp:cNvSpPr/>
      </dsp:nvSpPr>
      <dsp:spPr>
        <a:xfrm>
          <a:off x="4620664" y="1502490"/>
          <a:ext cx="2381033" cy="11905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Source Identification</a:t>
          </a:r>
        </a:p>
      </dsp:txBody>
      <dsp:txXfrm>
        <a:off x="4678780" y="1560606"/>
        <a:ext cx="2264801" cy="1074284"/>
      </dsp:txXfrm>
    </dsp:sp>
    <dsp:sp modelId="{E95C296B-D58D-4BEA-81E0-128C7DBEF951}">
      <dsp:nvSpPr>
        <dsp:cNvPr id="0" name=""/>
        <dsp:cNvSpPr/>
      </dsp:nvSpPr>
      <dsp:spPr>
        <a:xfrm>
          <a:off x="3831560" y="3931100"/>
          <a:ext cx="2381033" cy="11905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Targeted Sampling</a:t>
          </a:r>
        </a:p>
      </dsp:txBody>
      <dsp:txXfrm>
        <a:off x="3889676" y="3989216"/>
        <a:ext cx="2264801" cy="1074284"/>
      </dsp:txXfrm>
    </dsp:sp>
    <dsp:sp modelId="{70661F7C-5647-4E5D-ADEE-BC2118841944}">
      <dsp:nvSpPr>
        <dsp:cNvPr id="0" name=""/>
        <dsp:cNvSpPr/>
      </dsp:nvSpPr>
      <dsp:spPr>
        <a:xfrm>
          <a:off x="1277969" y="3931100"/>
          <a:ext cx="2381033" cy="11905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Data Analysis</a:t>
          </a:r>
        </a:p>
      </dsp:txBody>
      <dsp:txXfrm>
        <a:off x="1336085" y="3989216"/>
        <a:ext cx="2264801" cy="1074284"/>
      </dsp:txXfrm>
    </dsp:sp>
    <dsp:sp modelId="{B078FAC4-C5EB-4185-A361-0D75AB0AB5ED}">
      <dsp:nvSpPr>
        <dsp:cNvPr id="0" name=""/>
        <dsp:cNvSpPr/>
      </dsp:nvSpPr>
      <dsp:spPr>
        <a:xfrm>
          <a:off x="488866" y="1502490"/>
          <a:ext cx="2381033" cy="11905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Action</a:t>
          </a:r>
        </a:p>
      </dsp:txBody>
      <dsp:txXfrm>
        <a:off x="546982" y="1560606"/>
        <a:ext cx="2264801" cy="1074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2-14T14:48:20.48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CFB7C-570F-492B-B240-7498919437C7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D6BAD-C9EC-49BF-AE9A-754A5E08DB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469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D6BAD-C9EC-49BF-AE9A-754A5E08DBD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26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Our efforts in Prince George’s County are underway to provide for a sound and effective approach to characterize the existing resource, develop a plan to identify potential areas of concern, and develop a dataset that can better inform any future efforts.  Currently, the County is targeting the </a:t>
            </a:r>
            <a:r>
              <a:rPr lang="en-US" b="1" dirty="0"/>
              <a:t>Lower Beaverdam Watershed which consists of approximately 9,500 acres or about 15 square miles</a:t>
            </a:r>
            <a:r>
              <a:rPr lang="en-US" dirty="0"/>
              <a:t>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D6BAD-C9EC-49BF-AE9A-754A5E08DBD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194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For example, Working in conjunction with the stakeholders, Prince George’s County would like to continue the efforts related to the ongoing monitoring of the water column in the </a:t>
            </a:r>
            <a:r>
              <a:rPr lang="en-US" b="1" dirty="0"/>
              <a:t>Little Beaverdam Creek </a:t>
            </a:r>
            <a:r>
              <a:rPr lang="en-US" dirty="0"/>
              <a:t>Watershed with oversight from MDE and sampling by the University of Baltimore. The previous sampling was a good initial indicator but expanding this effort should provide valuable information over varying flow conditions in the Creek. Continuing these synergies like these will provide the stakeholders with a transparent view the data collected to help inform neighboring jurisdictions. 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endParaRPr lang="en-US" dirty="0"/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Going forward, we are in the process of adding additional information to the already robust GIS database. The resulting desktop </a:t>
            </a:r>
            <a:r>
              <a:rPr lang="en-US" b="1" dirty="0"/>
              <a:t>Watershed Characterization</a:t>
            </a:r>
            <a:r>
              <a:rPr lang="en-US" dirty="0"/>
              <a:t> will be a valuable tool utilizing these extensive datasets by providing for the ability to conduct analyses on a variety of scales with multiple variables.  </a:t>
            </a:r>
          </a:p>
          <a:p>
            <a:endParaRPr lang="en-US" dirty="0"/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Using the data from the desktop analysis the County is already beginning to work on the development of a </a:t>
            </a:r>
            <a:r>
              <a:rPr lang="en-US" b="1" dirty="0"/>
              <a:t>Source Identification Plan</a:t>
            </a:r>
            <a:r>
              <a:rPr lang="en-US" dirty="0"/>
              <a:t> that will provide for the appropriate level fieldwork to assist in </a:t>
            </a:r>
            <a:r>
              <a:rPr lang="en-US" b="1" dirty="0"/>
              <a:t>targeting and tracking down</a:t>
            </a:r>
            <a:r>
              <a:rPr lang="en-US" dirty="0"/>
              <a:t> current and historic sources of contamination. This effort will most likely involve continued multi-media sampling of soil and water. The County will request input from MDE and others to develop a sound, reasonable approach that can address non-point source contamination. This information could be collected from a particular site, Lower Beaverdam Creek and its tributaries, their buffers, existing BMPs, stormwater catchments, outfalls, etc. depending on the drainage area and source ID. 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endParaRPr lang="en-US" dirty="0"/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/>
              <a:t>initial data analysis </a:t>
            </a:r>
            <a:r>
              <a:rPr lang="en-US" dirty="0"/>
              <a:t>will create </a:t>
            </a:r>
            <a:r>
              <a:rPr lang="en-US" b="1" dirty="0"/>
              <a:t>action items </a:t>
            </a:r>
            <a:r>
              <a:rPr lang="en-US" dirty="0"/>
              <a:t>that could include, at the onset, more focused sampling around a specific area that will feed back into the </a:t>
            </a:r>
            <a:r>
              <a:rPr lang="en-US" b="1" dirty="0"/>
              <a:t>Watershed Characterization </a:t>
            </a:r>
            <a:r>
              <a:rPr lang="en-US" dirty="0"/>
              <a:t>and continue to inform the </a:t>
            </a:r>
            <a:r>
              <a:rPr lang="en-US" b="1" dirty="0"/>
              <a:t>Plan</a:t>
            </a:r>
            <a:r>
              <a:rPr lang="en-US" dirty="0"/>
              <a:t>. This should enable the County to develop a more refined model that can result in other </a:t>
            </a:r>
            <a:r>
              <a:rPr lang="en-US" b="1" dirty="0"/>
              <a:t>action items </a:t>
            </a:r>
            <a:r>
              <a:rPr lang="en-US" dirty="0"/>
              <a:t>in the future.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D6BAD-C9EC-49BF-AE9A-754A5E08DBD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017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customXml" Target="../ink/ink1.xml"/><Relationship Id="rId4" Type="http://schemas.openxmlformats.org/officeDocument/2006/relationships/image" Target="../media/image5.svg"/><Relationship Id="rId9" Type="http://schemas.openxmlformats.org/officeDocument/2006/relationships/image" Target="../media/image9.sv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891BCE-E1AA-47E7-B139-AC2B832743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1B533C3-0ACC-432E-9228-6FF15BC3B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22902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9F915C7-CFED-4A17-A193-5E1C03CA08C2}"/>
              </a:ext>
            </a:extLst>
          </p:cNvPr>
          <p:cNvSpPr/>
          <p:nvPr userDrawn="1"/>
        </p:nvSpPr>
        <p:spPr>
          <a:xfrm>
            <a:off x="0" y="1099037"/>
            <a:ext cx="12192000" cy="189913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screen shot of an open computer&#10;&#10;Description generated with very high confidence">
            <a:extLst>
              <a:ext uri="{FF2B5EF4-FFF2-40B4-BE49-F238E27FC236}">
                <a16:creationId xmlns:a16="http://schemas.microsoft.com/office/drawing/2014/main" xmlns="" id="{C0890220-2DD6-40EE-8A83-384291F3D3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93" y="706617"/>
            <a:ext cx="6218545" cy="454411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xmlns="" id="{A73DE37C-3500-4E01-92C5-95AB5E1408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566558" y="1012516"/>
            <a:ext cx="2290400" cy="24692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7E51BB6-1609-4813-8ED0-45D3CB8C3CA1}"/>
              </a:ext>
            </a:extLst>
          </p:cNvPr>
          <p:cNvSpPr txBox="1"/>
          <p:nvPr userDrawn="1"/>
        </p:nvSpPr>
        <p:spPr>
          <a:xfrm>
            <a:off x="6674506" y="1524834"/>
            <a:ext cx="4953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Tw Cen MT" panose="020B0602020104020603" pitchFamily="34" charset="0"/>
              </a:rPr>
              <a:t>CONTACT </a:t>
            </a:r>
            <a:r>
              <a:rPr lang="en-US" sz="6000" b="1" dirty="0">
                <a:solidFill>
                  <a:schemeClr val="bg1"/>
                </a:solidFill>
                <a:latin typeface="Tw Cen MT" panose="020B0602020104020603" pitchFamily="34" charset="0"/>
              </a:rPr>
              <a:t>US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33A9DA2-7FF4-4A42-8B11-2B9713712EEB}"/>
              </a:ext>
            </a:extLst>
          </p:cNvPr>
          <p:cNvSpPr txBox="1"/>
          <p:nvPr userDrawn="1"/>
        </p:nvSpPr>
        <p:spPr>
          <a:xfrm>
            <a:off x="3516510" y="1908336"/>
            <a:ext cx="229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environment.mypgc.us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344DDBF-6B7B-4F7E-9FB1-FDA5B1B4BE80}"/>
              </a:ext>
            </a:extLst>
          </p:cNvPr>
          <p:cNvSpPr txBox="1"/>
          <p:nvPr userDrawn="1"/>
        </p:nvSpPr>
        <p:spPr>
          <a:xfrm>
            <a:off x="6483838" y="3429000"/>
            <a:ext cx="5442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w Cen MT" panose="020B0602020104020603" pitchFamily="34" charset="0"/>
              </a:rPr>
              <a:t>Prince George’s County Department of the Environment</a:t>
            </a:r>
          </a:p>
          <a:p>
            <a:pPr algn="ctr"/>
            <a:r>
              <a:rPr lang="en-US" dirty="0">
                <a:latin typeface="Tw Cen MT" panose="020B0602020104020603" pitchFamily="34" charset="0"/>
              </a:rPr>
              <a:t>1801 McCormick Drive, Suite 500</a:t>
            </a:r>
          </a:p>
          <a:p>
            <a:pPr algn="ctr"/>
            <a:r>
              <a:rPr lang="en-US" dirty="0">
                <a:latin typeface="Tw Cen MT" panose="020B0602020104020603" pitchFamily="34" charset="0"/>
              </a:rPr>
              <a:t>Largo, Maryland </a:t>
            </a:r>
          </a:p>
          <a:p>
            <a:pPr algn="ctr"/>
            <a:r>
              <a:rPr lang="en-US" dirty="0">
                <a:latin typeface="Tw Cen MT" panose="020B0602020104020603" pitchFamily="34" charset="0"/>
              </a:rPr>
              <a:t>(301) 883-5810</a:t>
            </a:r>
          </a:p>
        </p:txBody>
      </p:sp>
    </p:spTree>
    <p:extLst>
      <p:ext uri="{BB962C8B-B14F-4D97-AF65-F5344CB8AC3E}">
        <p14:creationId xmlns:p14="http://schemas.microsoft.com/office/powerpoint/2010/main" val="95992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xmlns="" id="{55BA9781-377E-4D4F-A5B7-5856A836E8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448175" y="3156438"/>
            <a:ext cx="7401055" cy="356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09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782B31-8C63-492C-86F9-68F3440D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B5F686-E35E-4E64-9AF7-DA944D146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3289FA7-CB40-4FF9-9916-9612E77A7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2871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99B3C2-AF04-44C8-BB8A-0A0501360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EAB8CB1-1DE8-48FB-90AD-701B9A5A2F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28EC62E-2B80-4316-89B5-A6AF3D8C4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66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F98BCC-D31E-4FD0-B83F-A7F3C49DD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1B9F1C9-0E5D-4B73-8A2B-8B509AAD90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6620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E18E809-BB19-4587-A5AD-05C4E79EE7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9A7DD7B-EED8-48B0-81CE-C7E52CDCD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7557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34F919-9053-4292-88ED-7B1C31981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23" y="449262"/>
            <a:ext cx="669229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1BF54D2-4BFD-4620-8151-920F6CF316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15535" y="231287"/>
            <a:ext cx="3538780" cy="22833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8FFD779-13C0-4C29-B7D5-A68D1C1B6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59923" y="2049462"/>
            <a:ext cx="669229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51784C89-6695-4641-A652-E138FBA1E5C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96728" y="2813599"/>
            <a:ext cx="3538780" cy="22833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665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2CE408-2C83-4D8A-8154-C162E0599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903BF07-8491-4EA8-88F1-A86469B054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9423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389534-DE0B-4C55-B09C-FFDEADC26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A9411D-66D0-4DD7-AE82-962F65F06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8290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C40CB5-51B7-46B3-B3D4-E8606E0E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DF59373-78CB-4813-BA3F-70A5C61D7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1957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7C7C00-7BE0-43F3-9F38-5389007A7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0FFD2B-4269-45D2-BA5E-904E19CAC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9061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4500B9-83E9-4FAC-AEDD-BD0C5A2B5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5FE8FF-22B6-4400-8BA9-A72F05444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84ECF81-C53A-4EE9-BE0B-9BE48F8E7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2566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961A53-9A75-49B1-988E-528785361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5254654-149D-4ED8-9FDF-36450548D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969E8AF-5433-4B07-B09F-539128F7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0EE94B1-7E6A-45AA-9909-1795A8AEFE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232BFA1-944F-4E8A-9881-C52FEAC48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84861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2ECBF7-1657-47BF-9C8C-023AE5DB5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47919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3119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2BFC2F-C574-42B0-B23A-6FC78DFFB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EE2BD9-ADBC-4E0A-AC85-882478156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661C053-FA3A-4E07-B2E4-6620DA45A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99978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DC9A99D-0C9C-4B6D-BFEE-72DCF931BB6C}"/>
              </a:ext>
            </a:extLst>
          </p:cNvPr>
          <p:cNvSpPr/>
          <p:nvPr userDrawn="1"/>
        </p:nvSpPr>
        <p:spPr>
          <a:xfrm>
            <a:off x="-1" y="0"/>
            <a:ext cx="3932237" cy="6858000"/>
          </a:xfrm>
          <a:prstGeom prst="rect">
            <a:avLst/>
          </a:prstGeom>
          <a:solidFill>
            <a:schemeClr val="accent1">
              <a:lumMod val="60000"/>
              <a:lumOff val="4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34F919-9053-4292-88ED-7B1C31981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23" y="449262"/>
            <a:ext cx="669229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1BF54D2-4BFD-4620-8151-920F6CF316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15535" y="231287"/>
            <a:ext cx="3538780" cy="22833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8FFD779-13C0-4C29-B7D5-A68D1C1B6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59923" y="2049462"/>
            <a:ext cx="669229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51784C89-6695-4641-A652-E138FBA1E5C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96728" y="2813599"/>
            <a:ext cx="3538780" cy="22833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6535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EDAAEA-88E1-454F-935E-4F2708C1C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0B81FA8-0216-46EA-9ABF-BA181492E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56209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7E9FA0B-ACEE-4EC9-9B51-D11FEAE4E5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9F7B13-1612-4C09-B637-200034E0ED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22621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9F10BE-8D88-436E-8908-FA1B86559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B77263-BABF-42A5-8168-457E30100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4421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B0395C-CA10-403A-A696-0483E69B6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19AC50-FE05-4177-9869-B8163410C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3158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E789E-8842-448D-8D6E-791E42696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16661FB-CC05-4356-B994-2B40C4A68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4499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DA22FA-026D-42AF-A214-826CB22AD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BB969E-4603-4C7E-9AE3-B79A103FD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4021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79B387-85A9-4B10-8358-562BEEF2E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441E19-67CB-4DCD-9AF5-EB6A53B030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FCE401-ACDF-4693-8D67-DECB50923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10594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96DDF5-6DBF-49D2-8359-AD2E9C691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CE663D-7527-49E3-BA4D-79E0B1AC9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357ADE2-3E43-487C-BD05-34CDE55CA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934B510-9F19-4486-9934-4D6864F1DE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AAD2A01-F6BC-4B0D-A745-DBCE38F6DD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07044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42F4A1-26EC-4C5B-9FCE-46AA564CD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38658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470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2D0F1B-3A71-42C0-AD98-944FD25D4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8AA01E-33D1-4113-81EF-222877DE8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3E56D1-544D-4883-AB7F-6659D81B4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8634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49A49DF-242D-4503-AB45-093EDE3E73A1}"/>
              </a:ext>
            </a:extLst>
          </p:cNvPr>
          <p:cNvSpPr/>
          <p:nvPr userDrawn="1"/>
        </p:nvSpPr>
        <p:spPr>
          <a:xfrm>
            <a:off x="-1" y="0"/>
            <a:ext cx="3932237" cy="6858000"/>
          </a:xfrm>
          <a:prstGeom prst="rect">
            <a:avLst/>
          </a:prstGeom>
          <a:solidFill>
            <a:srgbClr val="92D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88BA81-1C7B-430B-AD41-23D92EA9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9586" y="378070"/>
            <a:ext cx="714594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9148202-0E78-4032-9AFD-EF4CA70558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53988" y="275248"/>
            <a:ext cx="3626704" cy="25558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BC64A13-4AEA-441E-A632-9E3E2C13B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89586" y="1978270"/>
            <a:ext cx="714594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8EA869D1-F7A1-4E2F-A3BE-745361B8234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152765" y="3106371"/>
            <a:ext cx="3626704" cy="25558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4174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FAD802-3258-4FF6-B681-5108DFD2A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B7D62E7-050C-4A0A-8FEC-ECB8C473F6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3319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C31594C-774E-47AF-9D26-03EA315872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C673D0-1395-4B29-9D50-D9EC2BAD20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11995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6DE886-2FB3-4CC8-9833-C075A6739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8F10A20-4762-4AA6-8435-EDE2A1C6E0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13647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BB24F4-A05A-4373-A626-C3B96A912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7F1255-2EA9-474B-83F1-9B07221743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37C71A9-FDE4-41EF-9D09-3276890C2C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46236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C9A2BE-6C22-4F1C-8FB8-9CAE91312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9EE049-493F-4A6F-9770-77413FC69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9290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D54028-8DC9-4115-9A76-65FFCD951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DEFA08-C1E9-47BD-8B30-690B61D1C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68514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5BE916-7AEF-4E8F-BD3D-408D40FC5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41FC09-4C7B-4F54-8B27-06C0E63186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D9F88B4-E3FC-4A97-BE56-669C54657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81455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24F7DA-E541-40FD-BCA2-3B8586CBE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41EADA-66C1-4A1F-B34E-EF0BCD402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64E8E6-8B51-4C5D-8F7C-3964CD2FD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ECF48E1-2D01-4F5D-ACDF-85B708F7EC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BAF05F5-2FB2-4B76-98E5-E5D31D65D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93160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BA6F2D-569C-441D-A093-AFE4E8FB5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72811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72253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C6A832-E2BF-4736-B4C2-12C4B904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807C86-0AA9-4853-96DF-3A4518C1F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8EC4D48-D5A6-4D53-9A66-C464CE452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1725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A81B5B-9A21-4FD1-8675-78060D499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3F89902-D38B-43F8-B938-A91D7BAE8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4E403A1-720B-4C13-B7F7-76E425C26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633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C6477-1F61-4D0E-94E4-7225953B3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B14334A-B13C-4FE2-AC62-7B1DBCBFF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27677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D895063-16AC-4C93-AE0D-56B80356E4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D5F5CA0-8837-4001-AA5D-0DB92852B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5410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7425AF-EDA0-488A-AECC-A0AF4940C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48FEE5-921F-4368-9A00-23D11ED31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03B478F-3D5E-400F-8B7D-8CF3FAB8E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ED14039-0CCA-4982-AB5B-83CBC85BF6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08F3891-9FA2-494B-BE0C-90AAE42182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01697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CA4F30-22D8-4A79-8244-D0CD7030E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D3367A5-6E95-4A95-9DBB-744E6C8C9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572472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41DAAF-34BB-41CE-8465-A4D251D9A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5496EF-0730-4EC4-B94B-7D360FCAE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80109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D71145-2ECD-4D6F-8846-A52FF5976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5BC564B-5CFE-4BCF-B48A-F8740DA02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63998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C52A27-7DB2-47D9-85CD-5DF0D3F3B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0DAB01-FD5B-4A3A-92AE-D8EEA2D58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6CC07D0-33B6-413E-8A3D-34BFA82A3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96150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882835-BC56-4CB4-9F3E-31151E0CF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76910B-F675-449F-8781-54D0F69C5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D7F72D-7786-4D0F-8D82-2AD8FCDC9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6F54B25-CDAA-44AC-A8BF-705D71E59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6281B20-022A-4804-90CD-50C8E83B24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53306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27CD1A-4240-4764-BB95-B7448782A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96064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5079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E203AC-F327-453A-9727-CC76F2C7A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1258A6-25CC-4E32-8FF8-0E414B22C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048CF55-4D37-4A42-ADCD-FBE376396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92605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0321CD-D348-47D8-88E6-97E42D7E8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B58C238-DDE7-44F9-9CE0-7E4ADCC040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522FB8A-C2CF-4E49-91B2-F6B362232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75158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B3AE8B-9068-4779-93CB-6E2C8AAA3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FB4FAF8-A6BE-4526-8BAC-4BAABE063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143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8B1D0-C5CD-4DC2-A623-971DFC5C9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37510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EBA3BF5-8714-4E9C-A348-26A9656840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A805516-ADF4-449A-84BB-261A1715A0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30595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CA4F30-22D8-4A79-8244-D0CD7030E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D3367A5-6E95-4A95-9DBB-744E6C8C9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566186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41DAAF-34BB-41CE-8465-A4D251D9A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5496EF-0730-4EC4-B94B-7D360FCAE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14671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D71145-2ECD-4D6F-8846-A52FF5976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5BC564B-5CFE-4BCF-B48A-F8740DA02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32182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C52A27-7DB2-47D9-85CD-5DF0D3F3B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0DAB01-FD5B-4A3A-92AE-D8EEA2D58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6CC07D0-33B6-413E-8A3D-34BFA82A3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97483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882835-BC56-4CB4-9F3E-31151E0CF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76910B-F675-449F-8781-54D0F69C5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D7F72D-7786-4D0F-8D82-2AD8FCDC9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6F54B25-CDAA-44AC-A8BF-705D71E59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6281B20-022A-4804-90CD-50C8E83B24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53461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27CD1A-4240-4764-BB95-B7448782A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58918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1763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E203AC-F327-453A-9727-CC76F2C7A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1258A6-25CC-4E32-8FF8-0E414B22C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048CF55-4D37-4A42-ADCD-FBE376396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06269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0321CD-D348-47D8-88E6-97E42D7E8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B58C238-DDE7-44F9-9CE0-7E4ADCC040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522FB8A-C2CF-4E49-91B2-F6B362232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558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70749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B3AE8B-9068-4779-93CB-6E2C8AAA3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FB4FAF8-A6BE-4526-8BAC-4BAABE063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43911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EBA3BF5-8714-4E9C-A348-26A9656840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A805516-ADF4-449A-84BB-261A1715A0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73987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CA33E6-0AD1-47F3-A7B0-893E99DD1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7C1731F-3293-4806-86B7-A140752C2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C940F0-6920-426B-8786-A7C155CA4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4A01-64A2-4F42-88AB-1F45C3A92B5B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84BA52-F5D1-4583-8767-7A7F2D180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DBB9B5-8654-45DB-B709-3F3D1EF9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F6B9-5830-4FD7-99E3-F78D2BE5F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0044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38DD8E-7C50-457C-A4EB-84DB0372A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F02961-9990-4151-B883-37F165F74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D14FBB-4C42-4E8F-9697-10772CE4E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4A01-64A2-4F42-88AB-1F45C3A92B5B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EE0A18-DA30-4B0A-A581-F8F2D58BB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59AFE6-2ADC-4B50-B64A-3CA6B0C1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F6B9-5830-4FD7-99E3-F78D2BE5F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3003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6B905E-F79F-40DB-A290-763EEDB2F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48E40CC-F5DF-49B5-A3FF-6E48231FE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9D31D3-E1C3-4165-BFBF-E3B5A1131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4A01-64A2-4F42-88AB-1F45C3A92B5B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3085BF-15BA-4A16-8639-FBE933FED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7346EA-6A68-4099-9C80-DC1CF904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F6B9-5830-4FD7-99E3-F78D2BE5F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4035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4035F4-F059-46C5-A132-651C2F773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A25B96-7E16-4C5C-952D-D0A4C6D833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7F910CE-1118-4919-99B5-B3F487AC7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53BDB72-74DE-40D8-9830-274CCAA81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4A01-64A2-4F42-88AB-1F45C3A92B5B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17B6F9-0355-44DE-87D4-950D74E1A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83CDE8F-1E47-480C-9D1F-0DC7A54DC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F6B9-5830-4FD7-99E3-F78D2BE5F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4071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849255-889D-4292-9C2A-1E4F1BD45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B13709F-6E33-4338-8B7D-97C75B1FC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705C408-DD1B-46EC-BD84-53103774A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1A68BB3-B156-4272-841F-157E82BAEF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23E1986-5783-4F42-B06C-B629884622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061971D-7841-4F9F-97D8-BD07A438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4A01-64A2-4F42-88AB-1F45C3A92B5B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A221A97-39A5-4BE0-9A00-F9A7F2BE1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091C901-EB40-4F63-9DDC-72CCDB87A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F6B9-5830-4FD7-99E3-F78D2BE5F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3731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2D42FB-0259-4297-ABA4-5AA2C9EE7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CFF9C07-90D3-4BF4-A664-15FC22E71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4A01-64A2-4F42-88AB-1F45C3A92B5B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E6928D0-A529-4D8F-AAC8-7487D4BA3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03A6EC6-29EC-490C-832F-37302E160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F6B9-5830-4FD7-99E3-F78D2BE5F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74656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DA013A5-C121-476C-B630-AB8357E0F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4A01-64A2-4F42-88AB-1F45C3A92B5B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6F04A08-29FA-447F-AA4B-4F140A3C9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B307A1B-BAC9-46E8-9C25-64DA0E044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F6B9-5830-4FD7-99E3-F78D2BE5F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5692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9A0A55-F8DE-4FA2-A60E-A011304AA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12E270-2E5C-47BF-9313-56EF98530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E5C8BF-1188-45A4-A84D-C14308117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19E130-CA89-4815-ACD5-9F90B8E12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4A01-64A2-4F42-88AB-1F45C3A92B5B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8E4A77F-1D3A-45F0-B978-225EFD8E3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C3D77B-862A-4240-8773-A4BAFDC60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F6B9-5830-4FD7-99E3-F78D2BE5F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05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E786557-4B13-4800-871A-A81EADDCED27}"/>
              </a:ext>
            </a:extLst>
          </p:cNvPr>
          <p:cNvSpPr/>
          <p:nvPr userDrawn="1"/>
        </p:nvSpPr>
        <p:spPr>
          <a:xfrm>
            <a:off x="0" y="1099037"/>
            <a:ext cx="12192000" cy="189913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screen shot of an open computer&#10;&#10;Description generated with very high confidence">
            <a:extLst>
              <a:ext uri="{FF2B5EF4-FFF2-40B4-BE49-F238E27FC236}">
                <a16:creationId xmlns:a16="http://schemas.microsoft.com/office/drawing/2014/main" xmlns="" id="{142FF846-3740-48AD-8C2D-86A096B38B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69" y="694592"/>
            <a:ext cx="6914053" cy="505234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4951F93D-77C5-44D5-A87D-394E0305C7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226434" y="1000492"/>
            <a:ext cx="2546568" cy="274543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F7FC698-4479-4EA2-A4B4-855CB0BA6692}"/>
                  </a:ext>
                </a:extLst>
              </p14:cNvPr>
              <p14:cNvContentPartPr/>
              <p14:nvPr userDrawn="1"/>
            </p14:nvContentPartPr>
            <p14:xfrm>
              <a:off x="3915651" y="324530"/>
              <a:ext cx="36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3F7FC698-4479-4EA2-A4B4-855CB0BA669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98011" y="216530"/>
                <a:ext cx="36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Picture 1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3350C1B3-CFD8-4D6D-B701-489EBC38A19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762" y="2356777"/>
            <a:ext cx="2270940" cy="40967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B5FC694-1817-4C55-A70F-3C0892141E44}"/>
              </a:ext>
            </a:extLst>
          </p:cNvPr>
          <p:cNvSpPr txBox="1"/>
          <p:nvPr userDrawn="1"/>
        </p:nvSpPr>
        <p:spPr>
          <a:xfrm>
            <a:off x="7070432" y="1477699"/>
            <a:ext cx="4953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Tw Cen MT" panose="020B0602020104020603" pitchFamily="34" charset="0"/>
              </a:rPr>
              <a:t>CONTACT </a:t>
            </a:r>
            <a:r>
              <a:rPr lang="en-US" sz="6000" b="1" dirty="0">
                <a:solidFill>
                  <a:schemeClr val="bg1"/>
                </a:solidFill>
                <a:latin typeface="Tw Cen MT" panose="020B0602020104020603" pitchFamily="34" charset="0"/>
              </a:rPr>
              <a:t>US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C025AD7-7398-49E6-B39F-331AB849CEEA}"/>
              </a:ext>
            </a:extLst>
          </p:cNvPr>
          <p:cNvSpPr txBox="1"/>
          <p:nvPr userDrawn="1"/>
        </p:nvSpPr>
        <p:spPr>
          <a:xfrm>
            <a:off x="4602072" y="2188542"/>
            <a:ext cx="234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environment.mypgc.us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E20F630-8B5A-4CFF-A868-BA31C04B3966}"/>
              </a:ext>
            </a:extLst>
          </p:cNvPr>
          <p:cNvSpPr/>
          <p:nvPr userDrawn="1"/>
        </p:nvSpPr>
        <p:spPr>
          <a:xfrm>
            <a:off x="7719257" y="2998176"/>
            <a:ext cx="1607820" cy="28473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E3A333D-2BE6-4274-BD62-3D57DDC1C7B7}"/>
              </a:ext>
            </a:extLst>
          </p:cNvPr>
          <p:cNvSpPr txBox="1"/>
          <p:nvPr userDrawn="1"/>
        </p:nvSpPr>
        <p:spPr>
          <a:xfrm>
            <a:off x="7560972" y="4108414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2D050"/>
                </a:solidFill>
                <a:latin typeface="Tw Cen MT" panose="020B0602020104020603" pitchFamily="34" charset="0"/>
              </a:rPr>
              <a:t>ENGAGE.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BC7EEE3-AEB9-4831-B321-7A910610D3C6}"/>
              </a:ext>
            </a:extLst>
          </p:cNvPr>
          <p:cNvSpPr txBox="1"/>
          <p:nvPr userDrawn="1"/>
        </p:nvSpPr>
        <p:spPr>
          <a:xfrm>
            <a:off x="7560972" y="4517486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  <a:latin typeface="Tw Cen MT" panose="020B0602020104020603" pitchFamily="34" charset="0"/>
              </a:rPr>
              <a:t>PROMOTE.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0403D25-BD2D-4C61-BEE2-7DE5496CB85F}"/>
              </a:ext>
            </a:extLst>
          </p:cNvPr>
          <p:cNvSpPr txBox="1"/>
          <p:nvPr userDrawn="1"/>
        </p:nvSpPr>
        <p:spPr>
          <a:xfrm>
            <a:off x="7585907" y="48979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Tw Cen MT" panose="020B0602020104020603" pitchFamily="34" charset="0"/>
              </a:rPr>
              <a:t>EMPOWER.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xmlns="" id="{6212C488-28AC-4B7E-9F86-F533F1DEDB3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794640" y="3414447"/>
            <a:ext cx="1487533" cy="71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070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397019-2C88-477E-B8D8-516698AB0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BAB1362-E540-4906-A223-28BF44D3E9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633D714-4353-48C3-9A18-4C3A3D37F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25AD2A6-F510-4567-B263-680D03C5C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4A01-64A2-4F42-88AB-1F45C3A92B5B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ACE481-5D69-4A63-8D2C-B1844AF9A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D885D7C-D057-47CA-A3E0-C08A376A1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F6B9-5830-4FD7-99E3-F78D2BE5F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6601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A1BCFA-92B0-4C7A-B786-292052D80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4BBD288-06DC-42F1-9C4A-217C763B48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F0B39E-E2BB-45BD-9A8E-1F661738D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4A01-64A2-4F42-88AB-1F45C3A92B5B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2F8C76-57CB-4B96-B960-5D0EB8C83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52AAC1-C8AF-44A3-B6C9-EF85A581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F6B9-5830-4FD7-99E3-F78D2BE5F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0445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85932D5-2E38-403E-A2F1-2A801C7BDE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B470448-143E-482F-A2DB-9A9506276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9C29BF-5F82-4AC7-A66F-8E7971A8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4A01-64A2-4F42-88AB-1F45C3A92B5B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C83400-491C-4653-BDB2-19389E9D4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688F74-BEBF-43D2-8AE4-FEE4ED068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F6B9-5830-4FD7-99E3-F78D2BE5F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09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9F915C7-CFED-4A17-A193-5E1C03CA08C2}"/>
              </a:ext>
            </a:extLst>
          </p:cNvPr>
          <p:cNvSpPr/>
          <p:nvPr userDrawn="1"/>
        </p:nvSpPr>
        <p:spPr>
          <a:xfrm>
            <a:off x="0" y="1099037"/>
            <a:ext cx="12192000" cy="189913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screen shot of an open computer&#10;&#10;Description generated with very high confidence">
            <a:extLst>
              <a:ext uri="{FF2B5EF4-FFF2-40B4-BE49-F238E27FC236}">
                <a16:creationId xmlns:a16="http://schemas.microsoft.com/office/drawing/2014/main" xmlns="" id="{C0890220-2DD6-40EE-8A83-384291F3D3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69" y="694592"/>
            <a:ext cx="6914053" cy="505234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xmlns="" id="{A73DE37C-3500-4E01-92C5-95AB5E1408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226434" y="1000492"/>
            <a:ext cx="2546568" cy="2745432"/>
          </a:xfrm>
          <a:prstGeom prst="rect">
            <a:avLst/>
          </a:prstGeom>
        </p:spPr>
      </p:pic>
      <p:pic>
        <p:nvPicPr>
          <p:cNvPr id="15" name="Picture 1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D7E4FB53-548B-40CB-A037-45732B2F1BA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762" y="2356777"/>
            <a:ext cx="2270940" cy="409677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7E51BB6-1609-4813-8ED0-45D3CB8C3CA1}"/>
              </a:ext>
            </a:extLst>
          </p:cNvPr>
          <p:cNvSpPr txBox="1"/>
          <p:nvPr userDrawn="1"/>
        </p:nvSpPr>
        <p:spPr>
          <a:xfrm>
            <a:off x="7070432" y="1477699"/>
            <a:ext cx="4953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Tw Cen MT" panose="020B0602020104020603" pitchFamily="34" charset="0"/>
              </a:rPr>
              <a:t>CONTACT </a:t>
            </a:r>
            <a:r>
              <a:rPr lang="en-US" sz="6000" b="1" dirty="0">
                <a:solidFill>
                  <a:schemeClr val="bg1"/>
                </a:solidFill>
                <a:latin typeface="Tw Cen MT" panose="020B0602020104020603" pitchFamily="34" charset="0"/>
              </a:rPr>
              <a:t>US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33A9DA2-7FF4-4A42-8B11-2B9713712EEB}"/>
              </a:ext>
            </a:extLst>
          </p:cNvPr>
          <p:cNvSpPr txBox="1"/>
          <p:nvPr userDrawn="1"/>
        </p:nvSpPr>
        <p:spPr>
          <a:xfrm>
            <a:off x="4602072" y="2188542"/>
            <a:ext cx="234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environment.mypgc.us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0217337-90BD-4AD8-852D-5DF949137B4F}"/>
              </a:ext>
            </a:extLst>
          </p:cNvPr>
          <p:cNvSpPr/>
          <p:nvPr userDrawn="1"/>
        </p:nvSpPr>
        <p:spPr>
          <a:xfrm>
            <a:off x="7719257" y="2998176"/>
            <a:ext cx="1607820" cy="28473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xmlns="" id="{9ADC8D6C-39F9-4BFC-BEF2-07DD62653DE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794640" y="3414447"/>
            <a:ext cx="1487533" cy="71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50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14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10.emf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17.sv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9.sv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A0FC60D-89B1-462A-AB4A-1E34E7EBD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83643D-FA6E-4471-81EB-DB1D7492A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367B087-5572-449E-A70D-0B7657C9B752}"/>
              </a:ext>
            </a:extLst>
          </p:cNvPr>
          <p:cNvSpPr txBox="1"/>
          <p:nvPr userDrawn="1"/>
        </p:nvSpPr>
        <p:spPr>
          <a:xfrm>
            <a:off x="-394615" y="6165449"/>
            <a:ext cx="5458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DEPARTMENT OF THE </a:t>
            </a:r>
            <a:r>
              <a:rPr lang="en-US" sz="2400" b="1" dirty="0">
                <a:solidFill>
                  <a:srgbClr val="92D050"/>
                </a:solidFill>
                <a:latin typeface="Tw Cen MT" panose="020B0602020104020603" pitchFamily="34" charset="0"/>
              </a:rPr>
              <a:t>ENVIRONMENT</a:t>
            </a:r>
            <a:endParaRPr lang="en-US" sz="2400" dirty="0">
              <a:solidFill>
                <a:srgbClr val="92D050"/>
              </a:solidFill>
              <a:latin typeface="Tw Cen MT" panose="020B0602020104020603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408A1B59-A576-4CFD-A91F-CFA0E1E924B0}"/>
              </a:ext>
            </a:extLst>
          </p:cNvPr>
          <p:cNvCxnSpPr>
            <a:cxnSpLocks/>
          </p:cNvCxnSpPr>
          <p:nvPr userDrawn="1"/>
        </p:nvCxnSpPr>
        <p:spPr>
          <a:xfrm flipH="1">
            <a:off x="5011615" y="6396282"/>
            <a:ext cx="6770080" cy="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xmlns="" id="{0F442052-9F74-4C8E-AEF0-106328AB1C1F}"/>
              </a:ext>
            </a:extLst>
          </p:cNvPr>
          <p:cNvSpPr/>
          <p:nvPr userDrawn="1"/>
        </p:nvSpPr>
        <p:spPr>
          <a:xfrm>
            <a:off x="11214586" y="6110532"/>
            <a:ext cx="571500" cy="5715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50B637C9-C088-4274-B555-BEFA4A510C58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1214586" y="6245426"/>
            <a:ext cx="651017" cy="31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8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33" r:id="rId8"/>
    <p:sldLayoutId id="2147483746" r:id="rId9"/>
    <p:sldLayoutId id="2147483747" r:id="rId10"/>
    <p:sldLayoutId id="2147483732" r:id="rId11"/>
    <p:sldLayoutId id="2147483704" r:id="rId12"/>
    <p:sldLayoutId id="2147483705" r:id="rId13"/>
    <p:sldLayoutId id="2147483706" r:id="rId14"/>
    <p:sldLayoutId id="2147483707" r:id="rId15"/>
    <p:sldLayoutId id="214748365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baseline="0">
          <a:solidFill>
            <a:schemeClr val="tx1">
              <a:lumMod val="50000"/>
              <a:lumOff val="50000"/>
            </a:schemeClr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FB64FF1-FE20-44E7-8F43-AFC43F337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449" y="353159"/>
            <a:ext cx="95811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25EF53-4A98-476E-9C4A-75FFC9237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5330" y="1837053"/>
            <a:ext cx="73884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836BECF-89A7-4005-AC5D-DC7220532FEB}"/>
              </a:ext>
            </a:extLst>
          </p:cNvPr>
          <p:cNvSpPr txBox="1"/>
          <p:nvPr userDrawn="1"/>
        </p:nvSpPr>
        <p:spPr>
          <a:xfrm>
            <a:off x="-95671" y="6165449"/>
            <a:ext cx="3458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accent1"/>
                </a:solidFill>
                <a:latin typeface="Tw Cen MT" panose="020B0602020104020603" pitchFamily="34" charset="0"/>
              </a:rPr>
              <a:t>STORMWATER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w Cen MT" panose="020B0602020104020603" pitchFamily="34" charset="0"/>
              </a:rPr>
              <a:t>DIVISION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9BF6DCF4-9CB3-40A2-ABAE-C8D1A6DD4C49}"/>
              </a:ext>
            </a:extLst>
          </p:cNvPr>
          <p:cNvCxnSpPr>
            <a:cxnSpLocks/>
            <a:endCxn id="8" idx="3"/>
          </p:cNvCxnSpPr>
          <p:nvPr userDrawn="1"/>
        </p:nvCxnSpPr>
        <p:spPr>
          <a:xfrm flipH="1">
            <a:off x="3362639" y="6396282"/>
            <a:ext cx="8419056" cy="0"/>
          </a:xfrm>
          <a:prstGeom prst="line">
            <a:avLst/>
          </a:prstGeom>
          <a:ln w="254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2C6C9332-AEAC-4AB4-9B3E-28DCE0C7FCCA}"/>
              </a:ext>
            </a:extLst>
          </p:cNvPr>
          <p:cNvSpPr/>
          <p:nvPr userDrawn="1"/>
        </p:nvSpPr>
        <p:spPr>
          <a:xfrm>
            <a:off x="11214586" y="6110532"/>
            <a:ext cx="571500" cy="5715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5744E10D-0E54-4292-B498-DE59BDAFD21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075" y="6188391"/>
            <a:ext cx="280521" cy="41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i="0" kern="1200" cap="all" baseline="0">
          <a:solidFill>
            <a:schemeClr val="bg2">
              <a:lumMod val="50000"/>
            </a:schemeClr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1674E80-A360-45C0-BD8C-8E431A1F3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8A16EC-F21E-4336-84BB-3EDF3C3E3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04881E8-4726-4DD6-96F7-423CA6D6D5B7}"/>
              </a:ext>
            </a:extLst>
          </p:cNvPr>
          <p:cNvSpPr txBox="1"/>
          <p:nvPr userDrawn="1"/>
        </p:nvSpPr>
        <p:spPr>
          <a:xfrm>
            <a:off x="-227554" y="6165450"/>
            <a:ext cx="464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accent6"/>
                </a:solidFill>
                <a:latin typeface="Tw Cen MT" panose="020B0602020104020603" pitchFamily="34" charset="0"/>
              </a:rPr>
              <a:t>RESOURCE RECOVERY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Tw Cen MT" panose="020B0602020104020603" pitchFamily="34" charset="0"/>
              </a:rPr>
              <a:t>DIVISION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C284BA7F-1AD2-4890-AE73-686726AFDAAE}"/>
              </a:ext>
            </a:extLst>
          </p:cNvPr>
          <p:cNvCxnSpPr>
            <a:cxnSpLocks/>
            <a:endCxn id="7" idx="3"/>
          </p:cNvCxnSpPr>
          <p:nvPr userDrawn="1"/>
        </p:nvCxnSpPr>
        <p:spPr>
          <a:xfrm flipH="1">
            <a:off x="4413740" y="6396282"/>
            <a:ext cx="7236074" cy="1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xmlns="" id="{FD40EB44-38DD-4790-A443-B492CC268ED5}"/>
              </a:ext>
            </a:extLst>
          </p:cNvPr>
          <p:cNvSpPr/>
          <p:nvPr userDrawn="1"/>
        </p:nvSpPr>
        <p:spPr>
          <a:xfrm>
            <a:off x="11214586" y="6110532"/>
            <a:ext cx="571500" cy="571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0402536D-5D63-44EE-AE0F-997A8611A16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1300316" y="6209324"/>
            <a:ext cx="405912" cy="39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02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50000"/>
              <a:lumOff val="50000"/>
            </a:schemeClr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518AEDC-0B85-49E8-B28A-A6AD07C89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B41465D-7BA7-417A-B4CF-DDC99E518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04CF8E1-4314-43EE-A04A-4497F9D5FD3A}"/>
              </a:ext>
            </a:extLst>
          </p:cNvPr>
          <p:cNvSpPr txBox="1"/>
          <p:nvPr userDrawn="1"/>
        </p:nvSpPr>
        <p:spPr>
          <a:xfrm>
            <a:off x="-763889" y="6165450"/>
            <a:ext cx="464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ANIMAL SERVICES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DIVISION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EFFDDE1-234F-4063-B523-7AD1130DC444}"/>
              </a:ext>
            </a:extLst>
          </p:cNvPr>
          <p:cNvCxnSpPr>
            <a:cxnSpLocks/>
            <a:endCxn id="11" idx="3"/>
          </p:cNvCxnSpPr>
          <p:nvPr userDrawn="1"/>
        </p:nvCxnSpPr>
        <p:spPr>
          <a:xfrm flipH="1">
            <a:off x="3877405" y="6396282"/>
            <a:ext cx="7236074" cy="1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13611452-1A18-47C5-88E7-D6D9AEB58DD8}"/>
              </a:ext>
            </a:extLst>
          </p:cNvPr>
          <p:cNvSpPr/>
          <p:nvPr userDrawn="1"/>
        </p:nvSpPr>
        <p:spPr>
          <a:xfrm>
            <a:off x="11214586" y="6110532"/>
            <a:ext cx="571500" cy="5715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9DC5008-9813-48AA-BC00-5438839205E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294529" y="6196569"/>
            <a:ext cx="408031" cy="40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9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50000"/>
              <a:lumOff val="50000"/>
            </a:schemeClr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0AA5B5F-8C63-45F4-A064-2ACDA7DB2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13E409B-3658-4CEB-BF5F-B0015B8BC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46C306F-5A85-4B9A-BC64-966E65BF4647}"/>
              </a:ext>
            </a:extLst>
          </p:cNvPr>
          <p:cNvSpPr txBox="1"/>
          <p:nvPr userDrawn="1"/>
        </p:nvSpPr>
        <p:spPr>
          <a:xfrm>
            <a:off x="106555" y="6165449"/>
            <a:ext cx="3458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accent4"/>
                </a:solidFill>
                <a:latin typeface="Tw Cen MT" panose="020B0602020104020603" pitchFamily="34" charset="0"/>
              </a:rPr>
              <a:t>SUSTAINABILITY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Tw Cen MT" panose="020B0602020104020603" pitchFamily="34" charset="0"/>
              </a:rPr>
              <a:t>DIVISION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0A3D2BD5-DD65-4B09-BF0E-3D6A22E1485E}"/>
              </a:ext>
            </a:extLst>
          </p:cNvPr>
          <p:cNvCxnSpPr>
            <a:cxnSpLocks/>
            <a:endCxn id="16" idx="3"/>
          </p:cNvCxnSpPr>
          <p:nvPr userDrawn="1"/>
        </p:nvCxnSpPr>
        <p:spPr>
          <a:xfrm flipH="1">
            <a:off x="3564865" y="6396282"/>
            <a:ext cx="821683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400F3077-F740-4667-8042-CCCD7C60CB89}"/>
              </a:ext>
            </a:extLst>
          </p:cNvPr>
          <p:cNvSpPr/>
          <p:nvPr userDrawn="1"/>
        </p:nvSpPr>
        <p:spPr>
          <a:xfrm>
            <a:off x="11214586" y="6110532"/>
            <a:ext cx="571500" cy="571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xmlns="" id="{6E57A027-422D-42B4-A02E-E160FA4BD9F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 rot="20858578">
            <a:off x="11242794" y="6244397"/>
            <a:ext cx="515083" cy="30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baseline="0">
          <a:solidFill>
            <a:schemeClr val="tx1">
              <a:lumMod val="50000"/>
              <a:lumOff val="50000"/>
            </a:schemeClr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0AA5B5F-8C63-45F4-A064-2ACDA7DB2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13E409B-3658-4CEB-BF5F-B0015B8BC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46C306F-5A85-4B9A-BC64-966E65BF4647}"/>
              </a:ext>
            </a:extLst>
          </p:cNvPr>
          <p:cNvSpPr txBox="1"/>
          <p:nvPr userDrawn="1"/>
        </p:nvSpPr>
        <p:spPr>
          <a:xfrm>
            <a:off x="106554" y="6165449"/>
            <a:ext cx="4060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7030A0"/>
                </a:solidFill>
                <a:latin typeface="Tw Cen MT" panose="020B0602020104020603" pitchFamily="34" charset="0"/>
              </a:rPr>
              <a:t>STRATEGIC SERVICES</a:t>
            </a:r>
            <a:r>
              <a:rPr lang="en-US" sz="2400" dirty="0">
                <a:solidFill>
                  <a:srgbClr val="7030A0"/>
                </a:solidFill>
                <a:latin typeface="Tw Cen MT" panose="020B0602020104020603" pitchFamily="34" charset="0"/>
              </a:rPr>
              <a:t>DIVISION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0A3D2BD5-DD65-4B09-BF0E-3D6A22E1485E}"/>
              </a:ext>
            </a:extLst>
          </p:cNvPr>
          <p:cNvCxnSpPr>
            <a:cxnSpLocks/>
            <a:endCxn id="16" idx="3"/>
          </p:cNvCxnSpPr>
          <p:nvPr userDrawn="1"/>
        </p:nvCxnSpPr>
        <p:spPr>
          <a:xfrm flipH="1">
            <a:off x="4167553" y="6396282"/>
            <a:ext cx="7614142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400F3077-F740-4667-8042-CCCD7C60CB89}"/>
              </a:ext>
            </a:extLst>
          </p:cNvPr>
          <p:cNvSpPr/>
          <p:nvPr userDrawn="1"/>
        </p:nvSpPr>
        <p:spPr>
          <a:xfrm>
            <a:off x="11214586" y="6110532"/>
            <a:ext cx="571500" cy="5715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1587B024-6872-4EA5-B018-A86E50EC96E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1310202" y="6203339"/>
            <a:ext cx="380268" cy="38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9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baseline="0">
          <a:solidFill>
            <a:schemeClr val="tx1">
              <a:lumMod val="50000"/>
              <a:lumOff val="50000"/>
            </a:schemeClr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D157AF0-CC63-46D1-9151-943245F36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9EF99C-054F-41EB-8BAF-2B4E22E7D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B9F40B-19EB-438B-B729-7766BBDEC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54A01-64A2-4F42-88AB-1F45C3A92B5B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D39D2F-68CB-48AD-9B47-674089C57D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0EE754-7E84-4243-BB3F-1CD7F39033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4F6B9-5830-4FD7-99E3-F78D2BE5F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18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846DA91-0E80-45EA-82B5-6E8F5FA7EAEB}"/>
              </a:ext>
            </a:extLst>
          </p:cNvPr>
          <p:cNvSpPr/>
          <p:nvPr/>
        </p:nvSpPr>
        <p:spPr>
          <a:xfrm>
            <a:off x="233564" y="241618"/>
            <a:ext cx="11724872" cy="637476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F4CBAC9B-4043-47F5-924E-5BC369223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13980" y="922360"/>
            <a:ext cx="11544456" cy="55544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D9E3875-4119-49B0-9166-CCFF857F123E}"/>
              </a:ext>
            </a:extLst>
          </p:cNvPr>
          <p:cNvSpPr/>
          <p:nvPr/>
        </p:nvSpPr>
        <p:spPr>
          <a:xfrm>
            <a:off x="1985010" y="2626855"/>
            <a:ext cx="8343900" cy="1127760"/>
          </a:xfrm>
          <a:prstGeom prst="rect">
            <a:avLst/>
          </a:prstGeom>
          <a:solidFill>
            <a:schemeClr val="bg1">
              <a:alpha val="21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133CD17-BD0E-4FD3-BB3B-22E55BD6066B}"/>
              </a:ext>
            </a:extLst>
          </p:cNvPr>
          <p:cNvSpPr txBox="1"/>
          <p:nvPr/>
        </p:nvSpPr>
        <p:spPr>
          <a:xfrm>
            <a:off x="1386840" y="2529015"/>
            <a:ext cx="941832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PRINCE GEORGE’S COUNTY </a:t>
            </a:r>
          </a:p>
          <a:p>
            <a:pPr algn="ctr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DEPARTMENT 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OF THE </a:t>
            </a:r>
            <a:r>
              <a:rPr lang="en-US" sz="4000" b="1" dirty="0">
                <a:latin typeface="Tw Cen MT" panose="020B0602020104020603" pitchFamily="34" charset="0"/>
              </a:rPr>
              <a:t>ENVIRONMENT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2F0F7FD-B45A-420C-AA28-F86F9EE43981}"/>
              </a:ext>
            </a:extLst>
          </p:cNvPr>
          <p:cNvSpPr txBox="1"/>
          <p:nvPr/>
        </p:nvSpPr>
        <p:spPr>
          <a:xfrm>
            <a:off x="2852382" y="4148917"/>
            <a:ext cx="72469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Jeff DeHan, Associate Director, Stormwater Management Division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Chris Clark, Senior Watershed Planner</a:t>
            </a:r>
          </a:p>
        </p:txBody>
      </p:sp>
    </p:spTree>
    <p:extLst>
      <p:ext uri="{BB962C8B-B14F-4D97-AF65-F5344CB8AC3E}">
        <p14:creationId xmlns:p14="http://schemas.microsoft.com/office/powerpoint/2010/main" val="976197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CF20547-1A62-465F-9607-3FCD95ADFB19}"/>
              </a:ext>
            </a:extLst>
          </p:cNvPr>
          <p:cNvSpPr txBox="1"/>
          <p:nvPr/>
        </p:nvSpPr>
        <p:spPr>
          <a:xfrm>
            <a:off x="10700241" y="5341242"/>
            <a:ext cx="12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Bebas Neue" panose="020B0606020202050201" pitchFamily="34" charset="0"/>
              </a:rPr>
              <a:t>STORM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47008A6-EFD6-40A0-871F-F6000D1AFDE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570051" y="873772"/>
            <a:ext cx="5992403" cy="4689673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5E9872A-A52B-4884-A6D0-592F430B7D90}"/>
              </a:ext>
            </a:extLst>
          </p:cNvPr>
          <p:cNvSpPr txBox="1"/>
          <p:nvPr/>
        </p:nvSpPr>
        <p:spPr>
          <a:xfrm>
            <a:off x="2226374" y="288997"/>
            <a:ext cx="8358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LOWER BEAVERDAM CREEK WATERSHED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E425553-EF7E-4154-B2C3-99B166BEA326}"/>
              </a:ext>
            </a:extLst>
          </p:cNvPr>
          <p:cNvSpPr txBox="1"/>
          <p:nvPr/>
        </p:nvSpPr>
        <p:spPr>
          <a:xfrm>
            <a:off x="4107435" y="5563445"/>
            <a:ext cx="4421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Nearly 15 Square Miles</a:t>
            </a:r>
          </a:p>
        </p:txBody>
      </p:sp>
    </p:spTree>
    <p:extLst>
      <p:ext uri="{BB962C8B-B14F-4D97-AF65-F5344CB8AC3E}">
        <p14:creationId xmlns:p14="http://schemas.microsoft.com/office/powerpoint/2010/main" val="4228574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CF20547-1A62-465F-9607-3FCD95ADFB19}"/>
              </a:ext>
            </a:extLst>
          </p:cNvPr>
          <p:cNvSpPr txBox="1"/>
          <p:nvPr/>
        </p:nvSpPr>
        <p:spPr>
          <a:xfrm>
            <a:off x="10700241" y="5341242"/>
            <a:ext cx="12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Bebas Neue" panose="020B0606020202050201" pitchFamily="34" charset="0"/>
              </a:rPr>
              <a:t>STORM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C8A5E762-88C5-41B2-94FA-C9C62B29CE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1659517"/>
              </p:ext>
            </p:extLst>
          </p:nvPr>
        </p:nvGraphicFramePr>
        <p:xfrm>
          <a:off x="2292263" y="601248"/>
          <a:ext cx="7490564" cy="5123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3275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B2C22D-EF7E-49D8-8326-0A34C9EF1BF8}"/>
              </a:ext>
            </a:extLst>
          </p:cNvPr>
          <p:cNvSpPr txBox="1"/>
          <p:nvPr/>
        </p:nvSpPr>
        <p:spPr>
          <a:xfrm>
            <a:off x="2970294" y="31498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SOURCE IDENTIFICATION WORKGROUP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53C796-72FB-470A-8842-D9BD81F17759}"/>
              </a:ext>
            </a:extLst>
          </p:cNvPr>
          <p:cNvSpPr txBox="1"/>
          <p:nvPr/>
        </p:nvSpPr>
        <p:spPr>
          <a:xfrm>
            <a:off x="1816272" y="734648"/>
            <a:ext cx="9869449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Phong Trieu, MW Council of Governments</a:t>
            </a:r>
          </a:p>
          <a:p>
            <a:r>
              <a:rPr lang="en-US" sz="2100" dirty="0"/>
              <a:t>Amy Foster, MD-National Capital Park and Planning Commission</a:t>
            </a:r>
          </a:p>
          <a:p>
            <a:r>
              <a:rPr lang="en-US" sz="2100" dirty="0"/>
              <a:t>Kate Bennett </a:t>
            </a:r>
            <a:r>
              <a:rPr lang="en-US" sz="2100" dirty="0" smtClean="0"/>
              <a:t>, Montgomery </a:t>
            </a:r>
            <a:r>
              <a:rPr lang="en-US" sz="2100" dirty="0"/>
              <a:t>County Department of Environmental Protection</a:t>
            </a:r>
          </a:p>
          <a:p>
            <a:r>
              <a:rPr lang="en-US" sz="2100" dirty="0"/>
              <a:t>Christine Fanning, Prince Georges County Parks</a:t>
            </a:r>
          </a:p>
          <a:p>
            <a:r>
              <a:rPr lang="en-US" sz="2100" dirty="0"/>
              <a:t>Ed Dunne, D.C. Department of Energy and Environment</a:t>
            </a:r>
          </a:p>
          <a:p>
            <a:r>
              <a:rPr lang="en-US" sz="2100" dirty="0"/>
              <a:t>Jerry Maldonado, Prince George’s County Department of the Environment</a:t>
            </a:r>
          </a:p>
          <a:p>
            <a:r>
              <a:rPr lang="en-US" sz="2100" dirty="0"/>
              <a:t>Kyle Lowe, Prince George’s County Park and Recreation Department</a:t>
            </a:r>
          </a:p>
          <a:p>
            <a:r>
              <a:rPr lang="en-US" sz="2100" dirty="0"/>
              <a:t>Len Schugram, Maryland Department of the Environment</a:t>
            </a:r>
          </a:p>
          <a:p>
            <a:r>
              <a:rPr lang="en-US" sz="2100" dirty="0"/>
              <a:t>Jeff White, Maryland Department of the Environment</a:t>
            </a:r>
          </a:p>
          <a:p>
            <a:r>
              <a:rPr lang="en-US" sz="2100" dirty="0"/>
              <a:t>Dev Murali, D.C. Department of Energy and Environment </a:t>
            </a:r>
          </a:p>
          <a:p>
            <a:r>
              <a:rPr lang="en-US" sz="2100" dirty="0"/>
              <a:t>Amy Stevens, Montgomery County Department of Environmental Protection</a:t>
            </a:r>
          </a:p>
          <a:p>
            <a:r>
              <a:rPr lang="en-US" sz="2100" dirty="0"/>
              <a:t>Joshua Rodriguez, D.C. Department of Energy and Environment </a:t>
            </a:r>
          </a:p>
          <a:p>
            <a:r>
              <a:rPr lang="en-US" sz="2100" dirty="0"/>
              <a:t>Donna Davies, US National Park Service</a:t>
            </a:r>
          </a:p>
          <a:p>
            <a:r>
              <a:rPr lang="en-US" sz="2100" dirty="0"/>
              <a:t>Fred Pinkney, US Fish and Wildlife Service</a:t>
            </a:r>
          </a:p>
          <a:p>
            <a:r>
              <a:rPr lang="en-US" sz="2100" dirty="0"/>
              <a:t>Jillian Adair, US Environmental Protection Agency</a:t>
            </a:r>
          </a:p>
          <a:p>
            <a:r>
              <a:rPr lang="en-US" sz="2100" dirty="0"/>
              <a:t>Michelle Peck, US Environmental Protection Agency</a:t>
            </a:r>
          </a:p>
          <a:p>
            <a:r>
              <a:rPr lang="en-US" sz="2100" dirty="0"/>
              <a:t>Upal Ghosh, University of MD Baltimore County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257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1709E4-07E9-4296-A0A1-3A2BC03949CC}"/>
              </a:ext>
            </a:extLst>
          </p:cNvPr>
          <p:cNvSpPr txBox="1"/>
          <p:nvPr/>
        </p:nvSpPr>
        <p:spPr>
          <a:xfrm>
            <a:off x="1405719" y="1692317"/>
            <a:ext cx="94306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CONTACT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Chris Clark, Senior Watershed Planner</a:t>
            </a:r>
          </a:p>
          <a:p>
            <a:pPr algn="ctr"/>
            <a:r>
              <a:rPr lang="en-US" sz="3200" dirty="0"/>
              <a:t>Prince George’s County </a:t>
            </a:r>
          </a:p>
          <a:p>
            <a:pPr algn="ctr"/>
            <a:r>
              <a:rPr lang="en-US" sz="3200" dirty="0"/>
              <a:t>Department of the Environment</a:t>
            </a:r>
          </a:p>
          <a:p>
            <a:pPr algn="ctr"/>
            <a:r>
              <a:rPr lang="en-US" sz="3200" dirty="0"/>
              <a:t>ckclark@co.pg.md.us</a:t>
            </a:r>
          </a:p>
          <a:p>
            <a:pPr algn="ctr"/>
            <a:r>
              <a:rPr lang="en-US" sz="3200" dirty="0"/>
              <a:t>301-883-5824</a:t>
            </a:r>
          </a:p>
        </p:txBody>
      </p:sp>
    </p:spTree>
    <p:extLst>
      <p:ext uri="{BB962C8B-B14F-4D97-AF65-F5344CB8AC3E}">
        <p14:creationId xmlns:p14="http://schemas.microsoft.com/office/powerpoint/2010/main" val="4124669878"/>
      </p:ext>
    </p:extLst>
  </p:cSld>
  <p:clrMapOvr>
    <a:masterClrMapping/>
  </p:clrMapOvr>
</p:sld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23608</TotalTime>
  <Words>595</Words>
  <Application>Microsoft Office PowerPoint</Application>
  <PresentationFormat>Custom</PresentationFormat>
  <Paragraphs>51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3_Custom Design</vt:lpstr>
      <vt:lpstr>1_Office Theme</vt:lpstr>
      <vt:lpstr>2_Custom Design</vt:lpstr>
      <vt:lpstr>1_Custom Design</vt:lpstr>
      <vt:lpstr>Custom Design</vt:lpstr>
      <vt:lpstr>5_Custom Design</vt:lpstr>
      <vt:lpstr>4_Custom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Langston, Kenan A.</dc:creator>
  <cp:lastModifiedBy>ServUS</cp:lastModifiedBy>
  <cp:revision>55</cp:revision>
  <dcterms:created xsi:type="dcterms:W3CDTF">2019-02-12T16:26:21Z</dcterms:created>
  <dcterms:modified xsi:type="dcterms:W3CDTF">2019-03-12T21:12:31Z</dcterms:modified>
</cp:coreProperties>
</file>