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7"/>
  </p:handoutMasterIdLst>
  <p:sldIdLst>
    <p:sldId id="256" r:id="rId2"/>
    <p:sldId id="257" r:id="rId3"/>
    <p:sldId id="258" r:id="rId4"/>
    <p:sldId id="268" r:id="rId5"/>
    <p:sldId id="259" r:id="rId6"/>
    <p:sldId id="260" r:id="rId7"/>
    <p:sldId id="262" r:id="rId8"/>
    <p:sldId id="261" r:id="rId9"/>
    <p:sldId id="266" r:id="rId10"/>
    <p:sldId id="269" r:id="rId11"/>
    <p:sldId id="267" r:id="rId12"/>
    <p:sldId id="270" r:id="rId13"/>
    <p:sldId id="271" r:id="rId14"/>
    <p:sldId id="272" r:id="rId15"/>
    <p:sldId id="273" r:id="rId1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3" d="100"/>
          <a:sy n="93" d="100"/>
        </p:scale>
        <p:origin x="-520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6CA3B-0D7F-4687-9837-E95481A31A2E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7AB72-FDEE-4562-9706-4E7E34F6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9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9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0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3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7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0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6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0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6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2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3A829-D538-42FE-90B3-517B29D5CC5D}" type="datetimeFigureOut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45DD-A69E-4EFD-AC69-AC0C08446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1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890" y="451803"/>
            <a:ext cx="7772400" cy="2387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PCBs and Pesticides in Mummichogs and Banded Killifish in the Anacostia Watershed:</a:t>
            </a:r>
            <a:br>
              <a:rPr lang="en-US" sz="4400" dirty="0" smtClean="0"/>
            </a:br>
            <a:r>
              <a:rPr lang="en-US" sz="4400" dirty="0" smtClean="0"/>
              <a:t>Work in Progress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77" y="4920343"/>
            <a:ext cx="8159932" cy="1655762"/>
          </a:xfrm>
        </p:spPr>
        <p:txBody>
          <a:bodyPr>
            <a:noAutofit/>
          </a:bodyPr>
          <a:lstStyle/>
          <a:p>
            <a:r>
              <a:rPr lang="en-US" sz="1800" dirty="0" smtClean="0"/>
              <a:t>Fred Pinkney</a:t>
            </a:r>
          </a:p>
          <a:p>
            <a:r>
              <a:rPr lang="en-US" sz="1800" dirty="0" smtClean="0"/>
              <a:t>U.S. Fish and Wildlife Service, Chesapeake Bay Field Office</a:t>
            </a:r>
          </a:p>
          <a:p>
            <a:r>
              <a:rPr lang="en-US" sz="1800" dirty="0"/>
              <a:t>Funding: </a:t>
            </a:r>
            <a:r>
              <a:rPr lang="en-US" sz="1800" dirty="0" smtClean="0"/>
              <a:t>DOEE</a:t>
            </a:r>
          </a:p>
          <a:p>
            <a:r>
              <a:rPr lang="en-US" sz="1800" dirty="0" smtClean="0"/>
              <a:t>Leadership Council for a Cleaner Anacostia River</a:t>
            </a:r>
          </a:p>
          <a:p>
            <a:r>
              <a:rPr lang="en-US" sz="1800" dirty="0" smtClean="0"/>
              <a:t>December 13, 2018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77" y="2981326"/>
            <a:ext cx="3447139" cy="19390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84" y="2981326"/>
            <a:ext cx="3949453" cy="18375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40" y="5074531"/>
            <a:ext cx="137171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78" y="957438"/>
            <a:ext cx="5121236" cy="55494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16324" y="232914"/>
            <a:ext cx="37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Beach seining in Kingman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7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5592" y="345056"/>
            <a:ext cx="402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Sunday on the River with Doug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17" y="888521"/>
            <a:ext cx="3795623" cy="284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888521"/>
            <a:ext cx="3795623" cy="284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4" y="3840190"/>
            <a:ext cx="2179250" cy="29056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24988" y="4646692"/>
            <a:ext cx="487392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8 miles round trip kayaking from Bladensburg to Pepco Cove to place minnow traps (in trees and sediment); traps were allowed to fish for 24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4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6" y="1301846"/>
            <a:ext cx="4960189" cy="23077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36" y="3838754"/>
            <a:ext cx="3803289" cy="21393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 flipH="1">
            <a:off x="6196353" y="1751162"/>
            <a:ext cx="256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Female (L) and Male (R) Mummichogs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53154" y="4425351"/>
            <a:ext cx="413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Male (L) and Female (R) Banded killifish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481" y="4908429"/>
            <a:ext cx="2439240" cy="18259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6816" y="396815"/>
            <a:ext cx="780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Samples: Size ranges (mm): Small (50-65 KF, 45-65 MC; Large: 66-84; Jumbo: </a:t>
            </a:r>
            <a:r>
              <a:rPr lang="en-US" u="sng" dirty="0" smtClean="0"/>
              <a:t>&gt;</a:t>
            </a:r>
            <a:r>
              <a:rPr lang="en-US" dirty="0" smtClean="0"/>
              <a:t>85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4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870" y="74345"/>
            <a:ext cx="6884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b="1" dirty="0" smtClean="0"/>
              <a:t>Fish Sampling Status as of 12/13/2018</a:t>
            </a:r>
            <a:endParaRPr lang="en-US" sz="2400" b="1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588697"/>
              </p:ext>
            </p:extLst>
          </p:nvPr>
        </p:nvGraphicFramePr>
        <p:xfrm>
          <a:off x="1179870" y="818606"/>
          <a:ext cx="6884267" cy="498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5936098" imgH="4568152" progId="Word.Document.12">
                  <p:embed/>
                </p:oleObj>
              </mc:Choice>
              <mc:Fallback>
                <p:oleObj name="Document" r:id="rId3" imgW="5936098" imgH="45681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9870" y="818606"/>
                        <a:ext cx="6884267" cy="4981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79870" y="5473005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Abbreviations: </a:t>
            </a:r>
            <a:r>
              <a:rPr lang="en-US" sz="1400" dirty="0"/>
              <a:t>MC--Mummichog, BK--Banded killifish; </a:t>
            </a:r>
            <a:endParaRPr lang="en-US" sz="1400" dirty="0" smtClean="0"/>
          </a:p>
          <a:p>
            <a:r>
              <a:rPr lang="en-US" sz="1400" dirty="0" smtClean="0"/>
              <a:t>S=Small</a:t>
            </a:r>
            <a:r>
              <a:rPr lang="en-US" sz="1400" dirty="0"/>
              <a:t>, L=Large, J=Jumbo length class</a:t>
            </a:r>
          </a:p>
          <a:p>
            <a:r>
              <a:rPr lang="en-US" sz="1400" dirty="0" smtClean="0"/>
              <a:t>DOEE=0</a:t>
            </a:r>
            <a:r>
              <a:rPr lang="en-US" sz="1400" dirty="0"/>
              <a:t>: DOEE Division of Fisheries and Wildlife sampled 4 times during Fall 2018 with no samples </a:t>
            </a:r>
            <a:r>
              <a:rPr lang="en-US" sz="1400" dirty="0" smtClean="0"/>
              <a:t>obtained</a:t>
            </a:r>
          </a:p>
          <a:p>
            <a:r>
              <a:rPr lang="en-US" sz="1400" dirty="0" smtClean="0"/>
              <a:t>Batch 2: New samples to be collected in March 2019</a:t>
            </a:r>
            <a:endParaRPr lang="en-US" sz="1400" dirty="0"/>
          </a:p>
          <a:p>
            <a:r>
              <a:rPr lang="en-US" sz="1400" dirty="0"/>
              <a:t>NS: Not sampled</a:t>
            </a:r>
          </a:p>
        </p:txBody>
      </p:sp>
    </p:spTree>
    <p:extLst>
      <p:ext uri="{BB962C8B-B14F-4D97-AF65-F5344CB8AC3E}">
        <p14:creationId xmlns:p14="http://schemas.microsoft.com/office/powerpoint/2010/main" val="415626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Schedule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Ship 70 samples as Batch 1 next week (December)</a:t>
            </a:r>
          </a:p>
          <a:p>
            <a:r>
              <a:rPr lang="en-US" dirty="0" smtClean="0"/>
              <a:t>~ 6-8 week lab turnaround, then QA</a:t>
            </a:r>
          </a:p>
          <a:p>
            <a:r>
              <a:rPr lang="en-US" dirty="0" smtClean="0"/>
              <a:t>Review results—collect Batch 2: additional samples and sediment samples (late February-March)</a:t>
            </a:r>
          </a:p>
          <a:p>
            <a:r>
              <a:rPr lang="en-US" dirty="0" smtClean="0"/>
              <a:t>Prepare interim report by March 15 (Batch 1 data)</a:t>
            </a:r>
          </a:p>
          <a:p>
            <a:r>
              <a:rPr lang="en-US" dirty="0" smtClean="0"/>
              <a:t>Ship Batch 2 ~March 30</a:t>
            </a:r>
          </a:p>
          <a:p>
            <a:r>
              <a:rPr lang="en-US" dirty="0" smtClean="0"/>
              <a:t>Final report by early July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00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57" y="2343386"/>
            <a:ext cx="5074398" cy="42304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48937" y="222228"/>
            <a:ext cx="6022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575757"/>
                </a:solidFill>
                <a:latin typeface="PT Serif"/>
              </a:rPr>
              <a:t>Toxics, long-ignored, once again on cleanup radar</a:t>
            </a:r>
          </a:p>
          <a:p>
            <a:pPr fontAlgn="base"/>
            <a:r>
              <a:rPr lang="en-US" b="1" dirty="0">
                <a:solidFill>
                  <a:srgbClr val="818080"/>
                </a:solidFill>
                <a:latin typeface="PT Serif"/>
              </a:rPr>
              <a:t>After being on back burner behind nutrients and sediment, PCBs are getting more attention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6C6C6"/>
                </a:solidFill>
                <a:latin typeface="inherit"/>
              </a:rPr>
              <a:t>By</a:t>
            </a:r>
            <a:r>
              <a:rPr lang="en-US" dirty="0">
                <a:solidFill>
                  <a:srgbClr val="575757"/>
                </a:solidFill>
                <a:latin typeface="inherit"/>
              </a:rPr>
              <a:t> Timothy B. Wheeler </a:t>
            </a:r>
            <a:r>
              <a:rPr lang="en-US" i="1" dirty="0">
                <a:solidFill>
                  <a:srgbClr val="C6C6C6"/>
                </a:solidFill>
                <a:latin typeface="inherit"/>
              </a:rPr>
              <a:t>on</a:t>
            </a:r>
            <a:r>
              <a:rPr lang="en-US" dirty="0">
                <a:solidFill>
                  <a:srgbClr val="575757"/>
                </a:solidFill>
                <a:latin typeface="inherit"/>
              </a:rPr>
              <a:t> November 05, </a:t>
            </a:r>
            <a:r>
              <a:rPr lang="en-US" dirty="0" smtClean="0">
                <a:solidFill>
                  <a:srgbClr val="575757"/>
                </a:solidFill>
                <a:latin typeface="inherit"/>
              </a:rPr>
              <a:t>2018 </a:t>
            </a:r>
          </a:p>
          <a:p>
            <a:pPr fontAlgn="base"/>
            <a:r>
              <a:rPr lang="en-US" dirty="0" smtClean="0">
                <a:solidFill>
                  <a:srgbClr val="575757"/>
                </a:solidFill>
                <a:latin typeface="inherit"/>
              </a:rPr>
              <a:t>Bay Journal </a:t>
            </a:r>
            <a:endParaRPr lang="en-US" b="0" i="0" dirty="0">
              <a:solidFill>
                <a:srgbClr val="575757"/>
              </a:solidFill>
              <a:effectLst/>
              <a:latin typeface="inheri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1877" y="2846717"/>
            <a:ext cx="238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Questions:</a:t>
            </a:r>
          </a:p>
          <a:p>
            <a:r>
              <a:rPr lang="en-US" dirty="0" smtClean="0"/>
              <a:t>Fred_Pinkney@fws.gov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4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495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Background: Anacostia </a:t>
            </a:r>
            <a:r>
              <a:rPr lang="en-US" dirty="0"/>
              <a:t>River Sediment Project </a:t>
            </a:r>
            <a:r>
              <a:rPr lang="en-US" dirty="0" smtClean="0"/>
              <a:t>(ARSP) Goals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xtent of contamination in tidal river (RI)</a:t>
            </a:r>
          </a:p>
          <a:p>
            <a:r>
              <a:rPr lang="en-US" dirty="0"/>
              <a:t>A</a:t>
            </a:r>
            <a:r>
              <a:rPr lang="en-US" dirty="0" smtClean="0"/>
              <a:t>ssess human health and ecological risks (RI)</a:t>
            </a:r>
          </a:p>
          <a:p>
            <a:r>
              <a:rPr lang="en-US" dirty="0" smtClean="0"/>
              <a:t>Evaluate options (FS)</a:t>
            </a:r>
          </a:p>
          <a:p>
            <a:r>
              <a:rPr lang="en-US" dirty="0"/>
              <a:t>P</a:t>
            </a:r>
            <a:r>
              <a:rPr lang="en-US" dirty="0" smtClean="0"/>
              <a:t>ropose a cleanup plan</a:t>
            </a:r>
          </a:p>
        </p:txBody>
      </p:sp>
    </p:spTree>
    <p:extLst>
      <p:ext uri="{BB962C8B-B14F-4D97-AF65-F5344CB8AC3E}">
        <p14:creationId xmlns:p14="http://schemas.microsoft.com/office/powerpoint/2010/main" val="33521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USGS and USFWS-UMCP-UMBC study evaluated tributary loadings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Rationale: identify tributary sources that need to be controlled to avoid re-contamination of the tidal river</a:t>
            </a:r>
          </a:p>
          <a:p>
            <a:r>
              <a:rPr lang="en-US" dirty="0" smtClean="0"/>
              <a:t>Key Findings: Ghosh et al. (2018), Wilson et al. (in prep)</a:t>
            </a:r>
          </a:p>
          <a:p>
            <a:pPr lvl="1"/>
            <a:r>
              <a:rPr lang="en-US" dirty="0" smtClean="0"/>
              <a:t>PCBs: Lower Beaverdam Creek is major source of PCB loading--suspended sediment and freely dissolved phase</a:t>
            </a:r>
          </a:p>
          <a:p>
            <a:pPr lvl="1"/>
            <a:r>
              <a:rPr lang="en-US" dirty="0" smtClean="0"/>
              <a:t>Passive samplers and caged mussels show what is bioavailable and likely to be accumulated in fish </a:t>
            </a:r>
          </a:p>
          <a:p>
            <a:pPr lvl="1"/>
            <a:r>
              <a:rPr lang="en-US" dirty="0" smtClean="0"/>
              <a:t>Chlordane: NW Branch, NE Branch, LBC similar loadings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Chemicals of Concern for Fish: PCBs and organochlorine (OC</a:t>
            </a:r>
            <a:r>
              <a:rPr lang="en-US" dirty="0" smtClean="0"/>
              <a:t>) pesticides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Bioaccumulate in fish (vs. PAHs which are metabolized)</a:t>
            </a:r>
          </a:p>
          <a:p>
            <a:r>
              <a:rPr lang="en-US" dirty="0" smtClean="0"/>
              <a:t>Fish advisories: driven by PCBs</a:t>
            </a:r>
          </a:p>
          <a:p>
            <a:r>
              <a:rPr lang="en-US" dirty="0" smtClean="0"/>
              <a:t>Preliminary remediation goals: PCBs</a:t>
            </a:r>
          </a:p>
          <a:p>
            <a:r>
              <a:rPr lang="en-US" dirty="0" smtClean="0"/>
              <a:t>No additional cost to analyze OC pesticides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028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Rationale: Why study small, stationary fish vs. what people eat?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Site-specific monitoring for PCBs and OC pesticides: consider home range to be 0.5 miles or less</a:t>
            </a:r>
          </a:p>
          <a:p>
            <a:r>
              <a:rPr lang="en-US" dirty="0" smtClean="0"/>
              <a:t>Short-lived: ~3-4 years so will respond more quickly to changes to contaminant concentrations in water and sediment</a:t>
            </a:r>
          </a:p>
          <a:p>
            <a:r>
              <a:rPr lang="en-US" dirty="0" smtClean="0"/>
              <a:t>Pre vs. post-remedial monitoring in tributaries and tidal river</a:t>
            </a:r>
          </a:p>
          <a:p>
            <a:r>
              <a:rPr lang="en-US" dirty="0" smtClean="0"/>
              <a:t>Can isolate areas of tributaries that are high vs. low to focus source tracking </a:t>
            </a:r>
          </a:p>
          <a:p>
            <a:r>
              <a:rPr lang="en-US" dirty="0" smtClean="0"/>
              <a:t>Compare between tributaries and mainstem</a:t>
            </a:r>
          </a:p>
          <a:p>
            <a:r>
              <a:rPr lang="en-US" dirty="0" smtClean="0"/>
              <a:t>Compare Potomac vs. Anacostia</a:t>
            </a:r>
          </a:p>
          <a:p>
            <a:r>
              <a:rPr lang="en-US" dirty="0" smtClean="0"/>
              <a:t>We will also collect and archive sediment samples for possible analyses of the same compounds at the fish sampling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6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Mummichogs and </a:t>
            </a:r>
            <a:r>
              <a:rPr lang="en-US" dirty="0" smtClean="0"/>
              <a:t>Banded Killifish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Mummichogs: home range in 100s of meters (Lotrich 1975)</a:t>
            </a:r>
          </a:p>
          <a:p>
            <a:r>
              <a:rPr lang="en-US" dirty="0" smtClean="0"/>
              <a:t>Banded </a:t>
            </a:r>
            <a:r>
              <a:rPr lang="en-US" dirty="0" smtClean="0"/>
              <a:t>Killifish</a:t>
            </a:r>
            <a:r>
              <a:rPr lang="en-US" dirty="0" smtClean="0"/>
              <a:t>: home range (~78 ha) 200 acres (Pinkney and McGowan 2006)</a:t>
            </a:r>
          </a:p>
          <a:p>
            <a:r>
              <a:rPr lang="en-US" dirty="0" smtClean="0"/>
              <a:t>Feed on invertebrates in sediments, accumulate contaminants</a:t>
            </a:r>
          </a:p>
          <a:p>
            <a:r>
              <a:rPr lang="en-US" dirty="0" smtClean="0"/>
              <a:t>Mummichogs: used in tumor surveys in Elizabeth River (VA, Vogelbein et al. 1990) and Hershey Run (DE, Pinkney and Harshbarger 2006), because of site fidelity and hardiness to acute toxicity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6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9842" y="258792"/>
            <a:ext cx="595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 Locations: </a:t>
            </a:r>
            <a:r>
              <a:rPr lang="en-US" dirty="0" smtClean="0"/>
              <a:t>Circles=0.5 mi radius; bars = 0.5 mi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99" y="853217"/>
            <a:ext cx="6669602" cy="515156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623094" y="4110891"/>
            <a:ext cx="163902" cy="129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86996" y="4288135"/>
            <a:ext cx="163902" cy="129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5045" y="4063884"/>
            <a:ext cx="700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Wash. Ch.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49148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47152"/>
              </p:ext>
            </p:extLst>
          </p:nvPr>
        </p:nvGraphicFramePr>
        <p:xfrm>
          <a:off x="776377" y="681486"/>
          <a:ext cx="7737894" cy="5209568"/>
        </p:xfrm>
        <a:graphic>
          <a:graphicData uri="http://schemas.openxmlformats.org/drawingml/2006/table">
            <a:tbl>
              <a:tblPr firstRow="1" firstCol="1" bandRow="1"/>
              <a:tblGrid>
                <a:gridCol w="2968432">
                  <a:extLst>
                    <a:ext uri="{9D8B030D-6E8A-4147-A177-3AD203B41FA5}">
                      <a16:colId xmlns:a16="http://schemas.microsoft.com/office/drawing/2014/main" xmlns="" val="280152060"/>
                    </a:ext>
                  </a:extLst>
                </a:gridCol>
                <a:gridCol w="1658944">
                  <a:extLst>
                    <a:ext uri="{9D8B030D-6E8A-4147-A177-3AD203B41FA5}">
                      <a16:colId xmlns:a16="http://schemas.microsoft.com/office/drawing/2014/main" xmlns="" val="817288469"/>
                    </a:ext>
                  </a:extLst>
                </a:gridCol>
                <a:gridCol w="1105962">
                  <a:extLst>
                    <a:ext uri="{9D8B030D-6E8A-4147-A177-3AD203B41FA5}">
                      <a16:colId xmlns:a16="http://schemas.microsoft.com/office/drawing/2014/main" xmlns="" val="3659268835"/>
                    </a:ext>
                  </a:extLst>
                </a:gridCol>
                <a:gridCol w="1036839">
                  <a:extLst>
                    <a:ext uri="{9D8B030D-6E8A-4147-A177-3AD203B41FA5}">
                      <a16:colId xmlns:a16="http://schemas.microsoft.com/office/drawing/2014/main" xmlns="" val="87878487"/>
                    </a:ext>
                  </a:extLst>
                </a:gridCol>
                <a:gridCol w="967717">
                  <a:extLst>
                    <a:ext uri="{9D8B030D-6E8A-4147-A177-3AD203B41FA5}">
                      <a16:colId xmlns:a16="http://schemas.microsoft.com/office/drawing/2014/main" xmlns="" val="251457653"/>
                    </a:ext>
                  </a:extLst>
                </a:gridCol>
              </a:tblGrid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Map label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Notes</a:t>
                      </a:r>
                      <a:r>
                        <a:rPr lang="en-US" sz="12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1320246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Gravel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bar north of Boat Ramp/inlet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Bladensburg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38.93624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-76.93960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6695531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Downstream of USGS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Northwest Br.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38.95250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-76.97472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5683483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Downstream of USGS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Northeast Br.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38.96109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-76.92528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8336953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Upstream of USGS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Watts Branch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38.90118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-76.94217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4099344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Downstream of USGS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Hickey Run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38.91182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-76.96451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7368079"/>
                  </a:ext>
                </a:extLst>
              </a:tr>
              <a:tr h="5251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Near USGS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Lower Beaverdam 1 near gage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38.91631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-76.93431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6034814"/>
                  </a:ext>
                </a:extLst>
              </a:tr>
              <a:tr h="5251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Between Landover and Cheverly Metro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Lower Beaverdam 2 upstream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38.92756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76.89603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M/P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6731513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E. Capitol Br. north to footbridge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Kingman Lake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38.89403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-76.96585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7828201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Above CSX Bridge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A2S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38.88432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-76.96668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7488389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Pepco Cove (above Benning Road)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Pepco Cove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38.90166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-76.95908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8313815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Near Poplar Point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 A1S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38.86935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-76.99969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7503014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Buzzard Point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Buzzard Point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38.86384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77.01220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682272"/>
                  </a:ext>
                </a:extLst>
              </a:tr>
              <a:tr h="5041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 Roosevelt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Island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(Potomac)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P3S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 Roose.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Island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38.89985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-77.06617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285196"/>
                  </a:ext>
                </a:extLst>
              </a:tr>
              <a:tr h="5041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Fletcher's Cove (Potomac)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P4S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Fletcher's Cove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38.91850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-77.10303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DOEE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2189169"/>
                  </a:ext>
                </a:extLst>
              </a:tr>
              <a:tr h="262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Washington Channel (nr 395 Bridge)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Wash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38.88198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-77.02929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71123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70008" y="5934670"/>
            <a:ext cx="5928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M/P</a:t>
            </a:r>
            <a:r>
              <a:rPr lang="en-US" dirty="0"/>
              <a:t>: Ghosh et al. (2018) mussel/passive sampler location; </a:t>
            </a:r>
          </a:p>
          <a:p>
            <a:r>
              <a:rPr lang="en-US" dirty="0" smtClean="0"/>
              <a:t>DOEE: Fisheries and Wildlife Division seining </a:t>
            </a:r>
            <a:r>
              <a:rPr lang="en-US" dirty="0"/>
              <a:t>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9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39019" y="422694"/>
            <a:ext cx="630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Sampling Crew: several looking for jobs, contact 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4555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835</Words>
  <Application>Microsoft Office PowerPoint</Application>
  <PresentationFormat>On-screen Show (4:3)</PresentationFormat>
  <Paragraphs>141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Document</vt:lpstr>
      <vt:lpstr>PCBs and Pesticides in Mummichogs and Banded Killifish in the Anacostia Watershed: Work in Progress</vt:lpstr>
      <vt:lpstr>Background: Anacostia River Sediment Project (ARSP) Goals </vt:lpstr>
      <vt:lpstr>USGS and USFWS-UMCP-UMBC study evaluated tributary loadings  </vt:lpstr>
      <vt:lpstr>Chemicals of Concern for Fish: PCBs and organochlorine (OC) pesticides</vt:lpstr>
      <vt:lpstr>Study Rationale: Why study small, stationary fish vs. what people eat?</vt:lpstr>
      <vt:lpstr>Mummichogs and Banded Killifish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</vt:lpstr>
      <vt:lpstr>PowerPoint Presentation</vt:lpstr>
    </vt:vector>
  </TitlesOfParts>
  <Company>USFWS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 and Pesticides in Mummichogs and Killifish in the Anacostia Watershed: Work in Progress</dc:title>
  <dc:creator>Pinkney, Fred</dc:creator>
  <cp:lastModifiedBy>ServUS</cp:lastModifiedBy>
  <cp:revision>39</cp:revision>
  <cp:lastPrinted>2018-12-12T23:59:19Z</cp:lastPrinted>
  <dcterms:created xsi:type="dcterms:W3CDTF">2018-12-09T14:23:25Z</dcterms:created>
  <dcterms:modified xsi:type="dcterms:W3CDTF">2018-12-13T00:01:23Z</dcterms:modified>
</cp:coreProperties>
</file>