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5"/>
  </p:notesMasterIdLst>
  <p:handoutMasterIdLst>
    <p:handoutMasterId r:id="rId6"/>
  </p:handoutMasterIdLst>
  <p:sldIdLst>
    <p:sldId id="256" r:id="rId2"/>
    <p:sldId id="264" r:id="rId3"/>
    <p:sldId id="289" r:id="rId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04" userDrawn="1">
          <p15:clr>
            <a:srgbClr val="A4A3A4"/>
          </p15:clr>
        </p15:guide>
        <p15:guide id="4" pos="7536" userDrawn="1">
          <p15:clr>
            <a:srgbClr val="A4A3A4"/>
          </p15:clr>
        </p15:guide>
        <p15:guide id="5" orient="horz" pos="1000" userDrawn="1">
          <p15:clr>
            <a:srgbClr val="A4A3A4"/>
          </p15:clr>
        </p15:guide>
        <p15:guide id="6" orient="horz" pos="11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4" autoAdjust="0"/>
  </p:normalViewPr>
  <p:slideViewPr>
    <p:cSldViewPr snapToGrid="0" showGuides="1">
      <p:cViewPr>
        <p:scale>
          <a:sx n="118" d="100"/>
          <a:sy n="118" d="100"/>
        </p:scale>
        <p:origin x="-114" y="-132"/>
      </p:cViewPr>
      <p:guideLst>
        <p:guide orient="horz" pos="2160"/>
        <p:guide orient="horz" pos="1000"/>
        <p:guide orient="horz" pos="1197"/>
        <p:guide pos="3840"/>
        <p:guide pos="1104"/>
        <p:guide pos="7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762D3-AA27-41D4-A4BA-C2CB688A58FC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56934-42FC-488B-B48B-95799B3AF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4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CD9C23CA-77DF-48EF-BBE6-78D6957ABD61}" type="datetimeFigureOut">
              <a:rPr lang="en-US" smtClean="0"/>
              <a:t>6/7/2017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B39F61A6-B65B-4E32-AAC4-0CD339855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3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1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7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52000">
              <a:schemeClr val="accent2">
                <a:lumMod val="0"/>
                <a:lumOff val="10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2514600"/>
            <a:ext cx="9351775" cy="2262781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9351774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296754"/>
            <a:ext cx="76199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0D2A9FA-C93C-4EFC-A655-60DAAC7883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2088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620566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049044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477522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906000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9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53495" y="4343400"/>
            <a:ext cx="1016597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496" y="5181600"/>
            <a:ext cx="1016597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3" name="Freeform 11"/>
          <p:cNvSpPr/>
          <p:nvPr userDrawn="1"/>
        </p:nvSpPr>
        <p:spPr bwMode="auto">
          <a:xfrm flipV="1">
            <a:off x="-2603" y="491172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Slide Number Placeholder 5"/>
          <p:cNvSpPr txBox="1">
            <a:spLocks/>
          </p:cNvSpPr>
          <p:nvPr userDrawn="1"/>
        </p:nvSpPr>
        <p:spPr bwMode="gray">
          <a:xfrm>
            <a:off x="0" y="498281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42737" y="4343400"/>
            <a:ext cx="1018749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2738" y="5181600"/>
            <a:ext cx="1018749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 userDrawn="1"/>
        </p:nvSpPr>
        <p:spPr bwMode="auto">
          <a:xfrm flipV="1">
            <a:off x="-2603" y="491172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0" y="498281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2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496" y="624110"/>
            <a:ext cx="10165977" cy="7418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497" y="1467556"/>
            <a:ext cx="10165976" cy="44436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2603" y="71437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85460"/>
            <a:ext cx="779767" cy="365125"/>
          </a:xfrm>
        </p:spPr>
        <p:txBody>
          <a:bodyPr/>
          <a:lstStyle/>
          <a:p>
            <a:fld id="{60D2A9FA-C93C-4EFC-A655-60DAAC7883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54" y="2058750"/>
            <a:ext cx="1017673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254" y="3530129"/>
            <a:ext cx="1017673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 userDrawn="1"/>
        </p:nvSpPr>
        <p:spPr bwMode="auto">
          <a:xfrm flipV="1">
            <a:off x="-2603" y="317817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0" y="324926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2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64253" y="624110"/>
            <a:ext cx="1016597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4254" y="1912378"/>
            <a:ext cx="5029200" cy="399884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3453" y="1905000"/>
            <a:ext cx="5136777" cy="399884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 userDrawn="1"/>
        </p:nvSpPr>
        <p:spPr bwMode="auto">
          <a:xfrm flipV="1">
            <a:off x="-2603" y="71437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 txBox="1">
            <a:spLocks/>
          </p:cNvSpPr>
          <p:nvPr userDrawn="1"/>
        </p:nvSpPr>
        <p:spPr bwMode="gray">
          <a:xfrm>
            <a:off x="0" y="78546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9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254" y="1972703"/>
            <a:ext cx="49377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4254" y="2548966"/>
            <a:ext cx="4937760" cy="335406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3227" y="1969475"/>
            <a:ext cx="49377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3227" y="2545738"/>
            <a:ext cx="4937760" cy="335406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 userDrawn="1"/>
        </p:nvSpPr>
        <p:spPr bwMode="auto">
          <a:xfrm flipV="1">
            <a:off x="-2603" y="71437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Slide Number Placeholder 5"/>
          <p:cNvSpPr txBox="1">
            <a:spLocks/>
          </p:cNvSpPr>
          <p:nvPr userDrawn="1"/>
        </p:nvSpPr>
        <p:spPr bwMode="gray">
          <a:xfrm>
            <a:off x="0" y="78546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1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497" y="4800600"/>
            <a:ext cx="10187492" cy="566738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53496" y="634965"/>
            <a:ext cx="10187492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497" y="5367338"/>
            <a:ext cx="1018749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 userDrawn="1"/>
        </p:nvSpPr>
        <p:spPr bwMode="auto">
          <a:xfrm flipV="1">
            <a:off x="-2603" y="491172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0" y="498281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6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609600"/>
            <a:ext cx="1042415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6071" y="4354046"/>
            <a:ext cx="1042415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 userDrawn="1"/>
        </p:nvSpPr>
        <p:spPr bwMode="auto">
          <a:xfrm flipV="1">
            <a:off x="-2603" y="317817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0" y="324926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8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496" y="4354046"/>
            <a:ext cx="101659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2" name="Freeform 11"/>
          <p:cNvSpPr/>
          <p:nvPr userDrawn="1"/>
        </p:nvSpPr>
        <p:spPr bwMode="auto">
          <a:xfrm flipV="1">
            <a:off x="-2603" y="3178175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" name="Slide Number Placeholder 5"/>
          <p:cNvSpPr txBox="1">
            <a:spLocks/>
          </p:cNvSpPr>
          <p:nvPr userDrawn="1"/>
        </p:nvSpPr>
        <p:spPr bwMode="gray">
          <a:xfrm>
            <a:off x="0" y="324926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6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496" y="2438400"/>
            <a:ext cx="1017673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496" y="5181600"/>
            <a:ext cx="1017673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 userDrawn="1"/>
        </p:nvSpPr>
        <p:spPr bwMode="auto">
          <a:xfrm flipV="1">
            <a:off x="-2603" y="4909596"/>
            <a:ext cx="1062120" cy="507297"/>
          </a:xfrm>
          <a:custGeom>
            <a:avLst/>
            <a:gdLst>
              <a:gd name="connsiteX0" fmla="*/ 9974 w 10018"/>
              <a:gd name="connsiteY0" fmla="*/ 4701 h 10000"/>
              <a:gd name="connsiteX1" fmla="*/ 8533 w 10018"/>
              <a:gd name="connsiteY1" fmla="*/ 188 h 10000"/>
              <a:gd name="connsiteX2" fmla="*/ 8501 w 10018"/>
              <a:gd name="connsiteY2" fmla="*/ 94 h 10000"/>
              <a:gd name="connsiteX3" fmla="*/ 8412 w 10018"/>
              <a:gd name="connsiteY3" fmla="*/ 0 h 10000"/>
              <a:gd name="connsiteX4" fmla="*/ 7841 w 10018"/>
              <a:gd name="connsiteY4" fmla="*/ 0 h 10000"/>
              <a:gd name="connsiteX5" fmla="*/ 3284 w 10018"/>
              <a:gd name="connsiteY5" fmla="*/ 32 h 10000"/>
              <a:gd name="connsiteX6" fmla="*/ 1 w 10018"/>
              <a:gd name="connsiteY6" fmla="*/ 10000 h 10000"/>
              <a:gd name="connsiteX7" fmla="*/ 7841 w 10018"/>
              <a:gd name="connsiteY7" fmla="*/ 9966 h 10000"/>
              <a:gd name="connsiteX8" fmla="*/ 8412 w 10018"/>
              <a:gd name="connsiteY8" fmla="*/ 9966 h 10000"/>
              <a:gd name="connsiteX9" fmla="*/ 8501 w 10018"/>
              <a:gd name="connsiteY9" fmla="*/ 9872 h 10000"/>
              <a:gd name="connsiteX10" fmla="*/ 8533 w 10018"/>
              <a:gd name="connsiteY10" fmla="*/ 9778 h 10000"/>
              <a:gd name="connsiteX11" fmla="*/ 9974 w 10018"/>
              <a:gd name="connsiteY11" fmla="*/ 5265 h 10000"/>
              <a:gd name="connsiteX12" fmla="*/ 9974 w 10018"/>
              <a:gd name="connsiteY12" fmla="*/ 4701 h 10000"/>
              <a:gd name="connsiteX0" fmla="*/ 6690 w 6734"/>
              <a:gd name="connsiteY0" fmla="*/ 4701 h 10000"/>
              <a:gd name="connsiteX1" fmla="*/ 5249 w 6734"/>
              <a:gd name="connsiteY1" fmla="*/ 188 h 10000"/>
              <a:gd name="connsiteX2" fmla="*/ 5217 w 6734"/>
              <a:gd name="connsiteY2" fmla="*/ 94 h 10000"/>
              <a:gd name="connsiteX3" fmla="*/ 5128 w 6734"/>
              <a:gd name="connsiteY3" fmla="*/ 0 h 10000"/>
              <a:gd name="connsiteX4" fmla="*/ 4557 w 6734"/>
              <a:gd name="connsiteY4" fmla="*/ 0 h 10000"/>
              <a:gd name="connsiteX5" fmla="*/ 0 w 6734"/>
              <a:gd name="connsiteY5" fmla="*/ 32 h 10000"/>
              <a:gd name="connsiteX6" fmla="*/ 51 w 6734"/>
              <a:gd name="connsiteY6" fmla="*/ 10000 h 10000"/>
              <a:gd name="connsiteX7" fmla="*/ 4557 w 6734"/>
              <a:gd name="connsiteY7" fmla="*/ 9966 h 10000"/>
              <a:gd name="connsiteX8" fmla="*/ 5128 w 6734"/>
              <a:gd name="connsiteY8" fmla="*/ 9966 h 10000"/>
              <a:gd name="connsiteX9" fmla="*/ 5217 w 6734"/>
              <a:gd name="connsiteY9" fmla="*/ 9872 h 10000"/>
              <a:gd name="connsiteX10" fmla="*/ 5249 w 6734"/>
              <a:gd name="connsiteY10" fmla="*/ 9778 h 10000"/>
              <a:gd name="connsiteX11" fmla="*/ 6690 w 6734"/>
              <a:gd name="connsiteY11" fmla="*/ 5265 h 10000"/>
              <a:gd name="connsiteX12" fmla="*/ 6690 w 6734"/>
              <a:gd name="connsiteY12" fmla="*/ 4701 h 10000"/>
              <a:gd name="connsiteX0" fmla="*/ 9864 w 9929"/>
              <a:gd name="connsiteY0" fmla="*/ 4701 h 10000"/>
              <a:gd name="connsiteX1" fmla="*/ 7724 w 9929"/>
              <a:gd name="connsiteY1" fmla="*/ 188 h 10000"/>
              <a:gd name="connsiteX2" fmla="*/ 7676 w 9929"/>
              <a:gd name="connsiteY2" fmla="*/ 94 h 10000"/>
              <a:gd name="connsiteX3" fmla="*/ 7544 w 9929"/>
              <a:gd name="connsiteY3" fmla="*/ 0 h 10000"/>
              <a:gd name="connsiteX4" fmla="*/ 6696 w 9929"/>
              <a:gd name="connsiteY4" fmla="*/ 0 h 10000"/>
              <a:gd name="connsiteX5" fmla="*/ 0 w 9929"/>
              <a:gd name="connsiteY5" fmla="*/ 32 h 10000"/>
              <a:gd name="connsiteX6" fmla="*/ 5 w 9929"/>
              <a:gd name="connsiteY6" fmla="*/ 10000 h 10000"/>
              <a:gd name="connsiteX7" fmla="*/ 6696 w 9929"/>
              <a:gd name="connsiteY7" fmla="*/ 9966 h 10000"/>
              <a:gd name="connsiteX8" fmla="*/ 7544 w 9929"/>
              <a:gd name="connsiteY8" fmla="*/ 9966 h 10000"/>
              <a:gd name="connsiteX9" fmla="*/ 7676 w 9929"/>
              <a:gd name="connsiteY9" fmla="*/ 9872 h 10000"/>
              <a:gd name="connsiteX10" fmla="*/ 7724 w 9929"/>
              <a:gd name="connsiteY10" fmla="*/ 9778 h 10000"/>
              <a:gd name="connsiteX11" fmla="*/ 9864 w 9929"/>
              <a:gd name="connsiteY11" fmla="*/ 5265 h 10000"/>
              <a:gd name="connsiteX12" fmla="*/ 9864 w 9929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9" h="10000">
                <a:moveTo>
                  <a:pt x="9864" y="4701"/>
                </a:moveTo>
                <a:lnTo>
                  <a:pt x="7724" y="188"/>
                </a:lnTo>
                <a:cubicBezTo>
                  <a:pt x="7709" y="156"/>
                  <a:pt x="7691" y="126"/>
                  <a:pt x="7676" y="94"/>
                </a:cubicBezTo>
                <a:cubicBezTo>
                  <a:pt x="7633" y="0"/>
                  <a:pt x="7589" y="0"/>
                  <a:pt x="7544" y="0"/>
                </a:cubicBezTo>
                <a:lnTo>
                  <a:pt x="6696" y="0"/>
                </a:lnTo>
                <a:lnTo>
                  <a:pt x="0" y="32"/>
                </a:lnTo>
                <a:cubicBezTo>
                  <a:pt x="13" y="3342"/>
                  <a:pt x="-9" y="6690"/>
                  <a:pt x="5" y="10000"/>
                </a:cubicBezTo>
                <a:lnTo>
                  <a:pt x="6696" y="9966"/>
                </a:lnTo>
                <a:lnTo>
                  <a:pt x="7544" y="9966"/>
                </a:lnTo>
                <a:cubicBezTo>
                  <a:pt x="7589" y="9966"/>
                  <a:pt x="7633" y="9872"/>
                  <a:pt x="7676" y="9872"/>
                </a:cubicBezTo>
                <a:cubicBezTo>
                  <a:pt x="7676" y="9778"/>
                  <a:pt x="7724" y="9778"/>
                  <a:pt x="7724" y="9778"/>
                </a:cubicBezTo>
                <a:lnTo>
                  <a:pt x="9864" y="5265"/>
                </a:lnTo>
                <a:cubicBezTo>
                  <a:pt x="9951" y="5077"/>
                  <a:pt x="9951" y="4889"/>
                  <a:pt x="9864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0" y="4980681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4254" y="624110"/>
            <a:ext cx="1017673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254" y="1905000"/>
            <a:ext cx="1017673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288473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148565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D2A9FA-C93C-4EFC-A655-60DAAC78839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5" y="6158298"/>
            <a:ext cx="1696232" cy="495300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-1"/>
            <a:ext cx="12192000" cy="216828"/>
          </a:xfrm>
          <a:prstGeom prst="rect">
            <a:avLst/>
          </a:prstGeom>
          <a:solidFill>
            <a:srgbClr val="238A4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940" y="6148571"/>
            <a:ext cx="508414" cy="6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5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ARSP Outreach Schedule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/>
              <a:t>Date: June 8, 2017</a:t>
            </a:r>
            <a:endParaRPr lang="en-US" i="1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11789" r="21336" b="11789"/>
          <a:stretch/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052" r="13708" b="36558"/>
          <a:stretch/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8" t="14611" r="23458" b="14611"/>
          <a:stretch/>
        </p:blipFill>
        <p:spPr/>
      </p:pic>
    </p:spTree>
    <p:extLst>
      <p:ext uri="{BB962C8B-B14F-4D97-AF65-F5344CB8AC3E}">
        <p14:creationId xmlns:p14="http://schemas.microsoft.com/office/powerpoint/2010/main" val="116307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Outreach Events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299878"/>
              </p:ext>
            </p:extLst>
          </p:nvPr>
        </p:nvGraphicFramePr>
        <p:xfrm>
          <a:off x="1754188" y="1587500"/>
          <a:ext cx="10164764" cy="331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191"/>
                <a:gridCol w="2541191"/>
                <a:gridCol w="2541191"/>
                <a:gridCol w="2541191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Meeting Date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Meeting Title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Meeting Objective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Audience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June 19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10:00 AM – 12:00 PM (DOEE)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LC/NGO Roundtable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Discuss River contamination issues-what is contaminating the river, where?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Discuss River hydrodynamics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Discuss range of alternatives to address the contamination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LC members, NGOs from previous 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ARSP meetings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June 21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10:00 AM – 12:00 PM (Thurgood Marshall  PCS)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Stakeholder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Meeting (recurring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 – 3 meetings planned before ROD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Discuss the current health of the Anacostia River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Describe the basics of ARSP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Envision how a cleaner Anacostia could enhance our community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Stakeholders, civic leaders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A9FA-C93C-4EFC-A655-60DAAC7883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8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Name:  Gretchen Mikeska, P.E.</a:t>
            </a:r>
          </a:p>
          <a:p>
            <a:r>
              <a:rPr lang="en-US" dirty="0" smtClean="0"/>
              <a:t>Email: gretchen.mikeska@dc.gov</a:t>
            </a:r>
          </a:p>
          <a:p>
            <a:r>
              <a:rPr lang="en-US" dirty="0" smtClean="0"/>
              <a:t>Phone: 202 535 2972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6023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DOEE">
      <a:dk1>
        <a:sysClr val="windowText" lastClr="000000"/>
      </a:dk1>
      <a:lt1>
        <a:sysClr val="window" lastClr="FFFFFF"/>
      </a:lt1>
      <a:dk2>
        <a:srgbClr val="005596"/>
      </a:dk2>
      <a:lt2>
        <a:srgbClr val="EAE7DA"/>
      </a:lt2>
      <a:accent1>
        <a:srgbClr val="4F81BD"/>
      </a:accent1>
      <a:accent2>
        <a:srgbClr val="C1B891"/>
      </a:accent2>
      <a:accent3>
        <a:srgbClr val="238A44"/>
      </a:accent3>
      <a:accent4>
        <a:srgbClr val="C0504D"/>
      </a:accent4>
      <a:accent5>
        <a:srgbClr val="8064A2"/>
      </a:accent5>
      <a:accent6>
        <a:srgbClr val="F79646"/>
      </a:accent6>
      <a:hlink>
        <a:srgbClr val="005596"/>
      </a:hlink>
      <a:folHlink>
        <a:srgbClr val="005596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625</TotalTime>
  <Words>143</Words>
  <Application>Microsoft Office PowerPoint</Application>
  <PresentationFormat>Custom</PresentationFormat>
  <Paragraphs>32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Wisp</vt:lpstr>
      <vt:lpstr>ARSP Outreach Schedule</vt:lpstr>
      <vt:lpstr>Upcoming Outreach Events</vt:lpstr>
      <vt:lpstr>Questions?</vt:lpstr>
    </vt:vector>
  </TitlesOfParts>
  <Company>Tetra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Jenkins, Kristen</dc:creator>
  <cp:lastModifiedBy>ServUS</cp:lastModifiedBy>
  <cp:revision>54</cp:revision>
  <cp:lastPrinted>2017-06-07T19:39:12Z</cp:lastPrinted>
  <dcterms:created xsi:type="dcterms:W3CDTF">2015-09-17T16:47:25Z</dcterms:created>
  <dcterms:modified xsi:type="dcterms:W3CDTF">2017-06-07T19:39:18Z</dcterms:modified>
</cp:coreProperties>
</file>