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handoutMasterIdLst>
    <p:handoutMasterId r:id="rId34"/>
  </p:handoutMasterIdLst>
  <p:sldIdLst>
    <p:sldId id="309" r:id="rId5"/>
    <p:sldId id="353" r:id="rId6"/>
    <p:sldId id="348" r:id="rId7"/>
    <p:sldId id="349" r:id="rId8"/>
    <p:sldId id="359" r:id="rId9"/>
    <p:sldId id="360" r:id="rId10"/>
    <p:sldId id="382" r:id="rId11"/>
    <p:sldId id="358" r:id="rId12"/>
    <p:sldId id="364" r:id="rId13"/>
    <p:sldId id="379" r:id="rId14"/>
    <p:sldId id="380" r:id="rId15"/>
    <p:sldId id="362" r:id="rId16"/>
    <p:sldId id="340" r:id="rId17"/>
    <p:sldId id="387" r:id="rId18"/>
    <p:sldId id="388" r:id="rId19"/>
    <p:sldId id="385" r:id="rId20"/>
    <p:sldId id="386" r:id="rId21"/>
    <p:sldId id="330" r:id="rId22"/>
    <p:sldId id="356" r:id="rId23"/>
    <p:sldId id="357" r:id="rId24"/>
    <p:sldId id="332" r:id="rId25"/>
    <p:sldId id="333" r:id="rId26"/>
    <p:sldId id="334" r:id="rId27"/>
    <p:sldId id="336" r:id="rId28"/>
    <p:sldId id="354" r:id="rId29"/>
    <p:sldId id="337" r:id="rId30"/>
    <p:sldId id="383" r:id="rId31"/>
    <p:sldId id="384" r:id="rId32"/>
  </p:sldIdLst>
  <p:sldSz cx="9144000" cy="6858000" type="letter"/>
  <p:notesSz cx="7023100" cy="9309100"/>
  <p:defaultTex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33" autoAdjust="0"/>
  </p:normalViewPr>
  <p:slideViewPr>
    <p:cSldViewPr snapToGrid="0">
      <p:cViewPr varScale="1">
        <p:scale>
          <a:sx n="50" d="100"/>
          <a:sy n="50" d="100"/>
        </p:scale>
        <p:origin x="-928"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823" cy="465878"/>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8079" y="0"/>
            <a:ext cx="3043823" cy="465878"/>
          </a:xfrm>
          <a:prstGeom prst="rect">
            <a:avLst/>
          </a:prstGeom>
        </p:spPr>
        <p:txBody>
          <a:bodyPr vert="horz" lIns="91577" tIns="45789" rIns="91577" bIns="45789" rtlCol="0"/>
          <a:lstStyle>
            <a:lvl1pPr algn="r">
              <a:defRPr sz="1200"/>
            </a:lvl1pPr>
          </a:lstStyle>
          <a:p>
            <a:fld id="{5AFDA0A9-115F-4F8B-BA91-C65403D0ED1C}" type="datetimeFigureOut">
              <a:rPr lang="en-US" smtClean="0"/>
              <a:t>12/18/2017</a:t>
            </a:fld>
            <a:endParaRPr lang="en-US"/>
          </a:p>
        </p:txBody>
      </p:sp>
      <p:sp>
        <p:nvSpPr>
          <p:cNvPr id="4" name="Footer Placeholder 3"/>
          <p:cNvSpPr>
            <a:spLocks noGrp="1"/>
          </p:cNvSpPr>
          <p:nvPr>
            <p:ph type="ftr" sz="quarter" idx="2"/>
          </p:nvPr>
        </p:nvSpPr>
        <p:spPr>
          <a:xfrm>
            <a:off x="1" y="8843224"/>
            <a:ext cx="3043823" cy="465876"/>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8079" y="8843224"/>
            <a:ext cx="3043823" cy="465876"/>
          </a:xfrm>
          <a:prstGeom prst="rect">
            <a:avLst/>
          </a:prstGeom>
        </p:spPr>
        <p:txBody>
          <a:bodyPr vert="horz" lIns="91577" tIns="45789" rIns="91577" bIns="45789" rtlCol="0" anchor="b"/>
          <a:lstStyle>
            <a:lvl1pPr algn="r">
              <a:defRPr sz="1200"/>
            </a:lvl1pPr>
          </a:lstStyle>
          <a:p>
            <a:fld id="{CBA5DAE2-72FC-4924-9F44-1BA1DE7B03D8}" type="slidenum">
              <a:rPr lang="en-US" smtClean="0"/>
              <a:t>‹#›</a:t>
            </a:fld>
            <a:endParaRPr lang="en-US"/>
          </a:p>
        </p:txBody>
      </p:sp>
    </p:spTree>
    <p:extLst>
      <p:ext uri="{BB962C8B-B14F-4D97-AF65-F5344CB8AC3E}">
        <p14:creationId xmlns:p14="http://schemas.microsoft.com/office/powerpoint/2010/main" val="2470159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659" cy="465613"/>
          </a:xfrm>
          <a:prstGeom prst="rect">
            <a:avLst/>
          </a:prstGeom>
        </p:spPr>
        <p:txBody>
          <a:bodyPr vert="horz" lIns="90826" tIns="45413" rIns="90826" bIns="45413" rtlCol="0"/>
          <a:lstStyle>
            <a:lvl1pPr algn="l">
              <a:defRPr sz="1200"/>
            </a:lvl1pPr>
          </a:lstStyle>
          <a:p>
            <a:endParaRPr lang="en-US"/>
          </a:p>
        </p:txBody>
      </p:sp>
      <p:sp>
        <p:nvSpPr>
          <p:cNvPr id="3" name="Date Placeholder 2"/>
          <p:cNvSpPr>
            <a:spLocks noGrp="1"/>
          </p:cNvSpPr>
          <p:nvPr>
            <p:ph type="dt" idx="1"/>
          </p:nvPr>
        </p:nvSpPr>
        <p:spPr>
          <a:xfrm>
            <a:off x="3977867" y="2"/>
            <a:ext cx="3043659" cy="465613"/>
          </a:xfrm>
          <a:prstGeom prst="rect">
            <a:avLst/>
          </a:prstGeom>
        </p:spPr>
        <p:txBody>
          <a:bodyPr vert="horz" lIns="90826" tIns="45413" rIns="90826" bIns="45413" rtlCol="0"/>
          <a:lstStyle>
            <a:lvl1pPr algn="r">
              <a:defRPr sz="1200"/>
            </a:lvl1pPr>
          </a:lstStyle>
          <a:p>
            <a:fld id="{57D79A33-C407-4C7D-BE81-67D5593A43D0}" type="datetimeFigureOut">
              <a:rPr lang="en-US" smtClean="0"/>
              <a:t>12/18/2017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0826" tIns="45413" rIns="90826" bIns="45413" rtlCol="0" anchor="ctr"/>
          <a:lstStyle/>
          <a:p>
            <a:endParaRPr lang="en-US"/>
          </a:p>
        </p:txBody>
      </p:sp>
      <p:sp>
        <p:nvSpPr>
          <p:cNvPr id="5" name="Notes Placeholder 4"/>
          <p:cNvSpPr>
            <a:spLocks noGrp="1"/>
          </p:cNvSpPr>
          <p:nvPr>
            <p:ph type="body" sz="quarter" idx="3"/>
          </p:nvPr>
        </p:nvSpPr>
        <p:spPr>
          <a:xfrm>
            <a:off x="702626" y="4422533"/>
            <a:ext cx="5617850" cy="4188937"/>
          </a:xfrm>
          <a:prstGeom prst="rect">
            <a:avLst/>
          </a:prstGeom>
        </p:spPr>
        <p:txBody>
          <a:bodyPr vert="horz" lIns="90826" tIns="45413" rIns="90826" bIns="454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910"/>
            <a:ext cx="3043659" cy="465613"/>
          </a:xfrm>
          <a:prstGeom prst="rect">
            <a:avLst/>
          </a:prstGeom>
        </p:spPr>
        <p:txBody>
          <a:bodyPr vert="horz" lIns="90826" tIns="45413" rIns="90826" bIns="45413" rtlCol="0" anchor="b"/>
          <a:lstStyle>
            <a:lvl1pPr algn="l">
              <a:defRPr sz="1200"/>
            </a:lvl1pPr>
          </a:lstStyle>
          <a:p>
            <a:endParaRPr lang="en-US"/>
          </a:p>
        </p:txBody>
      </p:sp>
      <p:sp>
        <p:nvSpPr>
          <p:cNvPr id="7" name="Slide Number Placeholder 6"/>
          <p:cNvSpPr>
            <a:spLocks noGrp="1"/>
          </p:cNvSpPr>
          <p:nvPr>
            <p:ph type="sldNum" sz="quarter" idx="5"/>
          </p:nvPr>
        </p:nvSpPr>
        <p:spPr>
          <a:xfrm>
            <a:off x="3977867" y="8841910"/>
            <a:ext cx="3043659" cy="465613"/>
          </a:xfrm>
          <a:prstGeom prst="rect">
            <a:avLst/>
          </a:prstGeom>
        </p:spPr>
        <p:txBody>
          <a:bodyPr vert="horz" lIns="90826" tIns="45413" rIns="90826" bIns="45413" rtlCol="0" anchor="b"/>
          <a:lstStyle>
            <a:lvl1pPr algn="r">
              <a:defRPr sz="1200"/>
            </a:lvl1pPr>
          </a:lstStyle>
          <a:p>
            <a:fld id="{72E217B9-F47D-4F0A-B5E3-EFD5D4B81395}" type="slidenum">
              <a:rPr lang="en-US" smtClean="0"/>
              <a:t>‹#›</a:t>
            </a:fld>
            <a:endParaRPr lang="en-US"/>
          </a:p>
        </p:txBody>
      </p:sp>
    </p:spTree>
    <p:extLst>
      <p:ext uri="{BB962C8B-B14F-4D97-AF65-F5344CB8AC3E}">
        <p14:creationId xmlns:p14="http://schemas.microsoft.com/office/powerpoint/2010/main" val="1798587675"/>
      </p:ext>
    </p:extLst>
  </p:cSld>
  <p:clrMap bg1="lt1" tx1="dk1" bg2="lt2" tx2="dk2" accent1="accent1" accent2="accent2" accent3="accent3" accent4="accent4" accent5="accent5" accent6="accent6" hlink="hlink" folHlink="folHlink"/>
  <p:notesStyle>
    <a:lvl1pPr marL="0" algn="l" defTabSz="914186" rtl="0" eaLnBrk="1" latinLnBrk="0" hangingPunct="1">
      <a:defRPr sz="1200" kern="1200">
        <a:solidFill>
          <a:schemeClr val="tx1"/>
        </a:solidFill>
        <a:latin typeface="+mn-lt"/>
        <a:ea typeface="+mn-ea"/>
        <a:cs typeface="+mn-cs"/>
      </a:defRPr>
    </a:lvl1pPr>
    <a:lvl2pPr marL="457092" algn="l" defTabSz="914186" rtl="0" eaLnBrk="1" latinLnBrk="0" hangingPunct="1">
      <a:defRPr sz="1200" kern="1200">
        <a:solidFill>
          <a:schemeClr val="tx1"/>
        </a:solidFill>
        <a:latin typeface="+mn-lt"/>
        <a:ea typeface="+mn-ea"/>
        <a:cs typeface="+mn-cs"/>
      </a:defRPr>
    </a:lvl2pPr>
    <a:lvl3pPr marL="914186" algn="l" defTabSz="914186" rtl="0" eaLnBrk="1" latinLnBrk="0" hangingPunct="1">
      <a:defRPr sz="1200" kern="1200">
        <a:solidFill>
          <a:schemeClr val="tx1"/>
        </a:solidFill>
        <a:latin typeface="+mn-lt"/>
        <a:ea typeface="+mn-ea"/>
        <a:cs typeface="+mn-cs"/>
      </a:defRPr>
    </a:lvl3pPr>
    <a:lvl4pPr marL="1371279" algn="l" defTabSz="914186" rtl="0" eaLnBrk="1" latinLnBrk="0" hangingPunct="1">
      <a:defRPr sz="1200" kern="1200">
        <a:solidFill>
          <a:schemeClr val="tx1"/>
        </a:solidFill>
        <a:latin typeface="+mn-lt"/>
        <a:ea typeface="+mn-ea"/>
        <a:cs typeface="+mn-cs"/>
      </a:defRPr>
    </a:lvl4pPr>
    <a:lvl5pPr marL="1828373" algn="l" defTabSz="914186" rtl="0" eaLnBrk="1" latinLnBrk="0" hangingPunct="1">
      <a:defRPr sz="1200" kern="1200">
        <a:solidFill>
          <a:schemeClr val="tx1"/>
        </a:solidFill>
        <a:latin typeface="+mn-lt"/>
        <a:ea typeface="+mn-ea"/>
        <a:cs typeface="+mn-cs"/>
      </a:defRPr>
    </a:lvl5pPr>
    <a:lvl6pPr marL="2285466" algn="l" defTabSz="914186" rtl="0" eaLnBrk="1" latinLnBrk="0" hangingPunct="1">
      <a:defRPr sz="1200" kern="1200">
        <a:solidFill>
          <a:schemeClr val="tx1"/>
        </a:solidFill>
        <a:latin typeface="+mn-lt"/>
        <a:ea typeface="+mn-ea"/>
        <a:cs typeface="+mn-cs"/>
      </a:defRPr>
    </a:lvl6pPr>
    <a:lvl7pPr marL="2742558" algn="l" defTabSz="914186" rtl="0" eaLnBrk="1" latinLnBrk="0" hangingPunct="1">
      <a:defRPr sz="1200" kern="1200">
        <a:solidFill>
          <a:schemeClr val="tx1"/>
        </a:solidFill>
        <a:latin typeface="+mn-lt"/>
        <a:ea typeface="+mn-ea"/>
        <a:cs typeface="+mn-cs"/>
      </a:defRPr>
    </a:lvl7pPr>
    <a:lvl8pPr marL="3199652" algn="l" defTabSz="914186" rtl="0" eaLnBrk="1" latinLnBrk="0" hangingPunct="1">
      <a:defRPr sz="1200" kern="1200">
        <a:solidFill>
          <a:schemeClr val="tx1"/>
        </a:solidFill>
        <a:latin typeface="+mn-lt"/>
        <a:ea typeface="+mn-ea"/>
        <a:cs typeface="+mn-cs"/>
      </a:defRPr>
    </a:lvl8pPr>
    <a:lvl9pPr marL="3656744" algn="l" defTabSz="9141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3</a:t>
            </a:fld>
            <a:endParaRPr lang="en-US"/>
          </a:p>
        </p:txBody>
      </p:sp>
    </p:spTree>
    <p:extLst>
      <p:ext uri="{BB962C8B-B14F-4D97-AF65-F5344CB8AC3E}">
        <p14:creationId xmlns:p14="http://schemas.microsoft.com/office/powerpoint/2010/main" val="88724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4</a:t>
            </a:fld>
            <a:endParaRPr lang="en-US"/>
          </a:p>
        </p:txBody>
      </p:sp>
    </p:spTree>
    <p:extLst>
      <p:ext uri="{BB962C8B-B14F-4D97-AF65-F5344CB8AC3E}">
        <p14:creationId xmlns:p14="http://schemas.microsoft.com/office/powerpoint/2010/main" val="305956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fentanyl?</a:t>
            </a:r>
          </a:p>
          <a:p>
            <a:r>
              <a:rPr lang="en-US" dirty="0" smtClean="0"/>
              <a:t>•	Fentanyl is an opioid medication. An opioid is sometimes called a narcotic.</a:t>
            </a:r>
          </a:p>
          <a:p>
            <a:r>
              <a:rPr lang="en-US" dirty="0" smtClean="0"/>
              <a:t>•	Fentanyl is used as part of anesthesia to help prevent pain after surgery or other medical procedure.</a:t>
            </a:r>
          </a:p>
          <a:p>
            <a:r>
              <a:rPr lang="en-US" dirty="0" smtClean="0"/>
              <a:t>•	Narcotic (opioid) medication can interact with many other drugs and cause dangerous side effects or death. Be sure your doctor knows if you also use:</a:t>
            </a:r>
          </a:p>
          <a:p>
            <a:r>
              <a:rPr lang="en-US" dirty="0" smtClean="0"/>
              <a:t>•	</a:t>
            </a:r>
          </a:p>
          <a:p>
            <a:r>
              <a:rPr lang="en-US" dirty="0" smtClean="0"/>
              <a:t>•	other narcotic medications - opioid pain medicine or prescription cough medicine;</a:t>
            </a:r>
          </a:p>
          <a:p>
            <a:r>
              <a:rPr lang="en-US" dirty="0" smtClean="0"/>
              <a:t>•	drugs that make you sleepy or slow your breathing - a sleeping pill, muscle relaxer, sedative, tranquilizer, or antipsychotic medicine; or</a:t>
            </a:r>
          </a:p>
          <a:p>
            <a:r>
              <a:rPr lang="en-US" dirty="0" smtClean="0"/>
              <a:t>•	drugs that affect serotonin levels in your body - medicine for depression, Parkinson's disease, migraine headaches, serious infections, or prevention of nausea and vomiting.</a:t>
            </a:r>
          </a:p>
          <a:p>
            <a:r>
              <a:rPr lang="en-US" dirty="0" smtClean="0"/>
              <a:t>•	Like other narcotic medicines, fentanyl can slow your breathing. Death may occur if breathing becomes too weak.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8</a:t>
            </a:fld>
            <a:endParaRPr lang="en-US"/>
          </a:p>
        </p:txBody>
      </p:sp>
    </p:spTree>
    <p:extLst>
      <p:ext uri="{BB962C8B-B14F-4D97-AF65-F5344CB8AC3E}">
        <p14:creationId xmlns:p14="http://schemas.microsoft.com/office/powerpoint/2010/main" val="367885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a:t>
            </a:r>
            <a:r>
              <a:rPr lang="en-US" b="1" dirty="0" smtClean="0"/>
              <a:t>Analgesics</a:t>
            </a:r>
            <a:r>
              <a:rPr lang="en-US" dirty="0" smtClean="0"/>
              <a:t> encompasses a class</a:t>
            </a:r>
            <a:r>
              <a:rPr lang="en-US" baseline="0" dirty="0" smtClean="0"/>
              <a:t> of drugs that are designed to relieve pain without causing the loss of consciousness.  Analgesics are those drugs that mainly provide pain relief.  </a:t>
            </a:r>
          </a:p>
          <a:p>
            <a:r>
              <a:rPr lang="en-US" b="1" baseline="0" dirty="0" smtClean="0"/>
              <a:t>Concomitant</a:t>
            </a:r>
            <a:r>
              <a:rPr lang="en-US" baseline="0" dirty="0" smtClean="0"/>
              <a:t> a condition a person has or a medication a person is taking that is not being studied in the clinical trial he or she is taking part in.</a:t>
            </a:r>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10</a:t>
            </a:fld>
            <a:endParaRPr lang="en-US"/>
          </a:p>
        </p:txBody>
      </p:sp>
    </p:spTree>
    <p:extLst>
      <p:ext uri="{BB962C8B-B14F-4D97-AF65-F5344CB8AC3E}">
        <p14:creationId xmlns:p14="http://schemas.microsoft.com/office/powerpoint/2010/main" val="216368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12</a:t>
            </a:fld>
            <a:endParaRPr lang="en-US"/>
          </a:p>
        </p:txBody>
      </p:sp>
    </p:spTree>
    <p:extLst>
      <p:ext uri="{BB962C8B-B14F-4D97-AF65-F5344CB8AC3E}">
        <p14:creationId xmlns:p14="http://schemas.microsoft.com/office/powerpoint/2010/main" val="684960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2708" y="250095"/>
            <a:ext cx="8331200" cy="1781907"/>
          </a:xfrm>
        </p:spPr>
        <p:txBody>
          <a:bodyPr/>
          <a:lstStyle>
            <a:lvl1pPr algn="ctr">
              <a:defRPr baseline="0">
                <a:latin typeface="Cambria" panose="02040503050406030204" pitchFamily="18" charset="0"/>
              </a:defRPr>
            </a:lvl1pPr>
          </a:lstStyle>
          <a:p>
            <a:r>
              <a:rPr lang="en-US" dirty="0" smtClean="0"/>
              <a:t>Department of Behavioral Health</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latin typeface="Cambria" panose="02040503050406030204" pitchFamily="18" charset="0"/>
              </a:defRPr>
            </a:lvl1pPr>
            <a:lvl2pPr marL="457092" indent="0" algn="ctr">
              <a:buNone/>
              <a:defRPr/>
            </a:lvl2pPr>
            <a:lvl3pPr marL="914186" indent="0" algn="ctr">
              <a:buNone/>
              <a:defRPr/>
            </a:lvl3pPr>
            <a:lvl4pPr marL="1371279" indent="0" algn="ctr">
              <a:buNone/>
              <a:defRPr/>
            </a:lvl4pPr>
            <a:lvl5pPr marL="1828373" indent="0" algn="ctr">
              <a:buNone/>
              <a:defRPr/>
            </a:lvl5pPr>
            <a:lvl6pPr marL="2285466" indent="0" algn="ctr">
              <a:buNone/>
              <a:defRPr/>
            </a:lvl6pPr>
            <a:lvl7pPr marL="2742558" indent="0" algn="ctr">
              <a:buNone/>
              <a:defRPr/>
            </a:lvl7pPr>
            <a:lvl8pPr marL="3199652" indent="0" algn="ctr">
              <a:buNone/>
              <a:defRPr/>
            </a:lvl8pPr>
            <a:lvl9pPr marL="3656744" indent="0" algn="ctr">
              <a:buNone/>
              <a:defRPr/>
            </a:lvl9pPr>
          </a:lstStyle>
          <a:p>
            <a:r>
              <a:rPr lang="en-US" dirty="0" smtClean="0"/>
              <a:t>Title of Division/Area</a:t>
            </a:r>
          </a:p>
          <a:p>
            <a:r>
              <a:rPr lang="en-US" dirty="0" smtClean="0"/>
              <a:t>Name of Presenter</a:t>
            </a:r>
          </a:p>
          <a:p>
            <a:r>
              <a:rPr lang="en-US" dirty="0" smtClean="0"/>
              <a:t>Date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555" y="2094526"/>
            <a:ext cx="2813538" cy="1591156"/>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75875"/>
          <a:stretch/>
        </p:blipFill>
        <p:spPr>
          <a:xfrm>
            <a:off x="8100647" y="5604031"/>
            <a:ext cx="504092" cy="700118"/>
          </a:xfrm>
          <a:prstGeom prst="rect">
            <a:avLst/>
          </a:prstGeom>
        </p:spPr>
      </p:pic>
    </p:spTree>
    <p:extLst>
      <p:ext uri="{BB962C8B-B14F-4D97-AF65-F5344CB8AC3E}">
        <p14:creationId xmlns:p14="http://schemas.microsoft.com/office/powerpoint/2010/main" val="240759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8EAA164E-9776-4052-B6AD-22C50950C745}" type="slidenum">
              <a:rPr lang="en-US" smtClean="0"/>
              <a:pPr>
                <a:defRPr/>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709" y="5580249"/>
            <a:ext cx="1285875" cy="723900"/>
          </a:xfrm>
          <a:prstGeom prst="rect">
            <a:avLst/>
          </a:prstGeom>
        </p:spPr>
      </p:pic>
    </p:spTree>
    <p:extLst>
      <p:ext uri="{BB962C8B-B14F-4D97-AF65-F5344CB8AC3E}">
        <p14:creationId xmlns:p14="http://schemas.microsoft.com/office/powerpoint/2010/main" val="131878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E9A04C84-34EC-4AFE-8930-C9793F0ABD90}" type="slidenum">
              <a:rPr lang="en-US" smtClean="0"/>
              <a:pPr>
                <a:defRPr/>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709" y="5580249"/>
            <a:ext cx="1285875" cy="723900"/>
          </a:xfrm>
          <a:prstGeom prst="rect">
            <a:avLst/>
          </a:prstGeom>
        </p:spPr>
      </p:pic>
    </p:spTree>
    <p:extLst>
      <p:ext uri="{BB962C8B-B14F-4D97-AF65-F5344CB8AC3E}">
        <p14:creationId xmlns:p14="http://schemas.microsoft.com/office/powerpoint/2010/main" val="169787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1333F40E-AD9F-4D32-A0D7-20331C7C42AD}" type="slidenum">
              <a:rPr lang="en-US" smtClean="0"/>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709" y="5580249"/>
            <a:ext cx="1285875" cy="723900"/>
          </a:xfrm>
          <a:prstGeom prst="rect">
            <a:avLst/>
          </a:prstGeom>
        </p:spPr>
      </p:pic>
    </p:spTree>
    <p:extLst>
      <p:ext uri="{BB962C8B-B14F-4D97-AF65-F5344CB8AC3E}">
        <p14:creationId xmlns:p14="http://schemas.microsoft.com/office/powerpoint/2010/main" val="98521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62E25340-54C0-4D97-AA52-D61C6E857B51}"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709" y="5580249"/>
            <a:ext cx="1285875" cy="723900"/>
          </a:xfrm>
          <a:prstGeom prst="rect">
            <a:avLst/>
          </a:prstGeom>
        </p:spPr>
      </p:pic>
    </p:spTree>
    <p:extLst>
      <p:ext uri="{BB962C8B-B14F-4D97-AF65-F5344CB8AC3E}">
        <p14:creationId xmlns:p14="http://schemas.microsoft.com/office/powerpoint/2010/main" val="365806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dirty="0" smtClean="0"/>
              <a:t>Click to edit Master text styles</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E36CD349-5DD7-4433-A90C-D01BD3482C6A}" type="slidenum">
              <a:rPr lang="en-US" smtClean="0"/>
              <a:pPr>
                <a:defRPr/>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709" y="5580249"/>
            <a:ext cx="1285875" cy="723900"/>
          </a:xfrm>
          <a:prstGeom prst="rect">
            <a:avLst/>
          </a:prstGeom>
        </p:spPr>
      </p:pic>
    </p:spTree>
    <p:extLst>
      <p:ext uri="{BB962C8B-B14F-4D97-AF65-F5344CB8AC3E}">
        <p14:creationId xmlns:p14="http://schemas.microsoft.com/office/powerpoint/2010/main" val="347495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58EBCBB6-6101-435F-A5EB-89A828195421}" type="slidenum">
              <a:rPr lang="en-US" smtClean="0"/>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709" y="5580249"/>
            <a:ext cx="1285875" cy="723900"/>
          </a:xfrm>
          <a:prstGeom prst="rect">
            <a:avLst/>
          </a:prstGeom>
        </p:spPr>
      </p:pic>
    </p:spTree>
    <p:extLst>
      <p:ext uri="{BB962C8B-B14F-4D97-AF65-F5344CB8AC3E}">
        <p14:creationId xmlns:p14="http://schemas.microsoft.com/office/powerpoint/2010/main" val="27676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53024E28-9D3B-4DC1-8142-8E4D8E45ECB7}" type="slidenum">
              <a:rPr lang="en-US" smtClean="0"/>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709" y="5580249"/>
            <a:ext cx="1285875" cy="723900"/>
          </a:xfrm>
          <a:prstGeom prst="rect">
            <a:avLst/>
          </a:prstGeom>
        </p:spPr>
      </p:pic>
    </p:spTree>
    <p:extLst>
      <p:ext uri="{BB962C8B-B14F-4D97-AF65-F5344CB8AC3E}">
        <p14:creationId xmlns:p14="http://schemas.microsoft.com/office/powerpoint/2010/main" val="23137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532AB989-1A8A-4C96-B273-A5F2125757A5}" type="slidenum">
              <a:rPr lang="en-US" smtClean="0"/>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709" y="5580249"/>
            <a:ext cx="1285875" cy="723900"/>
          </a:xfrm>
          <a:prstGeom prst="rect">
            <a:avLst/>
          </a:prstGeom>
        </p:spPr>
      </p:pic>
    </p:spTree>
    <p:extLst>
      <p:ext uri="{BB962C8B-B14F-4D97-AF65-F5344CB8AC3E}">
        <p14:creationId xmlns:p14="http://schemas.microsoft.com/office/powerpoint/2010/main" val="283797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12055D5D-1616-41D2-A810-F138318299A1}" type="slidenum">
              <a:rPr lang="en-US" smtClean="0"/>
              <a:pPr>
                <a:defRPr/>
              </a:pPr>
              <a:t>‹#›</a:t>
            </a:fld>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709" y="5580249"/>
            <a:ext cx="1285875" cy="723900"/>
          </a:xfrm>
          <a:prstGeom prst="rect">
            <a:avLst/>
          </a:prstGeom>
        </p:spPr>
      </p:pic>
    </p:spTree>
    <p:extLst>
      <p:ext uri="{BB962C8B-B14F-4D97-AF65-F5344CB8AC3E}">
        <p14:creationId xmlns:p14="http://schemas.microsoft.com/office/powerpoint/2010/main" val="180777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323F4F99-07DE-4F12-A405-A74050CC805E}" type="slidenum">
              <a:rPr lang="en-US" smtClean="0"/>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709" y="5580249"/>
            <a:ext cx="1285875" cy="723900"/>
          </a:xfrm>
          <a:prstGeom prst="rect">
            <a:avLst/>
          </a:prstGeom>
        </p:spPr>
      </p:pic>
    </p:spTree>
    <p:extLst>
      <p:ext uri="{BB962C8B-B14F-4D97-AF65-F5344CB8AC3E}">
        <p14:creationId xmlns:p14="http://schemas.microsoft.com/office/powerpoint/2010/main" val="69851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9256BE08-5050-4F4B-94AC-754A4A9BC2AD}"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709" y="5580249"/>
            <a:ext cx="1285875" cy="723900"/>
          </a:xfrm>
          <a:prstGeom prst="rect">
            <a:avLst/>
          </a:prstGeom>
        </p:spPr>
      </p:pic>
    </p:spTree>
    <p:extLst>
      <p:ext uri="{BB962C8B-B14F-4D97-AF65-F5344CB8AC3E}">
        <p14:creationId xmlns:p14="http://schemas.microsoft.com/office/powerpoint/2010/main" val="40534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0" y="6400800"/>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p>
            <a:pPr fontAlgn="base">
              <a:spcBef>
                <a:spcPct val="0"/>
              </a:spcBef>
              <a:spcAft>
                <a:spcPct val="0"/>
              </a:spcAft>
            </a:pPr>
            <a:endParaRPr lang="en-US" smtClean="0">
              <a:solidFill>
                <a:srgbClr val="000000"/>
              </a:solidFill>
              <a:latin typeface="Arial"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2" name="Text Box 8"/>
          <p:cNvSpPr txBox="1">
            <a:spLocks noChangeArrowheads="1"/>
          </p:cNvSpPr>
          <p:nvPr userDrawn="1"/>
        </p:nvSpPr>
        <p:spPr bwMode="auto">
          <a:xfrm>
            <a:off x="0" y="6491288"/>
            <a:ext cx="914400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mtClean="0">
              <a:solidFill>
                <a:srgbClr val="000000"/>
              </a:solidFill>
            </a:endParaRPr>
          </a:p>
        </p:txBody>
      </p:sp>
      <p:sp>
        <p:nvSpPr>
          <p:cNvPr id="9" name="Rectangle 2"/>
          <p:cNvSpPr txBox="1">
            <a:spLocks noChangeArrowheads="1"/>
          </p:cNvSpPr>
          <p:nvPr userDrawn="1"/>
        </p:nvSpPr>
        <p:spPr>
          <a:xfrm>
            <a:off x="343878" y="5986587"/>
            <a:ext cx="6088185" cy="338017"/>
          </a:xfrm>
          <a:prstGeom prst="rect">
            <a:avLst/>
          </a:prstGeom>
        </p:spPr>
        <p:txBody>
          <a:bodyPr lIns="91418" tIns="45709" rIns="91418" bIns="45709"/>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200" algn="ctr" rtl="0" fontAlgn="base">
              <a:spcBef>
                <a:spcPct val="0"/>
              </a:spcBef>
              <a:spcAft>
                <a:spcPct val="0"/>
              </a:spcAft>
              <a:defRPr sz="4400">
                <a:solidFill>
                  <a:schemeClr val="tx2"/>
                </a:solidFill>
                <a:latin typeface="Century Gothic" pitchFamily="34" charset="0"/>
              </a:defRPr>
            </a:lvl6pPr>
            <a:lvl7pPr marL="914400" algn="ctr" rtl="0" fontAlgn="base">
              <a:spcBef>
                <a:spcPct val="0"/>
              </a:spcBef>
              <a:spcAft>
                <a:spcPct val="0"/>
              </a:spcAft>
              <a:defRPr sz="4400">
                <a:solidFill>
                  <a:schemeClr val="tx2"/>
                </a:solidFill>
                <a:latin typeface="Century Gothic" pitchFamily="34" charset="0"/>
              </a:defRPr>
            </a:lvl7pPr>
            <a:lvl8pPr marL="1371600" algn="ctr" rtl="0" fontAlgn="base">
              <a:spcBef>
                <a:spcPct val="0"/>
              </a:spcBef>
              <a:spcAft>
                <a:spcPct val="0"/>
              </a:spcAft>
              <a:defRPr sz="4400">
                <a:solidFill>
                  <a:schemeClr val="tx2"/>
                </a:solidFill>
                <a:latin typeface="Century Gothic" pitchFamily="34" charset="0"/>
              </a:defRPr>
            </a:lvl8pPr>
            <a:lvl9pPr marL="1828800" algn="ctr" rtl="0" fontAlgn="base">
              <a:spcBef>
                <a:spcPct val="0"/>
              </a:spcBef>
              <a:spcAft>
                <a:spcPct val="0"/>
              </a:spcAft>
              <a:defRPr sz="4400">
                <a:solidFill>
                  <a:schemeClr val="tx2"/>
                </a:solidFill>
                <a:latin typeface="Century Gothic" pitchFamily="34" charset="0"/>
              </a:defRPr>
            </a:lvl9pPr>
          </a:lstStyle>
          <a:p>
            <a:pPr algn="l" eaLnBrk="1" hangingPunct="1">
              <a:defRPr/>
            </a:pPr>
            <a:r>
              <a:rPr lang="en-US" sz="1600" b="1" kern="0" dirty="0" smtClean="0">
                <a:solidFill>
                  <a:srgbClr val="000000"/>
                </a:solidFill>
                <a:latin typeface="Cambria" panose="02040503050406030204" pitchFamily="18" charset="0"/>
              </a:rPr>
              <a:t>  One Agency. One Mission. One Voice.</a:t>
            </a:r>
            <a:endParaRPr lang="en-US" sz="1600" b="1" kern="0" dirty="0" smtClean="0">
              <a:solidFill>
                <a:srgbClr val="000000"/>
              </a:solidFill>
              <a:effectLst>
                <a:outerShdw blurRad="38100" dist="38100" dir="2700000" algn="tl">
                  <a:srgbClr val="C0C0C0"/>
                </a:outerShdw>
              </a:effectLst>
              <a:latin typeface="Cambria" panose="02040503050406030204" pitchFamily="18" charset="0"/>
            </a:endParaRPr>
          </a:p>
        </p:txBody>
      </p:sp>
      <p:sp>
        <p:nvSpPr>
          <p:cNvPr id="11" name="Rectangle 5"/>
          <p:cNvSpPr txBox="1">
            <a:spLocks noChangeArrowheads="1"/>
          </p:cNvSpPr>
          <p:nvPr userDrawn="1"/>
        </p:nvSpPr>
        <p:spPr>
          <a:xfrm>
            <a:off x="1447800" y="6448429"/>
            <a:ext cx="6019800" cy="409575"/>
          </a:xfrm>
          <a:prstGeom prst="rect">
            <a:avLst/>
          </a:prstGeom>
          <a:ln/>
        </p:spPr>
        <p:txBody>
          <a:bodyPr lIns="91418" tIns="45709" rIns="91418" bIns="45709"/>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solidFill>
                  <a:srgbClr val="FFFFFF"/>
                </a:solidFill>
              </a:rPr>
              <a:t>District of Columbia Department of Behavioral Health</a:t>
            </a:r>
            <a:endParaRPr lang="en-US" dirty="0">
              <a:solidFill>
                <a:srgbClr val="FFFFFF"/>
              </a:solidFill>
            </a:endParaRPr>
          </a:p>
        </p:txBody>
      </p:sp>
      <p:sp>
        <p:nvSpPr>
          <p:cNvPr id="10" name="Rectangle 6"/>
          <p:cNvSpPr>
            <a:spLocks noGrp="1" noChangeArrowheads="1"/>
          </p:cNvSpPr>
          <p:nvPr>
            <p:ph type="sldNum" sz="quarter" idx="4"/>
          </p:nvPr>
        </p:nvSpPr>
        <p:spPr>
          <a:xfrm>
            <a:off x="7690339" y="6491290"/>
            <a:ext cx="1289539" cy="337651"/>
          </a:xfrm>
          <a:prstGeom prst="rect">
            <a:avLst/>
          </a:prstGeom>
          <a:ln/>
        </p:spPr>
        <p:txBody>
          <a:bodyPr lIns="91418" tIns="45709" rIns="91418" bIns="45709"/>
          <a:lstStyle>
            <a:lvl1pPr>
              <a:defRPr>
                <a:solidFill>
                  <a:schemeClr val="bg1"/>
                </a:solidFill>
              </a:defRPr>
            </a:lvl1pPr>
          </a:lstStyle>
          <a:p>
            <a:pPr>
              <a:defRPr/>
            </a:pPr>
            <a:fld id="{58EBCBB6-6101-435F-A5EB-89A828195421}" type="slidenum">
              <a:rPr lang="en-US" smtClean="0"/>
              <a:pPr>
                <a:defRPr/>
              </a:pPr>
              <a:t>‹#›</a:t>
            </a:fld>
            <a:endParaRPr lang="en-US"/>
          </a:p>
        </p:txBody>
      </p:sp>
    </p:spTree>
    <p:extLst>
      <p:ext uri="{BB962C8B-B14F-4D97-AF65-F5344CB8AC3E}">
        <p14:creationId xmlns:p14="http://schemas.microsoft.com/office/powerpoint/2010/main" val="4136304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092" algn="ctr" rtl="0" fontAlgn="base">
        <a:spcBef>
          <a:spcPct val="0"/>
        </a:spcBef>
        <a:spcAft>
          <a:spcPct val="0"/>
        </a:spcAft>
        <a:defRPr sz="4400">
          <a:solidFill>
            <a:schemeClr val="tx2"/>
          </a:solidFill>
          <a:latin typeface="Century Gothic" pitchFamily="34" charset="0"/>
        </a:defRPr>
      </a:lvl6pPr>
      <a:lvl7pPr marL="914186" algn="ctr" rtl="0" fontAlgn="base">
        <a:spcBef>
          <a:spcPct val="0"/>
        </a:spcBef>
        <a:spcAft>
          <a:spcPct val="0"/>
        </a:spcAft>
        <a:defRPr sz="4400">
          <a:solidFill>
            <a:schemeClr val="tx2"/>
          </a:solidFill>
          <a:latin typeface="Century Gothic" pitchFamily="34" charset="0"/>
        </a:defRPr>
      </a:lvl7pPr>
      <a:lvl8pPr marL="1371279" algn="ctr" rtl="0" fontAlgn="base">
        <a:spcBef>
          <a:spcPct val="0"/>
        </a:spcBef>
        <a:spcAft>
          <a:spcPct val="0"/>
        </a:spcAft>
        <a:defRPr sz="4400">
          <a:solidFill>
            <a:schemeClr val="tx2"/>
          </a:solidFill>
          <a:latin typeface="Century Gothic" pitchFamily="34" charset="0"/>
        </a:defRPr>
      </a:lvl8pPr>
      <a:lvl9pPr marL="1828373" algn="ctr" rtl="0" fontAlgn="base">
        <a:spcBef>
          <a:spcPct val="0"/>
        </a:spcBef>
        <a:spcAft>
          <a:spcPct val="0"/>
        </a:spcAft>
        <a:defRPr sz="4400">
          <a:solidFill>
            <a:schemeClr val="tx2"/>
          </a:solidFill>
          <a:latin typeface="Century Gothic" pitchFamily="34" charset="0"/>
        </a:defRPr>
      </a:lvl9pPr>
    </p:titleStyle>
    <p:body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tel:202-232-6100" TargetMode="External"/><Relationship Id="rId2" Type="http://schemas.openxmlformats.org/officeDocument/2006/relationships/hyperlink" Target="tel:202-710-1850" TargetMode="External"/><Relationship Id="rId1" Type="http://schemas.openxmlformats.org/officeDocument/2006/relationships/slideLayout" Target="../slideLayouts/slideLayout2.xml"/><Relationship Id="rId5" Type="http://schemas.openxmlformats.org/officeDocument/2006/relationships/hyperlink" Target="tel:202-889-3182" TargetMode="External"/><Relationship Id="rId4" Type="http://schemas.openxmlformats.org/officeDocument/2006/relationships/hyperlink" Target="tel:202-319%20-123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118" y="261525"/>
            <a:ext cx="8331200" cy="1781907"/>
          </a:xfrm>
        </p:spPr>
        <p:txBody>
          <a:bodyPr/>
          <a:lstStyle/>
          <a:p>
            <a:endParaRPr lang="en-US" dirty="0"/>
          </a:p>
        </p:txBody>
      </p:sp>
      <p:sp>
        <p:nvSpPr>
          <p:cNvPr id="3" name="Subtitle 2"/>
          <p:cNvSpPr>
            <a:spLocks noGrp="1"/>
          </p:cNvSpPr>
          <p:nvPr>
            <p:ph type="subTitle" idx="1"/>
          </p:nvPr>
        </p:nvSpPr>
        <p:spPr>
          <a:xfrm>
            <a:off x="1170765" y="4280938"/>
            <a:ext cx="6400800" cy="1022582"/>
          </a:xfrm>
        </p:spPr>
        <p:txBody>
          <a:bodyPr/>
          <a:lstStyle/>
          <a:p>
            <a:r>
              <a:rPr lang="en-US" dirty="0" smtClean="0"/>
              <a:t>Response to Opioids in the District</a:t>
            </a:r>
            <a:endParaRPr lang="en-US" dirty="0"/>
          </a:p>
        </p:txBody>
      </p:sp>
    </p:spTree>
    <p:extLst>
      <p:ext uri="{BB962C8B-B14F-4D97-AF65-F5344CB8AC3E}">
        <p14:creationId xmlns:p14="http://schemas.microsoft.com/office/powerpoint/2010/main" val="2560402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Opioids Continued</a:t>
            </a:r>
            <a:endParaRPr lang="en-US" dirty="0"/>
          </a:p>
        </p:txBody>
      </p:sp>
      <p:sp>
        <p:nvSpPr>
          <p:cNvPr id="3" name="Content Placeholder 2"/>
          <p:cNvSpPr>
            <a:spLocks noGrp="1"/>
          </p:cNvSpPr>
          <p:nvPr>
            <p:ph idx="1"/>
          </p:nvPr>
        </p:nvSpPr>
        <p:spPr/>
        <p:txBody>
          <a:bodyPr/>
          <a:lstStyle/>
          <a:p>
            <a:pPr marL="0" indent="0">
              <a:buNone/>
            </a:pPr>
            <a:r>
              <a:rPr lang="en-US" sz="1800" dirty="0"/>
              <a:t>How to recognize opioid use/abuse :</a:t>
            </a:r>
          </a:p>
          <a:p>
            <a:r>
              <a:rPr lang="en-US" sz="1800" dirty="0"/>
              <a:t> A thorough pain assessment is vital to the initial evaluation of a patient and must be performed to guide treatment decisions. </a:t>
            </a:r>
          </a:p>
          <a:p>
            <a:endParaRPr lang="en-US" sz="1800" dirty="0"/>
          </a:p>
          <a:p>
            <a:r>
              <a:rPr lang="en-US" sz="1800" dirty="0"/>
              <a:t>Dosing may be done incrementally and titrated to analgesic effect. Particularly in those without prior analgesic use, effects are variable and overdosing in these patients can result in adverse events.</a:t>
            </a:r>
          </a:p>
          <a:p>
            <a:endParaRPr lang="en-US" sz="1800" dirty="0"/>
          </a:p>
          <a:p>
            <a:r>
              <a:rPr lang="en-US" sz="1800" dirty="0"/>
              <a:t>Individualize doses based on risk for adverse outcomes, prior effective doses, comorbidities, concomitant medications, and response to therapy.</a:t>
            </a:r>
          </a:p>
          <a:p>
            <a:endParaRPr lang="en-US" sz="1400" dirty="0"/>
          </a:p>
        </p:txBody>
      </p:sp>
    </p:spTree>
    <p:extLst>
      <p:ext uri="{BB962C8B-B14F-4D97-AF65-F5344CB8AC3E}">
        <p14:creationId xmlns:p14="http://schemas.microsoft.com/office/powerpoint/2010/main" val="315617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Opioids Continued</a:t>
            </a:r>
            <a:endParaRPr lang="en-US" dirty="0"/>
          </a:p>
        </p:txBody>
      </p:sp>
      <p:sp>
        <p:nvSpPr>
          <p:cNvPr id="3" name="Content Placeholder 2"/>
          <p:cNvSpPr>
            <a:spLocks noGrp="1"/>
          </p:cNvSpPr>
          <p:nvPr>
            <p:ph idx="1"/>
          </p:nvPr>
        </p:nvSpPr>
        <p:spPr/>
        <p:txBody>
          <a:bodyPr/>
          <a:lstStyle/>
          <a:p>
            <a:r>
              <a:rPr lang="en-US" sz="1600" dirty="0"/>
              <a:t>Immediate-release opioids are recommended for breakthrough pain.</a:t>
            </a:r>
          </a:p>
          <a:p>
            <a:endParaRPr lang="en-US" sz="1600" dirty="0"/>
          </a:p>
          <a:p>
            <a:r>
              <a:rPr lang="en-US" sz="1600" dirty="0"/>
              <a:t>When possible, use the same class of opioid analgesic for long-acting (</a:t>
            </a:r>
            <a:r>
              <a:rPr lang="en-US" sz="1600" dirty="0" err="1"/>
              <a:t>ie</a:t>
            </a:r>
            <a:r>
              <a:rPr lang="en-US" sz="1600" dirty="0"/>
              <a:t>, 24-hour scheduled doses) and short-acting (</a:t>
            </a:r>
            <a:r>
              <a:rPr lang="en-US" sz="1600" dirty="0" err="1"/>
              <a:t>ie</a:t>
            </a:r>
            <a:r>
              <a:rPr lang="en-US" sz="1600" dirty="0"/>
              <a:t>, PRN doses for breakthrough pain) pain relief</a:t>
            </a:r>
            <a:r>
              <a:rPr lang="en-US" dirty="0"/>
              <a:t>.</a:t>
            </a:r>
          </a:p>
          <a:p>
            <a:endParaRPr lang="en-US" dirty="0"/>
          </a:p>
          <a:p>
            <a:endParaRPr lang="en-US" dirty="0"/>
          </a:p>
        </p:txBody>
      </p:sp>
    </p:spTree>
    <p:extLst>
      <p:ext uri="{BB962C8B-B14F-4D97-AF65-F5344CB8AC3E}">
        <p14:creationId xmlns:p14="http://schemas.microsoft.com/office/powerpoint/2010/main" val="1186672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8299"/>
          </a:xfrm>
        </p:spPr>
        <p:txBody>
          <a:bodyPr/>
          <a:lstStyle/>
          <a:p>
            <a:r>
              <a:rPr lang="en-US" dirty="0" smtClean="0"/>
              <a:t>HEROIN </a:t>
            </a:r>
            <a:endParaRPr lang="en-US" dirty="0"/>
          </a:p>
        </p:txBody>
      </p:sp>
      <p:sp>
        <p:nvSpPr>
          <p:cNvPr id="3" name="Content Placeholder 2"/>
          <p:cNvSpPr>
            <a:spLocks noGrp="1"/>
          </p:cNvSpPr>
          <p:nvPr>
            <p:ph idx="1"/>
          </p:nvPr>
        </p:nvSpPr>
        <p:spPr>
          <a:xfrm>
            <a:off x="457200" y="848299"/>
            <a:ext cx="8229600" cy="4740971"/>
          </a:xfrm>
        </p:spPr>
        <p:txBody>
          <a:bodyPr/>
          <a:lstStyle/>
          <a:p>
            <a:pPr marL="0" indent="0">
              <a:buNone/>
            </a:pPr>
            <a:r>
              <a:rPr lang="en-US" sz="1400" dirty="0"/>
              <a:t>Heroin is a powerful opiate drug. Heroin looks like a white or brownish powder, or as the black sticky substance known on the streets as “black tar heroin.” It is diluted with other drugs or with sugar, starch, powdered milk, or quinine before injecting, smoking, or snorting. Some of the physical symptoms of heroin are euphoria, drowsiness, respiratory depression, constricted pupils, nausea, and dry mouth.</a:t>
            </a:r>
          </a:p>
          <a:p>
            <a:pPr marL="0" indent="0">
              <a:buNone/>
            </a:pPr>
            <a:r>
              <a:rPr lang="en-US" sz="1400" dirty="0"/>
              <a:t>A heroin overdose causes slow and shallow breathing, blue lips and fingernails, clammy skin, convulsions, coma, and can be fatal</a:t>
            </a:r>
            <a:r>
              <a:rPr lang="en-US" sz="1400" dirty="0" smtClean="0"/>
              <a:t>.</a:t>
            </a:r>
          </a:p>
          <a:p>
            <a:pPr marL="0" indent="0">
              <a:buNone/>
            </a:pPr>
            <a:r>
              <a:rPr lang="en-US" sz="1400" dirty="0"/>
              <a:t>Many young people who inject heroin report misuse of prescription opioids before starting to use heroin. In addition to increasing the risk of overdose, the intravenous use of heroin places individuals at higher risk </a:t>
            </a:r>
            <a:r>
              <a:rPr lang="en-US" sz="1400" dirty="0" smtClean="0"/>
              <a:t>of </a:t>
            </a:r>
            <a:r>
              <a:rPr lang="en-US" sz="1400" dirty="0"/>
              <a:t>diseases like HIV and hepatitis C</a:t>
            </a:r>
            <a:r>
              <a:rPr lang="en-US" sz="1400" dirty="0" smtClean="0"/>
              <a:t>.</a:t>
            </a:r>
          </a:p>
          <a:p>
            <a:pPr marL="0" indent="0">
              <a:buNone/>
            </a:pPr>
            <a:endParaRPr lang="en-US" sz="1400" dirty="0"/>
          </a:p>
          <a:p>
            <a:pPr marL="0" indent="0">
              <a:buNone/>
            </a:pPr>
            <a:r>
              <a:rPr lang="en-US" sz="1400" dirty="0"/>
              <a:t>According to SAMHSA’s 2014 NSDUH (PDF | 3.4 MB):</a:t>
            </a:r>
          </a:p>
          <a:p>
            <a:r>
              <a:rPr lang="en-US" sz="1400" dirty="0"/>
              <a:t>4.8 million people have used heroin at some point in their lives.</a:t>
            </a:r>
          </a:p>
          <a:p>
            <a:r>
              <a:rPr lang="en-US" sz="1400" dirty="0"/>
              <a:t>Among people between the ages of 12 and 49, the average age of first use was 28.</a:t>
            </a:r>
          </a:p>
          <a:p>
            <a:r>
              <a:rPr lang="en-US" sz="1400" dirty="0"/>
              <a:t>212,000 people aged 12 or older used heroin for the first time within the past 12 months.</a:t>
            </a:r>
          </a:p>
          <a:p>
            <a:r>
              <a:rPr lang="en-US" sz="1400" dirty="0"/>
              <a:t>Approximately 435,000 people were regular (past-month) users of heroin.</a:t>
            </a:r>
          </a:p>
          <a:p>
            <a:pPr marL="0" indent="0">
              <a:buNone/>
            </a:pPr>
            <a:endParaRPr lang="en-US" sz="1400" dirty="0" smtClean="0"/>
          </a:p>
          <a:p>
            <a:pPr marL="0" indent="0">
              <a:buNone/>
            </a:pPr>
            <a:r>
              <a:rPr lang="en-US" sz="1400" dirty="0" smtClean="0"/>
              <a:t>For </a:t>
            </a:r>
            <a:r>
              <a:rPr lang="en-US" sz="1400" dirty="0"/>
              <a:t>more information about the treatment of opioid use disorders, visit the topics Behavioral Health Treatments and Services, Mental and Substance Use Disorders, and Prescription Drug Misuse and Abuse</a:t>
            </a:r>
          </a:p>
          <a:p>
            <a:pPr marL="0" indent="0">
              <a:buNone/>
            </a:pPr>
            <a:endParaRPr lang="en-US" sz="1400" dirty="0"/>
          </a:p>
        </p:txBody>
      </p:sp>
    </p:spTree>
    <p:extLst>
      <p:ext uri="{BB962C8B-B14F-4D97-AF65-F5344CB8AC3E}">
        <p14:creationId xmlns:p14="http://schemas.microsoft.com/office/powerpoint/2010/main" val="1901956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Event of an OVERDOSE…</a:t>
            </a:r>
            <a:endParaRPr lang="en-US" dirty="0"/>
          </a:p>
        </p:txBody>
      </p:sp>
      <p:sp>
        <p:nvSpPr>
          <p:cNvPr id="3" name="Content Placeholder 2"/>
          <p:cNvSpPr>
            <a:spLocks noGrp="1"/>
          </p:cNvSpPr>
          <p:nvPr>
            <p:ph idx="1"/>
          </p:nvPr>
        </p:nvSpPr>
        <p:spPr>
          <a:xfrm>
            <a:off x="457200" y="1417638"/>
            <a:ext cx="8229600" cy="4708529"/>
          </a:xfrm>
        </p:spPr>
        <p:txBody>
          <a:bodyPr/>
          <a:lstStyle/>
          <a:p>
            <a:pPr marL="0" indent="0" algn="just">
              <a:buNone/>
            </a:pPr>
            <a:r>
              <a:rPr lang="en-US" sz="1200" dirty="0"/>
              <a:t>Naloxone </a:t>
            </a:r>
            <a:r>
              <a:rPr lang="en-US" sz="1200"/>
              <a:t>- </a:t>
            </a:r>
            <a:r>
              <a:rPr lang="en-US" sz="1200" smtClean="0"/>
              <a:t>is </a:t>
            </a:r>
            <a:r>
              <a:rPr lang="en-US" sz="1200" dirty="0"/>
              <a:t>a medication approved by the Food and Drug Administration (FDA) to prevent overdose by opioids such as heroin, morphine, and oxycodone. It blocks opioid receptor sites, reversing the toxic effects of the overdose. Naloxone is administered when a patient is showing signs of opioid overdose. The medication can be given by intranasal spray, intramuscular (into the muscle), subcutaneous (under the skin), or intravenous injection.</a:t>
            </a:r>
          </a:p>
          <a:p>
            <a:pPr algn="just"/>
            <a:endParaRPr lang="en-US" sz="1200" dirty="0" smtClean="0"/>
          </a:p>
          <a:p>
            <a:pPr algn="just"/>
            <a:r>
              <a:rPr lang="en-US" sz="1200" dirty="0" smtClean="0"/>
              <a:t>Good </a:t>
            </a:r>
            <a:r>
              <a:rPr lang="en-US" sz="1200" dirty="0"/>
              <a:t>Samaritan Law (a) Any person who in </a:t>
            </a:r>
            <a:r>
              <a:rPr lang="en-US" sz="1200" b="1" u="sng" dirty="0"/>
              <a:t>good faith </a:t>
            </a:r>
            <a:r>
              <a:rPr lang="en-US" sz="1200" dirty="0"/>
              <a:t>renders emergency medical care or assistance to an injured person at the scene of an accident or other emergency in the District of Columbia outside of a hospital, without the expectation of receiving or intending to seek compensation from such injured person for such service, shall not be liable in civil damages for any act or omission, not constituting gross negligence, in the course of rendering such care or assistance.</a:t>
            </a:r>
            <a:endParaRPr lang="en-US" sz="1200" dirty="0" smtClean="0"/>
          </a:p>
          <a:p>
            <a:pPr algn="just"/>
            <a:endParaRPr lang="en-US" sz="1200" dirty="0"/>
          </a:p>
          <a:p>
            <a:pPr lvl="1" algn="just"/>
            <a:r>
              <a:rPr lang="en-US" sz="1200" dirty="0"/>
              <a:t>(1) </a:t>
            </a:r>
            <a:r>
              <a:rPr lang="en-US" sz="1200" b="1" dirty="0"/>
              <a:t>“Good faith” </a:t>
            </a:r>
            <a:r>
              <a:rPr lang="en-US" sz="1200" dirty="0"/>
              <a:t>under subsection (a) of this section does not include the seeking of health care as a result of using drugs or alcohol in connection with the execution of an arrest warrant or search warrant or a lawful arrest or search.</a:t>
            </a:r>
          </a:p>
          <a:p>
            <a:pPr marL="399956" lvl="1" indent="0" algn="just">
              <a:buNone/>
            </a:pPr>
            <a:endParaRPr lang="en-US" sz="1200" dirty="0"/>
          </a:p>
          <a:p>
            <a:pPr lvl="1" algn="just"/>
            <a:r>
              <a:rPr lang="en-US" sz="1200" dirty="0"/>
              <a:t>(3) “Overdose” means an acute condition of physical illness, coma, mania, hysteria, seizure, cardiac arrest, cessation of breathing, or death, which is or reasonably appears to be the result of consumption or use of drugs or alcohol and relates to an adverse reaction to or the quantity ingested of the drugs or alcohol, or to a substance with which the drugs or alcohol was combined.</a:t>
            </a:r>
            <a:endParaRPr lang="en-US" sz="1200" dirty="0" smtClean="0"/>
          </a:p>
          <a:p>
            <a:pPr algn="just"/>
            <a:endParaRPr lang="en-US" sz="1200" dirty="0"/>
          </a:p>
          <a:p>
            <a:pPr algn="just"/>
            <a:endParaRPr lang="en-US" sz="1200" dirty="0"/>
          </a:p>
          <a:p>
            <a:pPr marL="0" indent="0">
              <a:buNone/>
            </a:pPr>
            <a:endParaRPr lang="en-US" dirty="0"/>
          </a:p>
        </p:txBody>
      </p:sp>
    </p:spTree>
    <p:extLst>
      <p:ext uri="{BB962C8B-B14F-4D97-AF65-F5344CB8AC3E}">
        <p14:creationId xmlns:p14="http://schemas.microsoft.com/office/powerpoint/2010/main" val="2886522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2970"/>
          </a:xfrm>
        </p:spPr>
        <p:txBody>
          <a:bodyPr/>
          <a:lstStyle/>
          <a:p>
            <a:r>
              <a:rPr lang="en-US" dirty="0" smtClean="0"/>
              <a:t>Campaigns</a:t>
            </a:r>
            <a:endParaRPr lang="en-US" dirty="0"/>
          </a:p>
        </p:txBody>
      </p:sp>
      <p:sp>
        <p:nvSpPr>
          <p:cNvPr id="3" name="Content Placeholder 2"/>
          <p:cNvSpPr>
            <a:spLocks noGrp="1"/>
          </p:cNvSpPr>
          <p:nvPr>
            <p:ph idx="1"/>
          </p:nvPr>
        </p:nvSpPr>
        <p:spPr>
          <a:xfrm>
            <a:off x="182880" y="902970"/>
            <a:ext cx="8823960" cy="5223197"/>
          </a:xfrm>
        </p:spPr>
        <p:txBody>
          <a:bodyPr/>
          <a:lstStyle/>
          <a:p>
            <a:r>
              <a:rPr lang="en-US" sz="2400" dirty="0"/>
              <a:t>Adult – Ages 30-60; Harm/Risk </a:t>
            </a:r>
            <a:r>
              <a:rPr lang="en-US" sz="2400" dirty="0" smtClean="0"/>
              <a:t>Reduction</a:t>
            </a:r>
            <a:endParaRPr lang="en-US" sz="1800" dirty="0" smtClean="0"/>
          </a:p>
          <a:p>
            <a:pPr lvl="2"/>
            <a:r>
              <a:rPr lang="en-US" sz="1800" dirty="0" smtClean="0"/>
              <a:t>From </a:t>
            </a:r>
            <a:r>
              <a:rPr lang="en-US" sz="1800" dirty="0"/>
              <a:t>January 1, 2014 to November 30, 2016, the D.C. Office of the Chief Medical Examiner investigated a total of 3,952 deaths due to use of opioids –including 83 deaths in 2014, 114 in 2015 and 198 deaths in 2016, respectively.</a:t>
            </a:r>
          </a:p>
          <a:p>
            <a:pPr lvl="2"/>
            <a:r>
              <a:rPr lang="en-US" sz="1800" dirty="0"/>
              <a:t>83% of overdoses were African American and 51 was the average age for an overdose</a:t>
            </a:r>
            <a:r>
              <a:rPr lang="en-US" sz="1800" dirty="0" smtClean="0"/>
              <a:t>.</a:t>
            </a:r>
            <a:endParaRPr lang="en-US" dirty="0" smtClean="0"/>
          </a:p>
          <a:p>
            <a:r>
              <a:rPr lang="en-US" sz="2400" dirty="0" smtClean="0"/>
              <a:t>Youth – Ages 12-17, Young adults ages 18-25</a:t>
            </a:r>
            <a:endParaRPr lang="en-US" sz="1800" dirty="0" smtClean="0"/>
          </a:p>
          <a:p>
            <a:pPr lvl="2"/>
            <a:r>
              <a:rPr lang="en-US" sz="1800" dirty="0" smtClean="0"/>
              <a:t>891,000 </a:t>
            </a:r>
            <a:r>
              <a:rPr lang="en-US" sz="1800" dirty="0"/>
              <a:t>youth between the ages 12 and 17 misused opioids and 239,000 misused pain relievers according to </a:t>
            </a:r>
            <a:r>
              <a:rPr lang="en-US" sz="1800" dirty="0" smtClean="0"/>
              <a:t>the </a:t>
            </a:r>
            <a:r>
              <a:rPr lang="en-US" sz="1800" dirty="0"/>
              <a:t>2016 National Survey on Drug Use and Health. </a:t>
            </a:r>
            <a:endParaRPr lang="en-US" sz="1800" dirty="0" smtClean="0"/>
          </a:p>
          <a:p>
            <a:pPr lvl="2"/>
            <a:r>
              <a:rPr lang="en-US" sz="1800" dirty="0" smtClean="0"/>
              <a:t>Tackle </a:t>
            </a:r>
            <a:r>
              <a:rPr lang="en-US" sz="1800" dirty="0"/>
              <a:t>the common </a:t>
            </a:r>
            <a:r>
              <a:rPr lang="en-US" sz="1800" dirty="0" smtClean="0"/>
              <a:t>misperceptions </a:t>
            </a:r>
            <a:r>
              <a:rPr lang="en-US" sz="1800" dirty="0"/>
              <a:t>that </a:t>
            </a:r>
            <a:r>
              <a:rPr lang="en-US" sz="1800" dirty="0" smtClean="0"/>
              <a:t>1) prescription </a:t>
            </a:r>
            <a:r>
              <a:rPr lang="en-US" sz="1800" dirty="0"/>
              <a:t>drugs are safer than other drugs, 2) </a:t>
            </a:r>
            <a:r>
              <a:rPr lang="en-US" sz="1800" dirty="0" smtClean="0"/>
              <a:t>use of opioids and prescriptions are not as glamorous as some media has made them seem</a:t>
            </a:r>
          </a:p>
          <a:p>
            <a:pPr lvl="2"/>
            <a:r>
              <a:rPr lang="en-US" sz="1800" dirty="0"/>
              <a:t>E</a:t>
            </a:r>
            <a:r>
              <a:rPr lang="en-US" sz="1800" dirty="0" smtClean="0"/>
              <a:t>ducates </a:t>
            </a:r>
            <a:r>
              <a:rPr lang="en-US" sz="1800" dirty="0"/>
              <a:t>teens and parents about the risks of physical and mental </a:t>
            </a:r>
            <a:r>
              <a:rPr lang="en-US" sz="1800" dirty="0" smtClean="0"/>
              <a:t>harm, </a:t>
            </a:r>
          </a:p>
          <a:p>
            <a:endParaRPr lang="en-US" dirty="0" smtClean="0"/>
          </a:p>
        </p:txBody>
      </p:sp>
    </p:spTree>
    <p:extLst>
      <p:ext uri="{BB962C8B-B14F-4D97-AF65-F5344CB8AC3E}">
        <p14:creationId xmlns:p14="http://schemas.microsoft.com/office/powerpoint/2010/main" val="393698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Times Have Changed</a:t>
            </a:r>
            <a:endParaRPr lang="en-US" dirty="0"/>
          </a:p>
        </p:txBody>
      </p:sp>
      <p:pic>
        <p:nvPicPr>
          <p:cNvPr id="4" name="Picture 3"/>
          <p:cNvPicPr>
            <a:picLocks noChangeAspect="1"/>
          </p:cNvPicPr>
          <p:nvPr/>
        </p:nvPicPr>
        <p:blipFill>
          <a:blip r:embed="rId2"/>
          <a:stretch>
            <a:fillRect/>
          </a:stretch>
        </p:blipFill>
        <p:spPr>
          <a:xfrm>
            <a:off x="357247" y="1688122"/>
            <a:ext cx="8599802" cy="3956539"/>
          </a:xfrm>
          <a:prstGeom prst="rect">
            <a:avLst/>
          </a:prstGeom>
        </p:spPr>
      </p:pic>
    </p:spTree>
    <p:extLst>
      <p:ext uri="{BB962C8B-B14F-4D97-AF65-F5344CB8AC3E}">
        <p14:creationId xmlns:p14="http://schemas.microsoft.com/office/powerpoint/2010/main" val="177041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Harmful Than You Think</a:t>
            </a:r>
            <a:endParaRPr lang="en-US" dirty="0"/>
          </a:p>
        </p:txBody>
      </p:sp>
      <p:pic>
        <p:nvPicPr>
          <p:cNvPr id="4" name="Picture 3"/>
          <p:cNvPicPr>
            <a:picLocks noChangeAspect="1"/>
          </p:cNvPicPr>
          <p:nvPr/>
        </p:nvPicPr>
        <p:blipFill>
          <a:blip r:embed="rId2"/>
          <a:stretch>
            <a:fillRect/>
          </a:stretch>
        </p:blipFill>
        <p:spPr>
          <a:xfrm>
            <a:off x="1097280" y="1188545"/>
            <a:ext cx="3474720" cy="4847511"/>
          </a:xfrm>
          <a:prstGeom prst="rect">
            <a:avLst/>
          </a:prstGeom>
        </p:spPr>
      </p:pic>
      <p:pic>
        <p:nvPicPr>
          <p:cNvPr id="5" name="Picture 4"/>
          <p:cNvPicPr>
            <a:picLocks noChangeAspect="1"/>
          </p:cNvPicPr>
          <p:nvPr/>
        </p:nvPicPr>
        <p:blipFill>
          <a:blip r:embed="rId3"/>
          <a:stretch>
            <a:fillRect/>
          </a:stretch>
        </p:blipFill>
        <p:spPr>
          <a:xfrm>
            <a:off x="4694499" y="1989452"/>
            <a:ext cx="4212701" cy="2993395"/>
          </a:xfrm>
          <a:prstGeom prst="rect">
            <a:avLst/>
          </a:prstGeom>
        </p:spPr>
      </p:pic>
    </p:spTree>
    <p:extLst>
      <p:ext uri="{BB962C8B-B14F-4D97-AF65-F5344CB8AC3E}">
        <p14:creationId xmlns:p14="http://schemas.microsoft.com/office/powerpoint/2010/main" val="1977227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Harmful Than You Think</a:t>
            </a:r>
            <a:endParaRPr lang="en-US" dirty="0"/>
          </a:p>
        </p:txBody>
      </p:sp>
      <p:pic>
        <p:nvPicPr>
          <p:cNvPr id="3" name="Picture 2"/>
          <p:cNvPicPr>
            <a:picLocks noChangeAspect="1"/>
          </p:cNvPicPr>
          <p:nvPr/>
        </p:nvPicPr>
        <p:blipFill>
          <a:blip r:embed="rId2"/>
          <a:stretch>
            <a:fillRect/>
          </a:stretch>
        </p:blipFill>
        <p:spPr>
          <a:xfrm>
            <a:off x="971550" y="1218283"/>
            <a:ext cx="3444415" cy="4817002"/>
          </a:xfrm>
          <a:prstGeom prst="rect">
            <a:avLst/>
          </a:prstGeom>
        </p:spPr>
      </p:pic>
      <p:pic>
        <p:nvPicPr>
          <p:cNvPr id="6" name="Picture 5"/>
          <p:cNvPicPr>
            <a:picLocks noChangeAspect="1"/>
          </p:cNvPicPr>
          <p:nvPr/>
        </p:nvPicPr>
        <p:blipFill>
          <a:blip r:embed="rId3"/>
          <a:stretch>
            <a:fillRect/>
          </a:stretch>
        </p:blipFill>
        <p:spPr>
          <a:xfrm>
            <a:off x="4572000" y="1977259"/>
            <a:ext cx="4243184" cy="3017782"/>
          </a:xfrm>
          <a:prstGeom prst="rect">
            <a:avLst/>
          </a:prstGeom>
        </p:spPr>
      </p:pic>
    </p:spTree>
    <p:extLst>
      <p:ext uri="{BB962C8B-B14F-4D97-AF65-F5344CB8AC3E}">
        <p14:creationId xmlns:p14="http://schemas.microsoft.com/office/powerpoint/2010/main" val="3725286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Services </a:t>
            </a:r>
          </a:p>
        </p:txBody>
      </p:sp>
      <p:sp>
        <p:nvSpPr>
          <p:cNvPr id="3" name="Content Placeholder 2"/>
          <p:cNvSpPr>
            <a:spLocks noGrp="1"/>
          </p:cNvSpPr>
          <p:nvPr>
            <p:ph idx="1"/>
          </p:nvPr>
        </p:nvSpPr>
        <p:spPr/>
        <p:txBody>
          <a:bodyPr/>
          <a:lstStyle/>
          <a:p>
            <a:pPr marL="0" indent="0" algn="just">
              <a:spcBef>
                <a:spcPts val="0"/>
              </a:spcBef>
              <a:buNone/>
            </a:pPr>
            <a:r>
              <a:rPr lang="en-US" sz="2400" dirty="0"/>
              <a:t>Assessment and referrals for appropriate levels of care and maintenance of a comprehensive continuum of substance abuse treatment services including</a:t>
            </a:r>
            <a:r>
              <a:rPr lang="en-US" sz="2400" dirty="0" smtClean="0"/>
              <a:t>:</a:t>
            </a:r>
          </a:p>
          <a:p>
            <a:pPr marL="0" indent="0">
              <a:spcBef>
                <a:spcPts val="0"/>
              </a:spcBef>
              <a:buNone/>
            </a:pPr>
            <a:endParaRPr lang="en-US" sz="800" dirty="0"/>
          </a:p>
          <a:p>
            <a:pPr lvl="1">
              <a:spcBef>
                <a:spcPts val="0"/>
              </a:spcBef>
            </a:pPr>
            <a:r>
              <a:rPr lang="en-US" sz="2400" dirty="0"/>
              <a:t>Outpatient</a:t>
            </a:r>
          </a:p>
          <a:p>
            <a:pPr lvl="1">
              <a:spcBef>
                <a:spcPts val="0"/>
              </a:spcBef>
            </a:pPr>
            <a:r>
              <a:rPr lang="en-US" sz="2400" dirty="0"/>
              <a:t>Intensive outpatient </a:t>
            </a:r>
          </a:p>
          <a:p>
            <a:pPr lvl="1">
              <a:spcBef>
                <a:spcPts val="0"/>
              </a:spcBef>
            </a:pPr>
            <a:r>
              <a:rPr lang="en-US" sz="2400" dirty="0"/>
              <a:t>Residential </a:t>
            </a:r>
            <a:endParaRPr lang="en-US" sz="2400" dirty="0" smtClean="0"/>
          </a:p>
          <a:p>
            <a:pPr lvl="1">
              <a:spcBef>
                <a:spcPts val="0"/>
              </a:spcBef>
            </a:pPr>
            <a:r>
              <a:rPr lang="en-US" sz="2400" dirty="0" smtClean="0"/>
              <a:t>Detoxification</a:t>
            </a:r>
          </a:p>
          <a:p>
            <a:pPr lvl="1">
              <a:spcBef>
                <a:spcPts val="0"/>
              </a:spcBef>
            </a:pPr>
            <a:r>
              <a:rPr lang="en-US" sz="2400" dirty="0" smtClean="0"/>
              <a:t>Stabilization</a:t>
            </a:r>
          </a:p>
          <a:p>
            <a:pPr lvl="1">
              <a:spcBef>
                <a:spcPts val="0"/>
              </a:spcBef>
            </a:pPr>
            <a:r>
              <a:rPr lang="en-US" sz="2400" dirty="0" smtClean="0"/>
              <a:t>Medication Assisted Therapy (MAT)</a:t>
            </a:r>
            <a:endParaRPr lang="en-US" sz="2400" dirty="0"/>
          </a:p>
        </p:txBody>
      </p:sp>
    </p:spTree>
    <p:extLst>
      <p:ext uri="{BB962C8B-B14F-4D97-AF65-F5344CB8AC3E}">
        <p14:creationId xmlns:p14="http://schemas.microsoft.com/office/powerpoint/2010/main" val="1266200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Service Access</a:t>
            </a:r>
            <a:endParaRPr lang="en-US" dirty="0"/>
          </a:p>
        </p:txBody>
      </p:sp>
      <p:sp>
        <p:nvSpPr>
          <p:cNvPr id="3" name="Content Placeholder 2"/>
          <p:cNvSpPr>
            <a:spLocks noGrp="1"/>
          </p:cNvSpPr>
          <p:nvPr>
            <p:ph idx="1"/>
          </p:nvPr>
        </p:nvSpPr>
        <p:spPr>
          <a:xfrm>
            <a:off x="679939" y="1752604"/>
            <a:ext cx="8229600" cy="3159365"/>
          </a:xfrm>
        </p:spPr>
        <p:txBody>
          <a:bodyPr/>
          <a:lstStyle/>
          <a:p>
            <a:r>
              <a:rPr lang="en-US" dirty="0" smtClean="0"/>
              <a:t>DBH Access Helpline 1 (888) 7WE-HELP</a:t>
            </a:r>
          </a:p>
          <a:p>
            <a:endParaRPr lang="en-US" sz="1100" dirty="0" smtClean="0"/>
          </a:p>
          <a:p>
            <a:r>
              <a:rPr lang="en-US" dirty="0" smtClean="0"/>
              <a:t>Individuals up to the age of 21 can visit an ASTEP provider for assistance</a:t>
            </a:r>
          </a:p>
          <a:p>
            <a:pPr marL="0" indent="0">
              <a:buNone/>
            </a:pPr>
            <a:endParaRPr lang="en-US" sz="1000" dirty="0" smtClean="0"/>
          </a:p>
          <a:p>
            <a:r>
              <a:rPr lang="en-US" dirty="0" smtClean="0"/>
              <a:t>Individuals 21 and over can visit the ARC</a:t>
            </a:r>
            <a:endParaRPr lang="en-US" dirty="0"/>
          </a:p>
        </p:txBody>
      </p:sp>
    </p:spTree>
    <p:extLst>
      <p:ext uri="{BB962C8B-B14F-4D97-AF65-F5344CB8AC3E}">
        <p14:creationId xmlns:p14="http://schemas.microsoft.com/office/powerpoint/2010/main" val="3182859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80647" y="1307127"/>
            <a:ext cx="8229600" cy="4525963"/>
          </a:xfrm>
        </p:spPr>
        <p:txBody>
          <a:bodyPr/>
          <a:lstStyle/>
          <a:p>
            <a:r>
              <a:rPr lang="en-US" sz="2800" dirty="0" smtClean="0"/>
              <a:t>Develop a better understanding of opioids and potential risks</a:t>
            </a:r>
          </a:p>
          <a:p>
            <a:endParaRPr lang="en-US" sz="800" dirty="0" smtClean="0"/>
          </a:p>
          <a:p>
            <a:r>
              <a:rPr lang="en-US" sz="2800" dirty="0" smtClean="0"/>
              <a:t>Learn about what the Department of Behavioral Health is doing in response to the opioid issue</a:t>
            </a:r>
          </a:p>
          <a:p>
            <a:endParaRPr lang="en-US" sz="800" dirty="0" smtClean="0"/>
          </a:p>
          <a:p>
            <a:r>
              <a:rPr lang="en-US" sz="2800" dirty="0" smtClean="0"/>
              <a:t>Discover available supports:</a:t>
            </a:r>
          </a:p>
          <a:p>
            <a:pPr lvl="1"/>
            <a:r>
              <a:rPr lang="en-US" sz="2600" dirty="0" smtClean="0"/>
              <a:t>Prevention </a:t>
            </a:r>
          </a:p>
          <a:p>
            <a:pPr lvl="1"/>
            <a:r>
              <a:rPr lang="en-US" sz="2600" dirty="0" smtClean="0"/>
              <a:t>Treatment</a:t>
            </a:r>
          </a:p>
          <a:p>
            <a:pPr lvl="1"/>
            <a:r>
              <a:rPr lang="en-US" dirty="0" smtClean="0"/>
              <a:t>Recovery                                                                                                                          </a:t>
            </a:r>
          </a:p>
          <a:p>
            <a:endParaRPr lang="en-US" dirty="0" smtClean="0"/>
          </a:p>
          <a:p>
            <a:endParaRPr lang="en-US" dirty="0"/>
          </a:p>
        </p:txBody>
      </p:sp>
      <p:sp>
        <p:nvSpPr>
          <p:cNvPr id="4" name="Content Placeholder 2"/>
          <p:cNvSpPr txBox="1">
            <a:spLocks/>
          </p:cNvSpPr>
          <p:nvPr/>
        </p:nvSpPr>
        <p:spPr bwMode="auto">
          <a:xfrm>
            <a:off x="4243754" y="3944820"/>
            <a:ext cx="4595446" cy="279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a:lstStyle>
          <a:p>
            <a:pPr marL="457092" lvl="1" indent="0" defTabSz="914400">
              <a:buNone/>
            </a:pPr>
            <a:r>
              <a:rPr lang="en-US" sz="2600" kern="0" dirty="0" smtClean="0"/>
              <a:t>- Crisis Intervention</a:t>
            </a:r>
          </a:p>
          <a:p>
            <a:pPr defTabSz="914400"/>
            <a:endParaRPr lang="en-US" kern="0" dirty="0" smtClean="0"/>
          </a:p>
          <a:p>
            <a:pPr defTabSz="914400"/>
            <a:endParaRPr lang="en-US" kern="0" dirty="0"/>
          </a:p>
        </p:txBody>
      </p:sp>
    </p:spTree>
    <p:extLst>
      <p:ext uri="{BB962C8B-B14F-4D97-AF65-F5344CB8AC3E}">
        <p14:creationId xmlns:p14="http://schemas.microsoft.com/office/powerpoint/2010/main" val="3163524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ASTEP Providers</a:t>
            </a:r>
            <a:endParaRPr lang="en-US" dirty="0"/>
          </a:p>
        </p:txBody>
      </p:sp>
      <p:sp>
        <p:nvSpPr>
          <p:cNvPr id="3" name="Content Placeholder 2"/>
          <p:cNvSpPr>
            <a:spLocks noGrp="1"/>
          </p:cNvSpPr>
          <p:nvPr>
            <p:ph idx="1"/>
          </p:nvPr>
        </p:nvSpPr>
        <p:spPr>
          <a:xfrm>
            <a:off x="586153" y="1365742"/>
            <a:ext cx="8229600" cy="4525963"/>
          </a:xfrm>
        </p:spPr>
        <p:txBody>
          <a:bodyPr/>
          <a:lstStyle/>
          <a:p>
            <a:pPr marL="0" indent="0">
              <a:buNone/>
            </a:pPr>
            <a:r>
              <a:rPr lang="en-US" sz="2000" dirty="0" smtClean="0"/>
              <a:t>Adolescent Substance Abuse Treatment Expansion Program (ASTEP)</a:t>
            </a:r>
            <a:endParaRPr lang="en-US" sz="2000" dirty="0"/>
          </a:p>
        </p:txBody>
      </p:sp>
      <p:sp>
        <p:nvSpPr>
          <p:cNvPr id="4" name="TextBox 3"/>
          <p:cNvSpPr txBox="1"/>
          <p:nvPr/>
        </p:nvSpPr>
        <p:spPr>
          <a:xfrm>
            <a:off x="480646" y="2074984"/>
            <a:ext cx="3962400" cy="1323439"/>
          </a:xfrm>
          <a:prstGeom prst="rect">
            <a:avLst/>
          </a:prstGeom>
          <a:noFill/>
        </p:spPr>
        <p:txBody>
          <a:bodyPr wrap="square" rtlCol="0">
            <a:spAutoFit/>
          </a:bodyPr>
          <a:lstStyle/>
          <a:p>
            <a:r>
              <a:rPr lang="en-US" sz="1600" dirty="0">
                <a:solidFill>
                  <a:srgbClr val="FFAC06"/>
                </a:solidFill>
                <a:latin typeface="Cambria" panose="02040503050406030204" pitchFamily="18" charset="0"/>
              </a:rPr>
              <a:t>Federal City Recovery Services </a:t>
            </a:r>
            <a:r>
              <a:rPr lang="en-US" sz="1600" b="1" dirty="0" smtClean="0">
                <a:solidFill>
                  <a:srgbClr val="4E5051"/>
                </a:solidFill>
                <a:latin typeface="Cambria" panose="02040503050406030204" pitchFamily="18" charset="0"/>
              </a:rPr>
              <a:t>Address</a:t>
            </a:r>
            <a:r>
              <a:rPr lang="en-US" sz="1600" b="1" dirty="0">
                <a:solidFill>
                  <a:srgbClr val="4E5051"/>
                </a:solidFill>
                <a:latin typeface="Cambria" panose="02040503050406030204" pitchFamily="18" charset="0"/>
              </a:rPr>
              <a:t>:</a:t>
            </a:r>
            <a:r>
              <a:rPr lang="en-US" sz="1600" dirty="0">
                <a:solidFill>
                  <a:srgbClr val="4E5051"/>
                </a:solidFill>
                <a:latin typeface="Cambria" panose="02040503050406030204" pitchFamily="18" charset="0"/>
              </a:rPr>
              <a:t> 316 F Street NE, Suite 118, Washington, DC 20002</a:t>
            </a:r>
            <a:br>
              <a:rPr lang="en-US" sz="1600" dirty="0">
                <a:solidFill>
                  <a:srgbClr val="4E5051"/>
                </a:solidFill>
                <a:latin typeface="Cambria" panose="02040503050406030204" pitchFamily="18" charset="0"/>
              </a:rPr>
            </a:br>
            <a:r>
              <a:rPr lang="en-US" sz="1600" b="1" dirty="0">
                <a:solidFill>
                  <a:srgbClr val="4E5051"/>
                </a:solidFill>
                <a:latin typeface="Cambria" panose="02040503050406030204" pitchFamily="18" charset="0"/>
              </a:rPr>
              <a:t>Phone Number:</a:t>
            </a:r>
            <a:r>
              <a:rPr lang="en-US" sz="1600" dirty="0">
                <a:solidFill>
                  <a:srgbClr val="4E5051"/>
                </a:solidFill>
                <a:latin typeface="Cambria" panose="02040503050406030204" pitchFamily="18" charset="0"/>
              </a:rPr>
              <a:t> </a:t>
            </a:r>
            <a:r>
              <a:rPr lang="en-US" sz="1600" dirty="0">
                <a:solidFill>
                  <a:srgbClr val="EDAC2A"/>
                </a:solidFill>
                <a:latin typeface="Cambria" panose="02040503050406030204" pitchFamily="18" charset="0"/>
                <a:hlinkClick r:id="rId2"/>
              </a:rPr>
              <a:t>(202) 710-1850</a:t>
            </a:r>
            <a:r>
              <a:rPr lang="en-US" sz="1600" dirty="0">
                <a:solidFill>
                  <a:srgbClr val="4E5051"/>
                </a:solidFill>
                <a:latin typeface="Cambria" panose="02040503050406030204" pitchFamily="18" charset="0"/>
              </a:rPr>
              <a:t/>
            </a:r>
            <a:br>
              <a:rPr lang="en-US" sz="1600" dirty="0">
                <a:solidFill>
                  <a:srgbClr val="4E5051"/>
                </a:solidFill>
                <a:latin typeface="Cambria" panose="02040503050406030204" pitchFamily="18" charset="0"/>
              </a:rPr>
            </a:br>
            <a:r>
              <a:rPr lang="en-US" sz="1600" b="1" dirty="0">
                <a:solidFill>
                  <a:srgbClr val="4E5051"/>
                </a:solidFill>
                <a:latin typeface="Cambria" panose="02040503050406030204" pitchFamily="18" charset="0"/>
              </a:rPr>
              <a:t>Hours:</a:t>
            </a:r>
            <a:r>
              <a:rPr lang="en-US" sz="1600" dirty="0">
                <a:solidFill>
                  <a:srgbClr val="4E5051"/>
                </a:solidFill>
                <a:latin typeface="Cambria" panose="02040503050406030204" pitchFamily="18" charset="0"/>
              </a:rPr>
              <a:t> </a:t>
            </a:r>
            <a:r>
              <a:rPr lang="en-US" sz="1600" dirty="0" smtClean="0">
                <a:solidFill>
                  <a:srgbClr val="4E5051"/>
                </a:solidFill>
                <a:latin typeface="Cambria" panose="02040503050406030204" pitchFamily="18" charset="0"/>
              </a:rPr>
              <a:t>Mon to Fri, </a:t>
            </a:r>
            <a:r>
              <a:rPr lang="en-US" sz="1600" dirty="0">
                <a:solidFill>
                  <a:srgbClr val="4E5051"/>
                </a:solidFill>
                <a:latin typeface="Cambria" panose="02040503050406030204" pitchFamily="18" charset="0"/>
              </a:rPr>
              <a:t>9:00 AM – 5:00 PM</a:t>
            </a:r>
            <a:endParaRPr lang="en-US" sz="1600" b="0" i="0" dirty="0">
              <a:solidFill>
                <a:srgbClr val="4E5051"/>
              </a:solidFill>
              <a:effectLst/>
              <a:latin typeface="Cambria" panose="02040503050406030204" pitchFamily="18" charset="0"/>
            </a:endParaRPr>
          </a:p>
        </p:txBody>
      </p:sp>
      <p:sp>
        <p:nvSpPr>
          <p:cNvPr id="5" name="TextBox 4"/>
          <p:cNvSpPr txBox="1"/>
          <p:nvPr/>
        </p:nvSpPr>
        <p:spPr>
          <a:xfrm>
            <a:off x="4630615" y="2027044"/>
            <a:ext cx="4255477" cy="1569660"/>
          </a:xfrm>
          <a:prstGeom prst="rect">
            <a:avLst/>
          </a:prstGeom>
          <a:noFill/>
        </p:spPr>
        <p:txBody>
          <a:bodyPr wrap="square" rtlCol="0">
            <a:spAutoFit/>
          </a:bodyPr>
          <a:lstStyle/>
          <a:p>
            <a:r>
              <a:rPr lang="en-US" sz="1600" dirty="0">
                <a:solidFill>
                  <a:srgbClr val="FFAC06"/>
                </a:solidFill>
                <a:latin typeface="Cambria" panose="02040503050406030204" pitchFamily="18" charset="0"/>
              </a:rPr>
              <a:t>Hillcrest Children and Family Center </a:t>
            </a:r>
            <a:r>
              <a:rPr lang="en-US" sz="1600" b="1" dirty="0" smtClean="0">
                <a:solidFill>
                  <a:srgbClr val="4E5051"/>
                </a:solidFill>
                <a:latin typeface="Cambria" panose="02040503050406030204" pitchFamily="18" charset="0"/>
              </a:rPr>
              <a:t>Address:</a:t>
            </a:r>
            <a:r>
              <a:rPr lang="en-US" sz="1600" dirty="0">
                <a:solidFill>
                  <a:srgbClr val="4E5051"/>
                </a:solidFill>
                <a:latin typeface="Cambria" panose="02040503050406030204" pitchFamily="18" charset="0"/>
              </a:rPr>
              <a:t> 915 Rhode Island Avenue NW, Washington, DC 20001</a:t>
            </a:r>
            <a:br>
              <a:rPr lang="en-US" sz="1600" dirty="0">
                <a:solidFill>
                  <a:srgbClr val="4E5051"/>
                </a:solidFill>
                <a:latin typeface="Cambria" panose="02040503050406030204" pitchFamily="18" charset="0"/>
              </a:rPr>
            </a:br>
            <a:r>
              <a:rPr lang="en-US" sz="1600" b="1" dirty="0">
                <a:solidFill>
                  <a:srgbClr val="4E5051"/>
                </a:solidFill>
                <a:latin typeface="Cambria" panose="02040503050406030204" pitchFamily="18" charset="0"/>
              </a:rPr>
              <a:t>Phone Number:</a:t>
            </a:r>
            <a:r>
              <a:rPr lang="en-US" sz="1600" dirty="0">
                <a:solidFill>
                  <a:srgbClr val="4E5051"/>
                </a:solidFill>
                <a:latin typeface="Cambria" panose="02040503050406030204" pitchFamily="18" charset="0"/>
              </a:rPr>
              <a:t> </a:t>
            </a:r>
            <a:r>
              <a:rPr lang="en-US" sz="1600" dirty="0">
                <a:solidFill>
                  <a:srgbClr val="EDAC2A"/>
                </a:solidFill>
                <a:latin typeface="Cambria" panose="02040503050406030204" pitchFamily="18" charset="0"/>
                <a:hlinkClick r:id="rId3"/>
              </a:rPr>
              <a:t>(202) 232-6100</a:t>
            </a:r>
            <a:r>
              <a:rPr lang="en-US" sz="1600" dirty="0">
                <a:solidFill>
                  <a:srgbClr val="4E5051"/>
                </a:solidFill>
                <a:latin typeface="Cambria" panose="02040503050406030204" pitchFamily="18" charset="0"/>
              </a:rPr>
              <a:t/>
            </a:r>
            <a:br>
              <a:rPr lang="en-US" sz="1600" dirty="0">
                <a:solidFill>
                  <a:srgbClr val="4E5051"/>
                </a:solidFill>
                <a:latin typeface="Cambria" panose="02040503050406030204" pitchFamily="18" charset="0"/>
              </a:rPr>
            </a:br>
            <a:r>
              <a:rPr lang="en-US" sz="1600" b="1" dirty="0">
                <a:solidFill>
                  <a:srgbClr val="4E5051"/>
                </a:solidFill>
                <a:latin typeface="Cambria" panose="02040503050406030204" pitchFamily="18" charset="0"/>
              </a:rPr>
              <a:t>Hours:</a:t>
            </a:r>
            <a:r>
              <a:rPr lang="en-US" sz="1600" dirty="0">
                <a:solidFill>
                  <a:srgbClr val="4E5051"/>
                </a:solidFill>
                <a:latin typeface="Cambria" panose="02040503050406030204" pitchFamily="18" charset="0"/>
              </a:rPr>
              <a:t> </a:t>
            </a:r>
            <a:r>
              <a:rPr lang="en-US" sz="1600" dirty="0" smtClean="0">
                <a:solidFill>
                  <a:srgbClr val="4E5051"/>
                </a:solidFill>
                <a:latin typeface="Cambria" panose="02040503050406030204" pitchFamily="18" charset="0"/>
              </a:rPr>
              <a:t>Mon </a:t>
            </a:r>
            <a:r>
              <a:rPr lang="en-US" sz="1600" dirty="0">
                <a:solidFill>
                  <a:srgbClr val="4E5051"/>
                </a:solidFill>
                <a:latin typeface="Cambria" panose="02040503050406030204" pitchFamily="18" charset="0"/>
              </a:rPr>
              <a:t>and </a:t>
            </a:r>
            <a:r>
              <a:rPr lang="en-US" sz="1600" dirty="0" smtClean="0">
                <a:solidFill>
                  <a:srgbClr val="4E5051"/>
                </a:solidFill>
                <a:latin typeface="Cambria" panose="02040503050406030204" pitchFamily="18" charset="0"/>
              </a:rPr>
              <a:t>Fri, </a:t>
            </a:r>
            <a:r>
              <a:rPr lang="en-US" sz="1600" dirty="0">
                <a:solidFill>
                  <a:srgbClr val="4E5051"/>
                </a:solidFill>
                <a:latin typeface="Cambria" panose="02040503050406030204" pitchFamily="18" charset="0"/>
              </a:rPr>
              <a:t>8:30 AM </a:t>
            </a:r>
            <a:r>
              <a:rPr lang="en-US" sz="1600" dirty="0" smtClean="0">
                <a:solidFill>
                  <a:srgbClr val="4E5051"/>
                </a:solidFill>
                <a:latin typeface="Cambria" panose="02040503050406030204" pitchFamily="18" charset="0"/>
              </a:rPr>
              <a:t>– 6:00 </a:t>
            </a:r>
            <a:r>
              <a:rPr lang="en-US" sz="1600" dirty="0">
                <a:solidFill>
                  <a:srgbClr val="4E5051"/>
                </a:solidFill>
                <a:latin typeface="Cambria" panose="02040503050406030204" pitchFamily="18" charset="0"/>
              </a:rPr>
              <a:t>PM</a:t>
            </a:r>
            <a:br>
              <a:rPr lang="en-US" sz="1600" dirty="0">
                <a:solidFill>
                  <a:srgbClr val="4E5051"/>
                </a:solidFill>
                <a:latin typeface="Cambria" panose="02040503050406030204" pitchFamily="18" charset="0"/>
              </a:rPr>
            </a:br>
            <a:r>
              <a:rPr lang="en-US" sz="1600" dirty="0" smtClean="0">
                <a:solidFill>
                  <a:srgbClr val="4E5051"/>
                </a:solidFill>
                <a:latin typeface="Cambria" panose="02040503050406030204" pitchFamily="18" charset="0"/>
              </a:rPr>
              <a:t>Tues, Wed, and Thurs, </a:t>
            </a:r>
            <a:r>
              <a:rPr lang="en-US" sz="1600" dirty="0">
                <a:solidFill>
                  <a:srgbClr val="4E5051"/>
                </a:solidFill>
                <a:latin typeface="Cambria" panose="02040503050406030204" pitchFamily="18" charset="0"/>
              </a:rPr>
              <a:t>8:30 AM – 8:00 PM</a:t>
            </a:r>
            <a:endParaRPr lang="en-US" sz="1600" b="0" i="0" dirty="0">
              <a:solidFill>
                <a:srgbClr val="4E5051"/>
              </a:solidFill>
              <a:effectLst/>
              <a:latin typeface="Cambria" panose="02040503050406030204" pitchFamily="18" charset="0"/>
            </a:endParaRPr>
          </a:p>
        </p:txBody>
      </p:sp>
      <p:sp>
        <p:nvSpPr>
          <p:cNvPr id="6" name="TextBox 5"/>
          <p:cNvSpPr txBox="1"/>
          <p:nvPr/>
        </p:nvSpPr>
        <p:spPr>
          <a:xfrm>
            <a:off x="480646" y="3704492"/>
            <a:ext cx="3411415" cy="1815882"/>
          </a:xfrm>
          <a:prstGeom prst="rect">
            <a:avLst/>
          </a:prstGeom>
          <a:noFill/>
        </p:spPr>
        <p:txBody>
          <a:bodyPr wrap="square" rtlCol="0">
            <a:spAutoFit/>
          </a:bodyPr>
          <a:lstStyle/>
          <a:p>
            <a:r>
              <a:rPr lang="en-US" sz="1600" dirty="0">
                <a:solidFill>
                  <a:srgbClr val="FFAC06"/>
                </a:solidFill>
                <a:latin typeface="Cambria" panose="02040503050406030204" pitchFamily="18" charset="0"/>
              </a:rPr>
              <a:t>Latin American Youth Center </a:t>
            </a:r>
            <a:r>
              <a:rPr lang="en-US" sz="1600" b="1" dirty="0" smtClean="0">
                <a:solidFill>
                  <a:srgbClr val="4E5051"/>
                </a:solidFill>
                <a:latin typeface="Cambria" panose="02040503050406030204" pitchFamily="18" charset="0"/>
              </a:rPr>
              <a:t>Address</a:t>
            </a:r>
            <a:r>
              <a:rPr lang="en-US" sz="1600" b="1" dirty="0">
                <a:solidFill>
                  <a:srgbClr val="4E5051"/>
                </a:solidFill>
                <a:latin typeface="Cambria" panose="02040503050406030204" pitchFamily="18" charset="0"/>
              </a:rPr>
              <a:t>:</a:t>
            </a:r>
            <a:r>
              <a:rPr lang="en-US" sz="1600" dirty="0">
                <a:solidFill>
                  <a:srgbClr val="4E5051"/>
                </a:solidFill>
                <a:latin typeface="Cambria" panose="02040503050406030204" pitchFamily="18" charset="0"/>
              </a:rPr>
              <a:t> 1419 Columbia Road NW, Washington, DC 20009</a:t>
            </a:r>
            <a:br>
              <a:rPr lang="en-US" sz="1600" dirty="0">
                <a:solidFill>
                  <a:srgbClr val="4E5051"/>
                </a:solidFill>
                <a:latin typeface="Cambria" panose="02040503050406030204" pitchFamily="18" charset="0"/>
              </a:rPr>
            </a:br>
            <a:r>
              <a:rPr lang="en-US" sz="1600" b="1" dirty="0">
                <a:solidFill>
                  <a:srgbClr val="4E5051"/>
                </a:solidFill>
                <a:latin typeface="Cambria" panose="02040503050406030204" pitchFamily="18" charset="0"/>
              </a:rPr>
              <a:t>Phone Number:</a:t>
            </a:r>
            <a:r>
              <a:rPr lang="en-US" sz="1600" dirty="0">
                <a:solidFill>
                  <a:srgbClr val="4E5051"/>
                </a:solidFill>
                <a:latin typeface="Cambria" panose="02040503050406030204" pitchFamily="18" charset="0"/>
              </a:rPr>
              <a:t> </a:t>
            </a:r>
            <a:r>
              <a:rPr lang="en-US" sz="1600" dirty="0">
                <a:solidFill>
                  <a:srgbClr val="EDAC2A"/>
                </a:solidFill>
                <a:latin typeface="Cambria" panose="02040503050406030204" pitchFamily="18" charset="0"/>
                <a:hlinkClick r:id="rId4"/>
              </a:rPr>
              <a:t>(202) 319-2225</a:t>
            </a:r>
            <a:r>
              <a:rPr lang="en-US" sz="1600" dirty="0">
                <a:solidFill>
                  <a:srgbClr val="4E5051"/>
                </a:solidFill>
                <a:latin typeface="Cambria" panose="02040503050406030204" pitchFamily="18" charset="0"/>
              </a:rPr>
              <a:t/>
            </a:r>
            <a:br>
              <a:rPr lang="en-US" sz="1600" dirty="0">
                <a:solidFill>
                  <a:srgbClr val="4E5051"/>
                </a:solidFill>
                <a:latin typeface="Cambria" panose="02040503050406030204" pitchFamily="18" charset="0"/>
              </a:rPr>
            </a:br>
            <a:r>
              <a:rPr lang="en-US" sz="1600" b="1" dirty="0">
                <a:solidFill>
                  <a:srgbClr val="4E5051"/>
                </a:solidFill>
                <a:latin typeface="Cambria" panose="02040503050406030204" pitchFamily="18" charset="0"/>
              </a:rPr>
              <a:t>Contact:</a:t>
            </a:r>
            <a:r>
              <a:rPr lang="en-US" sz="1600" dirty="0">
                <a:solidFill>
                  <a:srgbClr val="4E5051"/>
                </a:solidFill>
                <a:latin typeface="Cambria" panose="02040503050406030204" pitchFamily="18" charset="0"/>
              </a:rPr>
              <a:t> </a:t>
            </a:r>
            <a:r>
              <a:rPr lang="en-US" sz="1600" dirty="0" err="1">
                <a:solidFill>
                  <a:srgbClr val="4E5051"/>
                </a:solidFill>
                <a:latin typeface="Cambria" panose="02040503050406030204" pitchFamily="18" charset="0"/>
              </a:rPr>
              <a:t>Rocío</a:t>
            </a:r>
            <a:r>
              <a:rPr lang="en-US" sz="1600" dirty="0">
                <a:solidFill>
                  <a:srgbClr val="4E5051"/>
                </a:solidFill>
                <a:latin typeface="Cambria" panose="02040503050406030204" pitchFamily="18" charset="0"/>
              </a:rPr>
              <a:t> Rosa, Admissions Coordinator, </a:t>
            </a:r>
            <a:r>
              <a:rPr lang="en-US" sz="1600" dirty="0">
                <a:solidFill>
                  <a:srgbClr val="EDAC2A"/>
                </a:solidFill>
                <a:latin typeface="Cambria" panose="02040503050406030204" pitchFamily="18" charset="0"/>
                <a:hlinkClick r:id="rId4"/>
              </a:rPr>
              <a:t>(202) 319-2257</a:t>
            </a:r>
            <a:r>
              <a:rPr lang="en-US" sz="1600" dirty="0">
                <a:solidFill>
                  <a:srgbClr val="4E5051"/>
                </a:solidFill>
                <a:latin typeface="Cambria" panose="02040503050406030204" pitchFamily="18" charset="0"/>
              </a:rPr>
              <a:t/>
            </a:r>
            <a:br>
              <a:rPr lang="en-US" sz="1600" dirty="0">
                <a:solidFill>
                  <a:srgbClr val="4E5051"/>
                </a:solidFill>
                <a:latin typeface="Cambria" panose="02040503050406030204" pitchFamily="18" charset="0"/>
              </a:rPr>
            </a:br>
            <a:r>
              <a:rPr lang="en-US" sz="1600" b="1" dirty="0">
                <a:solidFill>
                  <a:srgbClr val="4E5051"/>
                </a:solidFill>
                <a:latin typeface="Cambria" panose="02040503050406030204" pitchFamily="18" charset="0"/>
              </a:rPr>
              <a:t>Hours:</a:t>
            </a:r>
            <a:r>
              <a:rPr lang="en-US" sz="1600" dirty="0">
                <a:solidFill>
                  <a:srgbClr val="4E5051"/>
                </a:solidFill>
                <a:latin typeface="Cambria" panose="02040503050406030204" pitchFamily="18" charset="0"/>
              </a:rPr>
              <a:t> 9:00 AM – 7:00 PM</a:t>
            </a:r>
            <a:endParaRPr lang="en-US" sz="1600" b="0" i="0" dirty="0">
              <a:solidFill>
                <a:srgbClr val="4E5051"/>
              </a:solidFill>
              <a:effectLst/>
              <a:latin typeface="Cambria" panose="02040503050406030204" pitchFamily="18" charset="0"/>
            </a:endParaRPr>
          </a:p>
        </p:txBody>
      </p:sp>
      <p:sp>
        <p:nvSpPr>
          <p:cNvPr id="7" name="TextBox 6"/>
          <p:cNvSpPr txBox="1"/>
          <p:nvPr/>
        </p:nvSpPr>
        <p:spPr>
          <a:xfrm>
            <a:off x="4630615" y="3714946"/>
            <a:ext cx="4079631" cy="1323439"/>
          </a:xfrm>
          <a:prstGeom prst="rect">
            <a:avLst/>
          </a:prstGeom>
          <a:noFill/>
        </p:spPr>
        <p:txBody>
          <a:bodyPr wrap="square" rtlCol="0">
            <a:spAutoFit/>
          </a:bodyPr>
          <a:lstStyle/>
          <a:p>
            <a:r>
              <a:rPr lang="en-US" sz="1600" dirty="0">
                <a:solidFill>
                  <a:srgbClr val="FFAC06"/>
                </a:solidFill>
                <a:latin typeface="Cambria" panose="02040503050406030204" pitchFamily="18" charset="0"/>
              </a:rPr>
              <a:t>Riverside Treatment Center </a:t>
            </a:r>
            <a:endParaRPr lang="en-US" sz="1600" dirty="0" smtClean="0">
              <a:solidFill>
                <a:srgbClr val="FFAC06"/>
              </a:solidFill>
              <a:latin typeface="Cambria" panose="02040503050406030204" pitchFamily="18" charset="0"/>
            </a:endParaRPr>
          </a:p>
          <a:p>
            <a:r>
              <a:rPr lang="en-US" sz="1600" b="1" dirty="0" smtClean="0">
                <a:solidFill>
                  <a:srgbClr val="4E5051"/>
                </a:solidFill>
                <a:latin typeface="Cambria" panose="02040503050406030204" pitchFamily="18" charset="0"/>
              </a:rPr>
              <a:t>Address</a:t>
            </a:r>
            <a:r>
              <a:rPr lang="en-US" sz="1600" b="1" dirty="0">
                <a:solidFill>
                  <a:srgbClr val="4E5051"/>
                </a:solidFill>
                <a:latin typeface="Cambria" panose="02040503050406030204" pitchFamily="18" charset="0"/>
              </a:rPr>
              <a:t>:</a:t>
            </a:r>
            <a:r>
              <a:rPr lang="en-US" sz="1600" dirty="0">
                <a:solidFill>
                  <a:srgbClr val="4E5051"/>
                </a:solidFill>
                <a:latin typeface="Cambria" panose="02040503050406030204" pitchFamily="18" charset="0"/>
              </a:rPr>
              <a:t> 2041 MLK Jr. Avenue SE, Suite 301, Washington, DC 20020</a:t>
            </a:r>
            <a:br>
              <a:rPr lang="en-US" sz="1600" dirty="0">
                <a:solidFill>
                  <a:srgbClr val="4E5051"/>
                </a:solidFill>
                <a:latin typeface="Cambria" panose="02040503050406030204" pitchFamily="18" charset="0"/>
              </a:rPr>
            </a:br>
            <a:r>
              <a:rPr lang="en-US" sz="1600" b="1" dirty="0">
                <a:solidFill>
                  <a:srgbClr val="4E5051"/>
                </a:solidFill>
                <a:latin typeface="Cambria" panose="02040503050406030204" pitchFamily="18" charset="0"/>
              </a:rPr>
              <a:t>Phone Number:</a:t>
            </a:r>
            <a:r>
              <a:rPr lang="en-US" sz="1600" dirty="0">
                <a:solidFill>
                  <a:srgbClr val="4E5051"/>
                </a:solidFill>
                <a:latin typeface="Cambria" panose="02040503050406030204" pitchFamily="18" charset="0"/>
              </a:rPr>
              <a:t> </a:t>
            </a:r>
            <a:r>
              <a:rPr lang="en-US" sz="1600" dirty="0">
                <a:solidFill>
                  <a:srgbClr val="EDAC2A"/>
                </a:solidFill>
                <a:latin typeface="Cambria" panose="02040503050406030204" pitchFamily="18" charset="0"/>
                <a:hlinkClick r:id="rId5"/>
              </a:rPr>
              <a:t>(202) 889-3182</a:t>
            </a:r>
            <a:r>
              <a:rPr lang="en-US" sz="1600" dirty="0">
                <a:solidFill>
                  <a:srgbClr val="4E5051"/>
                </a:solidFill>
                <a:latin typeface="Cambria" panose="02040503050406030204" pitchFamily="18" charset="0"/>
              </a:rPr>
              <a:t/>
            </a:r>
            <a:br>
              <a:rPr lang="en-US" sz="1600" dirty="0">
                <a:solidFill>
                  <a:srgbClr val="4E5051"/>
                </a:solidFill>
                <a:latin typeface="Cambria" panose="02040503050406030204" pitchFamily="18" charset="0"/>
              </a:rPr>
            </a:br>
            <a:r>
              <a:rPr lang="en-US" sz="1600" b="1" dirty="0">
                <a:solidFill>
                  <a:srgbClr val="4E5051"/>
                </a:solidFill>
                <a:latin typeface="Cambria" panose="02040503050406030204" pitchFamily="18" charset="0"/>
              </a:rPr>
              <a:t>Hours:</a:t>
            </a:r>
            <a:r>
              <a:rPr lang="en-US" sz="1600" dirty="0">
                <a:solidFill>
                  <a:srgbClr val="4E5051"/>
                </a:solidFill>
                <a:latin typeface="Cambria" panose="02040503050406030204" pitchFamily="18" charset="0"/>
              </a:rPr>
              <a:t> </a:t>
            </a:r>
            <a:r>
              <a:rPr lang="en-US" sz="1600" dirty="0" smtClean="0">
                <a:solidFill>
                  <a:srgbClr val="4E5051"/>
                </a:solidFill>
                <a:latin typeface="Cambria" panose="02040503050406030204" pitchFamily="18" charset="0"/>
              </a:rPr>
              <a:t>Mon </a:t>
            </a:r>
            <a:r>
              <a:rPr lang="en-US" sz="1600" dirty="0">
                <a:solidFill>
                  <a:srgbClr val="4E5051"/>
                </a:solidFill>
                <a:latin typeface="Cambria" panose="02040503050406030204" pitchFamily="18" charset="0"/>
              </a:rPr>
              <a:t>to </a:t>
            </a:r>
            <a:r>
              <a:rPr lang="en-US" sz="1600" dirty="0" smtClean="0">
                <a:solidFill>
                  <a:srgbClr val="4E5051"/>
                </a:solidFill>
                <a:latin typeface="Cambria" panose="02040503050406030204" pitchFamily="18" charset="0"/>
              </a:rPr>
              <a:t>Fri, </a:t>
            </a:r>
            <a:r>
              <a:rPr lang="en-US" sz="1600" dirty="0">
                <a:solidFill>
                  <a:srgbClr val="4E5051"/>
                </a:solidFill>
                <a:latin typeface="Cambria" panose="02040503050406030204" pitchFamily="18" charset="0"/>
              </a:rPr>
              <a:t>4:30 PM – 8:00 PM</a:t>
            </a:r>
            <a:endParaRPr lang="en-US" sz="1600" b="0" i="0" dirty="0">
              <a:solidFill>
                <a:srgbClr val="4E5051"/>
              </a:solidFill>
              <a:effectLst/>
              <a:latin typeface="Cambria" panose="02040503050406030204" pitchFamily="18" charset="0"/>
            </a:endParaRPr>
          </a:p>
        </p:txBody>
      </p:sp>
    </p:spTree>
    <p:extLst>
      <p:ext uri="{BB962C8B-B14F-4D97-AF65-F5344CB8AC3E}">
        <p14:creationId xmlns:p14="http://schemas.microsoft.com/office/powerpoint/2010/main" val="4026522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and Referral Center (ARC)</a:t>
            </a:r>
          </a:p>
        </p:txBody>
      </p:sp>
      <p:sp>
        <p:nvSpPr>
          <p:cNvPr id="3" name="Content Placeholder 2"/>
          <p:cNvSpPr>
            <a:spLocks noGrp="1"/>
          </p:cNvSpPr>
          <p:nvPr>
            <p:ph idx="1"/>
          </p:nvPr>
        </p:nvSpPr>
        <p:spPr>
          <a:xfrm>
            <a:off x="433754" y="1717435"/>
            <a:ext cx="8229600" cy="4525963"/>
          </a:xfrm>
        </p:spPr>
        <p:txBody>
          <a:bodyPr/>
          <a:lstStyle/>
          <a:p>
            <a:r>
              <a:rPr lang="en-US" sz="2400" dirty="0"/>
              <a:t>Assessment and referral is available to District residents ages 21 and older</a:t>
            </a:r>
          </a:p>
          <a:p>
            <a:endParaRPr lang="en-US" sz="800" dirty="0"/>
          </a:p>
          <a:p>
            <a:r>
              <a:rPr lang="en-US" sz="2400" dirty="0"/>
              <a:t>The ARC is a walk-in clinic with no appointment necessary between the hours of 7am – 6pm Monday thru Friday</a:t>
            </a:r>
          </a:p>
          <a:p>
            <a:endParaRPr lang="en-US" sz="800" dirty="0"/>
          </a:p>
          <a:p>
            <a:r>
              <a:rPr lang="en-US" sz="2400" dirty="0"/>
              <a:t>Clients are required to show valid identification to receive services (required under Title 29 Chap. 24 of </a:t>
            </a:r>
            <a:r>
              <a:rPr lang="en-US" sz="2400" dirty="0" smtClean="0"/>
              <a:t>DCMR)</a:t>
            </a:r>
            <a:endParaRPr lang="en-US" sz="2400" dirty="0"/>
          </a:p>
          <a:p>
            <a:endParaRPr lang="en-US" sz="800" dirty="0"/>
          </a:p>
          <a:p>
            <a:r>
              <a:rPr lang="en-US" sz="2400" dirty="0"/>
              <a:t>Accessible by Metrorail </a:t>
            </a:r>
          </a:p>
        </p:txBody>
      </p:sp>
    </p:spTree>
    <p:extLst>
      <p:ext uri="{BB962C8B-B14F-4D97-AF65-F5344CB8AC3E}">
        <p14:creationId xmlns:p14="http://schemas.microsoft.com/office/powerpoint/2010/main" val="586604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Assessment Process</a:t>
            </a:r>
          </a:p>
        </p:txBody>
      </p:sp>
      <p:sp>
        <p:nvSpPr>
          <p:cNvPr id="3" name="Content Placeholder 2"/>
          <p:cNvSpPr>
            <a:spLocks noGrp="1"/>
          </p:cNvSpPr>
          <p:nvPr>
            <p:ph idx="1"/>
          </p:nvPr>
        </p:nvSpPr>
        <p:spPr/>
        <p:txBody>
          <a:bodyPr/>
          <a:lstStyle/>
          <a:p>
            <a:r>
              <a:rPr lang="en-US" sz="2400" dirty="0"/>
              <a:t>Every client is assessed by a nurse</a:t>
            </a:r>
          </a:p>
          <a:p>
            <a:r>
              <a:rPr lang="en-US" sz="2400" dirty="0"/>
              <a:t>The Nursing Assessment is designed to identify clients with urgent needs:</a:t>
            </a:r>
          </a:p>
          <a:p>
            <a:pPr lvl="1"/>
            <a:r>
              <a:rPr lang="en-US" sz="2400" dirty="0"/>
              <a:t>Substance Intoxication</a:t>
            </a:r>
          </a:p>
          <a:p>
            <a:pPr lvl="1"/>
            <a:r>
              <a:rPr lang="en-US" sz="2400" dirty="0"/>
              <a:t>Substance withdrawal</a:t>
            </a:r>
          </a:p>
          <a:p>
            <a:pPr lvl="1"/>
            <a:r>
              <a:rPr lang="en-US" sz="2400" dirty="0"/>
              <a:t>Acute psychiatric symptoms</a:t>
            </a:r>
          </a:p>
          <a:p>
            <a:pPr lvl="1"/>
            <a:r>
              <a:rPr lang="en-US" sz="2400" dirty="0"/>
              <a:t>Medical issues requiring immediate attention</a:t>
            </a:r>
          </a:p>
          <a:p>
            <a:endParaRPr lang="en-US" dirty="0"/>
          </a:p>
        </p:txBody>
      </p:sp>
    </p:spTree>
    <p:extLst>
      <p:ext uri="{BB962C8B-B14F-4D97-AF65-F5344CB8AC3E}">
        <p14:creationId xmlns:p14="http://schemas.microsoft.com/office/powerpoint/2010/main" val="3734159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Referral Process</a:t>
            </a:r>
          </a:p>
        </p:txBody>
      </p:sp>
      <p:sp>
        <p:nvSpPr>
          <p:cNvPr id="3" name="Content Placeholder 2"/>
          <p:cNvSpPr>
            <a:spLocks noGrp="1"/>
          </p:cNvSpPr>
          <p:nvPr>
            <p:ph idx="1"/>
          </p:nvPr>
        </p:nvSpPr>
        <p:spPr/>
        <p:txBody>
          <a:bodyPr/>
          <a:lstStyle/>
          <a:p>
            <a:r>
              <a:rPr lang="en-US" sz="2200" dirty="0"/>
              <a:t>If there are no issues requiring immediate attention, the client will be seen by a </a:t>
            </a:r>
            <a:r>
              <a:rPr lang="en-US" sz="2200" dirty="0" smtClean="0"/>
              <a:t>counselor.</a:t>
            </a:r>
            <a:endParaRPr lang="en-US" sz="2200" dirty="0"/>
          </a:p>
          <a:p>
            <a:endParaRPr lang="en-US" sz="800" dirty="0"/>
          </a:p>
          <a:p>
            <a:r>
              <a:rPr lang="en-US" sz="2200" dirty="0" smtClean="0"/>
              <a:t>An assessment </a:t>
            </a:r>
            <a:r>
              <a:rPr lang="en-US" sz="2200" dirty="0"/>
              <a:t>is completed to determine the level of care most appropriate for the client’s </a:t>
            </a:r>
            <a:r>
              <a:rPr lang="en-US" sz="2200" dirty="0" smtClean="0"/>
              <a:t>needs.</a:t>
            </a:r>
            <a:endParaRPr lang="en-US" sz="2200" dirty="0"/>
          </a:p>
          <a:p>
            <a:endParaRPr lang="en-US" sz="800" dirty="0"/>
          </a:p>
          <a:p>
            <a:r>
              <a:rPr lang="en-US" sz="2200" dirty="0"/>
              <a:t>The level of care is determined by using the Patient Placement Criteria published by the American Society of Addiction Medicine (ASAM</a:t>
            </a:r>
            <a:r>
              <a:rPr lang="en-US" sz="2200" dirty="0" smtClean="0"/>
              <a:t>).</a:t>
            </a:r>
            <a:endParaRPr lang="en-US" sz="2200" dirty="0"/>
          </a:p>
          <a:p>
            <a:endParaRPr lang="en-US" sz="800" dirty="0"/>
          </a:p>
          <a:p>
            <a:r>
              <a:rPr lang="en-US" sz="2200" dirty="0"/>
              <a:t>Once level of care has been determined, the client is offered a choice of treatment providers within that level of </a:t>
            </a:r>
            <a:r>
              <a:rPr lang="en-US" sz="2200" dirty="0" smtClean="0"/>
              <a:t>care. </a:t>
            </a:r>
            <a:endParaRPr lang="en-US" sz="2200" dirty="0"/>
          </a:p>
          <a:p>
            <a:endParaRPr lang="en-US" dirty="0"/>
          </a:p>
        </p:txBody>
      </p:sp>
    </p:spTree>
    <p:extLst>
      <p:ext uri="{BB962C8B-B14F-4D97-AF65-F5344CB8AC3E}">
        <p14:creationId xmlns:p14="http://schemas.microsoft.com/office/powerpoint/2010/main" val="3117962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Referral Process</a:t>
            </a:r>
          </a:p>
        </p:txBody>
      </p:sp>
      <p:sp>
        <p:nvSpPr>
          <p:cNvPr id="3" name="Content Placeholder 2"/>
          <p:cNvSpPr>
            <a:spLocks noGrp="1"/>
          </p:cNvSpPr>
          <p:nvPr>
            <p:ph idx="1"/>
          </p:nvPr>
        </p:nvSpPr>
        <p:spPr>
          <a:xfrm>
            <a:off x="398585" y="1600204"/>
            <a:ext cx="8077200" cy="4525963"/>
          </a:xfrm>
        </p:spPr>
        <p:txBody>
          <a:bodyPr/>
          <a:lstStyle/>
          <a:p>
            <a:pPr algn="just"/>
            <a:r>
              <a:rPr lang="en-US" sz="2400" dirty="0"/>
              <a:t>The ARC staff works to ensure that all clients have a placement before leaving the </a:t>
            </a:r>
            <a:r>
              <a:rPr lang="en-US" sz="2400" dirty="0" smtClean="0"/>
              <a:t>facility.</a:t>
            </a:r>
            <a:endParaRPr lang="en-US" sz="2400" dirty="0"/>
          </a:p>
          <a:p>
            <a:pPr algn="just"/>
            <a:endParaRPr lang="en-US" sz="800" dirty="0"/>
          </a:p>
          <a:p>
            <a:pPr algn="just"/>
            <a:r>
              <a:rPr lang="en-US" sz="2400" dirty="0"/>
              <a:t>If a client is recommended to residential treatment or inpatient detoxification, transportation is available to the </a:t>
            </a:r>
            <a:r>
              <a:rPr lang="en-US" sz="2400" dirty="0" smtClean="0"/>
              <a:t>facility.</a:t>
            </a:r>
            <a:endParaRPr lang="en-US" sz="2400" dirty="0"/>
          </a:p>
          <a:p>
            <a:pPr algn="just"/>
            <a:endParaRPr lang="en-US" sz="800" dirty="0"/>
          </a:p>
          <a:p>
            <a:pPr algn="just"/>
            <a:r>
              <a:rPr lang="en-US" sz="2400" dirty="0"/>
              <a:t>Clients recommended for residential treatment, the ARC staff works to ensure the client goes directly to the facility to avoid the client from “slipping through the </a:t>
            </a:r>
            <a:r>
              <a:rPr lang="en-US" sz="2400" dirty="0" smtClean="0"/>
              <a:t>cracks.”</a:t>
            </a:r>
            <a:r>
              <a:rPr lang="en-US" dirty="0"/>
              <a:t/>
            </a:r>
            <a:br>
              <a:rPr lang="en-US" dirty="0"/>
            </a:br>
            <a:endParaRPr lang="en-US" dirty="0"/>
          </a:p>
          <a:p>
            <a:endParaRPr lang="en-US" dirty="0"/>
          </a:p>
        </p:txBody>
      </p:sp>
    </p:spTree>
    <p:extLst>
      <p:ext uri="{BB962C8B-B14F-4D97-AF65-F5344CB8AC3E}">
        <p14:creationId xmlns:p14="http://schemas.microsoft.com/office/powerpoint/2010/main" val="2676025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146"/>
            <a:ext cx="8229600" cy="1143000"/>
          </a:xfrm>
        </p:spPr>
        <p:txBody>
          <a:bodyPr/>
          <a:lstStyle/>
          <a:p>
            <a:r>
              <a:rPr lang="en-US" dirty="0"/>
              <a:t>Recovery Support</a:t>
            </a:r>
          </a:p>
        </p:txBody>
      </p:sp>
      <p:sp>
        <p:nvSpPr>
          <p:cNvPr id="3" name="Content Placeholder 2"/>
          <p:cNvSpPr>
            <a:spLocks noGrp="1"/>
          </p:cNvSpPr>
          <p:nvPr>
            <p:ph idx="1"/>
          </p:nvPr>
        </p:nvSpPr>
        <p:spPr>
          <a:xfrm>
            <a:off x="422031" y="1887416"/>
            <a:ext cx="8006861" cy="3746382"/>
          </a:xfrm>
        </p:spPr>
        <p:txBody>
          <a:bodyPr/>
          <a:lstStyle/>
          <a:p>
            <a:pPr algn="just"/>
            <a:r>
              <a:rPr lang="en-US" sz="2400" dirty="0"/>
              <a:t>Recovery support services include wrap-around services, such as mentoring services, education skills building and job readiness training, to ensure a full continuum of </a:t>
            </a:r>
            <a:r>
              <a:rPr lang="en-US" sz="2400" dirty="0" smtClean="0"/>
              <a:t>care. </a:t>
            </a:r>
            <a:endParaRPr lang="en-US" sz="2400" dirty="0"/>
          </a:p>
          <a:p>
            <a:pPr algn="just"/>
            <a:endParaRPr lang="en-US" sz="800" dirty="0"/>
          </a:p>
          <a:p>
            <a:pPr algn="just"/>
            <a:r>
              <a:rPr lang="en-US" sz="2400" dirty="0" smtClean="0"/>
              <a:t>DBH </a:t>
            </a:r>
            <a:r>
              <a:rPr lang="en-US" sz="2400" dirty="0"/>
              <a:t>ensures the quality of these services through its regulation and certification authority as the Single State Authority for substance abuse treatment </a:t>
            </a:r>
            <a:r>
              <a:rPr lang="en-US" sz="2400" dirty="0" smtClean="0"/>
              <a:t>services. </a:t>
            </a:r>
            <a:endParaRPr lang="en-US" sz="2400" dirty="0"/>
          </a:p>
        </p:txBody>
      </p:sp>
    </p:spTree>
    <p:extLst>
      <p:ext uri="{BB962C8B-B14F-4D97-AF65-F5344CB8AC3E}">
        <p14:creationId xmlns:p14="http://schemas.microsoft.com/office/powerpoint/2010/main" val="1139488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Reach Us</a:t>
            </a:r>
          </a:p>
        </p:txBody>
      </p:sp>
      <p:sp>
        <p:nvSpPr>
          <p:cNvPr id="3" name="Content Placeholder 2"/>
          <p:cNvSpPr>
            <a:spLocks noGrp="1"/>
          </p:cNvSpPr>
          <p:nvPr>
            <p:ph idx="1"/>
          </p:nvPr>
        </p:nvSpPr>
        <p:spPr>
          <a:xfrm>
            <a:off x="1465388" y="1412634"/>
            <a:ext cx="6154614" cy="4525963"/>
          </a:xfrm>
        </p:spPr>
        <p:txBody>
          <a:bodyPr/>
          <a:lstStyle/>
          <a:p>
            <a:pPr marL="0" indent="0" algn="ctr">
              <a:buNone/>
            </a:pPr>
            <a:r>
              <a:rPr lang="en-US" sz="2000" b="1" dirty="0" smtClean="0"/>
              <a:t>DBH – Substance Use Disorder Services </a:t>
            </a:r>
            <a:endParaRPr lang="en-US" sz="2000" b="1" dirty="0"/>
          </a:p>
          <a:p>
            <a:pPr marL="0" indent="0" algn="ctr">
              <a:buNone/>
            </a:pPr>
            <a:r>
              <a:rPr lang="en-US" sz="2000" dirty="0"/>
              <a:t>64 New York Avenue, </a:t>
            </a:r>
            <a:r>
              <a:rPr lang="en-US" sz="2000" dirty="0" smtClean="0"/>
              <a:t>NE, Washington</a:t>
            </a:r>
            <a:r>
              <a:rPr lang="en-US" sz="2000" dirty="0"/>
              <a:t>, DC  20002</a:t>
            </a:r>
          </a:p>
          <a:p>
            <a:pPr marL="0" indent="0" algn="ctr">
              <a:buNone/>
            </a:pPr>
            <a:r>
              <a:rPr lang="en-US" sz="2000" dirty="0"/>
              <a:t>(202) 727-8857 – www.dmh.dc.gov </a:t>
            </a:r>
          </a:p>
          <a:p>
            <a:pPr algn="ctr"/>
            <a:endParaRPr lang="en-US" sz="2000" dirty="0"/>
          </a:p>
          <a:p>
            <a:pPr marL="0" indent="0" algn="ctr">
              <a:buNone/>
            </a:pPr>
            <a:r>
              <a:rPr lang="en-US" sz="2000" b="1" dirty="0"/>
              <a:t>Assessment and Referral Center (ARC)</a:t>
            </a:r>
          </a:p>
          <a:p>
            <a:pPr marL="0" indent="0" algn="ctr">
              <a:buNone/>
            </a:pPr>
            <a:r>
              <a:rPr lang="en-US" sz="2000" dirty="0"/>
              <a:t>75 P. Street, </a:t>
            </a:r>
            <a:r>
              <a:rPr lang="en-US" sz="2000" dirty="0" smtClean="0"/>
              <a:t>NE, Washington</a:t>
            </a:r>
            <a:r>
              <a:rPr lang="en-US" sz="2000" dirty="0"/>
              <a:t>, DC 20002 </a:t>
            </a:r>
          </a:p>
          <a:p>
            <a:pPr marL="0" indent="0" algn="ctr">
              <a:buNone/>
            </a:pPr>
            <a:r>
              <a:rPr lang="en-US" sz="2000" dirty="0"/>
              <a:t>(202) 727-8473 </a:t>
            </a:r>
          </a:p>
          <a:p>
            <a:pPr marL="0" indent="0" algn="ctr">
              <a:buNone/>
            </a:pPr>
            <a:r>
              <a:rPr lang="en-US" sz="2000" dirty="0"/>
              <a:t>7:00am – 6:00pm – Walk-in (no appointment needed</a:t>
            </a:r>
            <a:r>
              <a:rPr lang="en-US" sz="2000" dirty="0" smtClean="0"/>
              <a:t>)</a:t>
            </a:r>
          </a:p>
          <a:p>
            <a:pPr marL="0" indent="0" algn="ctr">
              <a:buNone/>
            </a:pPr>
            <a:endParaRPr lang="en-US" sz="2000" dirty="0" smtClean="0"/>
          </a:p>
          <a:p>
            <a:pPr marL="0" indent="0" algn="ctr">
              <a:buNone/>
            </a:pPr>
            <a:r>
              <a:rPr lang="en-US" sz="2000" b="1" dirty="0"/>
              <a:t>Access </a:t>
            </a:r>
            <a:r>
              <a:rPr lang="en-US" sz="2000" b="1" dirty="0" err="1" smtClean="0"/>
              <a:t>HelpLine</a:t>
            </a:r>
            <a:endParaRPr lang="en-US" sz="2000" b="1" dirty="0"/>
          </a:p>
          <a:p>
            <a:pPr marL="0" indent="0" algn="ctr">
              <a:buNone/>
            </a:pPr>
            <a:r>
              <a:rPr lang="en-US" sz="2000" dirty="0" smtClean="0"/>
              <a:t>1(888)7WE-HELP </a:t>
            </a:r>
            <a:r>
              <a:rPr lang="en-US" sz="2000" dirty="0"/>
              <a:t>or 1-888-793-4357</a:t>
            </a:r>
            <a:endParaRPr lang="en-US" sz="2000" dirty="0" smtClean="0"/>
          </a:p>
        </p:txBody>
      </p:sp>
    </p:spTree>
    <p:extLst>
      <p:ext uri="{BB962C8B-B14F-4D97-AF65-F5344CB8AC3E}">
        <p14:creationId xmlns:p14="http://schemas.microsoft.com/office/powerpoint/2010/main" val="3217412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&amp; ANSWERS</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4900" y="1666081"/>
            <a:ext cx="4394200" cy="4394200"/>
          </a:xfrm>
        </p:spPr>
      </p:pic>
    </p:spTree>
    <p:extLst>
      <p:ext uri="{BB962C8B-B14F-4D97-AF65-F5344CB8AC3E}">
        <p14:creationId xmlns:p14="http://schemas.microsoft.com/office/powerpoint/2010/main" val="570270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INFORMATION</a:t>
            </a:r>
            <a:endParaRPr lang="en-US" b="1" dirty="0"/>
          </a:p>
        </p:txBody>
      </p:sp>
      <p:sp>
        <p:nvSpPr>
          <p:cNvPr id="3" name="Content Placeholder 2"/>
          <p:cNvSpPr>
            <a:spLocks noGrp="1"/>
          </p:cNvSpPr>
          <p:nvPr>
            <p:ph idx="1"/>
          </p:nvPr>
        </p:nvSpPr>
        <p:spPr>
          <a:xfrm>
            <a:off x="457200" y="1417637"/>
            <a:ext cx="8229600" cy="4205923"/>
          </a:xfrm>
        </p:spPr>
        <p:txBody>
          <a:bodyPr/>
          <a:lstStyle/>
          <a:p>
            <a:pPr marL="0" indent="0" algn="ctr">
              <a:buNone/>
            </a:pPr>
            <a:r>
              <a:rPr lang="en-US" b="1" i="1" dirty="0" smtClean="0"/>
              <a:t>Michael Pryor </a:t>
            </a:r>
          </a:p>
          <a:p>
            <a:pPr marL="0" indent="0" algn="ctr">
              <a:buNone/>
            </a:pPr>
            <a:r>
              <a:rPr lang="en-US" i="1" dirty="0" smtClean="0"/>
              <a:t>Department of Behavioral Health</a:t>
            </a:r>
          </a:p>
          <a:p>
            <a:pPr marL="0" indent="0" algn="ctr">
              <a:buNone/>
            </a:pPr>
            <a:r>
              <a:rPr lang="en-US" i="1" dirty="0" smtClean="0"/>
              <a:t>Substance Use Disorders, </a:t>
            </a:r>
          </a:p>
          <a:p>
            <a:pPr marL="0" indent="0" algn="ctr">
              <a:buNone/>
            </a:pPr>
            <a:r>
              <a:rPr lang="en-US" i="1" dirty="0" smtClean="0"/>
              <a:t>Prevention Division</a:t>
            </a:r>
          </a:p>
          <a:p>
            <a:pPr marL="0" indent="0" algn="ctr">
              <a:buNone/>
            </a:pPr>
            <a:r>
              <a:rPr lang="en-US" i="1" dirty="0" smtClean="0"/>
              <a:t>(202) 727-2541</a:t>
            </a:r>
          </a:p>
          <a:p>
            <a:pPr marL="0" indent="0" algn="ctr">
              <a:buNone/>
            </a:pPr>
            <a:r>
              <a:rPr lang="en-US" b="1" i="1" dirty="0"/>
              <a:t> </a:t>
            </a:r>
            <a:r>
              <a:rPr lang="en-US" b="1" i="1" dirty="0" smtClean="0"/>
              <a:t> </a:t>
            </a:r>
            <a:r>
              <a:rPr lang="en-US" b="1" i="1" dirty="0" err="1" smtClean="0"/>
              <a:t>michael.pryor</a:t>
            </a:r>
            <a:r>
              <a:rPr lang="en-US" b="1" i="1" dirty="0" smtClean="0"/>
              <a:t> @dc.gov</a:t>
            </a:r>
            <a:endParaRPr lang="en-US" b="1" i="1" dirty="0"/>
          </a:p>
        </p:txBody>
      </p:sp>
    </p:spTree>
    <p:extLst>
      <p:ext uri="{BB962C8B-B14F-4D97-AF65-F5344CB8AC3E}">
        <p14:creationId xmlns:p14="http://schemas.microsoft.com/office/powerpoint/2010/main" val="77525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382000" cy="1143000"/>
          </a:xfrm>
        </p:spPr>
        <p:txBody>
          <a:bodyPr/>
          <a:lstStyle/>
          <a:p>
            <a:r>
              <a:rPr lang="en-US" altLang="en-US" dirty="0" smtClean="0">
                <a:solidFill>
                  <a:schemeClr val="tx1"/>
                </a:solidFill>
                <a:latin typeface="Cambria" pitchFamily="18" charset="0"/>
              </a:rPr>
              <a:t>Department of Behavioral Health Mission</a:t>
            </a:r>
          </a:p>
        </p:txBody>
      </p:sp>
      <p:sp>
        <p:nvSpPr>
          <p:cNvPr id="3" name="Content Placeholder 2"/>
          <p:cNvSpPr>
            <a:spLocks noGrp="1"/>
          </p:cNvSpPr>
          <p:nvPr>
            <p:ph idx="1"/>
          </p:nvPr>
        </p:nvSpPr>
        <p:spPr>
          <a:xfrm>
            <a:off x="592015" y="1957754"/>
            <a:ext cx="7924800" cy="2895600"/>
          </a:xfrm>
        </p:spPr>
        <p:txBody>
          <a:bodyPr/>
          <a:lstStyle/>
          <a:p>
            <a:pPr marL="0" indent="0" algn="ctr">
              <a:buFontTx/>
              <a:buNone/>
              <a:defRPr/>
            </a:pPr>
            <a:r>
              <a:rPr lang="en-US" sz="3000" dirty="0">
                <a:latin typeface="Cambria" panose="02040503050406030204" pitchFamily="18" charset="0"/>
              </a:rPr>
              <a:t>The Mission of the Department of Behavioral Health (DBH) is to support prevention, resiliency and recovery for District residents in need of public mental health services</a:t>
            </a:r>
            <a:r>
              <a:rPr lang="en-US" sz="3000" dirty="0" smtClean="0">
                <a:latin typeface="Cambria" panose="02040503050406030204" pitchFamily="18" charset="0"/>
              </a:rPr>
              <a:t>.</a:t>
            </a:r>
            <a:endParaRPr lang="en-US" sz="3000" dirty="0">
              <a:latin typeface="Cambria" panose="02040503050406030204" pitchFamily="18" charset="0"/>
            </a:endParaRPr>
          </a:p>
        </p:txBody>
      </p:sp>
      <p:sp>
        <p:nvSpPr>
          <p:cNvPr id="2" name="Slide Number Placeholder 1"/>
          <p:cNvSpPr>
            <a:spLocks noGrp="1"/>
          </p:cNvSpPr>
          <p:nvPr>
            <p:ph type="sldNum" sz="quarter" idx="12"/>
          </p:nvPr>
        </p:nvSpPr>
        <p:spPr/>
        <p:txBody>
          <a:bodyPr/>
          <a:lstStyle/>
          <a:p>
            <a:pPr>
              <a:defRPr/>
            </a:pPr>
            <a:fld id="{320FD582-8423-4FB0-AD2A-F2749C8AC593}" type="slidenum">
              <a:rPr lang="en-US" smtClean="0"/>
              <a:pPr>
                <a:defRPr/>
              </a:pPr>
              <a:t>3</a:t>
            </a:fld>
            <a:endParaRPr lang="en-US" dirty="0"/>
          </a:p>
        </p:txBody>
      </p:sp>
      <p:pic>
        <p:nvPicPr>
          <p:cNvPr id="4" name="Picture 2" descr="C:\Users\lanej\AppData\Local\Microsoft\Windows\Temporary Internet Files\Content.IE5\LIZLQP7J\VisionMissionValu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415" y="4220521"/>
            <a:ext cx="1890712" cy="146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04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solidFill>
                  <a:schemeClr val="tx1"/>
                </a:solidFill>
                <a:latin typeface="Cambria" pitchFamily="18" charset="0"/>
              </a:rPr>
              <a:t>Department of Behavioral Health Vision</a:t>
            </a:r>
          </a:p>
        </p:txBody>
      </p:sp>
      <p:sp>
        <p:nvSpPr>
          <p:cNvPr id="3" name="Content Placeholder 2"/>
          <p:cNvSpPr>
            <a:spLocks noGrp="1"/>
          </p:cNvSpPr>
          <p:nvPr>
            <p:ph idx="1"/>
          </p:nvPr>
        </p:nvSpPr>
        <p:spPr>
          <a:xfrm>
            <a:off x="618392" y="1359877"/>
            <a:ext cx="7924800" cy="3962400"/>
          </a:xfrm>
        </p:spPr>
        <p:txBody>
          <a:bodyPr/>
          <a:lstStyle/>
          <a:p>
            <a:pPr marL="0" indent="0">
              <a:buFontTx/>
              <a:buNone/>
              <a:defRPr/>
            </a:pPr>
            <a:r>
              <a:rPr lang="en-US" sz="3000" dirty="0" smtClean="0"/>
              <a:t>			</a:t>
            </a:r>
          </a:p>
          <a:p>
            <a:pPr marL="0" indent="0" algn="ctr">
              <a:buFontTx/>
              <a:buNone/>
              <a:defRPr/>
            </a:pPr>
            <a:r>
              <a:rPr lang="en-US" sz="3000" dirty="0" smtClean="0">
                <a:latin typeface="Cambria" panose="02040503050406030204" pitchFamily="18" charset="0"/>
              </a:rPr>
              <a:t>The District of Columbia is a thriving community where prevention is possible and recovery from mental health and substance use disorders is the expectation.</a:t>
            </a:r>
          </a:p>
          <a:p>
            <a:pPr>
              <a:defRPr/>
            </a:pPr>
            <a:endParaRPr lang="en-US" dirty="0"/>
          </a:p>
        </p:txBody>
      </p:sp>
      <p:sp>
        <p:nvSpPr>
          <p:cNvPr id="2" name="Slide Number Placeholder 1"/>
          <p:cNvSpPr>
            <a:spLocks noGrp="1"/>
          </p:cNvSpPr>
          <p:nvPr>
            <p:ph type="sldNum" sz="quarter" idx="12"/>
          </p:nvPr>
        </p:nvSpPr>
        <p:spPr/>
        <p:txBody>
          <a:bodyPr/>
          <a:lstStyle/>
          <a:p>
            <a:pPr>
              <a:defRPr/>
            </a:pPr>
            <a:fld id="{320FD582-8423-4FB0-AD2A-F2749C8AC593}" type="slidenum">
              <a:rPr lang="en-US" smtClean="0"/>
              <a:pPr>
                <a:defRPr/>
              </a:pPr>
              <a:t>4</a:t>
            </a:fld>
            <a:endParaRPr lang="en-US" dirty="0"/>
          </a:p>
        </p:txBody>
      </p:sp>
      <p:pic>
        <p:nvPicPr>
          <p:cNvPr id="2051" name="Picture 3" descr="C:\Users\lanej\AppData\Local\Microsoft\Windows\Temporary Internet Files\Content.IE5\LIZLQP7J\vision1-SolutionsIQ[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492" y="4114801"/>
            <a:ext cx="1752600" cy="162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006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82" y="-286439"/>
            <a:ext cx="8229600" cy="1417638"/>
          </a:xfrm>
        </p:spPr>
        <p:txBody>
          <a:bodyPr/>
          <a:lstStyle/>
          <a:p>
            <a:r>
              <a:rPr lang="en-US" dirty="0"/>
              <a:t>Prescription Opioids</a:t>
            </a:r>
          </a:p>
        </p:txBody>
      </p:sp>
      <p:sp>
        <p:nvSpPr>
          <p:cNvPr id="3" name="Content Placeholder 2"/>
          <p:cNvSpPr>
            <a:spLocks noGrp="1"/>
          </p:cNvSpPr>
          <p:nvPr>
            <p:ph idx="1"/>
          </p:nvPr>
        </p:nvSpPr>
        <p:spPr>
          <a:xfrm>
            <a:off x="457200" y="811530"/>
            <a:ext cx="8229600" cy="4729954"/>
          </a:xfrm>
        </p:spPr>
        <p:txBody>
          <a:bodyPr/>
          <a:lstStyle/>
          <a:p>
            <a:r>
              <a:rPr lang="en-US" sz="2000" dirty="0"/>
              <a:t>A number of opioids are prescribed by doctors to relieve pain. These include hydrocodone, oxycodone, morphine, and codeine. While many people benefit from using these medications to manage pain, prescription drugs are frequently diverted for improper use. In the 2013 and </a:t>
            </a:r>
            <a:r>
              <a:rPr lang="en-US" sz="2000" dirty="0" smtClean="0"/>
              <a:t>2014. </a:t>
            </a:r>
          </a:p>
          <a:p>
            <a:pPr marL="0" indent="0">
              <a:buNone/>
            </a:pPr>
            <a:endParaRPr lang="en-US" sz="2000" dirty="0" smtClean="0"/>
          </a:p>
          <a:p>
            <a:r>
              <a:rPr lang="en-US" sz="2000" dirty="0" smtClean="0"/>
              <a:t>National </a:t>
            </a:r>
            <a:r>
              <a:rPr lang="en-US" sz="2000" dirty="0"/>
              <a:t>Survey on Drug Use and Health (NSDUH), 50.5% of people who misused prescription painkillers got them from a friend or relative for free, and 22.1% got them from a doctor. </a:t>
            </a:r>
            <a:endParaRPr lang="en-US" sz="2000" dirty="0" smtClean="0"/>
          </a:p>
          <a:p>
            <a:pPr marL="0" indent="0">
              <a:buNone/>
            </a:pPr>
            <a:endParaRPr lang="en-US" sz="2000" dirty="0" smtClean="0"/>
          </a:p>
          <a:p>
            <a:r>
              <a:rPr lang="en-US" sz="2000" dirty="0" smtClean="0"/>
              <a:t>As </a:t>
            </a:r>
            <a:r>
              <a:rPr lang="en-US" sz="2000" dirty="0"/>
              <a:t>people use opioids repeatedly, their tolerance increases and they may not be able to maintain the source for the drugs. This can cause them to turn to the black market for these drugs and even switch from prescription drugs to cheaper and more risky substitutes like heroin.</a:t>
            </a:r>
          </a:p>
        </p:txBody>
      </p:sp>
    </p:spTree>
    <p:extLst>
      <p:ext uri="{BB962C8B-B14F-4D97-AF65-F5344CB8AC3E}">
        <p14:creationId xmlns:p14="http://schemas.microsoft.com/office/powerpoint/2010/main" val="409237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Opioids Continued</a:t>
            </a:r>
            <a:endParaRPr lang="en-US" dirty="0"/>
          </a:p>
        </p:txBody>
      </p:sp>
      <p:sp>
        <p:nvSpPr>
          <p:cNvPr id="3" name="Content Placeholder 2"/>
          <p:cNvSpPr>
            <a:spLocks noGrp="1"/>
          </p:cNvSpPr>
          <p:nvPr>
            <p:ph idx="1"/>
          </p:nvPr>
        </p:nvSpPr>
        <p:spPr>
          <a:xfrm>
            <a:off x="457200" y="1600205"/>
            <a:ext cx="8229600" cy="3985348"/>
          </a:xfrm>
        </p:spPr>
        <p:txBody>
          <a:bodyPr/>
          <a:lstStyle/>
          <a:p>
            <a:pPr marL="0" indent="0">
              <a:buNone/>
            </a:pPr>
            <a:r>
              <a:rPr lang="en-US" sz="1600" dirty="0"/>
              <a:t>According to the National Survey on Drug Use and Health (NSDUH) – 2014 (PDF | 3.4 MB):</a:t>
            </a:r>
          </a:p>
          <a:p>
            <a:endParaRPr lang="en-US" sz="1600" dirty="0" smtClean="0"/>
          </a:p>
          <a:p>
            <a:r>
              <a:rPr lang="en-US" sz="1600" dirty="0" smtClean="0"/>
              <a:t>4.3 </a:t>
            </a:r>
            <a:r>
              <a:rPr lang="en-US" sz="1600" dirty="0"/>
              <a:t>million Americans engaged in non-medical use of prescription painkillers in the last month</a:t>
            </a:r>
            <a:r>
              <a:rPr lang="en-US" sz="1600" dirty="0" smtClean="0"/>
              <a:t>.</a:t>
            </a:r>
          </a:p>
          <a:p>
            <a:pPr marL="0" indent="0">
              <a:buNone/>
            </a:pPr>
            <a:endParaRPr lang="en-US" sz="1600" dirty="0"/>
          </a:p>
          <a:p>
            <a:r>
              <a:rPr lang="en-US" sz="1600" dirty="0"/>
              <a:t>Approximately 1.9 million Americans met criteria for prescription painkillers use disorder based on their use of prescription painkillers in the past year</a:t>
            </a:r>
            <a:r>
              <a:rPr lang="en-US" sz="1600" dirty="0" smtClean="0"/>
              <a:t>.</a:t>
            </a:r>
          </a:p>
          <a:p>
            <a:pPr marL="0" indent="0">
              <a:buNone/>
            </a:pPr>
            <a:endParaRPr lang="en-US" sz="1600" dirty="0"/>
          </a:p>
          <a:p>
            <a:r>
              <a:rPr lang="en-US" sz="1600" dirty="0"/>
              <a:t>1.4 million people used prescription painkillers non-medically for the first time in the past year</a:t>
            </a:r>
            <a:r>
              <a:rPr lang="en-US" sz="1600" dirty="0" smtClean="0"/>
              <a:t>.</a:t>
            </a:r>
          </a:p>
          <a:p>
            <a:pPr marL="0" indent="0">
              <a:buNone/>
            </a:pPr>
            <a:endParaRPr lang="en-US" sz="1600" dirty="0"/>
          </a:p>
          <a:p>
            <a:r>
              <a:rPr lang="en-US" sz="1600" dirty="0"/>
              <a:t>The average age for prescription painkiller first-time use was 21.2 in the past year.</a:t>
            </a:r>
          </a:p>
          <a:p>
            <a:endParaRPr lang="en-US" dirty="0"/>
          </a:p>
        </p:txBody>
      </p:sp>
    </p:spTree>
    <p:extLst>
      <p:ext uri="{BB962C8B-B14F-4D97-AF65-F5344CB8AC3E}">
        <p14:creationId xmlns:p14="http://schemas.microsoft.com/office/powerpoint/2010/main" val="21931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268606"/>
            <a:ext cx="8229600" cy="565786"/>
          </a:xfrm>
        </p:spPr>
        <p:txBody>
          <a:bodyPr/>
          <a:lstStyle/>
          <a:p>
            <a:r>
              <a:rPr lang="en-US" dirty="0"/>
              <a:t>List of Prescription Opioids </a:t>
            </a:r>
          </a:p>
        </p:txBody>
      </p:sp>
      <p:sp>
        <p:nvSpPr>
          <p:cNvPr id="3" name="Content Placeholder 2"/>
          <p:cNvSpPr>
            <a:spLocks noGrp="1"/>
          </p:cNvSpPr>
          <p:nvPr>
            <p:ph sz="half" idx="1"/>
          </p:nvPr>
        </p:nvSpPr>
        <p:spPr>
          <a:xfrm>
            <a:off x="457200" y="960120"/>
            <a:ext cx="4038600" cy="4823460"/>
          </a:xfrm>
        </p:spPr>
        <p:txBody>
          <a:bodyPr/>
          <a:lstStyle/>
          <a:p>
            <a:r>
              <a:rPr lang="en-US" sz="1200" b="1" i="1" dirty="0"/>
              <a:t>Codeine (only available in generic form)</a:t>
            </a:r>
          </a:p>
          <a:p>
            <a:endParaRPr lang="en-US" sz="1200" b="1" i="1" dirty="0"/>
          </a:p>
          <a:p>
            <a:r>
              <a:rPr lang="en-US" sz="1200" b="1" i="1" dirty="0"/>
              <a:t>Buprenorphine</a:t>
            </a:r>
          </a:p>
          <a:p>
            <a:endParaRPr lang="en-US" sz="1200" b="1" i="1" dirty="0"/>
          </a:p>
          <a:p>
            <a:r>
              <a:rPr lang="en-US" sz="1200" b="1" i="1" dirty="0"/>
              <a:t>Fentanyl (</a:t>
            </a:r>
            <a:r>
              <a:rPr lang="en-US" sz="1200" b="1" i="1" dirty="0" err="1"/>
              <a:t>Actiq</a:t>
            </a:r>
            <a:r>
              <a:rPr lang="en-US" sz="1200" b="1" i="1" dirty="0"/>
              <a:t>, </a:t>
            </a:r>
            <a:r>
              <a:rPr lang="en-US" sz="1200" b="1" i="1" dirty="0" err="1"/>
              <a:t>Duragesic</a:t>
            </a:r>
            <a:r>
              <a:rPr lang="en-US" sz="1200" b="1" i="1" dirty="0"/>
              <a:t>, </a:t>
            </a:r>
            <a:r>
              <a:rPr lang="en-US" sz="1200" b="1" i="1" dirty="0" err="1"/>
              <a:t>Fentora</a:t>
            </a:r>
            <a:r>
              <a:rPr lang="en-US" sz="1200" b="1" i="1" dirty="0"/>
              <a:t>)</a:t>
            </a:r>
          </a:p>
          <a:p>
            <a:endParaRPr lang="en-US" sz="1200" b="1" i="1" dirty="0"/>
          </a:p>
          <a:p>
            <a:r>
              <a:rPr lang="en-US" sz="1200" b="1" i="1" dirty="0"/>
              <a:t>Hydrocodone (</a:t>
            </a:r>
            <a:r>
              <a:rPr lang="en-US" sz="1200" b="1" i="1" dirty="0" err="1"/>
              <a:t>Hysingla</a:t>
            </a:r>
            <a:r>
              <a:rPr lang="en-US" sz="1200" b="1" i="1" dirty="0"/>
              <a:t> ER, </a:t>
            </a:r>
            <a:r>
              <a:rPr lang="en-US" sz="1200" b="1" i="1" dirty="0" err="1"/>
              <a:t>Zohydro</a:t>
            </a:r>
            <a:r>
              <a:rPr lang="en-US" sz="1200" b="1" i="1" dirty="0"/>
              <a:t> ER) </a:t>
            </a:r>
          </a:p>
          <a:p>
            <a:endParaRPr lang="en-US" sz="1200" b="1" i="1" dirty="0"/>
          </a:p>
          <a:p>
            <a:r>
              <a:rPr lang="en-US" sz="1200" b="1" i="1" dirty="0"/>
              <a:t>Hydrocodone/acetaminophen (</a:t>
            </a:r>
            <a:r>
              <a:rPr lang="en-US" sz="1200" b="1" i="1" dirty="0" err="1"/>
              <a:t>Lorcet</a:t>
            </a:r>
            <a:r>
              <a:rPr lang="en-US" sz="1200" b="1" i="1" dirty="0"/>
              <a:t>, Lortab, Norco, Vicodin)</a:t>
            </a:r>
          </a:p>
          <a:p>
            <a:endParaRPr lang="en-US" sz="1200" b="1" i="1" dirty="0"/>
          </a:p>
          <a:p>
            <a:r>
              <a:rPr lang="en-US" sz="1200" b="1" i="1" dirty="0" err="1"/>
              <a:t>Hydromorphone</a:t>
            </a:r>
            <a:r>
              <a:rPr lang="en-US" sz="1200" b="1" i="1" dirty="0"/>
              <a:t> (</a:t>
            </a:r>
            <a:r>
              <a:rPr lang="en-US" sz="1200" b="1" i="1" dirty="0" err="1"/>
              <a:t>Dilaudid</a:t>
            </a:r>
            <a:r>
              <a:rPr lang="en-US" sz="1200" b="1" i="1" dirty="0"/>
              <a:t>, </a:t>
            </a:r>
            <a:r>
              <a:rPr lang="en-US" sz="1200" b="1" i="1" dirty="0" err="1"/>
              <a:t>Exalgo</a:t>
            </a:r>
            <a:r>
              <a:rPr lang="en-US" sz="1200" b="1" i="1" dirty="0"/>
              <a:t>)</a:t>
            </a:r>
          </a:p>
          <a:p>
            <a:endParaRPr lang="en-US" sz="1200" b="1" i="1" dirty="0"/>
          </a:p>
          <a:p>
            <a:r>
              <a:rPr lang="en-US" sz="1200" b="1" i="1" dirty="0" err="1"/>
              <a:t>Levorphanol</a:t>
            </a:r>
            <a:endParaRPr lang="en-US" sz="1200" b="1" i="1" dirty="0"/>
          </a:p>
          <a:p>
            <a:endParaRPr lang="en-US" sz="1200" b="1" i="1" dirty="0"/>
          </a:p>
          <a:p>
            <a:r>
              <a:rPr lang="en-US" sz="1200" b="1" i="1" dirty="0" err="1"/>
              <a:t>Meperidine</a:t>
            </a:r>
            <a:r>
              <a:rPr lang="en-US" sz="1200" b="1" i="1" dirty="0"/>
              <a:t> (Demerol)</a:t>
            </a:r>
          </a:p>
          <a:p>
            <a:endParaRPr lang="en-US" sz="1200" b="1" i="1" dirty="0"/>
          </a:p>
          <a:p>
            <a:r>
              <a:rPr lang="en-US" sz="1200" b="1" i="1" dirty="0"/>
              <a:t>Methadone (</a:t>
            </a:r>
            <a:r>
              <a:rPr lang="en-US" sz="1200" b="1" i="1" dirty="0" err="1"/>
              <a:t>Dolophine</a:t>
            </a:r>
            <a:r>
              <a:rPr lang="en-US" sz="1200" b="1" i="1" dirty="0"/>
              <a:t>, </a:t>
            </a:r>
          </a:p>
          <a:p>
            <a:endParaRPr lang="en-US" sz="1200" b="1" i="1" dirty="0"/>
          </a:p>
          <a:p>
            <a:r>
              <a:rPr lang="en-US" sz="1200" b="1" i="1" dirty="0" err="1"/>
              <a:t>Methadose</a:t>
            </a:r>
            <a:r>
              <a:rPr lang="en-US" sz="1200" b="1" i="1" dirty="0" smtClean="0"/>
              <a:t>)</a:t>
            </a:r>
            <a:endParaRPr lang="en-US" sz="1200" b="1" i="1" dirty="0"/>
          </a:p>
          <a:p>
            <a:endParaRPr lang="en-US" dirty="0"/>
          </a:p>
        </p:txBody>
      </p:sp>
      <p:sp>
        <p:nvSpPr>
          <p:cNvPr id="4" name="Content Placeholder 3"/>
          <p:cNvSpPr>
            <a:spLocks noGrp="1"/>
          </p:cNvSpPr>
          <p:nvPr>
            <p:ph sz="half" idx="2"/>
          </p:nvPr>
        </p:nvSpPr>
        <p:spPr>
          <a:xfrm>
            <a:off x="4362450" y="868680"/>
            <a:ext cx="4038600" cy="5040629"/>
          </a:xfrm>
        </p:spPr>
        <p:txBody>
          <a:bodyPr/>
          <a:lstStyle/>
          <a:p>
            <a:r>
              <a:rPr lang="en-US" sz="1400" b="1" i="1" dirty="0"/>
              <a:t>Morphine (</a:t>
            </a:r>
            <a:r>
              <a:rPr lang="en-US" sz="1400" b="1" i="1" dirty="0" err="1"/>
              <a:t>Astramorph</a:t>
            </a:r>
            <a:r>
              <a:rPr lang="en-US" sz="1400" b="1" i="1" dirty="0"/>
              <a:t>, </a:t>
            </a:r>
            <a:r>
              <a:rPr lang="en-US" sz="1400" b="1" i="1" dirty="0" err="1"/>
              <a:t>Avinza</a:t>
            </a:r>
            <a:r>
              <a:rPr lang="en-US" sz="1400" b="1" i="1" dirty="0"/>
              <a:t>, </a:t>
            </a:r>
            <a:r>
              <a:rPr lang="en-US" sz="1400" b="1" i="1" dirty="0" err="1"/>
              <a:t>Kadian</a:t>
            </a:r>
            <a:r>
              <a:rPr lang="en-US" sz="1400" b="1" i="1" dirty="0"/>
              <a:t>, MS </a:t>
            </a:r>
            <a:r>
              <a:rPr lang="en-US" sz="1400" b="1" i="1" dirty="0" err="1"/>
              <a:t>Contin</a:t>
            </a:r>
            <a:r>
              <a:rPr lang="en-US" sz="1400" b="1" i="1" dirty="0"/>
              <a:t>, </a:t>
            </a:r>
            <a:r>
              <a:rPr lang="en-US" sz="1400" b="1" i="1" dirty="0" err="1"/>
              <a:t>Ora</a:t>
            </a:r>
            <a:r>
              <a:rPr lang="en-US" sz="1400" b="1" i="1" dirty="0"/>
              <a:t>-Morph SR)</a:t>
            </a:r>
          </a:p>
          <a:p>
            <a:endParaRPr lang="en-US" sz="1400" b="1" i="1" dirty="0"/>
          </a:p>
          <a:p>
            <a:r>
              <a:rPr lang="en-US" sz="1400" b="1" i="1" dirty="0"/>
              <a:t>Oxycodone (</a:t>
            </a:r>
            <a:r>
              <a:rPr lang="en-US" sz="1400" b="1" i="1" dirty="0" err="1"/>
              <a:t>OxyContin</a:t>
            </a:r>
            <a:r>
              <a:rPr lang="en-US" sz="1400" b="1" i="1" dirty="0"/>
              <a:t>, </a:t>
            </a:r>
            <a:r>
              <a:rPr lang="en-US" sz="1400" b="1" i="1" dirty="0" err="1"/>
              <a:t>Oxecta</a:t>
            </a:r>
            <a:r>
              <a:rPr lang="en-US" sz="1400" b="1" i="1" dirty="0"/>
              <a:t>, Roxicodone)</a:t>
            </a:r>
          </a:p>
          <a:p>
            <a:endParaRPr lang="en-US" sz="1400" b="1" i="1" dirty="0"/>
          </a:p>
          <a:p>
            <a:r>
              <a:rPr lang="en-US" sz="1400" b="1" i="1" dirty="0"/>
              <a:t>Oxycodone and acetaminophen (Percocet, </a:t>
            </a:r>
            <a:r>
              <a:rPr lang="en-US" sz="1400" b="1" i="1" dirty="0" err="1"/>
              <a:t>Endocet</a:t>
            </a:r>
            <a:r>
              <a:rPr lang="en-US" sz="1400" b="1" i="1" dirty="0"/>
              <a:t>, </a:t>
            </a:r>
            <a:r>
              <a:rPr lang="en-US" sz="1400" b="1" i="1" dirty="0" err="1"/>
              <a:t>Roxicet</a:t>
            </a:r>
            <a:r>
              <a:rPr lang="en-US" sz="1400" b="1" i="1" dirty="0"/>
              <a:t>)</a:t>
            </a:r>
          </a:p>
          <a:p>
            <a:endParaRPr lang="en-US" sz="1400" b="1" i="1" dirty="0"/>
          </a:p>
          <a:p>
            <a:r>
              <a:rPr lang="en-US" sz="1400" b="1" i="1" dirty="0"/>
              <a:t>Oxycodone and naloxone (</a:t>
            </a:r>
            <a:r>
              <a:rPr lang="en-US" sz="1400" b="1" i="1" dirty="0" err="1"/>
              <a:t>Targiniq</a:t>
            </a:r>
            <a:r>
              <a:rPr lang="en-US" sz="1400" b="1" i="1" dirty="0"/>
              <a:t> ER) Opioid (Narcotic) </a:t>
            </a:r>
          </a:p>
          <a:p>
            <a:endParaRPr lang="en-US" sz="1400" b="1" i="1" dirty="0"/>
          </a:p>
          <a:p>
            <a:r>
              <a:rPr lang="en-US" sz="1400" b="1" i="1" dirty="0"/>
              <a:t>Pain Medications</a:t>
            </a:r>
          </a:p>
          <a:p>
            <a:endParaRPr lang="en-US" sz="1400" b="1" i="1" dirty="0"/>
          </a:p>
          <a:p>
            <a:r>
              <a:rPr lang="en-US" sz="1400" b="1" i="1" dirty="0" err="1"/>
              <a:t>Pentazocine</a:t>
            </a:r>
            <a:endParaRPr lang="en-US" sz="1400" b="1" i="1" dirty="0"/>
          </a:p>
          <a:p>
            <a:endParaRPr lang="en-US" sz="1400" b="1" i="1" dirty="0"/>
          </a:p>
          <a:p>
            <a:r>
              <a:rPr lang="en-US" sz="1400" b="1" i="1" dirty="0"/>
              <a:t>Propoxyphene</a:t>
            </a:r>
          </a:p>
          <a:p>
            <a:endParaRPr lang="en-US" sz="1400" b="1" i="1" dirty="0"/>
          </a:p>
          <a:p>
            <a:r>
              <a:rPr lang="en-US" sz="1400" b="1" i="1" dirty="0" err="1"/>
              <a:t>Tapentadol</a:t>
            </a:r>
            <a:endParaRPr lang="en-US" sz="1400" b="1" i="1" dirty="0"/>
          </a:p>
          <a:p>
            <a:endParaRPr lang="en-US" sz="1400" b="1" i="1" dirty="0"/>
          </a:p>
          <a:p>
            <a:r>
              <a:rPr lang="en-US" sz="1400" b="1" i="1" dirty="0" smtClean="0"/>
              <a:t>Tramadol</a:t>
            </a:r>
          </a:p>
          <a:p>
            <a:endParaRPr lang="en-US" dirty="0"/>
          </a:p>
        </p:txBody>
      </p:sp>
    </p:spTree>
    <p:extLst>
      <p:ext uri="{BB962C8B-B14F-4D97-AF65-F5344CB8AC3E}">
        <p14:creationId xmlns:p14="http://schemas.microsoft.com/office/powerpoint/2010/main" val="146077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it to Scale</a:t>
            </a:r>
            <a:endParaRPr lang="en-US"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382" t="35546" r="66809" b="25960"/>
          <a:stretch/>
        </p:blipFill>
        <p:spPr bwMode="auto">
          <a:xfrm>
            <a:off x="1845390" y="1547444"/>
            <a:ext cx="5369169" cy="34581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608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014" y="582930"/>
            <a:ext cx="8229600" cy="1028700"/>
          </a:xfrm>
        </p:spPr>
        <p:txBody>
          <a:bodyPr/>
          <a:lstStyle/>
          <a:p>
            <a:r>
              <a:rPr lang="en-US" dirty="0" smtClean="0"/>
              <a:t>Illicit Opioids</a:t>
            </a:r>
            <a:endParaRPr lang="en-US" dirty="0"/>
          </a:p>
        </p:txBody>
      </p:sp>
      <p:sp>
        <p:nvSpPr>
          <p:cNvPr id="3" name="Content Placeholder 2"/>
          <p:cNvSpPr>
            <a:spLocks noGrp="1"/>
          </p:cNvSpPr>
          <p:nvPr>
            <p:ph idx="1"/>
          </p:nvPr>
        </p:nvSpPr>
        <p:spPr>
          <a:xfrm>
            <a:off x="336014" y="868680"/>
            <a:ext cx="8229600" cy="4800600"/>
          </a:xfrm>
        </p:spPr>
        <p:txBody>
          <a:bodyPr/>
          <a:lstStyle/>
          <a:p>
            <a:pPr marL="228600" indent="-228600">
              <a:buFont typeface="+mj-lt"/>
              <a:buAutoNum type="arabicPeriod"/>
            </a:pPr>
            <a:endParaRPr lang="en-US" sz="1800" dirty="0" smtClean="0"/>
          </a:p>
          <a:p>
            <a:pPr marL="228600" indent="-228600">
              <a:buFont typeface="+mj-lt"/>
              <a:buAutoNum type="arabicPeriod"/>
            </a:pPr>
            <a:endParaRPr lang="en-US" sz="1800" dirty="0"/>
          </a:p>
          <a:p>
            <a:pPr marL="228600" indent="-228600">
              <a:buFont typeface="+mj-lt"/>
              <a:buAutoNum type="arabicPeriod"/>
            </a:pPr>
            <a:endParaRPr lang="en-US" sz="1800" dirty="0" smtClean="0"/>
          </a:p>
          <a:p>
            <a:pPr marL="228600" indent="-228600" algn="ctr">
              <a:buFont typeface="+mj-lt"/>
              <a:buAutoNum type="arabicPeriod"/>
            </a:pPr>
            <a:endParaRPr lang="en-US" sz="1800" b="1" dirty="0"/>
          </a:p>
          <a:p>
            <a:r>
              <a:rPr lang="en-US" sz="1800" b="1" dirty="0" smtClean="0"/>
              <a:t>Fentanyl </a:t>
            </a:r>
            <a:r>
              <a:rPr lang="en-US" sz="1800" b="1" dirty="0"/>
              <a:t>(can also be </a:t>
            </a:r>
            <a:r>
              <a:rPr lang="en-US" sz="1800" b="1" dirty="0" smtClean="0"/>
              <a:t>Rx)</a:t>
            </a:r>
          </a:p>
          <a:p>
            <a:pPr marL="0" indent="0">
              <a:buNone/>
            </a:pPr>
            <a:endParaRPr lang="en-US" sz="1800" b="1" dirty="0" smtClean="0"/>
          </a:p>
          <a:p>
            <a:r>
              <a:rPr lang="en-US" sz="1800" b="1" dirty="0" smtClean="0"/>
              <a:t>Fentanyl analogs</a:t>
            </a:r>
          </a:p>
          <a:p>
            <a:pPr marL="0" indent="0">
              <a:buNone/>
            </a:pPr>
            <a:endParaRPr lang="en-US" sz="1800" b="1" dirty="0" smtClean="0"/>
          </a:p>
          <a:p>
            <a:r>
              <a:rPr lang="en-US" sz="1800" b="1" dirty="0" smtClean="0"/>
              <a:t>Heroin </a:t>
            </a:r>
          </a:p>
          <a:p>
            <a:pPr marL="0" indent="0">
              <a:buNone/>
            </a:pPr>
            <a:endParaRPr lang="en-US" sz="1800" b="1" dirty="0" smtClean="0"/>
          </a:p>
          <a:p>
            <a:r>
              <a:rPr lang="en-US" sz="1800" b="1" dirty="0" smtClean="0"/>
              <a:t>Illicit </a:t>
            </a:r>
            <a:r>
              <a:rPr lang="en-US" sz="1800" b="1" dirty="0"/>
              <a:t>synthetic opioids</a:t>
            </a:r>
          </a:p>
          <a:p>
            <a:pPr marL="0" indent="0">
              <a:buNone/>
            </a:pPr>
            <a:endParaRPr lang="en-US" sz="1400" b="1" dirty="0" smtClean="0"/>
          </a:p>
        </p:txBody>
      </p:sp>
    </p:spTree>
    <p:extLst>
      <p:ext uri="{BB962C8B-B14F-4D97-AF65-F5344CB8AC3E}">
        <p14:creationId xmlns:p14="http://schemas.microsoft.com/office/powerpoint/2010/main" val="260419848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F602085E9A2940BBA0AF1EC3409270" ma:contentTypeVersion="0" ma:contentTypeDescription="Create a new document." ma:contentTypeScope="" ma:versionID="9624ab9ab912bb54eecdbd54dcf5b99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A292CF4-F372-4066-9B36-7CCD257CC519}">
  <ds:schemaRefs>
    <ds:schemaRef ds:uri="http://schemas.microsoft.com/sharepoint/v3/contenttype/forms"/>
  </ds:schemaRefs>
</ds:datastoreItem>
</file>

<file path=customXml/itemProps2.xml><?xml version="1.0" encoding="utf-8"?>
<ds:datastoreItem xmlns:ds="http://schemas.openxmlformats.org/officeDocument/2006/customXml" ds:itemID="{354E9945-284D-4B3F-B496-969D7C54CAF2}">
  <ds:schemaRefs>
    <ds:schemaRef ds:uri="http://schemas.microsoft.com/office/2006/documentManagement/types"/>
    <ds:schemaRef ds:uri="http://purl.org/dc/dcmitype/"/>
    <ds:schemaRef ds:uri="http://www.w3.org/XML/1998/namespace"/>
    <ds:schemaRef ds:uri="http://purl.org/dc/elements/1.1/"/>
    <ds:schemaRef ds:uri="http://schemas.microsoft.com/office/2006/metadata/properti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A47331D-28C3-48A8-93D2-F72AF9F92B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12419</TotalTime>
  <Words>1868</Words>
  <Application>Microsoft Office PowerPoint</Application>
  <PresentationFormat>Letter Paper (8.5x11 in)</PresentationFormat>
  <Paragraphs>218</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Objectives</vt:lpstr>
      <vt:lpstr>Department of Behavioral Health Mission</vt:lpstr>
      <vt:lpstr>Department of Behavioral Health Vision</vt:lpstr>
      <vt:lpstr>Prescription Opioids</vt:lpstr>
      <vt:lpstr>Prescription Opioids Continued</vt:lpstr>
      <vt:lpstr>List of Prescription Opioids </vt:lpstr>
      <vt:lpstr>Taking it to Scale</vt:lpstr>
      <vt:lpstr>Illicit Opioids</vt:lpstr>
      <vt:lpstr>Opioids Continued</vt:lpstr>
      <vt:lpstr>Opioids Continued</vt:lpstr>
      <vt:lpstr>HEROIN </vt:lpstr>
      <vt:lpstr>In The Event of an OVERDOSE…</vt:lpstr>
      <vt:lpstr>Campaigns</vt:lpstr>
      <vt:lpstr>Times Have Changed</vt:lpstr>
      <vt:lpstr>More Harmful Than You Think</vt:lpstr>
      <vt:lpstr>More Harmful Than You Think</vt:lpstr>
      <vt:lpstr>Treatment Services </vt:lpstr>
      <vt:lpstr>Treatment Service Access</vt:lpstr>
      <vt:lpstr>ASTEP Providers</vt:lpstr>
      <vt:lpstr>Assessment and Referral Center (ARC)</vt:lpstr>
      <vt:lpstr>ARC Assessment Process</vt:lpstr>
      <vt:lpstr>ARC Referral Process</vt:lpstr>
      <vt:lpstr>ARC Referral Process</vt:lpstr>
      <vt:lpstr>Recovery Support</vt:lpstr>
      <vt:lpstr>How to Reach Us</vt:lpstr>
      <vt:lpstr>QUESTIONS &amp; ANSWERS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Behavioral Health  Team Meeting February 10, 2016</dc:title>
  <dc:creator>Tanya Royster</dc:creator>
  <cp:lastModifiedBy>ServUS</cp:lastModifiedBy>
  <cp:revision>197</cp:revision>
  <cp:lastPrinted>2017-07-11T13:34:21Z</cp:lastPrinted>
  <dcterms:created xsi:type="dcterms:W3CDTF">2016-02-07T12:30:41Z</dcterms:created>
  <dcterms:modified xsi:type="dcterms:W3CDTF">2017-12-18T19:06:26Z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0x010100EEF602085E9A2940BBA0AF1EC3409270</vt:lpwstr>
  </property>
</Properties>
</file>