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1"/>
  </p:notesMasterIdLst>
  <p:sldIdLst>
    <p:sldId id="256" r:id="rId2"/>
    <p:sldId id="257" r:id="rId3"/>
    <p:sldId id="288" r:id="rId4"/>
    <p:sldId id="289" r:id="rId5"/>
    <p:sldId id="260" r:id="rId6"/>
    <p:sldId id="261" r:id="rId7"/>
    <p:sldId id="262" r:id="rId8"/>
    <p:sldId id="263" r:id="rId9"/>
    <p:sldId id="290" r:id="rId10"/>
    <p:sldId id="265" r:id="rId11"/>
    <p:sldId id="266" r:id="rId12"/>
    <p:sldId id="267" r:id="rId13"/>
    <p:sldId id="268" r:id="rId14"/>
    <p:sldId id="269" r:id="rId15"/>
    <p:sldId id="291" r:id="rId16"/>
    <p:sldId id="292" r:id="rId17"/>
    <p:sldId id="293" r:id="rId18"/>
    <p:sldId id="294" r:id="rId19"/>
    <p:sldId id="295" r:id="rId20"/>
    <p:sldId id="296" r:id="rId21"/>
    <p:sldId id="297" r:id="rId22"/>
    <p:sldId id="298" r:id="rId23"/>
    <p:sldId id="299" r:id="rId24"/>
    <p:sldId id="300" r:id="rId25"/>
    <p:sldId id="301" r:id="rId26"/>
    <p:sldId id="282" r:id="rId27"/>
    <p:sldId id="303" r:id="rId28"/>
    <p:sldId id="304" r:id="rId29"/>
    <p:sldId id="302" r:id="rId3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77"/>
    <p:restoredTop sz="75336"/>
  </p:normalViewPr>
  <p:slideViewPr>
    <p:cSldViewPr snapToGrid="0" snapToObjects="1">
      <p:cViewPr varScale="1">
        <p:scale>
          <a:sx n="60" d="100"/>
          <a:sy n="60" d="100"/>
        </p:scale>
        <p:origin x="9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lstStyle>
            <a:lvl1pPr marL="69850" marR="0" lvl="0" indent="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1pPr>
            <a:lvl2pPr marL="527050" marR="0" lvl="1" indent="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2pPr>
            <a:lvl3pPr marL="984250" marR="0" lvl="2" indent="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3pPr>
            <a:lvl4pPr marL="1441450" marR="0" lvl="3" indent="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4pPr>
            <a:lvl5pPr marL="1898650" marR="0" lvl="4" indent="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5pPr>
            <a:lvl6pPr marL="2355850" marR="0" lvl="5" indent="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6pPr>
            <a:lvl7pPr marL="2813050" marR="0" lvl="6" indent="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7pPr>
            <a:lvl8pPr marL="3270250" marR="0" lvl="7" indent="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8pPr>
            <a:lvl9pPr marL="3727450" marR="0" lvl="8" indent="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151500968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2" name="Shape 82"/>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0" algn="l" rtl="0">
              <a:spcBef>
                <a:spcPts val="0"/>
              </a:spcBef>
              <a:spcAft>
                <a:spcPts val="0"/>
              </a:spcAft>
              <a:buClr>
                <a:schemeClr val="dk1"/>
              </a:buClr>
              <a:buSzPct val="25000"/>
              <a:buFont typeface="Arial"/>
              <a:buNone/>
            </a:pPr>
            <a:endParaRPr sz="1100" b="0" i="0" u="none" strike="noStrike" cap="none" dirty="0">
              <a:solidFill>
                <a:schemeClr val="dk1"/>
              </a:solidFill>
              <a:latin typeface="Arial"/>
              <a:ea typeface="Arial"/>
              <a:cs typeface="Arial"/>
              <a:sym typeface="Arial"/>
            </a:endParaRPr>
          </a:p>
          <a:p>
            <a:pPr marL="0" marR="0" lvl="0" indent="0" algn="l" rtl="0">
              <a:spcBef>
                <a:spcPts val="0"/>
              </a:spcBef>
              <a:buClr>
                <a:schemeClr val="dk1"/>
              </a:buClr>
              <a:buSzPct val="25000"/>
              <a:buFont typeface="Arial"/>
              <a:buNone/>
            </a:pPr>
            <a:r>
              <a:rPr lang="en-US" sz="1100" b="0" i="0" u="none" strike="noStrike" cap="none" dirty="0">
                <a:solidFill>
                  <a:schemeClr val="dk1"/>
                </a:solidFill>
                <a:latin typeface="Arial"/>
                <a:ea typeface="Arial"/>
                <a:cs typeface="Arial"/>
                <a:sym typeface="Arial"/>
              </a:rPr>
              <a:t> </a:t>
            </a:r>
          </a:p>
        </p:txBody>
      </p:sp>
    </p:spTree>
    <p:extLst>
      <p:ext uri="{BB962C8B-B14F-4D97-AF65-F5344CB8AC3E}">
        <p14:creationId xmlns:p14="http://schemas.microsoft.com/office/powerpoint/2010/main" val="54240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9" name="Shape 139"/>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63500" algn="l" rtl="0">
              <a:spcBef>
                <a:spcPts val="0"/>
              </a:spcBef>
              <a:buClr>
                <a:schemeClr val="dk1"/>
              </a:buClr>
              <a:buSzPct val="25000"/>
              <a:buFont typeface="Arial"/>
              <a:buNone/>
            </a:pPr>
            <a:endParaRPr dirty="0"/>
          </a:p>
        </p:txBody>
      </p:sp>
    </p:spTree>
    <p:extLst>
      <p:ext uri="{BB962C8B-B14F-4D97-AF65-F5344CB8AC3E}">
        <p14:creationId xmlns:p14="http://schemas.microsoft.com/office/powerpoint/2010/main" val="1266634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9472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2529971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98255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228600" lvl="0" indent="101600" rtl="0">
              <a:lnSpc>
                <a:spcPct val="90000"/>
              </a:lnSpc>
              <a:spcBef>
                <a:spcPts val="0"/>
              </a:spcBef>
              <a:buClr>
                <a:srgbClr val="FF0000"/>
              </a:buClr>
              <a:buSzPct val="100000"/>
              <a:buFont typeface="Noto Sans Symbols"/>
            </a:pPr>
            <a:endParaRPr lang="en-US" sz="1200" dirty="0">
              <a:latin typeface="Century Gothic"/>
              <a:ea typeface="Century Gothic"/>
              <a:cs typeface="Century Gothic"/>
              <a:sym typeface="Century Gothic"/>
            </a:endParaRPr>
          </a:p>
        </p:txBody>
      </p:sp>
    </p:spTree>
    <p:extLst>
      <p:ext uri="{BB962C8B-B14F-4D97-AF65-F5344CB8AC3E}">
        <p14:creationId xmlns:p14="http://schemas.microsoft.com/office/powerpoint/2010/main" val="176603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5" name="Shape 175"/>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228600" marR="0" lvl="0" indent="101600" algn="l" defTabSz="914400" rtl="0" eaLnBrk="1" fontAlgn="auto" latinLnBrk="0" hangingPunct="1">
              <a:lnSpc>
                <a:spcPct val="90000"/>
              </a:lnSpc>
              <a:spcBef>
                <a:spcPts val="0"/>
              </a:spcBef>
              <a:spcAft>
                <a:spcPts val="0"/>
              </a:spcAft>
              <a:buClr>
                <a:srgbClr val="FF0000"/>
              </a:buClr>
              <a:buSzPct val="100000"/>
              <a:buFont typeface="Noto Sans Symbols"/>
              <a:buNone/>
              <a:tabLst/>
              <a:defRPr/>
            </a:pPr>
            <a:endParaRPr lang="en-US" sz="1200" dirty="0">
              <a:latin typeface="Century Gothic"/>
              <a:ea typeface="Century Gothic"/>
              <a:cs typeface="Century Gothic"/>
              <a:sym typeface="Century Gothic"/>
            </a:endParaRPr>
          </a:p>
        </p:txBody>
      </p:sp>
    </p:spTree>
    <p:extLst>
      <p:ext uri="{BB962C8B-B14F-4D97-AF65-F5344CB8AC3E}">
        <p14:creationId xmlns:p14="http://schemas.microsoft.com/office/powerpoint/2010/main" val="844669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79975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6350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82761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15444171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47244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2" name="Shape 92"/>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63500" algn="l" rtl="0">
              <a:spcBef>
                <a:spcPts val="0"/>
              </a:spcBef>
              <a:spcAft>
                <a:spcPts val="0"/>
              </a:spcAft>
              <a:buClr>
                <a:schemeClr val="dk1"/>
              </a:buClr>
              <a:buSzPct val="25000"/>
              <a:buFont typeface="Arial"/>
              <a:buNone/>
            </a:pPr>
            <a:endParaRPr lang="en-US" sz="11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0877566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6350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1238741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3" name="Shape 22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759181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9" name="Shape 22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89645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63500" algn="l" rtl="0">
              <a:spcBef>
                <a:spcPts val="0"/>
              </a:spcBef>
              <a:spcAft>
                <a:spcPts val="0"/>
              </a:spcAft>
              <a:buClr>
                <a:schemeClr val="dk1"/>
              </a:buClr>
              <a:buSzPct val="25000"/>
              <a:buFont typeface="Arial"/>
              <a:buNone/>
            </a:pPr>
            <a:endParaRPr lang="en-US" sz="1100" b="0" i="0" u="none" strike="noStrike" cap="none" dirty="0">
              <a:solidFill>
                <a:schemeClr val="dk1"/>
              </a:solidFill>
              <a:latin typeface="Arial"/>
              <a:ea typeface="Arial"/>
              <a:cs typeface="Arial"/>
              <a:sym typeface="Arial"/>
            </a:endParaRPr>
          </a:p>
        </p:txBody>
      </p:sp>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7452451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lang="en-US" dirty="0"/>
          </a:p>
        </p:txBody>
      </p:sp>
      <p:sp>
        <p:nvSpPr>
          <p:cNvPr id="241" name="Shape 2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5041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1" name="Shape 241"/>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63500" algn="l" rtl="0">
              <a:spcBef>
                <a:spcPts val="0"/>
              </a:spcBef>
              <a:buClr>
                <a:schemeClr val="dk1"/>
              </a:buClr>
              <a:buSzPct val="25000"/>
              <a:buFont typeface="Arial"/>
              <a:buNone/>
            </a:pPr>
            <a:endParaRPr lang="en-US" sz="11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5109492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Shape 2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1" name="Shape 26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599791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3" name="Shape 253"/>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lang="en-US" sz="11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762741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63500" algn="l" rtl="0">
              <a:spcBef>
                <a:spcPts val="0"/>
              </a:spcBef>
              <a:spcAft>
                <a:spcPts val="0"/>
              </a:spcAft>
              <a:buClr>
                <a:schemeClr val="dk1"/>
              </a:buClr>
              <a:buSzPct val="25000"/>
              <a:buFont typeface="Arial"/>
              <a:buNone/>
            </a:pPr>
            <a:endParaRPr lang="en-US" sz="1100" b="0" i="0" u="none" strike="noStrike" cap="none" dirty="0">
              <a:solidFill>
                <a:schemeClr val="dk1"/>
              </a:solidFill>
              <a:latin typeface="Arial"/>
              <a:ea typeface="Arial"/>
              <a:cs typeface="Arial"/>
              <a:sym typeface="Arial"/>
            </a:endParaRPr>
          </a:p>
        </p:txBody>
      </p:sp>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121573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lang="en-US" dirty="0"/>
          </a:p>
        </p:txBody>
      </p:sp>
    </p:spTree>
    <p:extLst>
      <p:ext uri="{BB962C8B-B14F-4D97-AF65-F5344CB8AC3E}">
        <p14:creationId xmlns:p14="http://schemas.microsoft.com/office/powerpoint/2010/main" val="120969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lang="en-US" sz="1400" dirty="0">
              <a:latin typeface="Century Gothic"/>
              <a:ea typeface="Century Gothic"/>
              <a:cs typeface="Century Gothic"/>
              <a:sym typeface="Century Gothic"/>
            </a:endParaRPr>
          </a:p>
        </p:txBody>
      </p:sp>
      <p:sp>
        <p:nvSpPr>
          <p:cNvPr id="109" name="Shape 109"/>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9915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marL="0" lvl="0" indent="0" rtl="0">
              <a:spcBef>
                <a:spcPts val="0"/>
              </a:spcBef>
              <a:buNone/>
            </a:pPr>
            <a:endParaRPr lang="en-US" sz="1200" dirty="0">
              <a:highlight>
                <a:srgbClr val="FFFFFF"/>
              </a:highlight>
              <a:latin typeface="Times New Roman"/>
              <a:ea typeface="Times New Roman"/>
              <a:cs typeface="Times New Roman"/>
              <a:sym typeface="Times New Roman"/>
            </a:endParaRPr>
          </a:p>
        </p:txBody>
      </p:sp>
      <p:sp>
        <p:nvSpPr>
          <p:cNvPr id="115" name="Shape 11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0649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21" name="Shape 12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6544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7" name="Shape 127"/>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69850" marR="0" lvl="0" indent="-69850" algn="l" rtl="0">
              <a:spcBef>
                <a:spcPts val="0"/>
              </a:spcBef>
              <a:buClr>
                <a:schemeClr val="dk1"/>
              </a:buClr>
              <a:buSzPct val="100000"/>
              <a:buFont typeface="Arial"/>
              <a:buChar char="●"/>
            </a:pPr>
            <a:endParaRPr lang="en-US" dirty="0"/>
          </a:p>
        </p:txBody>
      </p:sp>
    </p:spTree>
    <p:extLst>
      <p:ext uri="{BB962C8B-B14F-4D97-AF65-F5344CB8AC3E}">
        <p14:creationId xmlns:p14="http://schemas.microsoft.com/office/powerpoint/2010/main" val="1236402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1319548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1"/>
        <p:cNvGrpSpPr/>
        <p:nvPr/>
      </p:nvGrpSpPr>
      <p:grpSpPr>
        <a:xfrm>
          <a:off x="0" y="0"/>
          <a:ext cx="0" cy="0"/>
          <a:chOff x="0" y="0"/>
          <a:chExt cx="0" cy="0"/>
        </a:xfrm>
      </p:grpSpPr>
      <p:sp>
        <p:nvSpPr>
          <p:cNvPr id="12" name="Shape 12"/>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3" name="Shape 13"/>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0" name="Shape 70"/>
          <p:cNvSpPr txBox="1">
            <a:spLocks noGrp="1"/>
          </p:cNvSpPr>
          <p:nvPr>
            <p:ph type="body" idx="1"/>
          </p:nvPr>
        </p:nvSpPr>
        <p:spPr>
          <a:xfrm rot="5400000">
            <a:off x="3920331" y="-1256505"/>
            <a:ext cx="4351338" cy="10515599"/>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2" name="Shape 72"/>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3" name="Shape 73"/>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899"/>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6" name="Shape 76"/>
          <p:cNvSpPr txBox="1">
            <a:spLocks noGrp="1"/>
          </p:cNvSpPr>
          <p:nvPr>
            <p:ph type="body" idx="1"/>
          </p:nvPr>
        </p:nvSpPr>
        <p:spPr>
          <a:xfrm rot="5400000">
            <a:off x="1799431" y="-596105"/>
            <a:ext cx="5811838" cy="7734299"/>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8" name="Shape 78"/>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9" name="Shape 79"/>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7" name="Shape 17"/>
          <p:cNvSpPr txBox="1">
            <a:spLocks noGrp="1"/>
          </p:cNvSpPr>
          <p:nvPr>
            <p:ph type="body" idx="1"/>
          </p:nvPr>
        </p:nvSpPr>
        <p:spPr>
          <a:xfrm>
            <a:off x="838200" y="1825625"/>
            <a:ext cx="10515599" cy="435133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9" name="Shape 19"/>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1"/>
        <p:cNvGrpSpPr/>
        <p:nvPr/>
      </p:nvGrpSpPr>
      <p:grpSpPr>
        <a:xfrm>
          <a:off x="0" y="0"/>
          <a:ext cx="0" cy="0"/>
          <a:chOff x="0" y="0"/>
          <a:chExt cx="0" cy="0"/>
        </a:xfrm>
      </p:grpSpPr>
      <p:sp>
        <p:nvSpPr>
          <p:cNvPr id="22" name="Shape 22"/>
          <p:cNvSpPr txBox="1">
            <a:spLocks noGrp="1"/>
          </p:cNvSpPr>
          <p:nvPr>
            <p:ph type="ctrTitle"/>
          </p:nvPr>
        </p:nvSpPr>
        <p:spPr>
          <a:xfrm>
            <a:off x="1524000" y="1122362"/>
            <a:ext cx="9144000" cy="2387600"/>
          </a:xfrm>
          <a:prstGeom prst="rect">
            <a:avLst/>
          </a:prstGeom>
          <a:noFill/>
          <a:ln>
            <a:noFill/>
          </a:ln>
        </p:spPr>
        <p:txBody>
          <a:bodyPr wrap="square" lIns="91425" tIns="91425" rIns="91425" bIns="91425" anchor="b" anchorCtr="0"/>
          <a:lstStyle>
            <a:lvl1pPr marL="0" marR="0" lvl="0" indent="0" algn="ctr" rtl="0">
              <a:lnSpc>
                <a:spcPct val="90000"/>
              </a:lnSpc>
              <a:spcBef>
                <a:spcPts val="0"/>
              </a:spcBef>
              <a:spcAft>
                <a:spcPts val="0"/>
              </a:spcAft>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23" name="Shape 23"/>
          <p:cNvSpPr txBox="1">
            <a:spLocks noGrp="1"/>
          </p:cNvSpPr>
          <p:nvPr>
            <p:ph type="subTitle" idx="1"/>
          </p:nvPr>
        </p:nvSpPr>
        <p:spPr>
          <a:xfrm>
            <a:off x="1524000" y="3602037"/>
            <a:ext cx="9144000" cy="1655761"/>
          </a:xfrm>
          <a:prstGeom prst="rect">
            <a:avLst/>
          </a:prstGeom>
          <a:noFill/>
          <a:ln>
            <a:noFill/>
          </a:ln>
        </p:spPr>
        <p:txBody>
          <a:bodyPr wrap="square" lIns="91425" tIns="91425" rIns="91425" bIns="91425" anchor="t" anchorCtr="0"/>
          <a:lstStyle>
            <a:lvl1pPr marL="0" marR="0" lvl="0" indent="0" algn="ctr" rtl="0">
              <a:lnSpc>
                <a:spcPct val="90000"/>
              </a:lnSpc>
              <a:spcBef>
                <a:spcPts val="100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spcAft>
                <a:spcPts val="0"/>
              </a:spcAft>
              <a:buClr>
                <a:schemeClr val="dk1"/>
              </a:buClr>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5" name="Shape 25"/>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6" name="Shape 26"/>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831850" y="1709738"/>
            <a:ext cx="10515599" cy="2852737"/>
          </a:xfrm>
          <a:prstGeom prst="rect">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29" name="Shape 29"/>
          <p:cNvSpPr txBox="1">
            <a:spLocks noGrp="1"/>
          </p:cNvSpPr>
          <p:nvPr>
            <p:ph type="body" idx="1"/>
          </p:nvPr>
        </p:nvSpPr>
        <p:spPr>
          <a:xfrm>
            <a:off x="831850" y="4589462"/>
            <a:ext cx="10515599" cy="1500187"/>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888888"/>
              </a:buClr>
              <a:buFont typeface="Arial"/>
              <a:buNone/>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1" name="Shape 31"/>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2" name="Shape 32"/>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35" name="Shape 35"/>
          <p:cNvSpPr txBox="1">
            <a:spLocks noGrp="1"/>
          </p:cNvSpPr>
          <p:nvPr>
            <p:ph type="body" idx="1"/>
          </p:nvPr>
        </p:nvSpPr>
        <p:spPr>
          <a:xfrm>
            <a:off x="838200" y="1825625"/>
            <a:ext cx="5181600" cy="435133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6172200" y="1825625"/>
            <a:ext cx="5181600" cy="435133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8" name="Shape 38"/>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9" name="Shape 39"/>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839787"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42" name="Shape 42"/>
          <p:cNvSpPr txBox="1">
            <a:spLocks noGrp="1"/>
          </p:cNvSpPr>
          <p:nvPr>
            <p:ph type="body" idx="1"/>
          </p:nvPr>
        </p:nvSpPr>
        <p:spPr>
          <a:xfrm>
            <a:off x="839787" y="1681163"/>
            <a:ext cx="5157787" cy="823912"/>
          </a:xfrm>
          <a:prstGeom prst="rect">
            <a:avLst/>
          </a:prstGeom>
          <a:noFill/>
          <a:ln>
            <a:noFill/>
          </a:ln>
        </p:spPr>
        <p:txBody>
          <a:bodyPr wrap="square" lIns="91425" tIns="91425" rIns="91425" bIns="91425" anchor="b"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839787" y="2505075"/>
            <a:ext cx="5157787" cy="368458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6172200" y="1681163"/>
            <a:ext cx="5183187" cy="823912"/>
          </a:xfrm>
          <a:prstGeom prst="rect">
            <a:avLst/>
          </a:prstGeom>
          <a:noFill/>
          <a:ln>
            <a:noFill/>
          </a:ln>
        </p:spPr>
        <p:txBody>
          <a:bodyPr wrap="square" lIns="91425" tIns="91425" rIns="91425" bIns="91425" anchor="b"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6172200" y="2505075"/>
            <a:ext cx="5183187" cy="368458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7" name="Shape 47"/>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8" name="Shape 48"/>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51" name="Shape 51"/>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2" name="Shape 52"/>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3" name="Shape 53"/>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7" y="457200"/>
            <a:ext cx="3932237" cy="1600199"/>
          </a:xfrm>
          <a:prstGeom prst="rect">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56" name="Shape 56"/>
          <p:cNvSpPr txBox="1">
            <a:spLocks noGrp="1"/>
          </p:cNvSpPr>
          <p:nvPr>
            <p:ph type="body" idx="1"/>
          </p:nvPr>
        </p:nvSpPr>
        <p:spPr>
          <a:xfrm>
            <a:off x="5183187" y="987425"/>
            <a:ext cx="6172199" cy="4873624"/>
          </a:xfrm>
          <a:prstGeom prst="rect">
            <a:avLst/>
          </a:prstGeom>
          <a:noFill/>
          <a:ln>
            <a:noFill/>
          </a:ln>
        </p:spPr>
        <p:txBody>
          <a:bodyPr wrap="square" lIns="91425" tIns="91425" rIns="91425" bIns="91425" anchor="t" anchorCtr="0"/>
          <a:lstStyle>
            <a:lvl1pPr marL="228600" marR="0" lvl="0" indent="177800" algn="l" rtl="0">
              <a:lnSpc>
                <a:spcPct val="90000"/>
              </a:lnSpc>
              <a:spcBef>
                <a:spcPts val="100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685800" marR="0" lvl="1" indent="127000" algn="l" rtl="0">
              <a:lnSpc>
                <a:spcPct val="90000"/>
              </a:lnSpc>
              <a:spcBef>
                <a:spcPts val="5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839787" y="2057400"/>
            <a:ext cx="3932237" cy="3811588"/>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9" name="Shape 59"/>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0" name="Shape 60"/>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7" y="457200"/>
            <a:ext cx="3932237" cy="1600199"/>
          </a:xfrm>
          <a:prstGeom prst="rect">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63" name="Shape 63"/>
          <p:cNvSpPr>
            <a:spLocks noGrp="1"/>
          </p:cNvSpPr>
          <p:nvPr>
            <p:ph type="pic" idx="2"/>
          </p:nvPr>
        </p:nvSpPr>
        <p:spPr>
          <a:xfrm>
            <a:off x="5183187" y="987425"/>
            <a:ext cx="6172199" cy="4873624"/>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39787" y="2057400"/>
            <a:ext cx="3932237" cy="3811588"/>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6" name="Shape 66"/>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7" name="Shape 67"/>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DEAF6"/>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 name="Shape 7"/>
          <p:cNvSpPr txBox="1">
            <a:spLocks noGrp="1"/>
          </p:cNvSpPr>
          <p:nvPr>
            <p:ph type="body" idx="1"/>
          </p:nvPr>
        </p:nvSpPr>
        <p:spPr>
          <a:xfrm>
            <a:off x="838200" y="1825625"/>
            <a:ext cx="10515599" cy="435133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0" name="Shape 10"/>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bin"/>
              <a:buNone/>
            </a:pPr>
            <a:fld id="{00000000-1234-1234-1234-123412341234}" type="slidenum">
              <a:rPr lang="en-US" sz="1100" b="0" i="0" u="none" strike="noStrike" cap="none">
                <a:solidFill>
                  <a:srgbClr val="FFFFFF"/>
                </a:solidFill>
                <a:latin typeface="Cabin"/>
                <a:ea typeface="Cabin"/>
                <a:cs typeface="Cabin"/>
                <a:sym typeface="Cabin"/>
              </a:rPr>
              <a:t>‹#›</a:t>
            </a:fld>
            <a:endParaRPr lang="en-US" sz="1100" b="0" i="0" u="none" strike="noStrike" cap="none">
              <a:solidFill>
                <a:srgbClr val="FFFFFF"/>
              </a:solidFill>
              <a:latin typeface="Cabin"/>
              <a:ea typeface="Cabin"/>
              <a:cs typeface="Cabin"/>
              <a:sym typeface="Cabi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3" Type="http://schemas.openxmlformats.org/officeDocument/2006/relationships/hyperlink" Target="http://www.apa.org/education/undergrad/civic-engagement.aspx" TargetMode="External"/><Relationship Id="rId4" Type="http://schemas.openxmlformats.org/officeDocument/2006/relationships/hyperlink" Target="https://www.nationalservice.gov/vcla/glossary" TargetMode="External"/><Relationship Id="rId5" Type="http://schemas.openxmlformats.org/officeDocument/2006/relationships/hyperlink" Target="https://agingstats.gov.docs/docs/LatestReport/Older-Americans-2016-Key-Indicators-of-WellBeing.pdf"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oi.org/10.17226/18831"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p:nvPr/>
        </p:nvSpPr>
        <p:spPr>
          <a:xfrm>
            <a:off x="3891517" y="433387"/>
            <a:ext cx="8069328" cy="2090700"/>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Century Gothic"/>
              <a:buNone/>
            </a:pPr>
            <a:r>
              <a:rPr lang="en-US" sz="6400" dirty="0" smtClean="0">
                <a:latin typeface="Century Gothic"/>
                <a:ea typeface="Century Gothic"/>
                <a:cs typeface="Century Gothic"/>
                <a:sym typeface="Century Gothic"/>
              </a:rPr>
              <a:t>Older Adults: Engagement in DC </a:t>
            </a:r>
            <a:endParaRPr lang="en-US" sz="6400" b="0" i="0" u="none" strike="noStrike" cap="none" dirty="0">
              <a:solidFill>
                <a:srgbClr val="000000"/>
              </a:solidFill>
              <a:latin typeface="Century Gothic"/>
              <a:ea typeface="Century Gothic"/>
              <a:cs typeface="Century Gothic"/>
              <a:sym typeface="Century Gothic"/>
            </a:endParaRPr>
          </a:p>
        </p:txBody>
      </p:sp>
      <p:sp>
        <p:nvSpPr>
          <p:cNvPr id="85" name="Shape 85"/>
          <p:cNvSpPr txBox="1"/>
          <p:nvPr/>
        </p:nvSpPr>
        <p:spPr>
          <a:xfrm>
            <a:off x="5082363" y="2524087"/>
            <a:ext cx="6060558" cy="2409420"/>
          </a:xfrm>
          <a:prstGeom prst="rect">
            <a:avLst/>
          </a:prstGeom>
          <a:noFill/>
          <a:ln>
            <a:noFill/>
          </a:ln>
        </p:spPr>
        <p:txBody>
          <a:bodyPr wrap="square" lIns="91425" tIns="45700" rIns="91425" bIns="45700" anchor="t" anchorCtr="0">
            <a:noAutofit/>
          </a:bodyPr>
          <a:lstStyle/>
          <a:p>
            <a:pPr algn="ctr"/>
            <a:endParaRPr lang="en-US" sz="1200" dirty="0" smtClean="0"/>
          </a:p>
          <a:p>
            <a:pPr algn="ctr"/>
            <a:r>
              <a:rPr lang="en-US" sz="3000" dirty="0" smtClean="0"/>
              <a:t>DC </a:t>
            </a:r>
            <a:r>
              <a:rPr lang="en-US" sz="3000" dirty="0"/>
              <a:t>Commission on Aging</a:t>
            </a:r>
            <a:endParaRPr lang="en-US" sz="3000" dirty="0"/>
          </a:p>
          <a:p>
            <a:pPr algn="ctr"/>
            <a:r>
              <a:rPr lang="en-US" sz="3000" dirty="0"/>
              <a:t>October 25, </a:t>
            </a:r>
            <a:r>
              <a:rPr lang="en-US" sz="3000" dirty="0" smtClean="0"/>
              <a:t>2017</a:t>
            </a:r>
            <a:r>
              <a:rPr lang="en-US" sz="3000" dirty="0"/>
              <a:t/>
            </a:r>
            <a:br>
              <a:rPr lang="en-US" sz="3000" dirty="0"/>
            </a:br>
            <a:endParaRPr lang="en-US" sz="1200" dirty="0"/>
          </a:p>
          <a:p>
            <a:pPr algn="ctr"/>
            <a:r>
              <a:rPr lang="en-US" sz="3000" dirty="0"/>
              <a:t>Emily Morrison, </a:t>
            </a:r>
            <a:r>
              <a:rPr lang="en-US" sz="3000" dirty="0" err="1"/>
              <a:t>Ed.D</a:t>
            </a:r>
            <a:r>
              <a:rPr lang="en-US" sz="3000" dirty="0"/>
              <a:t>.</a:t>
            </a:r>
            <a:endParaRPr lang="en-US" sz="3000" dirty="0"/>
          </a:p>
          <a:p>
            <a:pPr algn="ctr"/>
            <a:r>
              <a:rPr lang="en-US" sz="3000" dirty="0"/>
              <a:t>Emily McDonald</a:t>
            </a:r>
            <a:endParaRPr sz="3000" dirty="0"/>
          </a:p>
        </p:txBody>
      </p:sp>
      <p:pic>
        <p:nvPicPr>
          <p:cNvPr id="86" name="Shape 86"/>
          <p:cNvPicPr preferRelativeResize="0"/>
          <p:nvPr/>
        </p:nvPicPr>
        <p:blipFill rotWithShape="1">
          <a:blip r:embed="rId3">
            <a:alphaModFix/>
          </a:blip>
          <a:srcRect/>
          <a:stretch/>
        </p:blipFill>
        <p:spPr>
          <a:xfrm>
            <a:off x="8992287" y="5098289"/>
            <a:ext cx="2479800" cy="1095836"/>
          </a:xfrm>
          <a:prstGeom prst="rect">
            <a:avLst/>
          </a:prstGeom>
          <a:noFill/>
          <a:ln>
            <a:noFill/>
          </a:ln>
        </p:spPr>
      </p:pic>
      <p:pic>
        <p:nvPicPr>
          <p:cNvPr id="87" name="Shape 87"/>
          <p:cNvPicPr preferRelativeResize="0"/>
          <p:nvPr/>
        </p:nvPicPr>
        <p:blipFill rotWithShape="1">
          <a:blip r:embed="rId4">
            <a:alphaModFix/>
          </a:blip>
          <a:srcRect/>
          <a:stretch/>
        </p:blipFill>
        <p:spPr>
          <a:xfrm>
            <a:off x="5875959" y="5671480"/>
            <a:ext cx="2759201" cy="639901"/>
          </a:xfrm>
          <a:prstGeom prst="rect">
            <a:avLst/>
          </a:prstGeom>
          <a:noFill/>
          <a:ln>
            <a:noFill/>
          </a:ln>
        </p:spPr>
      </p:pic>
      <p:pic>
        <p:nvPicPr>
          <p:cNvPr id="88" name="Shape 88"/>
          <p:cNvPicPr preferRelativeResize="0"/>
          <p:nvPr/>
        </p:nvPicPr>
        <p:blipFill rotWithShape="1">
          <a:blip r:embed="rId5">
            <a:alphaModFix/>
          </a:blip>
          <a:srcRect/>
          <a:stretch/>
        </p:blipFill>
        <p:spPr>
          <a:xfrm>
            <a:off x="4083534" y="5214280"/>
            <a:ext cx="1440600" cy="1094967"/>
          </a:xfrm>
          <a:prstGeom prst="rect">
            <a:avLst/>
          </a:prstGeom>
          <a:noFill/>
          <a:ln>
            <a:noFill/>
          </a:ln>
        </p:spPr>
      </p:pic>
      <p:pic>
        <p:nvPicPr>
          <p:cNvPr id="89" name="Shape 89"/>
          <p:cNvPicPr preferRelativeResize="0"/>
          <p:nvPr/>
        </p:nvPicPr>
        <p:blipFill rotWithShape="1">
          <a:blip r:embed="rId6">
            <a:alphaModFix/>
          </a:blip>
          <a:srcRect/>
          <a:stretch/>
        </p:blipFill>
        <p:spPr>
          <a:xfrm>
            <a:off x="28207" y="433387"/>
            <a:ext cx="4515700" cy="587828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838200" y="365125"/>
            <a:ext cx="10515600" cy="1325700"/>
          </a:xfrm>
          <a:prstGeom prst="rect">
            <a:avLst/>
          </a:prstGeom>
          <a:noFill/>
          <a:ln>
            <a:noFill/>
          </a:ln>
        </p:spPr>
        <p:txBody>
          <a:bodyPr wrap="square"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5000" b="1" i="0" u="none" strike="noStrike" cap="none">
                <a:solidFill>
                  <a:schemeClr val="dk1"/>
                </a:solidFill>
                <a:latin typeface="Century Gothic"/>
                <a:ea typeface="Century Gothic"/>
                <a:cs typeface="Century Gothic"/>
                <a:sym typeface="Century Gothic"/>
              </a:rPr>
              <a:t>Methodology</a:t>
            </a:r>
          </a:p>
        </p:txBody>
      </p:sp>
      <p:sp>
        <p:nvSpPr>
          <p:cNvPr id="142" name="Shape 142"/>
          <p:cNvSpPr txBox="1">
            <a:spLocks noGrp="1"/>
          </p:cNvSpPr>
          <p:nvPr>
            <p:ph type="body" idx="1"/>
          </p:nvPr>
        </p:nvSpPr>
        <p:spPr>
          <a:xfrm>
            <a:off x="838200" y="1502225"/>
            <a:ext cx="10515600" cy="4674600"/>
          </a:xfrm>
          <a:prstGeom prst="rect">
            <a:avLst/>
          </a:prstGeom>
          <a:noFill/>
          <a:ln>
            <a:noFill/>
          </a:ln>
        </p:spPr>
        <p:txBody>
          <a:bodyPr wrap="square" lIns="91425" tIns="91425" rIns="91425" bIns="91425" anchor="t" anchorCtr="0">
            <a:noAutofit/>
          </a:bodyPr>
          <a:lstStyle/>
          <a:p>
            <a:pPr marL="0" lvl="0" indent="-69850" rtl="0">
              <a:spcBef>
                <a:spcPts val="0"/>
              </a:spcBef>
              <a:buClr>
                <a:schemeClr val="dk1"/>
              </a:buClr>
              <a:buSzPct val="30555"/>
              <a:buFont typeface="Arial"/>
              <a:buNone/>
            </a:pPr>
            <a:r>
              <a:rPr lang="en-US" sz="3600">
                <a:solidFill>
                  <a:srgbClr val="FF0000"/>
                </a:solidFill>
                <a:latin typeface="Noto Sans Symbols"/>
                <a:ea typeface="Noto Sans Symbols"/>
                <a:cs typeface="Noto Sans Symbols"/>
                <a:sym typeface="Noto Sans Symbols"/>
              </a:rPr>
              <a:t>❖ </a:t>
            </a:r>
            <a:r>
              <a:rPr lang="en-US" sz="3600">
                <a:latin typeface="Century Gothic"/>
                <a:ea typeface="Century Gothic"/>
                <a:cs typeface="Century Gothic"/>
                <a:sym typeface="Century Gothic"/>
              </a:rPr>
              <a:t>Qualitative Research Methods</a:t>
            </a:r>
          </a:p>
          <a:p>
            <a:pPr marL="914400" lvl="0" indent="-419100" rtl="0">
              <a:spcBef>
                <a:spcPts val="0"/>
              </a:spcBef>
              <a:buSzPct val="100000"/>
              <a:buFont typeface="Century Gothic"/>
            </a:pPr>
            <a:r>
              <a:rPr lang="en-US" sz="3000">
                <a:latin typeface="Century Gothic"/>
                <a:ea typeface="Century Gothic"/>
                <a:cs typeface="Century Gothic"/>
                <a:sym typeface="Century Gothic"/>
              </a:rPr>
              <a:t>Focus Groups (Primary and Secondary Data)</a:t>
            </a:r>
          </a:p>
          <a:p>
            <a:pPr marL="914400" lvl="0" indent="-419100" rtl="0">
              <a:spcBef>
                <a:spcPts val="0"/>
              </a:spcBef>
              <a:buSzPct val="100000"/>
              <a:buFont typeface="Century Gothic"/>
            </a:pPr>
            <a:r>
              <a:rPr lang="en-US" sz="3000">
                <a:latin typeface="Century Gothic"/>
                <a:ea typeface="Century Gothic"/>
                <a:cs typeface="Century Gothic"/>
                <a:sym typeface="Century Gothic"/>
              </a:rPr>
              <a:t>Individual interviews</a:t>
            </a:r>
          </a:p>
          <a:p>
            <a:pPr marL="914400" lvl="0" indent="-419100" rtl="0">
              <a:spcBef>
                <a:spcPts val="0"/>
              </a:spcBef>
              <a:buSzPct val="100000"/>
              <a:buFont typeface="Century Gothic"/>
            </a:pPr>
            <a:r>
              <a:rPr lang="en-US" sz="3000">
                <a:latin typeface="Century Gothic"/>
                <a:ea typeface="Century Gothic"/>
                <a:cs typeface="Century Gothic"/>
                <a:sym typeface="Century Gothic"/>
              </a:rPr>
              <a:t>Participant Observation</a:t>
            </a:r>
          </a:p>
          <a:p>
            <a:pPr marL="914400" lvl="0" indent="-419100" rtl="0">
              <a:spcBef>
                <a:spcPts val="0"/>
              </a:spcBef>
              <a:buSzPct val="100000"/>
              <a:buFont typeface="Century Gothic"/>
            </a:pPr>
            <a:r>
              <a:rPr lang="en-US" sz="3000">
                <a:latin typeface="Century Gothic"/>
                <a:ea typeface="Century Gothic"/>
                <a:cs typeface="Century Gothic"/>
                <a:sym typeface="Century Gothic"/>
              </a:rPr>
              <a:t>Document analysis</a:t>
            </a:r>
          </a:p>
          <a:p>
            <a:pPr marL="0" lvl="0" indent="-69850" rtl="0">
              <a:spcBef>
                <a:spcPts val="0"/>
              </a:spcBef>
              <a:buClr>
                <a:schemeClr val="dk1"/>
              </a:buClr>
              <a:buSzPct val="30555"/>
              <a:buFont typeface="Arial"/>
              <a:buNone/>
            </a:pPr>
            <a:r>
              <a:rPr lang="en-US" sz="3600">
                <a:solidFill>
                  <a:srgbClr val="FF0000"/>
                </a:solidFill>
                <a:latin typeface="Noto Sans Symbols"/>
                <a:ea typeface="Noto Sans Symbols"/>
                <a:cs typeface="Noto Sans Symbols"/>
                <a:sym typeface="Noto Sans Symbols"/>
              </a:rPr>
              <a:t>❖ </a:t>
            </a:r>
            <a:r>
              <a:rPr lang="en-US" sz="3600">
                <a:latin typeface="Century Gothic"/>
                <a:ea typeface="Century Gothic"/>
                <a:cs typeface="Century Gothic"/>
                <a:sym typeface="Century Gothic"/>
              </a:rPr>
              <a:t>IRB Approval</a:t>
            </a:r>
          </a:p>
          <a:p>
            <a:pPr marL="0" lvl="0" indent="-69850" rtl="0">
              <a:spcBef>
                <a:spcPts val="0"/>
              </a:spcBef>
              <a:buClr>
                <a:schemeClr val="dk1"/>
              </a:buClr>
              <a:buSzPct val="30555"/>
              <a:buFont typeface="Arial"/>
              <a:buNone/>
            </a:pPr>
            <a:r>
              <a:rPr lang="en-US" sz="3600">
                <a:solidFill>
                  <a:srgbClr val="FF0000"/>
                </a:solidFill>
                <a:latin typeface="Century Gothic"/>
                <a:ea typeface="Century Gothic"/>
                <a:cs typeface="Century Gothic"/>
                <a:sym typeface="Century Gothic"/>
              </a:rPr>
              <a:t>❖ </a:t>
            </a:r>
            <a:r>
              <a:rPr lang="en-US" sz="3600">
                <a:latin typeface="Century Gothic"/>
                <a:ea typeface="Century Gothic"/>
                <a:cs typeface="Century Gothic"/>
                <a:sym typeface="Century Gothic"/>
              </a:rPr>
              <a:t>Data collection May-July</a:t>
            </a:r>
          </a:p>
          <a:p>
            <a:pPr marL="0" lvl="0" indent="-69850" rtl="0">
              <a:spcBef>
                <a:spcPts val="0"/>
              </a:spcBef>
              <a:buClr>
                <a:schemeClr val="dk1"/>
              </a:buClr>
              <a:buSzPct val="30555"/>
              <a:buFont typeface="Arial"/>
              <a:buNone/>
            </a:pPr>
            <a:r>
              <a:rPr lang="en-US" sz="3600">
                <a:solidFill>
                  <a:srgbClr val="FF0000"/>
                </a:solidFill>
                <a:latin typeface="Century Gothic"/>
                <a:ea typeface="Century Gothic"/>
                <a:cs typeface="Century Gothic"/>
                <a:sym typeface="Century Gothic"/>
              </a:rPr>
              <a:t>❖ </a:t>
            </a:r>
            <a:r>
              <a:rPr lang="en-US" sz="3600">
                <a:latin typeface="Century Gothic"/>
                <a:ea typeface="Century Gothic"/>
                <a:cs typeface="Century Gothic"/>
                <a:sym typeface="Century Gothic"/>
              </a:rPr>
              <a:t>Data analysis and interpretation</a:t>
            </a:r>
          </a:p>
          <a:p>
            <a:pPr marL="914400" lvl="1" indent="-431800" rtl="0">
              <a:spcBef>
                <a:spcPts val="0"/>
              </a:spcBef>
              <a:buSzPct val="100000"/>
            </a:pPr>
            <a:r>
              <a:rPr lang="en-US" sz="3200">
                <a:latin typeface="Century Gothic"/>
                <a:ea typeface="Century Gothic"/>
                <a:cs typeface="Century Gothic"/>
                <a:sym typeface="Century Gothic"/>
              </a:rPr>
              <a:t>Member checks</a:t>
            </a:r>
          </a:p>
          <a:p>
            <a:pPr marL="0" marR="0" lvl="0" indent="0" algn="l" rtl="0">
              <a:lnSpc>
                <a:spcPct val="90000"/>
              </a:lnSpc>
              <a:spcBef>
                <a:spcPts val="0"/>
              </a:spcBef>
              <a:spcAft>
                <a:spcPts val="0"/>
              </a:spcAft>
              <a:buNone/>
            </a:pPr>
            <a:endParaRPr sz="3600">
              <a:solidFill>
                <a:srgbClr val="FF0000"/>
              </a:solidFill>
              <a:latin typeface="Noto Sans Symbols"/>
              <a:ea typeface="Noto Sans Symbols"/>
              <a:cs typeface="Noto Sans Symbols"/>
              <a:sym typeface="Noto Sans Symbols"/>
            </a:endParaRPr>
          </a:p>
          <a:p>
            <a:pPr marL="177800" marR="0" lvl="0" indent="0" algn="l" rtl="0">
              <a:lnSpc>
                <a:spcPct val="90000"/>
              </a:lnSpc>
              <a:spcBef>
                <a:spcPts val="0"/>
              </a:spcBef>
              <a:spcAft>
                <a:spcPts val="0"/>
              </a:spcAft>
              <a:buClr>
                <a:srgbClr val="FF0000"/>
              </a:buClr>
              <a:buSzPct val="25000"/>
              <a:buFont typeface="Arial"/>
              <a:buNone/>
            </a:pPr>
            <a:endParaRPr sz="2000" b="0" i="0" u="none" strike="noStrike" cap="none">
              <a:solidFill>
                <a:schemeClr val="dk1"/>
              </a:solidFill>
              <a:latin typeface="Century Gothic"/>
              <a:ea typeface="Century Gothic"/>
              <a:cs typeface="Century Gothic"/>
              <a:sym typeface="Century Gothic"/>
            </a:endParaRPr>
          </a:p>
          <a:p>
            <a:pPr marL="228600" marR="0" lvl="0" indent="-50800" algn="l" rtl="0">
              <a:lnSpc>
                <a:spcPct val="90000"/>
              </a:lnSpc>
              <a:spcBef>
                <a:spcPts val="0"/>
              </a:spcBef>
              <a:spcAft>
                <a:spcPts val="0"/>
              </a:spcAft>
              <a:buClr>
                <a:schemeClr val="dk1"/>
              </a:buClr>
              <a:buSzPct val="25000"/>
              <a:buFont typeface="Arial"/>
              <a:buNone/>
            </a:pPr>
            <a:endParaRPr sz="2800" b="0" i="0" u="none" strike="noStrike" cap="non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411597" y="212725"/>
            <a:ext cx="11088900" cy="1325700"/>
          </a:xfrm>
          <a:prstGeom prst="rect">
            <a:avLst/>
          </a:prstGeom>
        </p:spPr>
        <p:txBody>
          <a:bodyPr wrap="square" lIns="91425" tIns="91425" rIns="91425" bIns="91425" anchor="ctr" anchorCtr="0">
            <a:noAutofit/>
          </a:bodyPr>
          <a:lstStyle/>
          <a:p>
            <a:pPr lvl="0">
              <a:spcBef>
                <a:spcPts val="0"/>
              </a:spcBef>
              <a:buNone/>
            </a:pPr>
            <a:r>
              <a:rPr lang="en-US" sz="5000" b="1">
                <a:latin typeface="Century Gothic"/>
                <a:ea typeface="Century Gothic"/>
                <a:cs typeface="Century Gothic"/>
                <a:sym typeface="Century Gothic"/>
              </a:rPr>
              <a:t>Data Collection and Participants</a:t>
            </a:r>
          </a:p>
        </p:txBody>
      </p:sp>
      <p:sp>
        <p:nvSpPr>
          <p:cNvPr id="148" name="Shape 148"/>
          <p:cNvSpPr txBox="1">
            <a:spLocks noGrp="1"/>
          </p:cNvSpPr>
          <p:nvPr>
            <p:ph type="body" idx="1"/>
          </p:nvPr>
        </p:nvSpPr>
        <p:spPr>
          <a:xfrm>
            <a:off x="781375" y="1538425"/>
            <a:ext cx="10515600" cy="5200800"/>
          </a:xfrm>
          <a:prstGeom prst="rect">
            <a:avLst/>
          </a:prstGeom>
        </p:spPr>
        <p:txBody>
          <a:bodyPr wrap="square" lIns="91425" tIns="91425" rIns="91425" bIns="91425" anchor="t" anchorCtr="0">
            <a:noAutofit/>
          </a:bodyPr>
          <a:lstStyle/>
          <a:p>
            <a:pPr marL="0" lvl="0" indent="0" rtl="0">
              <a:spcBef>
                <a:spcPts val="0"/>
              </a:spcBef>
              <a:buNone/>
            </a:pPr>
            <a:r>
              <a:rPr lang="en-US" sz="3400">
                <a:solidFill>
                  <a:srgbClr val="FF0000"/>
                </a:solidFill>
                <a:latin typeface="Century Gothic"/>
                <a:ea typeface="Century Gothic"/>
                <a:cs typeface="Century Gothic"/>
                <a:sym typeface="Century Gothic"/>
              </a:rPr>
              <a:t>1. </a:t>
            </a:r>
            <a:r>
              <a:rPr lang="en-US" sz="3400">
                <a:latin typeface="Century Gothic"/>
                <a:ea typeface="Century Gothic"/>
                <a:cs typeface="Century Gothic"/>
                <a:sym typeface="Century Gothic"/>
              </a:rPr>
              <a:t>Age-Friendly DC (AFDC) Community    </a:t>
            </a:r>
          </a:p>
          <a:p>
            <a:pPr marL="0" lvl="0" indent="0" rtl="0">
              <a:spcBef>
                <a:spcPts val="0"/>
              </a:spcBef>
              <a:buNone/>
            </a:pPr>
            <a:r>
              <a:rPr lang="en-US" sz="3400">
                <a:latin typeface="Century Gothic"/>
                <a:ea typeface="Century Gothic"/>
                <a:cs typeface="Century Gothic"/>
                <a:sym typeface="Century Gothic"/>
              </a:rPr>
              <a:t>    Consultations</a:t>
            </a:r>
          </a:p>
          <a:p>
            <a:pPr marL="914400" lvl="0" indent="-419100" rtl="0">
              <a:spcBef>
                <a:spcPts val="0"/>
              </a:spcBef>
              <a:buSzPct val="100000"/>
              <a:buFont typeface="Century Gothic"/>
            </a:pPr>
            <a:r>
              <a:rPr lang="en-US" sz="3000">
                <a:latin typeface="Century Gothic"/>
                <a:ea typeface="Century Gothic"/>
                <a:cs typeface="Century Gothic"/>
                <a:sym typeface="Century Gothic"/>
              </a:rPr>
              <a:t>Focus groups facilitated by AFDC across DC</a:t>
            </a:r>
          </a:p>
          <a:p>
            <a:pPr marL="914400" lvl="0" indent="-419100" rtl="0">
              <a:spcBef>
                <a:spcPts val="0"/>
              </a:spcBef>
              <a:buSzPct val="100000"/>
              <a:buFont typeface="Century Gothic"/>
            </a:pPr>
            <a:r>
              <a:rPr lang="en-US" sz="3000">
                <a:latin typeface="Century Gothic"/>
                <a:ea typeface="Century Gothic"/>
                <a:cs typeface="Century Gothic"/>
                <a:sym typeface="Century Gothic"/>
              </a:rPr>
              <a:t>January – June</a:t>
            </a:r>
          </a:p>
          <a:p>
            <a:pPr marL="914400" lvl="0" indent="-419100" rtl="0">
              <a:spcBef>
                <a:spcPts val="0"/>
              </a:spcBef>
              <a:buSzPct val="100000"/>
              <a:buFont typeface="Century Gothic"/>
            </a:pPr>
            <a:r>
              <a:rPr lang="en-US" sz="3000">
                <a:latin typeface="Century Gothic"/>
                <a:ea typeface="Century Gothic"/>
                <a:cs typeface="Century Gothic"/>
                <a:sym typeface="Century Gothic"/>
              </a:rPr>
              <a:t>45 focus groups analyzed, 328 participants</a:t>
            </a:r>
          </a:p>
          <a:p>
            <a:pPr marL="914400" lvl="0" indent="-419100" rtl="0">
              <a:spcBef>
                <a:spcPts val="0"/>
              </a:spcBef>
              <a:buSzPct val="100000"/>
              <a:buFont typeface="Century Gothic"/>
            </a:pPr>
            <a:r>
              <a:rPr lang="en-US" sz="3000">
                <a:latin typeface="Century Gothic"/>
                <a:ea typeface="Century Gothic"/>
                <a:cs typeface="Century Gothic"/>
                <a:sym typeface="Century Gothic"/>
              </a:rPr>
              <a:t>Three domains analyzed</a:t>
            </a:r>
          </a:p>
          <a:p>
            <a:pPr marL="1371600" lvl="1" indent="-406400" rtl="0">
              <a:spcBef>
                <a:spcPts val="0"/>
              </a:spcBef>
              <a:buSzPct val="100000"/>
              <a:buFont typeface="Century Gothic"/>
            </a:pPr>
            <a:r>
              <a:rPr lang="en-US" sz="2800">
                <a:latin typeface="Century Gothic"/>
                <a:ea typeface="Century Gothic"/>
                <a:cs typeface="Century Gothic"/>
                <a:sym typeface="Century Gothic"/>
              </a:rPr>
              <a:t>Social Participation</a:t>
            </a:r>
          </a:p>
          <a:p>
            <a:pPr marL="1371600" lvl="1" indent="-406400" rtl="0">
              <a:spcBef>
                <a:spcPts val="0"/>
              </a:spcBef>
              <a:buSzPct val="100000"/>
              <a:buFont typeface="Century Gothic"/>
            </a:pPr>
            <a:r>
              <a:rPr lang="en-US" sz="2800">
                <a:latin typeface="Century Gothic"/>
                <a:ea typeface="Century Gothic"/>
                <a:cs typeface="Century Gothic"/>
                <a:sym typeface="Century Gothic"/>
              </a:rPr>
              <a:t>Respect and Social  Inclusion</a:t>
            </a:r>
          </a:p>
          <a:p>
            <a:pPr marL="1371600" lvl="1" indent="-406400" rtl="0">
              <a:spcBef>
                <a:spcPts val="0"/>
              </a:spcBef>
              <a:buSzPct val="100000"/>
              <a:buFont typeface="Century Gothic"/>
            </a:pPr>
            <a:r>
              <a:rPr lang="en-US" sz="2800">
                <a:latin typeface="Century Gothic"/>
                <a:ea typeface="Century Gothic"/>
                <a:cs typeface="Century Gothic"/>
                <a:sym typeface="Century Gothic"/>
              </a:rPr>
              <a:t>Civic participation and Employment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422563" y="278252"/>
            <a:ext cx="10515600" cy="1325700"/>
          </a:xfrm>
          <a:prstGeom prst="rect">
            <a:avLst/>
          </a:prstGeom>
        </p:spPr>
        <p:txBody>
          <a:bodyPr wrap="square" lIns="91425" tIns="91425" rIns="91425" bIns="91425" anchor="ctr" anchorCtr="0">
            <a:noAutofit/>
          </a:bodyPr>
          <a:lstStyle/>
          <a:p>
            <a:pPr lvl="0">
              <a:spcBef>
                <a:spcPts val="0"/>
              </a:spcBef>
              <a:buNone/>
            </a:pPr>
            <a:r>
              <a:rPr lang="en-US" sz="5000" b="1" dirty="0">
                <a:latin typeface="Century Gothic"/>
                <a:ea typeface="Century Gothic"/>
                <a:cs typeface="Century Gothic"/>
                <a:sym typeface="Century Gothic"/>
              </a:rPr>
              <a:t>Data Collection and Participants</a:t>
            </a:r>
          </a:p>
        </p:txBody>
      </p:sp>
      <p:sp>
        <p:nvSpPr>
          <p:cNvPr id="154" name="Shape 154"/>
          <p:cNvSpPr txBox="1">
            <a:spLocks noGrp="1"/>
          </p:cNvSpPr>
          <p:nvPr>
            <p:ph type="body" idx="1"/>
          </p:nvPr>
        </p:nvSpPr>
        <p:spPr>
          <a:xfrm>
            <a:off x="838200" y="1825625"/>
            <a:ext cx="10515600" cy="4351200"/>
          </a:xfrm>
          <a:prstGeom prst="rect">
            <a:avLst/>
          </a:prstGeom>
        </p:spPr>
        <p:txBody>
          <a:bodyPr wrap="square" lIns="91425" tIns="91425" rIns="91425" bIns="91425" anchor="t" anchorCtr="0">
            <a:noAutofit/>
          </a:bodyPr>
          <a:lstStyle/>
          <a:p>
            <a:pPr marL="0" lvl="0" indent="-69850" rtl="0">
              <a:spcBef>
                <a:spcPts val="0"/>
              </a:spcBef>
              <a:buClr>
                <a:schemeClr val="dk1"/>
              </a:buClr>
              <a:buSzPct val="32352"/>
              <a:buFont typeface="Arial"/>
              <a:buNone/>
            </a:pPr>
            <a:r>
              <a:rPr lang="en-US" sz="3400">
                <a:solidFill>
                  <a:srgbClr val="FF0000"/>
                </a:solidFill>
                <a:latin typeface="Century Gothic"/>
                <a:ea typeface="Century Gothic"/>
                <a:cs typeface="Century Gothic"/>
                <a:sym typeface="Century Gothic"/>
              </a:rPr>
              <a:t>2. </a:t>
            </a:r>
            <a:r>
              <a:rPr lang="en-US" sz="3400">
                <a:latin typeface="Century Gothic"/>
                <a:ea typeface="Century Gothic"/>
                <a:cs typeface="Century Gothic"/>
                <a:sym typeface="Century Gothic"/>
              </a:rPr>
              <a:t>Community Anchor Interviews</a:t>
            </a:r>
          </a:p>
          <a:p>
            <a:pPr marL="914400" lvl="0" indent="-419100" rtl="0">
              <a:spcBef>
                <a:spcPts val="0"/>
              </a:spcBef>
              <a:buSzPct val="100000"/>
              <a:buFont typeface="Century Gothic"/>
            </a:pPr>
            <a:r>
              <a:rPr lang="en-US" sz="3000">
                <a:latin typeface="Century Gothic"/>
                <a:ea typeface="Century Gothic"/>
                <a:cs typeface="Century Gothic"/>
                <a:sym typeface="Century Gothic"/>
              </a:rPr>
              <a:t>Community anchors are Village leaders, AFDC, local DC and nonprofit leaders</a:t>
            </a:r>
          </a:p>
          <a:p>
            <a:pPr marL="914400" lvl="0" indent="-419100" rtl="0">
              <a:spcBef>
                <a:spcPts val="0"/>
              </a:spcBef>
              <a:buSzPct val="100000"/>
              <a:buFont typeface="Century Gothic"/>
            </a:pPr>
            <a:r>
              <a:rPr lang="en-US" sz="3000">
                <a:latin typeface="Century Gothic"/>
                <a:ea typeface="Century Gothic"/>
                <a:cs typeface="Century Gothic"/>
                <a:sym typeface="Century Gothic"/>
              </a:rPr>
              <a:t>Snowball sampling</a:t>
            </a:r>
          </a:p>
          <a:p>
            <a:pPr marL="914400" lvl="0" indent="-419100" rtl="0">
              <a:spcBef>
                <a:spcPts val="0"/>
              </a:spcBef>
              <a:buSzPct val="100000"/>
              <a:buFont typeface="Century Gothic"/>
            </a:pPr>
            <a:r>
              <a:rPr lang="en-US" sz="3000">
                <a:latin typeface="Century Gothic"/>
                <a:ea typeface="Century Gothic"/>
                <a:cs typeface="Century Gothic"/>
                <a:sym typeface="Century Gothic"/>
              </a:rPr>
              <a:t>7 interviews with community anchors</a:t>
            </a:r>
          </a:p>
          <a:p>
            <a:pPr marL="914400" lvl="0" indent="-419100" rtl="0">
              <a:spcBef>
                <a:spcPts val="0"/>
              </a:spcBef>
              <a:buSzPct val="100000"/>
              <a:buFont typeface="Century Gothic"/>
            </a:pPr>
            <a:r>
              <a:rPr lang="en-US" sz="3000">
                <a:latin typeface="Century Gothic"/>
                <a:ea typeface="Century Gothic"/>
                <a:cs typeface="Century Gothic"/>
                <a:sym typeface="Century Gothic"/>
              </a:rPr>
              <a:t>1 focus group with Village leaders</a:t>
            </a:r>
          </a:p>
          <a:p>
            <a:pPr lvl="0">
              <a:spcBef>
                <a:spcPts val="0"/>
              </a:spcBef>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394855" y="233400"/>
            <a:ext cx="10515600" cy="1325700"/>
          </a:xfrm>
          <a:prstGeom prst="rect">
            <a:avLst/>
          </a:prstGeom>
        </p:spPr>
        <p:txBody>
          <a:bodyPr wrap="square" lIns="91425" tIns="91425" rIns="91425" bIns="91425" anchor="ctr" anchorCtr="0">
            <a:noAutofit/>
          </a:bodyPr>
          <a:lstStyle/>
          <a:p>
            <a:pPr lvl="0">
              <a:spcBef>
                <a:spcPts val="0"/>
              </a:spcBef>
              <a:buNone/>
            </a:pPr>
            <a:r>
              <a:rPr lang="en-US" sz="5000" b="1" dirty="0">
                <a:latin typeface="Century Gothic"/>
                <a:ea typeface="Century Gothic"/>
                <a:cs typeface="Century Gothic"/>
                <a:sym typeface="Century Gothic"/>
              </a:rPr>
              <a:t>Data Collection and Participants</a:t>
            </a:r>
          </a:p>
        </p:txBody>
      </p:sp>
      <p:sp>
        <p:nvSpPr>
          <p:cNvPr id="160" name="Shape 160"/>
          <p:cNvSpPr txBox="1">
            <a:spLocks noGrp="1"/>
          </p:cNvSpPr>
          <p:nvPr>
            <p:ph type="body" idx="1"/>
          </p:nvPr>
        </p:nvSpPr>
        <p:spPr>
          <a:xfrm>
            <a:off x="838200" y="1559100"/>
            <a:ext cx="10515600" cy="4351200"/>
          </a:xfrm>
          <a:prstGeom prst="rect">
            <a:avLst/>
          </a:prstGeom>
        </p:spPr>
        <p:txBody>
          <a:bodyPr wrap="square" lIns="91425" tIns="91425" rIns="91425" bIns="91425" anchor="t" anchorCtr="0">
            <a:noAutofit/>
          </a:bodyPr>
          <a:lstStyle/>
          <a:p>
            <a:pPr marL="0" lvl="0" indent="-69850" rtl="0">
              <a:spcBef>
                <a:spcPts val="0"/>
              </a:spcBef>
              <a:buClr>
                <a:schemeClr val="dk1"/>
              </a:buClr>
              <a:buSzPct val="36666"/>
              <a:buFont typeface="Arial"/>
              <a:buNone/>
            </a:pPr>
            <a:r>
              <a:rPr lang="en-US" sz="3000" dirty="0">
                <a:solidFill>
                  <a:srgbClr val="FF0000"/>
                </a:solidFill>
                <a:latin typeface="Century Gothic"/>
                <a:ea typeface="Century Gothic"/>
                <a:cs typeface="Century Gothic"/>
                <a:sym typeface="Century Gothic"/>
              </a:rPr>
              <a:t>3. </a:t>
            </a:r>
            <a:r>
              <a:rPr lang="en-US" sz="3000" dirty="0">
                <a:latin typeface="Century Gothic"/>
                <a:ea typeface="Century Gothic"/>
                <a:cs typeface="Century Gothic"/>
                <a:sym typeface="Century Gothic"/>
              </a:rPr>
              <a:t>WAVE and Village Observations and Document </a:t>
            </a:r>
          </a:p>
          <a:p>
            <a:pPr marL="0" lvl="0" indent="-69850" rtl="0">
              <a:spcBef>
                <a:spcPts val="0"/>
              </a:spcBef>
              <a:buClr>
                <a:schemeClr val="dk1"/>
              </a:buClr>
              <a:buSzPct val="36666"/>
              <a:buFont typeface="Arial"/>
              <a:buNone/>
            </a:pPr>
            <a:r>
              <a:rPr lang="en-US" sz="3000" dirty="0">
                <a:latin typeface="Century Gothic"/>
                <a:ea typeface="Century Gothic"/>
                <a:cs typeface="Century Gothic"/>
                <a:sym typeface="Century Gothic"/>
              </a:rPr>
              <a:t>    Analysis</a:t>
            </a:r>
          </a:p>
          <a:p>
            <a:pPr marL="914400" lvl="0" indent="-393700" rtl="0">
              <a:spcBef>
                <a:spcPts val="0"/>
              </a:spcBef>
              <a:buSzPct val="100000"/>
              <a:buFont typeface="Century Gothic"/>
            </a:pPr>
            <a:r>
              <a:rPr lang="en-US" sz="2600" dirty="0">
                <a:latin typeface="Century Gothic"/>
                <a:ea typeface="Century Gothic"/>
                <a:cs typeface="Century Gothic"/>
                <a:sym typeface="Century Gothic"/>
              </a:rPr>
              <a:t>Observations</a:t>
            </a:r>
          </a:p>
          <a:p>
            <a:pPr marL="1371600" lvl="1" indent="-361950" rtl="0">
              <a:spcBef>
                <a:spcPts val="0"/>
              </a:spcBef>
              <a:buSzPct val="100000"/>
              <a:buFont typeface="Century Gothic"/>
            </a:pPr>
            <a:r>
              <a:rPr lang="en-US" sz="2100" dirty="0">
                <a:latin typeface="Century Gothic"/>
                <a:ea typeface="Century Gothic"/>
                <a:cs typeface="Century Gothic"/>
                <a:sym typeface="Century Gothic"/>
              </a:rPr>
              <a:t>Public board meetings</a:t>
            </a:r>
          </a:p>
          <a:p>
            <a:pPr marL="1371600" lvl="1" indent="-361950" rtl="0">
              <a:spcBef>
                <a:spcPts val="0"/>
              </a:spcBef>
              <a:buSzPct val="100000"/>
              <a:buFont typeface="Century Gothic"/>
            </a:pPr>
            <a:r>
              <a:rPr lang="en-US" sz="2100" dirty="0">
                <a:latin typeface="Century Gothic"/>
                <a:ea typeface="Century Gothic"/>
                <a:cs typeface="Century Gothic"/>
                <a:sym typeface="Century Gothic"/>
              </a:rPr>
              <a:t>Village social events</a:t>
            </a:r>
          </a:p>
          <a:p>
            <a:pPr marL="1371600" lvl="1" indent="-361950" rtl="0">
              <a:spcBef>
                <a:spcPts val="0"/>
              </a:spcBef>
              <a:buSzPct val="100000"/>
              <a:buFont typeface="Century Gothic"/>
            </a:pPr>
            <a:r>
              <a:rPr lang="en-US" sz="2100" dirty="0">
                <a:latin typeface="Century Gothic"/>
                <a:ea typeface="Century Gothic"/>
                <a:cs typeface="Century Gothic"/>
                <a:sym typeface="Century Gothic"/>
              </a:rPr>
              <a:t>Member service call</a:t>
            </a:r>
          </a:p>
          <a:p>
            <a:pPr marL="914400" lvl="0" indent="-393700" rtl="0">
              <a:spcBef>
                <a:spcPts val="0"/>
              </a:spcBef>
              <a:buSzPct val="100000"/>
              <a:buFont typeface="Century Gothic"/>
            </a:pPr>
            <a:r>
              <a:rPr lang="en-US" sz="2600" dirty="0">
                <a:latin typeface="Century Gothic"/>
                <a:ea typeface="Century Gothic"/>
                <a:cs typeface="Century Gothic"/>
                <a:sym typeface="Century Gothic"/>
              </a:rPr>
              <a:t>Document Analysis</a:t>
            </a:r>
          </a:p>
          <a:p>
            <a:pPr marL="1371600" lvl="1" indent="-361950" rtl="0">
              <a:spcBef>
                <a:spcPts val="0"/>
              </a:spcBef>
              <a:buSzPct val="100000"/>
              <a:buFont typeface="Century Gothic"/>
            </a:pPr>
            <a:r>
              <a:rPr lang="en-US" sz="2100" dirty="0">
                <a:latin typeface="Century Gothic"/>
                <a:ea typeface="Century Gothic"/>
                <a:cs typeface="Century Gothic"/>
                <a:sym typeface="Century Gothic"/>
              </a:rPr>
              <a:t>WAVE and individual Village websites</a:t>
            </a:r>
          </a:p>
          <a:p>
            <a:pPr marL="1371600" lvl="0" indent="-361950" rtl="0">
              <a:spcBef>
                <a:spcPts val="0"/>
              </a:spcBef>
              <a:buSzPct val="100000"/>
              <a:buFont typeface="Century Gothic"/>
            </a:pPr>
            <a:r>
              <a:rPr lang="en-US" sz="2100" dirty="0">
                <a:latin typeface="Century Gothic"/>
                <a:ea typeface="Century Gothic"/>
                <a:cs typeface="Century Gothic"/>
                <a:sym typeface="Century Gothic"/>
              </a:rPr>
              <a:t>WAVE meeting minutes</a:t>
            </a:r>
          </a:p>
          <a:p>
            <a:pPr marL="1371600" lvl="0" indent="-361950" rtl="0">
              <a:spcBef>
                <a:spcPts val="0"/>
              </a:spcBef>
              <a:buSzPct val="100000"/>
              <a:buFont typeface="Century Gothic"/>
            </a:pPr>
            <a:r>
              <a:rPr lang="en-US" sz="2100" dirty="0">
                <a:latin typeface="Century Gothic"/>
                <a:ea typeface="Century Gothic"/>
                <a:cs typeface="Century Gothic"/>
                <a:sym typeface="Century Gothic"/>
              </a:rPr>
              <a:t>Event calendars</a:t>
            </a:r>
          </a:p>
          <a:p>
            <a:pPr marL="1371600" lvl="0" indent="-361950" rtl="0">
              <a:spcBef>
                <a:spcPts val="0"/>
              </a:spcBef>
              <a:buSzPct val="100000"/>
              <a:buFont typeface="Century Gothic"/>
            </a:pPr>
            <a:r>
              <a:rPr lang="en-US" sz="2100" dirty="0">
                <a:latin typeface="Century Gothic"/>
                <a:ea typeface="Century Gothic"/>
                <a:cs typeface="Century Gothic"/>
                <a:sym typeface="Century Gothic"/>
              </a:rPr>
              <a:t>Newsletters</a:t>
            </a:r>
          </a:p>
          <a:p>
            <a:pPr marL="1371600" lvl="0" indent="-361950" rtl="0">
              <a:spcBef>
                <a:spcPts val="0"/>
              </a:spcBef>
              <a:buSzPct val="100000"/>
              <a:buFont typeface="Century Gothic"/>
            </a:pPr>
            <a:r>
              <a:rPr lang="en-US" sz="2100" dirty="0">
                <a:latin typeface="Century Gothic"/>
                <a:ea typeface="Century Gothic"/>
                <a:cs typeface="Century Gothic"/>
                <a:sym typeface="Century Gothic"/>
              </a:rPr>
              <a:t>Mission statements</a:t>
            </a:r>
          </a:p>
          <a:p>
            <a:pPr marL="1371600" lvl="0" indent="-361950" rtl="0">
              <a:spcBef>
                <a:spcPts val="0"/>
              </a:spcBef>
              <a:buSzPct val="100000"/>
              <a:buFont typeface="Century Gothic"/>
            </a:pPr>
            <a:r>
              <a:rPr lang="en-US" sz="2100" dirty="0">
                <a:latin typeface="Century Gothic"/>
                <a:ea typeface="Century Gothic"/>
                <a:cs typeface="Century Gothic"/>
                <a:sym typeface="Century Gothic"/>
              </a:rPr>
              <a:t>Brochures and handouts</a:t>
            </a:r>
          </a:p>
          <a:p>
            <a:pPr marL="1371600" lvl="0" indent="-361950" rtl="0">
              <a:spcBef>
                <a:spcPts val="0"/>
              </a:spcBef>
              <a:buSzPct val="100000"/>
              <a:buFont typeface="Century Gothic"/>
            </a:pPr>
            <a:r>
              <a:rPr lang="en-US" sz="2100" dirty="0">
                <a:latin typeface="Century Gothic"/>
                <a:ea typeface="Century Gothic"/>
                <a:cs typeface="Century Gothic"/>
                <a:sym typeface="Century Gothic"/>
              </a:rPr>
              <a:t>Presentation notes from WAVE board members</a:t>
            </a:r>
          </a:p>
          <a:p>
            <a:pPr lvl="0">
              <a:spcBef>
                <a:spcPts val="0"/>
              </a:spcBef>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838200" y="365125"/>
            <a:ext cx="10515600" cy="1325700"/>
          </a:xfrm>
          <a:prstGeom prst="rect">
            <a:avLst/>
          </a:prstGeom>
        </p:spPr>
        <p:txBody>
          <a:bodyPr wrap="square" lIns="91425" tIns="91425" rIns="91425" bIns="91425" anchor="ctr" anchorCtr="0">
            <a:noAutofit/>
          </a:bodyPr>
          <a:lstStyle/>
          <a:p>
            <a:pPr lvl="0">
              <a:spcBef>
                <a:spcPts val="0"/>
              </a:spcBef>
              <a:buNone/>
            </a:pPr>
            <a:r>
              <a:rPr lang="en-US" sz="5000" b="1">
                <a:latin typeface="Century Gothic"/>
                <a:ea typeface="Century Gothic"/>
                <a:cs typeface="Century Gothic"/>
                <a:sym typeface="Century Gothic"/>
              </a:rPr>
              <a:t>Data Analysis and Interpretation</a:t>
            </a:r>
          </a:p>
        </p:txBody>
      </p:sp>
      <p:sp>
        <p:nvSpPr>
          <p:cNvPr id="166" name="Shape 166"/>
          <p:cNvSpPr txBox="1">
            <a:spLocks noGrp="1"/>
          </p:cNvSpPr>
          <p:nvPr>
            <p:ph type="body" idx="1"/>
          </p:nvPr>
        </p:nvSpPr>
        <p:spPr>
          <a:xfrm>
            <a:off x="838200" y="1825625"/>
            <a:ext cx="10515600" cy="4351200"/>
          </a:xfrm>
          <a:prstGeom prst="rect">
            <a:avLst/>
          </a:prstGeom>
        </p:spPr>
        <p:txBody>
          <a:bodyPr wrap="square" lIns="91425" tIns="91425" rIns="91425" bIns="91425" anchor="t" anchorCtr="0">
            <a:noAutofit/>
          </a:bodyPr>
          <a:lstStyle/>
          <a:p>
            <a:pPr marL="0" lvl="0" indent="0" rtl="0">
              <a:spcBef>
                <a:spcPts val="0"/>
              </a:spcBef>
              <a:buNone/>
            </a:pPr>
            <a:r>
              <a:rPr lang="en-US" sz="3600">
                <a:solidFill>
                  <a:srgbClr val="FF0000"/>
                </a:solidFill>
                <a:latin typeface="Noto Sans Symbols"/>
                <a:ea typeface="Noto Sans Symbols"/>
                <a:cs typeface="Noto Sans Symbols"/>
                <a:sym typeface="Noto Sans Symbols"/>
              </a:rPr>
              <a:t>❖ </a:t>
            </a:r>
            <a:r>
              <a:rPr lang="en-US">
                <a:latin typeface="Century Gothic"/>
                <a:ea typeface="Century Gothic"/>
                <a:cs typeface="Century Gothic"/>
                <a:sym typeface="Century Gothic"/>
              </a:rPr>
              <a:t>Transcription checking for accuracy</a:t>
            </a:r>
          </a:p>
          <a:p>
            <a:pPr marL="0" lvl="0" indent="0" rtl="0">
              <a:spcBef>
                <a:spcPts val="0"/>
              </a:spcBef>
              <a:buNone/>
            </a:pPr>
            <a:r>
              <a:rPr lang="en-US" sz="3600">
                <a:solidFill>
                  <a:srgbClr val="FF0000"/>
                </a:solidFill>
                <a:latin typeface="Noto Sans Symbols"/>
                <a:ea typeface="Noto Sans Symbols"/>
                <a:cs typeface="Noto Sans Symbols"/>
                <a:sym typeface="Noto Sans Symbols"/>
              </a:rPr>
              <a:t>❖ </a:t>
            </a:r>
            <a:r>
              <a:rPr lang="en-US">
                <a:latin typeface="Century Gothic"/>
                <a:ea typeface="Century Gothic"/>
                <a:cs typeface="Century Gothic"/>
                <a:sym typeface="Century Gothic"/>
              </a:rPr>
              <a:t>Atlas.ti  (data management)</a:t>
            </a:r>
          </a:p>
          <a:p>
            <a:pPr marL="0" lvl="0" indent="0" rtl="0">
              <a:spcBef>
                <a:spcPts val="0"/>
              </a:spcBef>
              <a:buNone/>
            </a:pPr>
            <a:r>
              <a:rPr lang="en-US" sz="3600">
                <a:solidFill>
                  <a:srgbClr val="FF0000"/>
                </a:solidFill>
                <a:latin typeface="Noto Sans Symbols"/>
                <a:ea typeface="Noto Sans Symbols"/>
                <a:cs typeface="Noto Sans Symbols"/>
                <a:sym typeface="Noto Sans Symbols"/>
              </a:rPr>
              <a:t>❖ </a:t>
            </a:r>
            <a:r>
              <a:rPr lang="en-US">
                <a:latin typeface="Century Gothic"/>
                <a:ea typeface="Century Gothic"/>
                <a:cs typeface="Century Gothic"/>
                <a:sym typeface="Century Gothic"/>
              </a:rPr>
              <a:t>En vivo coding and constant comparative method</a:t>
            </a:r>
          </a:p>
          <a:p>
            <a:pPr marL="0" lvl="0" indent="0" rtl="0">
              <a:spcBef>
                <a:spcPts val="0"/>
              </a:spcBef>
              <a:buNone/>
            </a:pPr>
            <a:r>
              <a:rPr lang="en-US" sz="3600">
                <a:solidFill>
                  <a:srgbClr val="FF0000"/>
                </a:solidFill>
                <a:latin typeface="Noto Sans Symbols"/>
                <a:ea typeface="Noto Sans Symbols"/>
                <a:cs typeface="Noto Sans Symbols"/>
                <a:sym typeface="Noto Sans Symbols"/>
              </a:rPr>
              <a:t>❖ </a:t>
            </a:r>
            <a:r>
              <a:rPr lang="en-US">
                <a:latin typeface="Century Gothic"/>
                <a:ea typeface="Century Gothic"/>
                <a:cs typeface="Century Gothic"/>
                <a:sym typeface="Century Gothic"/>
              </a:rPr>
              <a:t>Interrater reliability</a:t>
            </a:r>
          </a:p>
          <a:p>
            <a:pPr marL="0" lvl="0" indent="0" rtl="0">
              <a:spcBef>
                <a:spcPts val="0"/>
              </a:spcBef>
              <a:buNone/>
            </a:pPr>
            <a:r>
              <a:rPr lang="en-US" sz="3600">
                <a:solidFill>
                  <a:srgbClr val="FF0000"/>
                </a:solidFill>
                <a:latin typeface="Noto Sans Symbols"/>
                <a:ea typeface="Noto Sans Symbols"/>
                <a:cs typeface="Noto Sans Symbols"/>
                <a:sym typeface="Noto Sans Symbols"/>
              </a:rPr>
              <a:t>❖ </a:t>
            </a:r>
            <a:r>
              <a:rPr lang="en-US">
                <a:latin typeface="Century Gothic"/>
                <a:ea typeface="Century Gothic"/>
                <a:cs typeface="Century Gothic"/>
                <a:sym typeface="Century Gothic"/>
              </a:rPr>
              <a:t>Comparison with the literature</a:t>
            </a:r>
          </a:p>
          <a:p>
            <a:pPr marL="0" lvl="0" indent="0" rtl="0">
              <a:spcBef>
                <a:spcPts val="0"/>
              </a:spcBef>
              <a:buNone/>
            </a:pPr>
            <a:r>
              <a:rPr lang="en-US" sz="3600">
                <a:solidFill>
                  <a:srgbClr val="FF0000"/>
                </a:solidFill>
                <a:latin typeface="Noto Sans Symbols"/>
                <a:ea typeface="Noto Sans Symbols"/>
                <a:cs typeface="Noto Sans Symbols"/>
                <a:sym typeface="Noto Sans Symbols"/>
              </a:rPr>
              <a:t>❖ </a:t>
            </a:r>
            <a:r>
              <a:rPr lang="en-US">
                <a:latin typeface="Century Gothic"/>
                <a:ea typeface="Century Gothic"/>
                <a:cs typeface="Century Gothic"/>
                <a:sym typeface="Century Gothic"/>
              </a:rPr>
              <a:t>Analysis within each data source</a:t>
            </a:r>
          </a:p>
          <a:p>
            <a:pPr marL="0" lvl="0" indent="0" rtl="0">
              <a:spcBef>
                <a:spcPts val="0"/>
              </a:spcBef>
              <a:buNone/>
            </a:pPr>
            <a:r>
              <a:rPr lang="en-US" sz="3600">
                <a:solidFill>
                  <a:srgbClr val="FF0000"/>
                </a:solidFill>
                <a:latin typeface="Noto Sans Symbols"/>
                <a:ea typeface="Noto Sans Symbols"/>
                <a:cs typeface="Noto Sans Symbols"/>
                <a:sym typeface="Noto Sans Symbols"/>
              </a:rPr>
              <a:t>❖ </a:t>
            </a:r>
            <a:r>
              <a:rPr lang="en-US">
                <a:latin typeface="Century Gothic"/>
                <a:ea typeface="Century Gothic"/>
                <a:cs typeface="Century Gothic"/>
                <a:sym typeface="Century Gothic"/>
              </a:rPr>
              <a:t>Analysis across data sources</a:t>
            </a:r>
          </a:p>
          <a:p>
            <a:pPr lvl="0" rtl="0">
              <a:spcBef>
                <a:spcPts val="0"/>
              </a:spcBef>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838200" y="288925"/>
            <a:ext cx="10515600" cy="1325700"/>
          </a:xfrm>
          <a:prstGeom prst="rect">
            <a:avLst/>
          </a:prstGeom>
          <a:noFill/>
          <a:ln>
            <a:noFill/>
          </a:ln>
        </p:spPr>
        <p:txBody>
          <a:bodyPr wrap="square"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5000" b="1" i="0" u="none" strike="noStrike" cap="none">
                <a:solidFill>
                  <a:schemeClr val="dk1"/>
                </a:solidFill>
                <a:latin typeface="Century Gothic"/>
                <a:ea typeface="Century Gothic"/>
                <a:cs typeface="Century Gothic"/>
                <a:sym typeface="Century Gothic"/>
              </a:rPr>
              <a:t>Findings</a:t>
            </a:r>
          </a:p>
        </p:txBody>
      </p:sp>
      <p:sp>
        <p:nvSpPr>
          <p:cNvPr id="178" name="Shape 178"/>
          <p:cNvSpPr txBox="1">
            <a:spLocks noGrp="1"/>
          </p:cNvSpPr>
          <p:nvPr>
            <p:ph type="body" idx="1"/>
          </p:nvPr>
        </p:nvSpPr>
        <p:spPr>
          <a:xfrm>
            <a:off x="838200" y="1474350"/>
            <a:ext cx="10942320" cy="4351200"/>
          </a:xfrm>
          <a:prstGeom prst="rect">
            <a:avLst/>
          </a:prstGeom>
          <a:noFill/>
          <a:ln>
            <a:noFill/>
          </a:ln>
        </p:spPr>
        <p:txBody>
          <a:bodyPr wrap="square" lIns="91425" tIns="91425" rIns="91425" bIns="91425" anchor="t" anchorCtr="0">
            <a:noAutofit/>
          </a:bodyPr>
          <a:lstStyle/>
          <a:p>
            <a:pPr marL="0" lvl="0" indent="0" rtl="0">
              <a:spcBef>
                <a:spcPts val="600"/>
              </a:spcBef>
              <a:spcAft>
                <a:spcPts val="1000"/>
              </a:spcAft>
              <a:buNone/>
            </a:pPr>
            <a:r>
              <a:rPr lang="en-US" sz="3600" dirty="0">
                <a:solidFill>
                  <a:srgbClr val="FF0000"/>
                </a:solidFill>
                <a:latin typeface="Noto Sans Symbols"/>
                <a:ea typeface="Noto Sans Symbols"/>
                <a:cs typeface="Noto Sans Symbols"/>
                <a:sym typeface="Noto Sans Symbols"/>
              </a:rPr>
              <a:t>❖</a:t>
            </a:r>
            <a:r>
              <a:rPr lang="en-US" sz="3000" dirty="0">
                <a:latin typeface="Century Gothic"/>
                <a:ea typeface="Century Gothic"/>
                <a:cs typeface="Century Gothic"/>
                <a:sym typeface="Century Gothic"/>
              </a:rPr>
              <a:t>Language: Civic Engagement and Volunteering</a:t>
            </a:r>
          </a:p>
          <a:p>
            <a:pPr marL="0" lvl="0" indent="0" rtl="0">
              <a:spcBef>
                <a:spcPts val="600"/>
              </a:spcBef>
              <a:spcAft>
                <a:spcPts val="1000"/>
              </a:spcAft>
              <a:buNone/>
            </a:pPr>
            <a:r>
              <a:rPr lang="en-US" sz="3600" dirty="0">
                <a:solidFill>
                  <a:srgbClr val="FF0000"/>
                </a:solidFill>
                <a:latin typeface="Noto Sans Symbols"/>
                <a:ea typeface="Noto Sans Symbols"/>
                <a:cs typeface="Noto Sans Symbols"/>
                <a:sym typeface="Noto Sans Symbols"/>
              </a:rPr>
              <a:t>❖</a:t>
            </a:r>
            <a:r>
              <a:rPr lang="en-US" sz="3000" dirty="0">
                <a:latin typeface="Century Gothic"/>
                <a:ea typeface="Century Gothic"/>
                <a:cs typeface="Century Gothic"/>
                <a:sym typeface="Century Gothic"/>
              </a:rPr>
              <a:t>Ways That Older Adults Engage In Their Communities</a:t>
            </a:r>
          </a:p>
          <a:p>
            <a:pPr marL="0" lvl="0" indent="0" rtl="0">
              <a:spcBef>
                <a:spcPts val="600"/>
              </a:spcBef>
              <a:spcAft>
                <a:spcPts val="1000"/>
              </a:spcAft>
              <a:buNone/>
            </a:pPr>
            <a:r>
              <a:rPr lang="en-US" sz="3600" dirty="0">
                <a:solidFill>
                  <a:srgbClr val="FF0000"/>
                </a:solidFill>
                <a:latin typeface="Noto Sans Symbols"/>
                <a:ea typeface="Noto Sans Symbols"/>
                <a:cs typeface="Noto Sans Symbols"/>
                <a:sym typeface="Noto Sans Symbols"/>
              </a:rPr>
              <a:t>❖</a:t>
            </a:r>
            <a:r>
              <a:rPr lang="en-US" sz="3000" dirty="0">
                <a:latin typeface="Century Gothic"/>
                <a:ea typeface="Century Gothic"/>
                <a:cs typeface="Century Gothic"/>
                <a:sym typeface="Century Gothic"/>
              </a:rPr>
              <a:t>What hinders Older Adults’ Community Engagement</a:t>
            </a:r>
          </a:p>
          <a:p>
            <a:pPr marL="0" lvl="0" indent="0" rtl="0">
              <a:spcBef>
                <a:spcPts val="600"/>
              </a:spcBef>
              <a:spcAft>
                <a:spcPts val="1000"/>
              </a:spcAft>
              <a:buNone/>
            </a:pPr>
            <a:r>
              <a:rPr lang="en-US" sz="3600" dirty="0">
                <a:solidFill>
                  <a:srgbClr val="FF0000"/>
                </a:solidFill>
                <a:latin typeface="Noto Sans Symbols"/>
                <a:ea typeface="Noto Sans Symbols"/>
                <a:cs typeface="Noto Sans Symbols"/>
                <a:sym typeface="Noto Sans Symbols"/>
              </a:rPr>
              <a:t>❖</a:t>
            </a:r>
            <a:r>
              <a:rPr lang="en-US" sz="3000" dirty="0">
                <a:latin typeface="Century Gothic"/>
                <a:ea typeface="Noto Sans Symbols"/>
                <a:cs typeface="Noto Sans Symbols"/>
                <a:sym typeface="Century Gothic"/>
              </a:rPr>
              <a:t>What f</a:t>
            </a:r>
            <a:r>
              <a:rPr lang="en-US" sz="3000" dirty="0">
                <a:latin typeface="Century Gothic"/>
                <a:ea typeface="Century Gothic"/>
                <a:cs typeface="Century Gothic"/>
                <a:sym typeface="Century Gothic"/>
              </a:rPr>
              <a:t>acilitates Older Adults’ Community Engagement</a:t>
            </a:r>
          </a:p>
          <a:p>
            <a:pPr marL="0" lvl="0" indent="0" rtl="0">
              <a:spcBef>
                <a:spcPts val="600"/>
              </a:spcBef>
              <a:spcAft>
                <a:spcPts val="1000"/>
              </a:spcAft>
              <a:buNone/>
            </a:pPr>
            <a:r>
              <a:rPr lang="en-US" sz="3600" dirty="0">
                <a:solidFill>
                  <a:srgbClr val="FF0000"/>
                </a:solidFill>
                <a:latin typeface="Noto Sans Symbols"/>
                <a:ea typeface="Noto Sans Symbols"/>
                <a:cs typeface="Noto Sans Symbols"/>
                <a:sym typeface="Noto Sans Symbols"/>
              </a:rPr>
              <a:t>❖</a:t>
            </a:r>
            <a:r>
              <a:rPr lang="en-US" sz="3000" dirty="0">
                <a:latin typeface="Century Gothic"/>
                <a:ea typeface="Century Gothic"/>
                <a:cs typeface="Century Gothic"/>
                <a:sym typeface="Century Gothic"/>
              </a:rPr>
              <a:t>Strategies Organizations Use To Foster Engagement</a:t>
            </a:r>
          </a:p>
          <a:p>
            <a:pPr marL="0" lvl="0" indent="0" rtl="0">
              <a:spcBef>
                <a:spcPts val="600"/>
              </a:spcBef>
              <a:buNone/>
            </a:pPr>
            <a:r>
              <a:rPr lang="en-US" sz="3000" dirty="0">
                <a:latin typeface="Century Gothic"/>
                <a:ea typeface="Century Gothic"/>
                <a:cs typeface="Century Gothic"/>
                <a:sym typeface="Century Gothic"/>
              </a:rPr>
              <a:t>	</a:t>
            </a:r>
            <a:endParaRPr sz="3600" b="0" i="0" u="none" strike="noStrike" cap="none" dirty="0">
              <a:solidFill>
                <a:schemeClr val="dk1"/>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1478896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838200" y="365125"/>
            <a:ext cx="10515600" cy="1325700"/>
          </a:xfrm>
          <a:prstGeom prst="rect">
            <a:avLst/>
          </a:prstGeom>
        </p:spPr>
        <p:txBody>
          <a:bodyPr wrap="square" lIns="91425" tIns="91425" rIns="91425" bIns="91425" anchor="ctr" anchorCtr="0">
            <a:noAutofit/>
          </a:bodyPr>
          <a:lstStyle/>
          <a:p>
            <a:pPr lvl="0">
              <a:spcBef>
                <a:spcPts val="0"/>
              </a:spcBef>
              <a:buNone/>
            </a:pPr>
            <a:r>
              <a:rPr lang="en-US" sz="4000" b="1" dirty="0">
                <a:latin typeface="Century Gothic"/>
                <a:ea typeface="Century Gothic"/>
                <a:cs typeface="Century Gothic"/>
                <a:sym typeface="Century Gothic"/>
              </a:rPr>
              <a:t>Language Used To Describe Civic Engagement and Volunteering</a:t>
            </a:r>
          </a:p>
        </p:txBody>
      </p:sp>
      <p:sp>
        <p:nvSpPr>
          <p:cNvPr id="184" name="Shape 184"/>
          <p:cNvSpPr txBox="1">
            <a:spLocks noGrp="1"/>
          </p:cNvSpPr>
          <p:nvPr>
            <p:ph type="body" idx="1"/>
          </p:nvPr>
        </p:nvSpPr>
        <p:spPr>
          <a:xfrm>
            <a:off x="838200" y="1825625"/>
            <a:ext cx="10515600" cy="4351200"/>
          </a:xfrm>
          <a:prstGeom prst="rect">
            <a:avLst/>
          </a:prstGeom>
        </p:spPr>
        <p:txBody>
          <a:bodyPr wrap="square" lIns="91425" tIns="91425" rIns="91425" bIns="91425" anchor="t" anchorCtr="0">
            <a:noAutofit/>
          </a:bodyPr>
          <a:lstStyle/>
          <a:p>
            <a:pPr marL="0" lvl="0" indent="0" rtl="0">
              <a:lnSpc>
                <a:spcPct val="115000"/>
              </a:lnSpc>
              <a:spcBef>
                <a:spcPts val="0"/>
              </a:spcBef>
              <a:buNone/>
            </a:pPr>
            <a:r>
              <a:rPr lang="en-US" sz="3600" dirty="0">
                <a:solidFill>
                  <a:srgbClr val="FF0000"/>
                </a:solidFill>
                <a:latin typeface="Noto Sans Symbols"/>
                <a:ea typeface="Noto Sans Symbols"/>
                <a:cs typeface="Noto Sans Symbols"/>
                <a:sym typeface="Noto Sans Symbols"/>
              </a:rPr>
              <a:t>❖</a:t>
            </a:r>
            <a:r>
              <a:rPr lang="en-US" sz="2600" i="1" dirty="0">
                <a:latin typeface="Century Gothic"/>
                <a:ea typeface="Century Gothic"/>
                <a:cs typeface="Century Gothic"/>
                <a:sym typeface="Century Gothic"/>
              </a:rPr>
              <a:t>“voting, demonstrating, protesting, going to [city] council, testifying, writing letters to your congressperson or your council member, calling them on the phone ... doing Black Lives Matter...political organizing.”</a:t>
            </a:r>
          </a:p>
          <a:p>
            <a:pPr marL="0" lvl="0" indent="0" rtl="0">
              <a:lnSpc>
                <a:spcPct val="115000"/>
              </a:lnSpc>
              <a:spcBef>
                <a:spcPts val="0"/>
              </a:spcBef>
              <a:buNone/>
            </a:pPr>
            <a:r>
              <a:rPr lang="en-US" sz="3600" dirty="0">
                <a:solidFill>
                  <a:srgbClr val="FF0000"/>
                </a:solidFill>
                <a:latin typeface="Noto Sans Symbols"/>
                <a:ea typeface="Noto Sans Symbols"/>
                <a:cs typeface="Noto Sans Symbols"/>
                <a:sym typeface="Noto Sans Symbols"/>
              </a:rPr>
              <a:t>❖</a:t>
            </a:r>
            <a:r>
              <a:rPr lang="en-US" i="1" dirty="0">
                <a:latin typeface="Century Gothic"/>
                <a:ea typeface="Century Gothic"/>
                <a:cs typeface="Century Gothic"/>
                <a:sym typeface="Century Gothic"/>
              </a:rPr>
              <a:t>“I think the civic engagement piece … I think it's a lot of people have the mentality that they just want to be able to give back.”</a:t>
            </a:r>
          </a:p>
          <a:p>
            <a:pPr marL="0" lvl="0" indent="-69850" rtl="0">
              <a:lnSpc>
                <a:spcPct val="115000"/>
              </a:lnSpc>
              <a:spcBef>
                <a:spcPts val="0"/>
              </a:spcBef>
              <a:buClr>
                <a:schemeClr val="dk1"/>
              </a:buClr>
              <a:buSzPct val="78571"/>
              <a:buFont typeface="Arial"/>
              <a:buNone/>
            </a:pPr>
            <a:endParaRPr sz="1400" dirty="0">
              <a:latin typeface="Times New Roman"/>
              <a:ea typeface="Times New Roman"/>
              <a:cs typeface="Times New Roman"/>
              <a:sym typeface="Times New Roman"/>
            </a:endParaRPr>
          </a:p>
          <a:p>
            <a:pPr lvl="0">
              <a:spcBef>
                <a:spcPts val="0"/>
              </a:spcBef>
              <a:buNone/>
            </a:pPr>
            <a:endParaRPr dirty="0"/>
          </a:p>
        </p:txBody>
      </p:sp>
    </p:spTree>
    <p:extLst>
      <p:ext uri="{BB962C8B-B14F-4D97-AF65-F5344CB8AC3E}">
        <p14:creationId xmlns:p14="http://schemas.microsoft.com/office/powerpoint/2010/main" val="1857746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0" y="2587578"/>
            <a:ext cx="2468880" cy="2468880"/>
          </a:xfrm>
          <a:prstGeom prst="ellipse">
            <a:avLst/>
          </a:prstGeom>
          <a:solidFill>
            <a:srgbClr val="3D98E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40000"/>
                  <a:lumOff val="60000"/>
                </a:schemeClr>
              </a:solidFill>
            </a:endParaRPr>
          </a:p>
        </p:txBody>
      </p:sp>
      <p:sp>
        <p:nvSpPr>
          <p:cNvPr id="5" name="Oval 4"/>
          <p:cNvSpPr/>
          <p:nvPr/>
        </p:nvSpPr>
        <p:spPr>
          <a:xfrm>
            <a:off x="2441694" y="2511217"/>
            <a:ext cx="2468880" cy="2468880"/>
          </a:xfrm>
          <a:prstGeom prst="ellipse">
            <a:avLst/>
          </a:prstGeom>
          <a:solidFill>
            <a:srgbClr val="42BBAB"/>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884917" y="2587578"/>
            <a:ext cx="2468880" cy="2468880"/>
          </a:xfrm>
          <a:prstGeom prst="ellipse">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291112" y="2570179"/>
            <a:ext cx="2468880" cy="2468880"/>
          </a:xfrm>
          <a:prstGeom prst="ellipse">
            <a:avLst/>
          </a:prstGeom>
          <a:solidFill>
            <a:srgbClr val="A9CA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9666299" y="2587578"/>
            <a:ext cx="2468880" cy="2468880"/>
          </a:xfrm>
          <a:prstGeom prst="ellipse">
            <a:avLst/>
          </a:prstGeom>
          <a:solidFill>
            <a:srgbClr val="FFFF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1156" y="3389120"/>
            <a:ext cx="2378944" cy="830997"/>
          </a:xfrm>
          <a:prstGeom prst="rect">
            <a:avLst/>
          </a:prstGeom>
          <a:noFill/>
        </p:spPr>
        <p:txBody>
          <a:bodyPr wrap="square" rtlCol="0">
            <a:spAutoFit/>
          </a:bodyPr>
          <a:lstStyle/>
          <a:p>
            <a:pPr algn="ctr"/>
            <a:r>
              <a:rPr lang="en-US" sz="2400" dirty="0">
                <a:ln w="0"/>
                <a:solidFill>
                  <a:sysClr val="windowText" lastClr="000000"/>
                </a:solidFill>
                <a:effectLst>
                  <a:outerShdw blurRad="38100" dist="25400" dir="5400000" algn="ctr" rotWithShape="0">
                    <a:srgbClr val="6E747A">
                      <a:alpha val="43000"/>
                    </a:srgbClr>
                  </a:outerShdw>
                </a:effectLst>
                <a:latin typeface="Century Gothic" charset="0"/>
                <a:ea typeface="Century Gothic" charset="0"/>
                <a:cs typeface="Century Gothic" charset="0"/>
              </a:rPr>
              <a:t>Civic engagement</a:t>
            </a:r>
          </a:p>
        </p:txBody>
      </p:sp>
      <p:sp>
        <p:nvSpPr>
          <p:cNvPr id="11" name="TextBox 10"/>
          <p:cNvSpPr txBox="1"/>
          <p:nvPr/>
        </p:nvSpPr>
        <p:spPr>
          <a:xfrm>
            <a:off x="9666299" y="3543009"/>
            <a:ext cx="2437936" cy="523220"/>
          </a:xfrm>
          <a:prstGeom prst="rect">
            <a:avLst/>
          </a:prstGeom>
          <a:noFill/>
        </p:spPr>
        <p:txBody>
          <a:bodyPr wrap="square" rtlCol="0">
            <a:spAutoFit/>
          </a:bodyPr>
          <a:lstStyle/>
          <a:p>
            <a:pPr algn="ctr"/>
            <a:r>
              <a:rPr lang="en-US" sz="2800" dirty="0">
                <a:solidFill>
                  <a:schemeClr val="tx1"/>
                </a:solidFill>
                <a:latin typeface="Century Gothic" charset="0"/>
                <a:ea typeface="Century Gothic" charset="0"/>
                <a:cs typeface="Century Gothic" charset="0"/>
              </a:rPr>
              <a:t>Volunteerism</a:t>
            </a:r>
          </a:p>
        </p:txBody>
      </p:sp>
      <p:sp>
        <p:nvSpPr>
          <p:cNvPr id="12" name="Block Arc 11"/>
          <p:cNvSpPr/>
          <p:nvPr/>
        </p:nvSpPr>
        <p:spPr>
          <a:xfrm>
            <a:off x="173063" y="276447"/>
            <a:ext cx="11868422" cy="4359347"/>
          </a:xfrm>
          <a:prstGeom prst="blockArc">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p:cNvSpPr txBox="1"/>
          <p:nvPr/>
        </p:nvSpPr>
        <p:spPr>
          <a:xfrm>
            <a:off x="2760009" y="647766"/>
            <a:ext cx="6719778" cy="707886"/>
          </a:xfrm>
          <a:prstGeom prst="rect">
            <a:avLst/>
          </a:prstGeom>
          <a:noFill/>
        </p:spPr>
        <p:txBody>
          <a:bodyPr wrap="square" rtlCol="0">
            <a:spAutoFit/>
          </a:bodyPr>
          <a:lstStyle/>
          <a:p>
            <a:pPr algn="ctr"/>
            <a:r>
              <a:rPr lang="en-US" sz="4000" b="1" dirty="0">
                <a:solidFill>
                  <a:schemeClr val="bg1">
                    <a:lumMod val="85000"/>
                  </a:schemeClr>
                </a:solidFill>
                <a:latin typeface="Century Gothic" charset="0"/>
                <a:ea typeface="Century Gothic" charset="0"/>
                <a:cs typeface="Century Gothic" charset="0"/>
              </a:rPr>
              <a:t>Community Engagement</a:t>
            </a:r>
          </a:p>
        </p:txBody>
      </p:sp>
      <p:sp>
        <p:nvSpPr>
          <p:cNvPr id="13" name="TextBox 12"/>
          <p:cNvSpPr txBox="1"/>
          <p:nvPr/>
        </p:nvSpPr>
        <p:spPr>
          <a:xfrm>
            <a:off x="7561470" y="2983909"/>
            <a:ext cx="1918317" cy="1708160"/>
          </a:xfrm>
          <a:prstGeom prst="rect">
            <a:avLst/>
          </a:prstGeom>
          <a:noFill/>
        </p:spPr>
        <p:txBody>
          <a:bodyPr wrap="square" rtlCol="0">
            <a:spAutoFit/>
          </a:bodyPr>
          <a:lstStyle/>
          <a:p>
            <a:pPr algn="ctr"/>
            <a:r>
              <a:rPr lang="en-US" sz="2100" dirty="0">
                <a:latin typeface="Century Gothic" charset="0"/>
                <a:ea typeface="Century Gothic" charset="0"/>
                <a:cs typeface="Century Gothic" charset="0"/>
              </a:rPr>
              <a:t>Civic engagement as an aspect of volunteerism</a:t>
            </a:r>
          </a:p>
        </p:txBody>
      </p:sp>
      <p:sp>
        <p:nvSpPr>
          <p:cNvPr id="15" name="TextBox 14"/>
          <p:cNvSpPr txBox="1"/>
          <p:nvPr/>
        </p:nvSpPr>
        <p:spPr>
          <a:xfrm>
            <a:off x="2716975" y="3145492"/>
            <a:ext cx="1918317" cy="1384995"/>
          </a:xfrm>
          <a:prstGeom prst="rect">
            <a:avLst/>
          </a:prstGeom>
          <a:noFill/>
        </p:spPr>
        <p:txBody>
          <a:bodyPr wrap="square" rtlCol="0">
            <a:spAutoFit/>
          </a:bodyPr>
          <a:lstStyle/>
          <a:p>
            <a:pPr algn="ctr"/>
            <a:r>
              <a:rPr lang="en-US" sz="2100" dirty="0">
                <a:latin typeface="Century Gothic" charset="0"/>
                <a:ea typeface="Century Gothic" charset="0"/>
                <a:cs typeface="Century Gothic" charset="0"/>
              </a:rPr>
              <a:t>Volunteering as an aspect of civic engagement</a:t>
            </a:r>
          </a:p>
        </p:txBody>
      </p:sp>
      <p:sp>
        <p:nvSpPr>
          <p:cNvPr id="16" name="TextBox 15"/>
          <p:cNvSpPr txBox="1"/>
          <p:nvPr/>
        </p:nvSpPr>
        <p:spPr>
          <a:xfrm>
            <a:off x="4910574" y="3543009"/>
            <a:ext cx="2437936" cy="523220"/>
          </a:xfrm>
          <a:prstGeom prst="rect">
            <a:avLst/>
          </a:prstGeom>
          <a:noFill/>
        </p:spPr>
        <p:txBody>
          <a:bodyPr wrap="square" rtlCol="0">
            <a:spAutoFit/>
          </a:bodyPr>
          <a:lstStyle/>
          <a:p>
            <a:pPr algn="ctr"/>
            <a:r>
              <a:rPr lang="en-US" sz="2800" dirty="0">
                <a:solidFill>
                  <a:schemeClr val="tx1"/>
                </a:solidFill>
                <a:latin typeface="Century Gothic" charset="0"/>
                <a:ea typeface="Century Gothic" charset="0"/>
                <a:cs typeface="Century Gothic" charset="0"/>
              </a:rPr>
              <a:t>Synonymous</a:t>
            </a:r>
          </a:p>
        </p:txBody>
      </p:sp>
    </p:spTree>
    <p:extLst>
      <p:ext uri="{BB962C8B-B14F-4D97-AF65-F5344CB8AC3E}">
        <p14:creationId xmlns:p14="http://schemas.microsoft.com/office/powerpoint/2010/main" val="301573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838200" y="365125"/>
            <a:ext cx="10515599" cy="1325562"/>
          </a:xfrm>
          <a:prstGeom prst="rect">
            <a:avLst/>
          </a:prstGeom>
          <a:noFill/>
          <a:ln>
            <a:noFill/>
          </a:ln>
        </p:spPr>
        <p:txBody>
          <a:bodyPr wrap="square" lIns="91425" tIns="45700" rIns="91425" bIns="45700" anchor="ctr" anchorCtr="0">
            <a:noAutofit/>
          </a:bodyPr>
          <a:lstStyle/>
          <a:p>
            <a:pPr lvl="0" rtl="0">
              <a:spcBef>
                <a:spcPts val="0"/>
              </a:spcBef>
              <a:buClr>
                <a:schemeClr val="dk1"/>
              </a:buClr>
              <a:buSzPct val="25000"/>
              <a:buFont typeface="Arial"/>
              <a:buNone/>
            </a:pPr>
            <a:r>
              <a:rPr lang="en-US" sz="4800" b="1">
                <a:latin typeface="Century Gothic"/>
                <a:ea typeface="Century Gothic"/>
                <a:cs typeface="Century Gothic"/>
                <a:sym typeface="Century Gothic"/>
              </a:rPr>
              <a:t>Ways That Older Adults Engage In Their Communities</a:t>
            </a:r>
          </a:p>
        </p:txBody>
      </p:sp>
      <p:sp>
        <p:nvSpPr>
          <p:cNvPr id="196" name="Shape 196"/>
          <p:cNvSpPr txBox="1">
            <a:spLocks noGrp="1"/>
          </p:cNvSpPr>
          <p:nvPr>
            <p:ph type="body" idx="1"/>
          </p:nvPr>
        </p:nvSpPr>
        <p:spPr>
          <a:xfrm>
            <a:off x="838200" y="1978623"/>
            <a:ext cx="10515600" cy="3913200"/>
          </a:xfrm>
          <a:prstGeom prst="rect">
            <a:avLst/>
          </a:prstGeom>
          <a:noFill/>
          <a:ln>
            <a:noFill/>
          </a:ln>
        </p:spPr>
        <p:txBody>
          <a:bodyPr wrap="square" lIns="91425" tIns="45700" rIns="91425" bIns="45700" anchor="t" anchorCtr="0">
            <a:noAutofit/>
          </a:bodyPr>
          <a:lstStyle/>
          <a:p>
            <a:pPr marL="228600" marR="0" lvl="0" indent="-215900" algn="l" rtl="0">
              <a:lnSpc>
                <a:spcPct val="90000"/>
              </a:lnSpc>
              <a:spcBef>
                <a:spcPts val="600"/>
              </a:spcBef>
              <a:spcAft>
                <a:spcPts val="0"/>
              </a:spcAft>
              <a:buClr>
                <a:srgbClr val="FF0000"/>
              </a:buClr>
              <a:buSzPct val="100000"/>
              <a:buFont typeface="Noto Sans Symbols"/>
              <a:buChar char="❖"/>
            </a:pPr>
            <a:r>
              <a:rPr lang="en-US" sz="3400" b="0" i="0" u="none" strike="noStrike" cap="none" dirty="0">
                <a:solidFill>
                  <a:schemeClr val="dk1"/>
                </a:solidFill>
                <a:latin typeface="Century Gothic"/>
                <a:ea typeface="Century Gothic"/>
                <a:cs typeface="Century Gothic"/>
                <a:sym typeface="Century Gothic"/>
              </a:rPr>
              <a:t>Formal roles</a:t>
            </a:r>
          </a:p>
          <a:p>
            <a:pPr marR="0" lvl="1" algn="l" rtl="0">
              <a:lnSpc>
                <a:spcPct val="90000"/>
              </a:lnSpc>
              <a:spcBef>
                <a:spcPts val="600"/>
              </a:spcBef>
              <a:spcAft>
                <a:spcPts val="0"/>
              </a:spcAft>
              <a:buFont typeface="Century Gothic"/>
            </a:pPr>
            <a:r>
              <a:rPr lang="en-US" dirty="0">
                <a:latin typeface="Century Gothic"/>
                <a:ea typeface="Century Gothic"/>
                <a:cs typeface="Century Gothic"/>
                <a:sym typeface="Century Gothic"/>
              </a:rPr>
              <a:t>Church involvement</a:t>
            </a:r>
          </a:p>
          <a:p>
            <a:pPr marR="0" lvl="1" algn="l" rtl="0">
              <a:lnSpc>
                <a:spcPct val="90000"/>
              </a:lnSpc>
              <a:spcBef>
                <a:spcPts val="600"/>
              </a:spcBef>
              <a:spcAft>
                <a:spcPts val="0"/>
              </a:spcAft>
              <a:buFont typeface="Century Gothic"/>
            </a:pPr>
            <a:r>
              <a:rPr lang="en-US" dirty="0">
                <a:latin typeface="Century Gothic"/>
                <a:ea typeface="Century Gothic"/>
                <a:cs typeface="Century Gothic"/>
                <a:sym typeface="Century Gothic"/>
              </a:rPr>
              <a:t>Community organization involvement (Villages)</a:t>
            </a:r>
          </a:p>
          <a:p>
            <a:pPr marR="0" lvl="1" algn="l" rtl="0">
              <a:lnSpc>
                <a:spcPct val="90000"/>
              </a:lnSpc>
              <a:spcBef>
                <a:spcPts val="600"/>
              </a:spcBef>
              <a:spcAft>
                <a:spcPts val="0"/>
              </a:spcAft>
              <a:buFont typeface="Century Gothic"/>
            </a:pPr>
            <a:r>
              <a:rPr lang="en-US" dirty="0">
                <a:latin typeface="Century Gothic"/>
                <a:ea typeface="Century Gothic"/>
                <a:cs typeface="Century Gothic"/>
                <a:sym typeface="Century Gothic"/>
              </a:rPr>
              <a:t>Charitable organization engagement (e.g., non-profits)</a:t>
            </a:r>
          </a:p>
          <a:p>
            <a:pPr marL="228600" marR="0" lvl="0" indent="-215900" algn="l" rtl="0">
              <a:lnSpc>
                <a:spcPct val="90000"/>
              </a:lnSpc>
              <a:spcBef>
                <a:spcPts val="600"/>
              </a:spcBef>
              <a:spcAft>
                <a:spcPts val="0"/>
              </a:spcAft>
              <a:buClr>
                <a:srgbClr val="FF0000"/>
              </a:buClr>
              <a:buSzPct val="100000"/>
              <a:buFont typeface="Noto Sans Symbols"/>
              <a:buChar char="❖"/>
            </a:pPr>
            <a:r>
              <a:rPr lang="en-US" sz="3400" b="0" i="0" u="none" strike="noStrike" cap="none" dirty="0">
                <a:solidFill>
                  <a:schemeClr val="dk1"/>
                </a:solidFill>
                <a:latin typeface="Century Gothic"/>
                <a:ea typeface="Century Gothic"/>
                <a:cs typeface="Century Gothic"/>
                <a:sym typeface="Century Gothic"/>
              </a:rPr>
              <a:t>Informal, personal initiatives</a:t>
            </a:r>
          </a:p>
          <a:p>
            <a:pPr marR="0" lvl="1" algn="l" rtl="0">
              <a:lnSpc>
                <a:spcPct val="90000"/>
              </a:lnSpc>
              <a:spcBef>
                <a:spcPts val="600"/>
              </a:spcBef>
              <a:spcAft>
                <a:spcPts val="0"/>
              </a:spcAft>
              <a:buFont typeface="Century Gothic"/>
            </a:pPr>
            <a:r>
              <a:rPr lang="en-US" i="1" dirty="0">
                <a:latin typeface="Century Gothic"/>
                <a:ea typeface="Century Gothic"/>
                <a:cs typeface="Century Gothic"/>
                <a:sym typeface="Century Gothic"/>
              </a:rPr>
              <a:t>“I am the leader of a book club that’s been going on for years.”</a:t>
            </a:r>
          </a:p>
          <a:p>
            <a:pPr marR="0" lvl="1" algn="l" rtl="0">
              <a:lnSpc>
                <a:spcPct val="90000"/>
              </a:lnSpc>
              <a:spcBef>
                <a:spcPts val="600"/>
              </a:spcBef>
              <a:spcAft>
                <a:spcPts val="0"/>
              </a:spcAft>
              <a:buFont typeface="Century Gothic"/>
            </a:pPr>
            <a:r>
              <a:rPr lang="en-US" i="1" dirty="0">
                <a:latin typeface="Century Gothic"/>
                <a:ea typeface="Century Gothic"/>
                <a:cs typeface="Century Gothic"/>
                <a:sym typeface="Century Gothic"/>
              </a:rPr>
              <a:t>“Caregiving a lot with friends and neighbors.” </a:t>
            </a:r>
          </a:p>
          <a:p>
            <a:pPr marR="0" lvl="1" algn="l" rtl="0">
              <a:lnSpc>
                <a:spcPct val="90000"/>
              </a:lnSpc>
              <a:spcBef>
                <a:spcPts val="600"/>
              </a:spcBef>
              <a:spcAft>
                <a:spcPts val="0"/>
              </a:spcAft>
              <a:buFont typeface="Century Gothic"/>
            </a:pPr>
            <a:r>
              <a:rPr lang="en-US" i="1" dirty="0">
                <a:latin typeface="Century Gothic"/>
                <a:ea typeface="Century Gothic"/>
                <a:cs typeface="Century Gothic"/>
                <a:sym typeface="Century Gothic"/>
              </a:rPr>
              <a:t>“I help my older neighbors. I know who needs what and help </a:t>
            </a:r>
          </a:p>
          <a:p>
            <a:pPr marR="0" lvl="1" indent="0" algn="l" rtl="0">
              <a:lnSpc>
                <a:spcPct val="90000"/>
              </a:lnSpc>
              <a:spcBef>
                <a:spcPts val="600"/>
              </a:spcBef>
              <a:spcAft>
                <a:spcPts val="0"/>
              </a:spcAft>
              <a:buNone/>
            </a:pPr>
            <a:r>
              <a:rPr lang="en-US" i="1" dirty="0">
                <a:latin typeface="Century Gothic"/>
                <a:ea typeface="Century Gothic"/>
                <a:cs typeface="Century Gothic"/>
                <a:sym typeface="Century Gothic"/>
              </a:rPr>
              <a:t>	them get what they are looking for.”</a:t>
            </a:r>
          </a:p>
          <a:p>
            <a:pPr lvl="1">
              <a:spcBef>
                <a:spcPts val="600"/>
              </a:spcBef>
              <a:buFont typeface="Century Gothic"/>
            </a:pPr>
            <a:r>
              <a:rPr lang="en-US" i="1" dirty="0">
                <a:latin typeface="Century Gothic" charset="0"/>
                <a:ea typeface="Century Gothic" charset="0"/>
                <a:cs typeface="Century Gothic" charset="0"/>
              </a:rPr>
              <a:t>“[I] volunteer at [a] soup kitchen, and look after grandchildren.”</a:t>
            </a:r>
            <a:endParaRPr lang="en-US" i="1" dirty="0">
              <a:latin typeface="Century Gothic" charset="0"/>
              <a:ea typeface="Century Gothic" charset="0"/>
              <a:cs typeface="Century Gothic" charset="0"/>
              <a:sym typeface="Century Gothic"/>
            </a:endParaRPr>
          </a:p>
        </p:txBody>
      </p:sp>
    </p:spTree>
    <p:extLst>
      <p:ext uri="{BB962C8B-B14F-4D97-AF65-F5344CB8AC3E}">
        <p14:creationId xmlns:p14="http://schemas.microsoft.com/office/powerpoint/2010/main" val="358165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838200" y="775725"/>
            <a:ext cx="10515600" cy="1050000"/>
          </a:xfrm>
          <a:prstGeom prst="rect">
            <a:avLst/>
          </a:prstGeom>
        </p:spPr>
        <p:txBody>
          <a:bodyPr wrap="square" lIns="91425" tIns="91425" rIns="91425" bIns="91425" anchor="ctr" anchorCtr="0">
            <a:noAutofit/>
          </a:bodyPr>
          <a:lstStyle/>
          <a:p>
            <a:pPr lvl="0" rtl="0">
              <a:spcBef>
                <a:spcPts val="0"/>
              </a:spcBef>
              <a:buClr>
                <a:schemeClr val="dk1"/>
              </a:buClr>
              <a:buSzPct val="25000"/>
              <a:buFont typeface="Arial"/>
              <a:buNone/>
            </a:pPr>
            <a:r>
              <a:rPr lang="en-US" sz="4800" b="1">
                <a:latin typeface="Century Gothic"/>
                <a:ea typeface="Century Gothic"/>
                <a:cs typeface="Century Gothic"/>
                <a:sym typeface="Century Gothic"/>
              </a:rPr>
              <a:t>Factors That Hinder Older Adults’ Community Engagement</a:t>
            </a:r>
          </a:p>
          <a:p>
            <a:pPr lvl="0">
              <a:spcBef>
                <a:spcPts val="0"/>
              </a:spcBef>
              <a:buNone/>
            </a:pPr>
            <a:endParaRPr/>
          </a:p>
        </p:txBody>
      </p:sp>
      <p:sp>
        <p:nvSpPr>
          <p:cNvPr id="208" name="Shape 208"/>
          <p:cNvSpPr txBox="1">
            <a:spLocks noGrp="1"/>
          </p:cNvSpPr>
          <p:nvPr>
            <p:ph type="body" idx="1"/>
          </p:nvPr>
        </p:nvSpPr>
        <p:spPr>
          <a:xfrm>
            <a:off x="838200" y="1825625"/>
            <a:ext cx="10515600" cy="4351200"/>
          </a:xfrm>
          <a:prstGeom prst="rect">
            <a:avLst/>
          </a:prstGeom>
        </p:spPr>
        <p:txBody>
          <a:bodyPr wrap="square" lIns="91425" tIns="91425" rIns="91425" bIns="91425" anchor="t" anchorCtr="0">
            <a:noAutofit/>
          </a:bodyPr>
          <a:lstStyle/>
          <a:p>
            <a:pPr lvl="0" indent="31750" rtl="0">
              <a:spcBef>
                <a:spcPts val="0"/>
              </a:spcBef>
              <a:buClr>
                <a:srgbClr val="FF0000"/>
              </a:buClr>
              <a:buSzPct val="100000"/>
              <a:buFont typeface="Noto Sans Symbols"/>
            </a:pPr>
            <a:r>
              <a:rPr lang="en-US" sz="3000" dirty="0" smtClean="0">
                <a:latin typeface="Century Gothic"/>
                <a:ea typeface="Century Gothic"/>
                <a:cs typeface="Century Gothic"/>
                <a:sym typeface="Century Gothic"/>
              </a:rPr>
              <a:t> Poor communication from </a:t>
            </a:r>
            <a:r>
              <a:rPr lang="en-US" sz="3000" dirty="0">
                <a:latin typeface="Century Gothic"/>
                <a:ea typeface="Century Gothic"/>
                <a:cs typeface="Century Gothic"/>
                <a:sym typeface="Century Gothic"/>
              </a:rPr>
              <a:t>organizations</a:t>
            </a:r>
          </a:p>
          <a:p>
            <a:pPr lvl="1" rtl="0">
              <a:spcBef>
                <a:spcPts val="1000"/>
              </a:spcBef>
              <a:buSzPct val="100000"/>
              <a:buFont typeface="Century Gothic"/>
            </a:pPr>
            <a:r>
              <a:rPr lang="en-US" i="1" dirty="0">
                <a:latin typeface="Century Gothic"/>
                <a:ea typeface="Century Gothic"/>
                <a:cs typeface="Century Gothic"/>
                <a:sym typeface="Century Gothic"/>
              </a:rPr>
              <a:t>“We need to spread the word about multiple types of volunteer activities for people with different abilities, even homebound.” </a:t>
            </a:r>
            <a:r>
              <a:rPr lang="en-US" i="1" dirty="0" smtClean="0">
                <a:latin typeface="Century Gothic"/>
                <a:ea typeface="Century Gothic"/>
                <a:cs typeface="Century Gothic"/>
                <a:sym typeface="Century Gothic"/>
              </a:rPr>
              <a:t/>
            </a:r>
            <a:br>
              <a:rPr lang="en-US" i="1" dirty="0" smtClean="0">
                <a:latin typeface="Century Gothic"/>
                <a:ea typeface="Century Gothic"/>
                <a:cs typeface="Century Gothic"/>
                <a:sym typeface="Century Gothic"/>
              </a:rPr>
            </a:br>
            <a:endParaRPr lang="en-US" i="1" dirty="0">
              <a:latin typeface="Century Gothic"/>
              <a:ea typeface="Century Gothic"/>
              <a:cs typeface="Century Gothic"/>
              <a:sym typeface="Century Gothic"/>
            </a:endParaRPr>
          </a:p>
          <a:p>
            <a:pPr lvl="0" indent="31750" rtl="0">
              <a:spcBef>
                <a:spcPts val="0"/>
              </a:spcBef>
              <a:buClr>
                <a:srgbClr val="FF0000"/>
              </a:buClr>
              <a:buSzPct val="100000"/>
              <a:buFont typeface="Century Gothic"/>
            </a:pPr>
            <a:r>
              <a:rPr lang="en-US" sz="3000" dirty="0">
                <a:latin typeface="Century Gothic"/>
                <a:ea typeface="Century Gothic"/>
                <a:cs typeface="Century Gothic"/>
                <a:sym typeface="Century Gothic"/>
              </a:rPr>
              <a:t>A resistance to ask for help due to negative past </a:t>
            </a:r>
            <a:endParaRPr lang="en-US" sz="3000" dirty="0" smtClean="0">
              <a:latin typeface="Century Gothic"/>
              <a:ea typeface="Century Gothic"/>
              <a:cs typeface="Century Gothic"/>
              <a:sym typeface="Century Gothic"/>
            </a:endParaRPr>
          </a:p>
          <a:p>
            <a:pPr lvl="0" indent="0" rtl="0">
              <a:spcBef>
                <a:spcPts val="0"/>
              </a:spcBef>
              <a:buClr>
                <a:srgbClr val="FF0000"/>
              </a:buClr>
              <a:buSzPct val="100000"/>
              <a:buNone/>
            </a:pPr>
            <a:r>
              <a:rPr lang="en-US" sz="3000" dirty="0">
                <a:latin typeface="Century Gothic"/>
                <a:ea typeface="Century Gothic"/>
                <a:cs typeface="Century Gothic"/>
                <a:sym typeface="Century Gothic"/>
              </a:rPr>
              <a:t> </a:t>
            </a:r>
            <a:r>
              <a:rPr lang="en-US" sz="3000" dirty="0" smtClean="0">
                <a:latin typeface="Century Gothic"/>
                <a:ea typeface="Century Gothic"/>
                <a:cs typeface="Century Gothic"/>
                <a:sym typeface="Century Gothic"/>
              </a:rPr>
              <a:t> </a:t>
            </a:r>
            <a:r>
              <a:rPr lang="en-US" sz="3000" dirty="0" smtClean="0">
                <a:latin typeface="Century Gothic"/>
                <a:ea typeface="Century Gothic"/>
                <a:cs typeface="Century Gothic"/>
                <a:sym typeface="Century Gothic"/>
              </a:rPr>
              <a:t>experiences</a:t>
            </a:r>
            <a:endParaRPr lang="en-US" sz="3000" dirty="0">
              <a:latin typeface="Century Gothic"/>
              <a:ea typeface="Century Gothic"/>
              <a:cs typeface="Century Gothic"/>
              <a:sym typeface="Century Gothic"/>
            </a:endParaRPr>
          </a:p>
          <a:p>
            <a:pPr lvl="1" rtl="0">
              <a:spcBef>
                <a:spcPts val="0"/>
              </a:spcBef>
              <a:buFont typeface="Century Gothic"/>
            </a:pPr>
            <a:r>
              <a:rPr lang="en-US" i="1" dirty="0">
                <a:latin typeface="Century Gothic"/>
                <a:ea typeface="Century Gothic"/>
                <a:cs typeface="Century Gothic"/>
                <a:sym typeface="Century Gothic"/>
              </a:rPr>
              <a:t>“[My] attitude is I’ll take care of myself.” </a:t>
            </a:r>
            <a:r>
              <a:rPr lang="en-US" i="1" dirty="0" smtClean="0">
                <a:latin typeface="Century Gothic"/>
                <a:ea typeface="Century Gothic"/>
                <a:cs typeface="Century Gothic"/>
                <a:sym typeface="Century Gothic"/>
              </a:rPr>
              <a:t/>
            </a:r>
            <a:br>
              <a:rPr lang="en-US" i="1" dirty="0" smtClean="0">
                <a:latin typeface="Century Gothic"/>
                <a:ea typeface="Century Gothic"/>
                <a:cs typeface="Century Gothic"/>
                <a:sym typeface="Century Gothic"/>
              </a:rPr>
            </a:br>
            <a:endParaRPr lang="en-US" i="1" dirty="0">
              <a:latin typeface="Century Gothic"/>
              <a:ea typeface="Century Gothic"/>
              <a:cs typeface="Century Gothic"/>
              <a:sym typeface="Century Gothic"/>
            </a:endParaRPr>
          </a:p>
          <a:p>
            <a:pPr lvl="0" indent="31750" rtl="0">
              <a:spcBef>
                <a:spcPts val="0"/>
              </a:spcBef>
              <a:buClr>
                <a:srgbClr val="FF0000"/>
              </a:buClr>
              <a:buSzPct val="100000"/>
              <a:buFont typeface="Century Gothic"/>
            </a:pPr>
            <a:r>
              <a:rPr lang="en-US" sz="3000" dirty="0">
                <a:latin typeface="Century Gothic"/>
                <a:ea typeface="Century Gothic"/>
                <a:cs typeface="Century Gothic"/>
                <a:sym typeface="Century Gothic"/>
              </a:rPr>
              <a:t>Stigmatization around asking for help</a:t>
            </a:r>
          </a:p>
          <a:p>
            <a:pPr lvl="1" rtl="0">
              <a:spcBef>
                <a:spcPts val="0"/>
              </a:spcBef>
              <a:buFont typeface="Century Gothic"/>
            </a:pPr>
            <a:r>
              <a:rPr lang="en-US" i="1" dirty="0">
                <a:latin typeface="Century Gothic"/>
                <a:ea typeface="Century Gothic"/>
                <a:cs typeface="Century Gothic"/>
                <a:sym typeface="Century Gothic"/>
              </a:rPr>
              <a:t>“Moms say, ‘You can do this. You can do this. You don't need me; you can do this.’ People have to relearn to ask and appreciate how that [help] feels and what it does.”</a:t>
            </a:r>
          </a:p>
        </p:txBody>
      </p:sp>
    </p:spTree>
    <p:extLst>
      <p:ext uri="{BB962C8B-B14F-4D97-AF65-F5344CB8AC3E}">
        <p14:creationId xmlns:p14="http://schemas.microsoft.com/office/powerpoint/2010/main" val="1019082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p:nvPr/>
        </p:nvSpPr>
        <p:spPr>
          <a:xfrm>
            <a:off x="552893" y="496281"/>
            <a:ext cx="10994065" cy="3360600"/>
          </a:xfrm>
          <a:prstGeom prst="rect">
            <a:avLst/>
          </a:prstGeom>
          <a:noFill/>
          <a:ln>
            <a:noFill/>
          </a:ln>
        </p:spPr>
        <p:txBody>
          <a:bodyPr wrap="square" lIns="91425" tIns="91425" rIns="91425" bIns="91425" anchor="t" anchorCtr="0">
            <a:noAutofit/>
          </a:bodyPr>
          <a:lstStyle/>
          <a:p>
            <a:pPr marL="0" marR="0" lvl="0" indent="0" algn="l" rtl="0">
              <a:lnSpc>
                <a:spcPct val="90000"/>
              </a:lnSpc>
              <a:spcBef>
                <a:spcPts val="0"/>
              </a:spcBef>
              <a:spcAft>
                <a:spcPts val="0"/>
              </a:spcAft>
              <a:buClr>
                <a:schemeClr val="dk1"/>
              </a:buClr>
              <a:buSzPct val="25000"/>
              <a:buFont typeface="Century Gothic"/>
              <a:buNone/>
            </a:pPr>
            <a:r>
              <a:rPr lang="en-US" sz="5000" b="1" i="0" u="none" strike="noStrike" cap="none">
                <a:solidFill>
                  <a:schemeClr val="dk1"/>
                </a:solidFill>
                <a:latin typeface="Century Gothic"/>
                <a:ea typeface="Century Gothic"/>
                <a:cs typeface="Century Gothic"/>
                <a:sym typeface="Century Gothic"/>
              </a:rPr>
              <a:t>Purpose of the Pilot Study: </a:t>
            </a:r>
          </a:p>
          <a:p>
            <a:pPr marL="0" marR="0" lvl="0" indent="0" algn="ctr" rtl="0">
              <a:lnSpc>
                <a:spcPct val="90000"/>
              </a:lnSpc>
              <a:spcBef>
                <a:spcPts val="0"/>
              </a:spcBef>
              <a:spcAft>
                <a:spcPts val="0"/>
              </a:spcAft>
              <a:buClr>
                <a:srgbClr val="000000"/>
              </a:buClr>
              <a:buFont typeface="Arial"/>
              <a:buNone/>
            </a:pPr>
            <a:endParaRPr sz="6000" b="0" i="0" u="none" strike="noStrike" cap="none">
              <a:solidFill>
                <a:schemeClr val="dk1"/>
              </a:solidFill>
              <a:latin typeface="Century Gothic"/>
              <a:ea typeface="Century Gothic"/>
              <a:cs typeface="Century Gothic"/>
              <a:sym typeface="Century Gothic"/>
            </a:endParaRPr>
          </a:p>
          <a:p>
            <a:pPr marL="0" marR="0" lvl="0" indent="0" algn="ctr" rtl="0">
              <a:lnSpc>
                <a:spcPct val="90000"/>
              </a:lnSpc>
              <a:spcBef>
                <a:spcPts val="0"/>
              </a:spcBef>
              <a:spcAft>
                <a:spcPts val="0"/>
              </a:spcAft>
              <a:buClr>
                <a:schemeClr val="dk1"/>
              </a:buClr>
              <a:buSzPct val="25000"/>
              <a:buFont typeface="Century Gothic"/>
              <a:buNone/>
            </a:pPr>
            <a:r>
              <a:rPr lang="en-US" sz="4800" b="0" i="0" u="none" strike="noStrike" cap="none">
                <a:solidFill>
                  <a:schemeClr val="dk1"/>
                </a:solidFill>
                <a:latin typeface="Century Gothic"/>
                <a:ea typeface="Century Gothic"/>
                <a:cs typeface="Century Gothic"/>
                <a:sym typeface="Century Gothic"/>
              </a:rPr>
              <a:t>How do older adults engage in the community through civic engagement and volunteering?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838200" y="658625"/>
            <a:ext cx="10515600" cy="1434300"/>
          </a:xfrm>
          <a:prstGeom prst="rect">
            <a:avLst/>
          </a:prstGeom>
        </p:spPr>
        <p:txBody>
          <a:bodyPr wrap="square" lIns="91425" tIns="91425" rIns="91425" bIns="91425" anchor="ctr" anchorCtr="0">
            <a:noAutofit/>
          </a:bodyPr>
          <a:lstStyle/>
          <a:p>
            <a:pPr lvl="0" rtl="0">
              <a:spcBef>
                <a:spcPts val="0"/>
              </a:spcBef>
              <a:buClr>
                <a:schemeClr val="dk1"/>
              </a:buClr>
              <a:buSzPct val="25000"/>
              <a:buFont typeface="Arial"/>
              <a:buNone/>
            </a:pPr>
            <a:r>
              <a:rPr lang="en-US" sz="4800" b="1">
                <a:latin typeface="Century Gothic"/>
                <a:ea typeface="Century Gothic"/>
                <a:cs typeface="Century Gothic"/>
                <a:sym typeface="Century Gothic"/>
              </a:rPr>
              <a:t>Factors That Hinder Older Adults’ Community Engagement</a:t>
            </a:r>
          </a:p>
          <a:p>
            <a:pPr lvl="0">
              <a:spcBef>
                <a:spcPts val="0"/>
              </a:spcBef>
              <a:buNone/>
            </a:pPr>
            <a:endParaRPr/>
          </a:p>
        </p:txBody>
      </p:sp>
      <p:sp>
        <p:nvSpPr>
          <p:cNvPr id="208" name="Shape 208"/>
          <p:cNvSpPr txBox="1">
            <a:spLocks noGrp="1"/>
          </p:cNvSpPr>
          <p:nvPr>
            <p:ph type="body" idx="1"/>
          </p:nvPr>
        </p:nvSpPr>
        <p:spPr>
          <a:xfrm>
            <a:off x="838200" y="1983650"/>
            <a:ext cx="10515600" cy="4351200"/>
          </a:xfrm>
          <a:prstGeom prst="rect">
            <a:avLst/>
          </a:prstGeom>
        </p:spPr>
        <p:txBody>
          <a:bodyPr wrap="square" lIns="91425" tIns="91425" rIns="91425" bIns="91425" anchor="t" anchorCtr="0">
            <a:noAutofit/>
          </a:bodyPr>
          <a:lstStyle/>
          <a:p>
            <a:pPr lvl="0" indent="31750" rtl="0">
              <a:spcBef>
                <a:spcPts val="0"/>
              </a:spcBef>
              <a:buClr>
                <a:srgbClr val="FF0000"/>
              </a:buClr>
              <a:buSzPct val="100000"/>
              <a:buFont typeface="Noto Sans Symbols"/>
            </a:pPr>
            <a:r>
              <a:rPr lang="en-US" sz="3000" dirty="0" smtClean="0">
                <a:latin typeface="Century Gothic"/>
                <a:ea typeface="Century Gothic"/>
                <a:cs typeface="Century Gothic"/>
                <a:sym typeface="Century Gothic"/>
              </a:rPr>
              <a:t> Structural </a:t>
            </a:r>
            <a:r>
              <a:rPr lang="en-US" sz="3000" dirty="0">
                <a:latin typeface="Century Gothic"/>
                <a:ea typeface="Century Gothic"/>
                <a:cs typeface="Century Gothic"/>
                <a:sym typeface="Century Gothic"/>
              </a:rPr>
              <a:t>Ageism and “</a:t>
            </a:r>
            <a:r>
              <a:rPr lang="en-US" sz="3000" dirty="0" err="1">
                <a:latin typeface="Century Gothic"/>
                <a:ea typeface="Century Gothic"/>
                <a:cs typeface="Century Gothic"/>
                <a:sym typeface="Century Gothic"/>
              </a:rPr>
              <a:t>Othering</a:t>
            </a:r>
            <a:r>
              <a:rPr lang="en-US" sz="3000" dirty="0">
                <a:latin typeface="Century Gothic"/>
                <a:ea typeface="Century Gothic"/>
                <a:cs typeface="Century Gothic"/>
                <a:sym typeface="Century Gothic"/>
              </a:rPr>
              <a:t>”</a:t>
            </a:r>
          </a:p>
          <a:p>
            <a:pPr lvl="1" rtl="0">
              <a:spcBef>
                <a:spcPts val="1000"/>
              </a:spcBef>
              <a:buFont typeface="Century Gothic"/>
            </a:pPr>
            <a:r>
              <a:rPr lang="en-US" i="1" dirty="0">
                <a:latin typeface="Century Gothic"/>
                <a:ea typeface="Century Gothic"/>
                <a:cs typeface="Century Gothic"/>
                <a:sym typeface="Century Gothic"/>
              </a:rPr>
              <a:t>“People don’t speak. People act as if they are afraid of each other” </a:t>
            </a:r>
            <a:r>
              <a:rPr lang="en-US" i="1" dirty="0" smtClean="0">
                <a:latin typeface="Century Gothic"/>
                <a:ea typeface="Century Gothic"/>
                <a:cs typeface="Century Gothic"/>
                <a:sym typeface="Century Gothic"/>
              </a:rPr>
              <a:t/>
            </a:r>
            <a:br>
              <a:rPr lang="en-US" i="1" dirty="0" smtClean="0">
                <a:latin typeface="Century Gothic"/>
                <a:ea typeface="Century Gothic"/>
                <a:cs typeface="Century Gothic"/>
                <a:sym typeface="Century Gothic"/>
              </a:rPr>
            </a:br>
            <a:endParaRPr lang="en-US" i="1" dirty="0">
              <a:latin typeface="Century Gothic"/>
              <a:ea typeface="Century Gothic"/>
              <a:cs typeface="Century Gothic"/>
              <a:sym typeface="Century Gothic"/>
            </a:endParaRPr>
          </a:p>
          <a:p>
            <a:pPr lvl="0" indent="31750" rtl="0">
              <a:spcBef>
                <a:spcPts val="1000"/>
              </a:spcBef>
              <a:buClr>
                <a:srgbClr val="FF0000"/>
              </a:buClr>
              <a:buSzPct val="100000"/>
              <a:buFont typeface="Century Gothic"/>
            </a:pPr>
            <a:r>
              <a:rPr lang="en-US" sz="3000" dirty="0" smtClean="0">
                <a:latin typeface="Century Gothic"/>
                <a:ea typeface="Century Gothic"/>
                <a:cs typeface="Century Gothic"/>
                <a:sym typeface="Century Gothic"/>
              </a:rPr>
              <a:t> Barriers </a:t>
            </a:r>
            <a:r>
              <a:rPr lang="en-US" sz="3000" dirty="0">
                <a:latin typeface="Century Gothic"/>
                <a:ea typeface="Century Gothic"/>
                <a:cs typeface="Century Gothic"/>
                <a:sym typeface="Century Gothic"/>
              </a:rPr>
              <a:t>that hinder both giving and receiving help </a:t>
            </a:r>
            <a:r>
              <a:rPr lang="en-US" sz="3000" dirty="0">
                <a:latin typeface="Century Gothic"/>
                <a:ea typeface="Century Gothic"/>
                <a:cs typeface="Century Gothic"/>
                <a:sym typeface="Century Gothic"/>
              </a:rPr>
              <a:t> </a:t>
            </a:r>
            <a:r>
              <a:rPr lang="en-US" sz="3000" dirty="0" smtClean="0">
                <a:latin typeface="Century Gothic"/>
                <a:ea typeface="Century Gothic"/>
                <a:cs typeface="Century Gothic"/>
                <a:sym typeface="Century Gothic"/>
              </a:rPr>
              <a:t>  </a:t>
            </a:r>
            <a:br>
              <a:rPr lang="en-US" sz="3000" dirty="0" smtClean="0">
                <a:latin typeface="Century Gothic"/>
                <a:ea typeface="Century Gothic"/>
                <a:cs typeface="Century Gothic"/>
                <a:sym typeface="Century Gothic"/>
              </a:rPr>
            </a:br>
            <a:r>
              <a:rPr lang="en-US" sz="3000" dirty="0" smtClean="0">
                <a:latin typeface="Century Gothic"/>
                <a:ea typeface="Century Gothic"/>
                <a:cs typeface="Century Gothic"/>
                <a:sym typeface="Century Gothic"/>
              </a:rPr>
              <a:t>   </a:t>
            </a:r>
            <a:r>
              <a:rPr lang="en-US" sz="3000" dirty="0" smtClean="0">
                <a:latin typeface="Century Gothic"/>
                <a:ea typeface="Century Gothic"/>
                <a:cs typeface="Century Gothic"/>
                <a:sym typeface="Century Gothic"/>
              </a:rPr>
              <a:t>through </a:t>
            </a:r>
            <a:r>
              <a:rPr lang="en-US" sz="3000" dirty="0">
                <a:latin typeface="Century Gothic"/>
                <a:ea typeface="Century Gothic"/>
                <a:cs typeface="Century Gothic"/>
                <a:sym typeface="Century Gothic"/>
              </a:rPr>
              <a:t>community engagement are not mutually </a:t>
            </a:r>
            <a:r>
              <a:rPr lang="en-US" sz="3000" dirty="0" smtClean="0">
                <a:latin typeface="Century Gothic"/>
                <a:ea typeface="Century Gothic"/>
                <a:cs typeface="Century Gothic"/>
                <a:sym typeface="Century Gothic"/>
              </a:rPr>
              <a:t/>
            </a:r>
            <a:br>
              <a:rPr lang="en-US" sz="3000" dirty="0" smtClean="0">
                <a:latin typeface="Century Gothic"/>
                <a:ea typeface="Century Gothic"/>
                <a:cs typeface="Century Gothic"/>
                <a:sym typeface="Century Gothic"/>
              </a:rPr>
            </a:br>
            <a:r>
              <a:rPr lang="en-US" sz="3000" dirty="0" smtClean="0">
                <a:latin typeface="Century Gothic"/>
                <a:ea typeface="Century Gothic"/>
                <a:cs typeface="Century Gothic"/>
                <a:sym typeface="Century Gothic"/>
              </a:rPr>
              <a:t>   exclusive </a:t>
            </a:r>
            <a:r>
              <a:rPr lang="en-US" sz="3000" dirty="0">
                <a:latin typeface="Century Gothic"/>
                <a:ea typeface="Century Gothic"/>
                <a:cs typeface="Century Gothic"/>
                <a:sym typeface="Century Gothic"/>
              </a:rPr>
              <a:t>experiences</a:t>
            </a:r>
          </a:p>
        </p:txBody>
      </p:sp>
    </p:spTree>
    <p:extLst>
      <p:ext uri="{BB962C8B-B14F-4D97-AF65-F5344CB8AC3E}">
        <p14:creationId xmlns:p14="http://schemas.microsoft.com/office/powerpoint/2010/main" val="642256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txBox="1">
            <a:spLocks noGrp="1"/>
          </p:cNvSpPr>
          <p:nvPr>
            <p:ph type="title"/>
          </p:nvPr>
        </p:nvSpPr>
        <p:spPr>
          <a:xfrm>
            <a:off x="838200" y="598033"/>
            <a:ext cx="10515599" cy="1325562"/>
          </a:xfrm>
          <a:prstGeom prst="rect">
            <a:avLst/>
          </a:prstGeom>
          <a:noFill/>
          <a:ln>
            <a:noFill/>
          </a:ln>
        </p:spPr>
        <p:txBody>
          <a:bodyPr wrap="square" lIns="91425" tIns="45700" rIns="91425" bIns="45700" anchor="ctr" anchorCtr="0">
            <a:noAutofit/>
          </a:bodyPr>
          <a:lstStyle/>
          <a:p>
            <a:pPr lvl="0" rtl="0">
              <a:spcBef>
                <a:spcPts val="0"/>
              </a:spcBef>
              <a:buClr>
                <a:schemeClr val="dk1"/>
              </a:buClr>
              <a:buSzPct val="25000"/>
              <a:buFont typeface="Arial"/>
              <a:buNone/>
            </a:pPr>
            <a:r>
              <a:rPr lang="en-US" sz="4800" b="1">
                <a:latin typeface="Century Gothic"/>
                <a:ea typeface="Century Gothic"/>
                <a:cs typeface="Century Gothic"/>
                <a:sym typeface="Century Gothic"/>
              </a:rPr>
              <a:t>Factors That Facilitate Older Adults’ Community Engagement</a:t>
            </a:r>
          </a:p>
        </p:txBody>
      </p:sp>
      <p:sp>
        <p:nvSpPr>
          <p:cNvPr id="220" name="Shape 220"/>
          <p:cNvSpPr txBox="1">
            <a:spLocks noGrp="1"/>
          </p:cNvSpPr>
          <p:nvPr>
            <p:ph type="body" idx="1"/>
          </p:nvPr>
        </p:nvSpPr>
        <p:spPr>
          <a:xfrm>
            <a:off x="838200" y="2103209"/>
            <a:ext cx="10515599" cy="4351338"/>
          </a:xfrm>
          <a:prstGeom prst="rect">
            <a:avLst/>
          </a:prstGeom>
          <a:noFill/>
          <a:ln>
            <a:noFill/>
          </a:ln>
        </p:spPr>
        <p:txBody>
          <a:bodyPr wrap="square" lIns="91425" tIns="45700" rIns="91425" bIns="45700" anchor="t" anchorCtr="0">
            <a:noAutofit/>
          </a:bodyPr>
          <a:lstStyle/>
          <a:p>
            <a:pPr marL="60325" lvl="0" indent="200025" rtl="0">
              <a:spcBef>
                <a:spcPts val="0"/>
              </a:spcBef>
              <a:buClr>
                <a:srgbClr val="FF0000"/>
              </a:buClr>
              <a:buSzPct val="100000"/>
              <a:buFont typeface="Century Gothic"/>
              <a:buChar char="❖"/>
            </a:pPr>
            <a:r>
              <a:rPr lang="en-US" sz="3000" dirty="0" smtClean="0">
                <a:latin typeface="Century Gothic"/>
                <a:ea typeface="Century Gothic"/>
                <a:cs typeface="Century Gothic"/>
                <a:sym typeface="Century Gothic"/>
              </a:rPr>
              <a:t> Direct </a:t>
            </a:r>
            <a:r>
              <a:rPr lang="en-US" sz="3000" dirty="0">
                <a:latin typeface="Century Gothic"/>
                <a:ea typeface="Century Gothic"/>
                <a:cs typeface="Century Gothic"/>
                <a:sym typeface="Century Gothic"/>
              </a:rPr>
              <a:t>outreach by organizations</a:t>
            </a:r>
          </a:p>
          <a:p>
            <a:pPr lvl="1" rtl="0">
              <a:spcBef>
                <a:spcPts val="0"/>
              </a:spcBef>
              <a:buFont typeface="Century Gothic"/>
            </a:pPr>
            <a:r>
              <a:rPr lang="en-US" i="1" dirty="0">
                <a:latin typeface="Century Gothic"/>
                <a:ea typeface="Century Gothic"/>
                <a:cs typeface="Century Gothic"/>
                <a:sym typeface="Century Gothic"/>
              </a:rPr>
              <a:t>“People want to be asked to be involved.” </a:t>
            </a:r>
          </a:p>
          <a:p>
            <a:pPr lvl="1" rtl="0">
              <a:spcBef>
                <a:spcPts val="0"/>
              </a:spcBef>
              <a:buFont typeface="Century Gothic"/>
            </a:pPr>
            <a:endParaRPr lang="en-US" i="1" dirty="0">
              <a:latin typeface="Century Gothic"/>
              <a:ea typeface="Century Gothic"/>
              <a:cs typeface="Century Gothic"/>
              <a:sym typeface="Century Gothic"/>
            </a:endParaRPr>
          </a:p>
          <a:p>
            <a:pPr marL="228600" marR="0" lvl="0" indent="-196850" algn="l" rtl="0">
              <a:lnSpc>
                <a:spcPct val="90000"/>
              </a:lnSpc>
              <a:spcBef>
                <a:spcPts val="1000"/>
              </a:spcBef>
              <a:spcAft>
                <a:spcPts val="0"/>
              </a:spcAft>
              <a:buClr>
                <a:srgbClr val="FF0000"/>
              </a:buClr>
              <a:buSzPct val="100000"/>
              <a:buFont typeface="Century Gothic"/>
              <a:buChar char="❖"/>
            </a:pPr>
            <a:r>
              <a:rPr lang="en-US" sz="3000" dirty="0" smtClean="0">
                <a:latin typeface="Century Gothic"/>
                <a:ea typeface="Century Gothic"/>
                <a:cs typeface="Century Gothic"/>
                <a:sym typeface="Century Gothic"/>
              </a:rPr>
              <a:t> Opportunities </a:t>
            </a:r>
            <a:r>
              <a:rPr lang="en-US" sz="3000" dirty="0">
                <a:latin typeface="Century Gothic"/>
                <a:ea typeface="Century Gothic"/>
                <a:cs typeface="Century Gothic"/>
                <a:sym typeface="Century Gothic"/>
              </a:rPr>
              <a:t>for people to people networking</a:t>
            </a:r>
          </a:p>
          <a:p>
            <a:pPr marL="31750" marR="0" lvl="0" indent="0" algn="l" rtl="0">
              <a:lnSpc>
                <a:spcPct val="90000"/>
              </a:lnSpc>
              <a:spcBef>
                <a:spcPts val="1000"/>
              </a:spcBef>
              <a:spcAft>
                <a:spcPts val="0"/>
              </a:spcAft>
              <a:buClr>
                <a:srgbClr val="FF0000"/>
              </a:buClr>
              <a:buSzPct val="100000"/>
              <a:buNone/>
            </a:pPr>
            <a:endParaRPr lang="en-US" sz="3000" dirty="0">
              <a:latin typeface="Century Gothic"/>
              <a:ea typeface="Century Gothic"/>
              <a:cs typeface="Century Gothic"/>
              <a:sym typeface="Century Gothic"/>
            </a:endParaRPr>
          </a:p>
          <a:p>
            <a:pPr marL="228600" marR="0" lvl="0" indent="-196850" algn="l" rtl="0">
              <a:lnSpc>
                <a:spcPct val="90000"/>
              </a:lnSpc>
              <a:spcBef>
                <a:spcPts val="1000"/>
              </a:spcBef>
              <a:spcAft>
                <a:spcPts val="0"/>
              </a:spcAft>
              <a:buClr>
                <a:srgbClr val="FF0000"/>
              </a:buClr>
              <a:buSzPct val="100000"/>
              <a:buFont typeface="Century Gothic"/>
              <a:buChar char="❖"/>
            </a:pPr>
            <a:r>
              <a:rPr lang="en-US" sz="3000" dirty="0" smtClean="0">
                <a:latin typeface="Century Gothic"/>
                <a:ea typeface="Century Gothic"/>
                <a:cs typeface="Century Gothic"/>
                <a:sym typeface="Century Gothic"/>
              </a:rPr>
              <a:t> Inclusion </a:t>
            </a:r>
            <a:r>
              <a:rPr lang="en-US" sz="3000" dirty="0">
                <a:latin typeface="Century Gothic"/>
                <a:ea typeface="Century Gothic"/>
                <a:cs typeface="Century Gothic"/>
                <a:sym typeface="Century Gothic"/>
              </a:rPr>
              <a:t>and recognition of varying forms of giving </a:t>
            </a:r>
          </a:p>
          <a:p>
            <a:pPr marL="31750" marR="0" lvl="0" indent="0" algn="l" rtl="0">
              <a:lnSpc>
                <a:spcPct val="90000"/>
              </a:lnSpc>
              <a:spcBef>
                <a:spcPts val="1000"/>
              </a:spcBef>
              <a:spcAft>
                <a:spcPts val="0"/>
              </a:spcAft>
              <a:buClr>
                <a:srgbClr val="FF0000"/>
              </a:buClr>
              <a:buSzPct val="100000"/>
              <a:buNone/>
            </a:pPr>
            <a:r>
              <a:rPr lang="en-US" sz="3000" dirty="0">
                <a:latin typeface="Century Gothic"/>
                <a:ea typeface="Century Gothic"/>
                <a:cs typeface="Century Gothic"/>
                <a:sym typeface="Century Gothic"/>
              </a:rPr>
              <a:t>	back on the part of members by community 	organization</a:t>
            </a:r>
          </a:p>
          <a:p>
            <a:pPr marL="228600" marR="0" lvl="0" indent="-228600" algn="l" rtl="0">
              <a:lnSpc>
                <a:spcPct val="90000"/>
              </a:lnSpc>
              <a:spcBef>
                <a:spcPts val="1000"/>
              </a:spcBef>
              <a:spcAft>
                <a:spcPts val="0"/>
              </a:spcAft>
              <a:buClr>
                <a:schemeClr val="dk1"/>
              </a:buClr>
              <a:buSzPct val="25000"/>
              <a:buFont typeface="Arial"/>
              <a:buNone/>
            </a:pPr>
            <a:endParaRPr sz="28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6941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838200" y="365125"/>
            <a:ext cx="10515600" cy="1325700"/>
          </a:xfrm>
          <a:prstGeom prst="rect">
            <a:avLst/>
          </a:prstGeom>
        </p:spPr>
        <p:txBody>
          <a:bodyPr wrap="square" lIns="91425" tIns="91425" rIns="91425" bIns="91425" anchor="ctr" anchorCtr="0">
            <a:noAutofit/>
          </a:bodyPr>
          <a:lstStyle/>
          <a:p>
            <a:pPr lvl="0" rtl="0">
              <a:spcBef>
                <a:spcPts val="0"/>
              </a:spcBef>
              <a:buClr>
                <a:schemeClr val="dk1"/>
              </a:buClr>
              <a:buSzPct val="25000"/>
              <a:buFont typeface="Arial"/>
              <a:buNone/>
            </a:pPr>
            <a:r>
              <a:rPr lang="en-US" sz="4800" b="1" dirty="0">
                <a:latin typeface="Century Gothic"/>
                <a:ea typeface="Century Gothic"/>
                <a:cs typeface="Century Gothic"/>
                <a:sym typeface="Century Gothic"/>
              </a:rPr>
              <a:t>Strategies Organizations Use To Foster Community Engagement</a:t>
            </a:r>
          </a:p>
        </p:txBody>
      </p:sp>
      <p:sp>
        <p:nvSpPr>
          <p:cNvPr id="226" name="Shape 226"/>
          <p:cNvSpPr txBox="1">
            <a:spLocks noGrp="1"/>
          </p:cNvSpPr>
          <p:nvPr>
            <p:ph type="body" idx="1"/>
          </p:nvPr>
        </p:nvSpPr>
        <p:spPr>
          <a:xfrm>
            <a:off x="838200" y="1825625"/>
            <a:ext cx="10515600" cy="4351200"/>
          </a:xfrm>
          <a:prstGeom prst="rect">
            <a:avLst/>
          </a:prstGeom>
        </p:spPr>
        <p:txBody>
          <a:bodyPr wrap="square" lIns="91425" tIns="91425" rIns="91425" bIns="91425" anchor="t" anchorCtr="0">
            <a:noAutofit/>
          </a:bodyPr>
          <a:lstStyle/>
          <a:p>
            <a:pPr lvl="0" rtl="0">
              <a:spcBef>
                <a:spcPts val="600"/>
              </a:spcBef>
              <a:buClr>
                <a:srgbClr val="FF0000"/>
              </a:buClr>
              <a:buSzPct val="100000"/>
              <a:buFont typeface="Wingdings" charset="2"/>
              <a:buChar char="v"/>
            </a:pPr>
            <a:r>
              <a:rPr lang="en-US" sz="3000" dirty="0" smtClean="0">
                <a:latin typeface="Century Gothic"/>
                <a:ea typeface="Century Gothic"/>
                <a:cs typeface="Century Gothic"/>
                <a:sym typeface="Century Gothic"/>
              </a:rPr>
              <a:t> Inclusive </a:t>
            </a:r>
            <a:r>
              <a:rPr lang="en-US" sz="3000" dirty="0">
                <a:latin typeface="Century Gothic"/>
                <a:ea typeface="Century Gothic"/>
                <a:cs typeface="Century Gothic"/>
                <a:sym typeface="Century Gothic"/>
              </a:rPr>
              <a:t>language in describing organizational </a:t>
            </a:r>
          </a:p>
          <a:p>
            <a:pPr lvl="0" indent="0" rtl="0">
              <a:spcBef>
                <a:spcPts val="600"/>
              </a:spcBef>
              <a:buClr>
                <a:srgbClr val="FF0000"/>
              </a:buClr>
              <a:buSzPct val="100000"/>
              <a:buNone/>
            </a:pPr>
            <a:r>
              <a:rPr lang="en-US" sz="3000" dirty="0">
                <a:latin typeface="Century Gothic"/>
                <a:ea typeface="Century Gothic"/>
                <a:cs typeface="Century Gothic"/>
                <a:sym typeface="Century Gothic"/>
              </a:rPr>
              <a:t>	initiatives</a:t>
            </a:r>
          </a:p>
          <a:p>
            <a:pPr marL="914400" lvl="1" indent="0" rtl="0">
              <a:spcBef>
                <a:spcPts val="600"/>
              </a:spcBef>
              <a:buSzPct val="100000"/>
              <a:buFont typeface="Century Gothic"/>
            </a:pPr>
            <a:r>
              <a:rPr lang="en-US" dirty="0">
                <a:latin typeface="Century Gothic"/>
                <a:ea typeface="Century Gothic"/>
                <a:cs typeface="Century Gothic"/>
                <a:sym typeface="Century Gothic"/>
              </a:rPr>
              <a:t> AFDC initiatives promoted as good for the whole community</a:t>
            </a:r>
          </a:p>
          <a:p>
            <a:pPr lvl="1" indent="0" rtl="0">
              <a:spcBef>
                <a:spcPts val="600"/>
              </a:spcBef>
              <a:buSzPct val="100000"/>
              <a:buNone/>
            </a:pPr>
            <a:endParaRPr lang="en-US" dirty="0">
              <a:latin typeface="Century Gothic"/>
              <a:ea typeface="Century Gothic"/>
              <a:cs typeface="Century Gothic"/>
              <a:sym typeface="Century Gothic"/>
            </a:endParaRPr>
          </a:p>
          <a:p>
            <a:pPr lvl="0" rtl="0">
              <a:spcBef>
                <a:spcPts val="600"/>
              </a:spcBef>
              <a:buClr>
                <a:srgbClr val="FF0000"/>
              </a:buClr>
              <a:buSzPct val="100000"/>
              <a:buFont typeface="Wingdings" charset="2"/>
              <a:buChar char="v"/>
            </a:pPr>
            <a:r>
              <a:rPr lang="en-US" sz="3000" dirty="0" smtClean="0">
                <a:latin typeface="Century Gothic"/>
                <a:ea typeface="Century Gothic"/>
                <a:cs typeface="Century Gothic"/>
                <a:sym typeface="Century Gothic"/>
              </a:rPr>
              <a:t> Prioritizing </a:t>
            </a:r>
            <a:r>
              <a:rPr lang="en-US" sz="3000" dirty="0">
                <a:latin typeface="Century Gothic"/>
                <a:ea typeface="Century Gothic"/>
                <a:cs typeface="Century Gothic"/>
                <a:sym typeface="Century Gothic"/>
              </a:rPr>
              <a:t>relationship building</a:t>
            </a:r>
          </a:p>
          <a:p>
            <a:pPr lvl="1" rtl="0">
              <a:spcBef>
                <a:spcPts val="600"/>
              </a:spcBef>
              <a:buSzPct val="100000"/>
              <a:buFont typeface="Century Gothic"/>
            </a:pPr>
            <a:r>
              <a:rPr lang="en-US" i="1" dirty="0">
                <a:latin typeface="Century Gothic"/>
                <a:ea typeface="Century Gothic"/>
                <a:cs typeface="Century Gothic"/>
                <a:sym typeface="Century Gothic"/>
              </a:rPr>
              <a:t>“It’s community, being in community. A few of my members </a:t>
            </a:r>
          </a:p>
          <a:p>
            <a:pPr lvl="1" indent="0" rtl="0">
              <a:spcBef>
                <a:spcPts val="600"/>
              </a:spcBef>
              <a:buSzPct val="100000"/>
              <a:buNone/>
            </a:pPr>
            <a:r>
              <a:rPr lang="en-US" i="1" dirty="0">
                <a:latin typeface="Century Gothic"/>
                <a:ea typeface="Century Gothic"/>
                <a:cs typeface="Century Gothic"/>
                <a:sym typeface="Century Gothic"/>
              </a:rPr>
              <a:t>	have shared with me, ‘[Emma], I'm afraid of dying at home 	alone.’”</a:t>
            </a:r>
          </a:p>
        </p:txBody>
      </p:sp>
    </p:spTree>
    <p:extLst>
      <p:ext uri="{BB962C8B-B14F-4D97-AF65-F5344CB8AC3E}">
        <p14:creationId xmlns:p14="http://schemas.microsoft.com/office/powerpoint/2010/main" val="479893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xfrm>
            <a:off x="838200" y="365125"/>
            <a:ext cx="10515600" cy="1947300"/>
          </a:xfrm>
          <a:prstGeom prst="rect">
            <a:avLst/>
          </a:prstGeom>
        </p:spPr>
        <p:txBody>
          <a:bodyPr wrap="square" lIns="91425" tIns="91425" rIns="91425" bIns="91425" anchor="ctr" anchorCtr="0">
            <a:noAutofit/>
          </a:bodyPr>
          <a:lstStyle/>
          <a:p>
            <a:pPr lvl="0" rtl="0">
              <a:spcBef>
                <a:spcPts val="0"/>
              </a:spcBef>
              <a:buClr>
                <a:schemeClr val="dk1"/>
              </a:buClr>
              <a:buSzPct val="25000"/>
              <a:buFont typeface="Arial"/>
              <a:buNone/>
            </a:pPr>
            <a:r>
              <a:rPr lang="en-US" sz="4800" b="1" dirty="0">
                <a:latin typeface="Century Gothic"/>
                <a:ea typeface="Century Gothic"/>
                <a:cs typeface="Century Gothic"/>
                <a:sym typeface="Century Gothic"/>
              </a:rPr>
              <a:t>Strategies Organizations Use To Foster Community Engagement</a:t>
            </a:r>
          </a:p>
          <a:p>
            <a:pPr lvl="0">
              <a:spcBef>
                <a:spcPts val="0"/>
              </a:spcBef>
              <a:buNone/>
            </a:pPr>
            <a:endParaRPr dirty="0"/>
          </a:p>
        </p:txBody>
      </p:sp>
      <p:sp>
        <p:nvSpPr>
          <p:cNvPr id="232" name="Shape 232"/>
          <p:cNvSpPr txBox="1">
            <a:spLocks noGrp="1"/>
          </p:cNvSpPr>
          <p:nvPr>
            <p:ph type="body" idx="1"/>
          </p:nvPr>
        </p:nvSpPr>
        <p:spPr>
          <a:xfrm>
            <a:off x="838200" y="1825625"/>
            <a:ext cx="10515600" cy="4351200"/>
          </a:xfrm>
          <a:prstGeom prst="rect">
            <a:avLst/>
          </a:prstGeom>
        </p:spPr>
        <p:txBody>
          <a:bodyPr wrap="square" lIns="91425" tIns="91425" rIns="91425" bIns="91425" anchor="t" anchorCtr="0">
            <a:noAutofit/>
          </a:bodyPr>
          <a:lstStyle/>
          <a:p>
            <a:pPr lvl="0" indent="31750" rtl="0">
              <a:spcBef>
                <a:spcPts val="600"/>
              </a:spcBef>
              <a:buClr>
                <a:srgbClr val="FF0000"/>
              </a:buClr>
              <a:buSzPct val="100000"/>
              <a:buFont typeface="Century Gothic"/>
            </a:pPr>
            <a:r>
              <a:rPr lang="en-US" sz="3000" dirty="0" smtClean="0">
                <a:latin typeface="Century Gothic"/>
                <a:ea typeface="Century Gothic"/>
                <a:cs typeface="Century Gothic"/>
                <a:sym typeface="Century Gothic"/>
              </a:rPr>
              <a:t> Accommodating </a:t>
            </a:r>
            <a:r>
              <a:rPr lang="en-US" sz="3000" dirty="0">
                <a:latin typeface="Century Gothic"/>
                <a:ea typeface="Century Gothic"/>
                <a:cs typeface="Century Gothic"/>
                <a:sym typeface="Century Gothic"/>
              </a:rPr>
              <a:t>individual strengths and needs</a:t>
            </a:r>
          </a:p>
          <a:p>
            <a:pPr lvl="1">
              <a:spcBef>
                <a:spcPts val="600"/>
              </a:spcBef>
              <a:buSzPct val="100000"/>
              <a:buFont typeface="Century Gothic"/>
            </a:pPr>
            <a:r>
              <a:rPr lang="en-US" dirty="0">
                <a:latin typeface="Century Gothic"/>
                <a:ea typeface="Century Gothic"/>
                <a:cs typeface="Century Gothic"/>
                <a:sym typeface="Century Gothic"/>
              </a:rPr>
              <a:t>ED offering to bring groceries to members during a heat </a:t>
            </a:r>
            <a:r>
              <a:rPr lang="en-US" dirty="0" smtClean="0">
                <a:latin typeface="Century Gothic"/>
                <a:ea typeface="Century Gothic"/>
                <a:cs typeface="Century Gothic"/>
                <a:sym typeface="Century Gothic"/>
              </a:rPr>
              <a:t>wave</a:t>
            </a:r>
            <a:br>
              <a:rPr lang="en-US" dirty="0" smtClean="0">
                <a:latin typeface="Century Gothic"/>
                <a:ea typeface="Century Gothic"/>
                <a:cs typeface="Century Gothic"/>
                <a:sym typeface="Century Gothic"/>
              </a:rPr>
            </a:br>
            <a:endParaRPr lang="en-US" sz="1200" dirty="0">
              <a:latin typeface="Century Gothic"/>
              <a:ea typeface="Century Gothic"/>
              <a:cs typeface="Century Gothic"/>
              <a:sym typeface="Century Gothic"/>
            </a:endParaRPr>
          </a:p>
          <a:p>
            <a:pPr lvl="0" indent="31750" rtl="0">
              <a:spcBef>
                <a:spcPts val="600"/>
              </a:spcBef>
              <a:buClr>
                <a:srgbClr val="FF0000"/>
              </a:buClr>
              <a:buSzPct val="100000"/>
              <a:buFont typeface="Century Gothic"/>
            </a:pPr>
            <a:r>
              <a:rPr lang="en-US" sz="3000" dirty="0" smtClean="0">
                <a:latin typeface="Century Gothic"/>
                <a:ea typeface="Century Gothic"/>
                <a:cs typeface="Century Gothic"/>
                <a:sym typeface="Century Gothic"/>
              </a:rPr>
              <a:t> Recognizing </a:t>
            </a:r>
            <a:r>
              <a:rPr lang="en-US" sz="3000" dirty="0">
                <a:latin typeface="Century Gothic"/>
                <a:ea typeface="Century Gothic"/>
                <a:cs typeface="Century Gothic"/>
                <a:sym typeface="Century Gothic"/>
              </a:rPr>
              <a:t>varying forms of capital and varying </a:t>
            </a:r>
          </a:p>
          <a:p>
            <a:pPr lvl="0" indent="0" rtl="0">
              <a:spcBef>
                <a:spcPts val="600"/>
              </a:spcBef>
              <a:buClr>
                <a:srgbClr val="FF0000"/>
              </a:buClr>
              <a:buSzPct val="100000"/>
              <a:buNone/>
            </a:pPr>
            <a:r>
              <a:rPr lang="en-US" sz="3000" dirty="0">
                <a:latin typeface="Century Gothic"/>
                <a:ea typeface="Century Gothic"/>
                <a:cs typeface="Century Gothic"/>
                <a:sym typeface="Century Gothic"/>
              </a:rPr>
              <a:t>  </a:t>
            </a:r>
            <a:r>
              <a:rPr lang="en-US" sz="3000" dirty="0" smtClean="0">
                <a:latin typeface="Century Gothic"/>
                <a:ea typeface="Century Gothic"/>
                <a:cs typeface="Century Gothic"/>
                <a:sym typeface="Century Gothic"/>
              </a:rPr>
              <a:t> levels </a:t>
            </a:r>
            <a:r>
              <a:rPr lang="en-US" sz="3000" dirty="0">
                <a:latin typeface="Century Gothic"/>
                <a:ea typeface="Century Gothic"/>
                <a:cs typeface="Century Gothic"/>
                <a:sym typeface="Century Gothic"/>
              </a:rPr>
              <a:t>of ability to contribute</a:t>
            </a:r>
          </a:p>
          <a:p>
            <a:pPr lvl="1" rtl="0">
              <a:spcBef>
                <a:spcPts val="600"/>
              </a:spcBef>
              <a:buSzPct val="100000"/>
              <a:buFont typeface="Century Gothic"/>
            </a:pPr>
            <a:r>
              <a:rPr lang="en-US" dirty="0">
                <a:latin typeface="Century Gothic"/>
                <a:ea typeface="Century Gothic"/>
                <a:cs typeface="Century Gothic"/>
                <a:sym typeface="Century Gothic"/>
              </a:rPr>
              <a:t>Time</a:t>
            </a:r>
          </a:p>
          <a:p>
            <a:pPr lvl="1" rtl="0">
              <a:spcBef>
                <a:spcPts val="600"/>
              </a:spcBef>
              <a:buSzPct val="100000"/>
              <a:buFont typeface="Century Gothic"/>
            </a:pPr>
            <a:r>
              <a:rPr lang="en-US" dirty="0">
                <a:latin typeface="Century Gothic"/>
                <a:ea typeface="Century Gothic"/>
                <a:cs typeface="Century Gothic"/>
                <a:sym typeface="Century Gothic"/>
              </a:rPr>
              <a:t>Talent</a:t>
            </a:r>
          </a:p>
          <a:p>
            <a:pPr lvl="1" rtl="0">
              <a:spcBef>
                <a:spcPts val="600"/>
              </a:spcBef>
              <a:buSzPct val="100000"/>
              <a:buFont typeface="Century Gothic"/>
            </a:pPr>
            <a:r>
              <a:rPr lang="en-US" dirty="0">
                <a:latin typeface="Century Gothic"/>
                <a:ea typeface="Century Gothic"/>
                <a:cs typeface="Century Gothic"/>
                <a:sym typeface="Century Gothic"/>
              </a:rPr>
              <a:t>Treasure</a:t>
            </a:r>
          </a:p>
          <a:p>
            <a:pPr lvl="1">
              <a:spcBef>
                <a:spcPts val="600"/>
              </a:spcBef>
            </a:pPr>
            <a:r>
              <a:rPr lang="en-US" i="1" dirty="0">
                <a:latin typeface="Century Gothic"/>
                <a:ea typeface="Century Gothic"/>
                <a:cs typeface="Century Gothic"/>
                <a:sym typeface="Century Gothic"/>
              </a:rPr>
              <a:t>“Many of the people who need services also volunteered. ‘I </a:t>
            </a:r>
          </a:p>
          <a:p>
            <a:pPr lvl="1" indent="0">
              <a:spcBef>
                <a:spcPts val="600"/>
              </a:spcBef>
              <a:buNone/>
            </a:pPr>
            <a:r>
              <a:rPr lang="en-US" i="1" dirty="0">
                <a:latin typeface="Century Gothic"/>
                <a:ea typeface="Century Gothic"/>
                <a:cs typeface="Century Gothic"/>
                <a:sym typeface="Century Gothic"/>
              </a:rPr>
              <a:t>	can't rake leaves for somebody, but I can use the computer. I 	can pick up somebody's mail. I can make phone calls or I can 	do paperwork.’ That's very common.” </a:t>
            </a:r>
          </a:p>
        </p:txBody>
      </p:sp>
    </p:spTree>
    <p:extLst>
      <p:ext uri="{BB962C8B-B14F-4D97-AF65-F5344CB8AC3E}">
        <p14:creationId xmlns:p14="http://schemas.microsoft.com/office/powerpoint/2010/main" val="2127999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838200" y="365125"/>
            <a:ext cx="10515599" cy="1325562"/>
          </a:xfrm>
          <a:prstGeom prst="rect">
            <a:avLst/>
          </a:prstGeom>
          <a:noFill/>
          <a:ln>
            <a:noFill/>
          </a:ln>
        </p:spPr>
        <p:txBody>
          <a:bodyPr wrap="square"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entury Gothic"/>
              <a:buNone/>
            </a:pPr>
            <a:r>
              <a:rPr lang="en-US" sz="4800" b="1">
                <a:latin typeface="Century Gothic"/>
                <a:ea typeface="Century Gothic"/>
                <a:cs typeface="Century Gothic"/>
                <a:sym typeface="Century Gothic"/>
              </a:rPr>
              <a:t>Reflections and Opportunities</a:t>
            </a:r>
          </a:p>
        </p:txBody>
      </p:sp>
      <p:sp>
        <p:nvSpPr>
          <p:cNvPr id="238" name="Shape 238"/>
          <p:cNvSpPr txBox="1">
            <a:spLocks noGrp="1"/>
          </p:cNvSpPr>
          <p:nvPr>
            <p:ph type="body" idx="1"/>
          </p:nvPr>
        </p:nvSpPr>
        <p:spPr>
          <a:xfrm>
            <a:off x="838200" y="1825625"/>
            <a:ext cx="10515599" cy="4351338"/>
          </a:xfrm>
          <a:prstGeom prst="rect">
            <a:avLst/>
          </a:prstGeom>
          <a:noFill/>
          <a:ln>
            <a:noFill/>
          </a:ln>
        </p:spPr>
        <p:txBody>
          <a:bodyPr wrap="square" lIns="91425" tIns="45700" rIns="91425" bIns="45700" anchor="t" anchorCtr="0">
            <a:noAutofit/>
          </a:bodyPr>
          <a:lstStyle/>
          <a:p>
            <a:pPr marL="228600" marR="0" lvl="0" indent="-228600" algn="l" rtl="0">
              <a:lnSpc>
                <a:spcPct val="90000"/>
              </a:lnSpc>
              <a:spcBef>
                <a:spcPts val="0"/>
              </a:spcBef>
              <a:spcAft>
                <a:spcPts val="0"/>
              </a:spcAft>
              <a:buClr>
                <a:srgbClr val="C00000"/>
              </a:buClr>
              <a:buSzPct val="100000"/>
              <a:buFont typeface="Noto Sans Symbols"/>
              <a:buChar char="❖"/>
            </a:pPr>
            <a:r>
              <a:rPr lang="en-US" sz="3000" b="0" i="0" u="none" strike="noStrike" cap="none" dirty="0" smtClean="0">
                <a:solidFill>
                  <a:schemeClr val="dk1"/>
                </a:solidFill>
                <a:latin typeface="Century Gothic"/>
                <a:ea typeface="Century Gothic"/>
                <a:cs typeface="Century Gothic"/>
                <a:sym typeface="Century Gothic"/>
              </a:rPr>
              <a:t> Enhancing </a:t>
            </a:r>
            <a:r>
              <a:rPr lang="en-US" sz="3000" b="0" i="0" u="none" strike="noStrike" cap="none" dirty="0">
                <a:solidFill>
                  <a:schemeClr val="dk1"/>
                </a:solidFill>
                <a:latin typeface="Century Gothic"/>
                <a:ea typeface="Century Gothic"/>
                <a:cs typeface="Century Gothic"/>
                <a:sym typeface="Century Gothic"/>
              </a:rPr>
              <a:t>research capacity of organizations </a:t>
            </a:r>
            <a:r>
              <a:rPr lang="en-US" sz="3000" b="0" i="0" u="none" strike="noStrike" cap="none" dirty="0" smtClean="0">
                <a:solidFill>
                  <a:schemeClr val="dk1"/>
                </a:solidFill>
                <a:latin typeface="Century Gothic"/>
                <a:ea typeface="Century Gothic"/>
                <a:cs typeface="Century Gothic"/>
                <a:sym typeface="Century Gothic"/>
              </a:rPr>
              <a:t/>
            </a:r>
            <a:br>
              <a:rPr lang="en-US" sz="3000" b="0" i="0" u="none" strike="noStrike" cap="none" dirty="0" smtClean="0">
                <a:solidFill>
                  <a:schemeClr val="dk1"/>
                </a:solidFill>
                <a:latin typeface="Century Gothic"/>
                <a:ea typeface="Century Gothic"/>
                <a:cs typeface="Century Gothic"/>
                <a:sym typeface="Century Gothic"/>
              </a:rPr>
            </a:br>
            <a:endParaRPr lang="en-US" sz="3000" b="0" i="0" u="none" strike="noStrike" cap="none" dirty="0">
              <a:solidFill>
                <a:schemeClr val="dk1"/>
              </a:solidFill>
              <a:latin typeface="Century Gothic"/>
              <a:ea typeface="Century Gothic"/>
              <a:cs typeface="Century Gothic"/>
              <a:sym typeface="Century Gothic"/>
            </a:endParaRPr>
          </a:p>
          <a:p>
            <a:pPr marL="228600" marR="0" lvl="0" indent="-228600" algn="l" rtl="0">
              <a:lnSpc>
                <a:spcPct val="90000"/>
              </a:lnSpc>
              <a:spcBef>
                <a:spcPts val="1000"/>
              </a:spcBef>
              <a:spcAft>
                <a:spcPts val="0"/>
              </a:spcAft>
              <a:buClr>
                <a:srgbClr val="C00000"/>
              </a:buClr>
              <a:buSzPct val="100000"/>
              <a:buFont typeface="Noto Sans Symbols"/>
              <a:buChar char="❖"/>
            </a:pPr>
            <a:r>
              <a:rPr lang="en-US" sz="3000" b="0" i="0" u="none" strike="noStrike" cap="none" dirty="0" smtClean="0">
                <a:solidFill>
                  <a:schemeClr val="dk1"/>
                </a:solidFill>
                <a:latin typeface="Century Gothic"/>
                <a:ea typeface="Century Gothic"/>
                <a:cs typeface="Century Gothic"/>
                <a:sym typeface="Century Gothic"/>
              </a:rPr>
              <a:t> Increasing </a:t>
            </a:r>
            <a:r>
              <a:rPr lang="en-US" sz="3000" b="0" i="0" u="none" strike="noStrike" cap="none" dirty="0">
                <a:solidFill>
                  <a:schemeClr val="dk1"/>
                </a:solidFill>
                <a:latin typeface="Century Gothic"/>
                <a:ea typeface="Century Gothic"/>
                <a:cs typeface="Century Gothic"/>
                <a:sym typeface="Century Gothic"/>
              </a:rPr>
              <a:t>visibility of older adults’ contributions to </a:t>
            </a:r>
            <a:r>
              <a:rPr lang="en-US" sz="3000" dirty="0">
                <a:latin typeface="Century Gothic"/>
                <a:ea typeface="Century Gothic"/>
                <a:cs typeface="Century Gothic"/>
                <a:sym typeface="Century Gothic"/>
              </a:rPr>
              <a:t> </a:t>
            </a:r>
            <a:r>
              <a:rPr lang="en-US" sz="3000" dirty="0" smtClean="0">
                <a:latin typeface="Century Gothic"/>
                <a:ea typeface="Century Gothic"/>
                <a:cs typeface="Century Gothic"/>
                <a:sym typeface="Century Gothic"/>
              </a:rPr>
              <a:t>  </a:t>
            </a:r>
            <a:br>
              <a:rPr lang="en-US" sz="3000" dirty="0" smtClean="0">
                <a:latin typeface="Century Gothic"/>
                <a:ea typeface="Century Gothic"/>
                <a:cs typeface="Century Gothic"/>
                <a:sym typeface="Century Gothic"/>
              </a:rPr>
            </a:br>
            <a:r>
              <a:rPr lang="en-US" sz="3000" dirty="0" smtClean="0">
                <a:latin typeface="Century Gothic"/>
                <a:ea typeface="Century Gothic"/>
                <a:cs typeface="Century Gothic"/>
                <a:sym typeface="Century Gothic"/>
              </a:rPr>
              <a:t>  </a:t>
            </a:r>
            <a:r>
              <a:rPr lang="en-US" sz="3000" b="0" i="0" u="none" strike="noStrike" cap="none" dirty="0" smtClean="0">
                <a:solidFill>
                  <a:schemeClr val="dk1"/>
                </a:solidFill>
                <a:latin typeface="Century Gothic"/>
                <a:ea typeface="Century Gothic"/>
                <a:cs typeface="Century Gothic"/>
                <a:sym typeface="Century Gothic"/>
              </a:rPr>
              <a:t>the community </a:t>
            </a:r>
            <a:endParaRPr lang="en-US" sz="3000" b="0" i="0" u="none" strike="noStrike" cap="none" dirty="0">
              <a:solidFill>
                <a:schemeClr val="dk1"/>
              </a:solidFill>
              <a:latin typeface="Century Gothic"/>
              <a:ea typeface="Century Gothic"/>
              <a:cs typeface="Century Gothic"/>
              <a:sym typeface="Century Gothic"/>
            </a:endParaRPr>
          </a:p>
          <a:p>
            <a:pPr marL="914400" lvl="1" indent="-457200">
              <a:spcBef>
                <a:spcPts val="1000"/>
              </a:spcBef>
              <a:buClr>
                <a:schemeClr val="tx1"/>
              </a:buClr>
            </a:pPr>
            <a:r>
              <a:rPr lang="en-US" sz="2800" b="0" i="0" u="none" strike="noStrike" cap="none" dirty="0">
                <a:solidFill>
                  <a:schemeClr val="dk1"/>
                </a:solidFill>
                <a:latin typeface="Century Gothic"/>
                <a:ea typeface="Century Gothic"/>
                <a:cs typeface="Century Gothic"/>
                <a:sym typeface="Century Gothic"/>
              </a:rPr>
              <a:t>Setting an example for future generations</a:t>
            </a:r>
          </a:p>
          <a:p>
            <a:pPr marL="914400" marR="0" lvl="1" indent="-457200" algn="l" rtl="0">
              <a:lnSpc>
                <a:spcPct val="90000"/>
              </a:lnSpc>
              <a:spcBef>
                <a:spcPts val="1000"/>
              </a:spcBef>
              <a:spcAft>
                <a:spcPts val="0"/>
              </a:spcAft>
              <a:buClr>
                <a:schemeClr val="tx1"/>
              </a:buClr>
              <a:buSzPct val="100000"/>
              <a:buFont typeface="Arial" charset="0"/>
              <a:buChar char="•"/>
            </a:pPr>
            <a:r>
              <a:rPr lang="en-US" sz="2800" b="0" i="0" u="none" strike="noStrike" cap="none" dirty="0">
                <a:solidFill>
                  <a:schemeClr val="dk1"/>
                </a:solidFill>
                <a:latin typeface="Century Gothic"/>
                <a:ea typeface="Century Gothic"/>
                <a:cs typeface="Century Gothic"/>
                <a:sym typeface="Century Gothic"/>
              </a:rPr>
              <a:t>Intergenerational </a:t>
            </a:r>
            <a:r>
              <a:rPr lang="en-US" sz="2800" b="0" i="0" u="none" strike="noStrike" cap="none" dirty="0" smtClean="0">
                <a:solidFill>
                  <a:schemeClr val="dk1"/>
                </a:solidFill>
                <a:latin typeface="Century Gothic"/>
                <a:ea typeface="Century Gothic"/>
                <a:cs typeface="Century Gothic"/>
                <a:sym typeface="Century Gothic"/>
              </a:rPr>
              <a:t>experiences</a:t>
            </a:r>
            <a:br>
              <a:rPr lang="en-US" sz="2800" b="0" i="0" u="none" strike="noStrike" cap="none" dirty="0" smtClean="0">
                <a:solidFill>
                  <a:schemeClr val="dk1"/>
                </a:solidFill>
                <a:latin typeface="Century Gothic"/>
                <a:ea typeface="Century Gothic"/>
                <a:cs typeface="Century Gothic"/>
                <a:sym typeface="Century Gothic"/>
              </a:rPr>
            </a:br>
            <a:endParaRPr lang="en-US" sz="2800" b="0" i="0" u="none" strike="noStrike" cap="none" dirty="0">
              <a:solidFill>
                <a:schemeClr val="dk1"/>
              </a:solidFill>
              <a:latin typeface="Century Gothic"/>
              <a:ea typeface="Century Gothic"/>
              <a:cs typeface="Century Gothic"/>
              <a:sym typeface="Century Gothic"/>
            </a:endParaRPr>
          </a:p>
          <a:p>
            <a:pPr marL="228600" marR="0" lvl="0" indent="-228600" algn="l" rtl="0">
              <a:lnSpc>
                <a:spcPct val="90000"/>
              </a:lnSpc>
              <a:spcBef>
                <a:spcPts val="1000"/>
              </a:spcBef>
              <a:spcAft>
                <a:spcPts val="0"/>
              </a:spcAft>
              <a:buClr>
                <a:srgbClr val="C00000"/>
              </a:buClr>
              <a:buSzPct val="100000"/>
              <a:buFont typeface="Noto Sans Symbols"/>
              <a:buChar char="❖"/>
            </a:pPr>
            <a:r>
              <a:rPr lang="en-US" sz="3000" b="0" i="0" u="none" strike="noStrike" cap="none" dirty="0" smtClean="0">
                <a:solidFill>
                  <a:schemeClr val="dk1"/>
                </a:solidFill>
                <a:latin typeface="Century Gothic"/>
                <a:ea typeface="Century Gothic"/>
                <a:cs typeface="Century Gothic"/>
                <a:sym typeface="Century Gothic"/>
              </a:rPr>
              <a:t> Older </a:t>
            </a:r>
            <a:r>
              <a:rPr lang="en-US" sz="3000" b="0" i="0" u="none" strike="noStrike" cap="none" dirty="0">
                <a:solidFill>
                  <a:schemeClr val="dk1"/>
                </a:solidFill>
                <a:latin typeface="Century Gothic"/>
                <a:ea typeface="Century Gothic"/>
                <a:cs typeface="Century Gothic"/>
                <a:sym typeface="Century Gothic"/>
              </a:rPr>
              <a:t>adults </a:t>
            </a:r>
            <a:r>
              <a:rPr lang="en-US" sz="3000" dirty="0">
                <a:latin typeface="Century Gothic"/>
                <a:ea typeface="Century Gothic"/>
                <a:cs typeface="Century Gothic"/>
                <a:sym typeface="Century Gothic"/>
              </a:rPr>
              <a:t>are part of </a:t>
            </a:r>
            <a:r>
              <a:rPr lang="en-US" sz="3000" b="0" i="0" u="none" strike="noStrike" cap="none" dirty="0">
                <a:solidFill>
                  <a:schemeClr val="dk1"/>
                </a:solidFill>
                <a:latin typeface="Century Gothic"/>
                <a:ea typeface="Century Gothic"/>
                <a:cs typeface="Century Gothic"/>
                <a:sym typeface="Century Gothic"/>
              </a:rPr>
              <a:t>decision-making bodies</a:t>
            </a:r>
          </a:p>
        </p:txBody>
      </p:sp>
    </p:spTree>
    <p:extLst>
      <p:ext uri="{BB962C8B-B14F-4D97-AF65-F5344CB8AC3E}">
        <p14:creationId xmlns:p14="http://schemas.microsoft.com/office/powerpoint/2010/main" val="2073095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5000" b="1" i="0" u="none" strike="noStrike" cap="none">
                <a:solidFill>
                  <a:schemeClr val="dk1"/>
                </a:solidFill>
                <a:latin typeface="Century Gothic"/>
                <a:ea typeface="Century Gothic"/>
                <a:cs typeface="Century Gothic"/>
                <a:sym typeface="Century Gothic"/>
              </a:rPr>
              <a:t>What do </a:t>
            </a:r>
            <a:r>
              <a:rPr lang="en-US" sz="5000" b="1" i="1" u="none" strike="noStrike" cap="none">
                <a:solidFill>
                  <a:schemeClr val="dk1"/>
                </a:solidFill>
                <a:latin typeface="Century Gothic"/>
                <a:ea typeface="Century Gothic"/>
                <a:cs typeface="Century Gothic"/>
                <a:sym typeface="Century Gothic"/>
              </a:rPr>
              <a:t>YOU</a:t>
            </a:r>
            <a:r>
              <a:rPr lang="en-US" sz="5000" b="1" i="0" u="none" strike="noStrike" cap="none">
                <a:solidFill>
                  <a:schemeClr val="dk1"/>
                </a:solidFill>
                <a:latin typeface="Century Gothic"/>
                <a:ea typeface="Century Gothic"/>
                <a:cs typeface="Century Gothic"/>
                <a:sym typeface="Century Gothic"/>
              </a:rPr>
              <a:t> think?</a:t>
            </a:r>
          </a:p>
        </p:txBody>
      </p:sp>
      <p:sp>
        <p:nvSpPr>
          <p:cNvPr id="244" name="Shape 244"/>
          <p:cNvSpPr txBox="1">
            <a:spLocks noGrp="1"/>
          </p:cNvSpPr>
          <p:nvPr>
            <p:ph type="body" idx="1"/>
          </p:nvPr>
        </p:nvSpPr>
        <p:spPr>
          <a:xfrm>
            <a:off x="838200" y="1825625"/>
            <a:ext cx="10515599" cy="4351338"/>
          </a:xfrm>
          <a:prstGeom prst="rect">
            <a:avLst/>
          </a:prstGeom>
          <a:noFill/>
          <a:ln>
            <a:noFill/>
          </a:ln>
        </p:spPr>
        <p:txBody>
          <a:bodyPr wrap="square" lIns="91425" tIns="91425" rIns="91425" bIns="91425" anchor="t" anchorCtr="0">
            <a:noAutofit/>
          </a:bodyPr>
          <a:lstStyle/>
          <a:p>
            <a:pPr marL="457200" marR="0" lvl="0" indent="-457200" algn="l" rtl="0">
              <a:lnSpc>
                <a:spcPct val="90000"/>
              </a:lnSpc>
              <a:spcBef>
                <a:spcPts val="0"/>
              </a:spcBef>
              <a:spcAft>
                <a:spcPts val="0"/>
              </a:spcAft>
              <a:buClr>
                <a:srgbClr val="FF0000"/>
              </a:buClr>
              <a:buSzPct val="100000"/>
              <a:buFont typeface="Noto Sans Symbols"/>
              <a:buChar char="❖"/>
            </a:pPr>
            <a:r>
              <a:rPr lang="en-US" sz="3000" dirty="0">
                <a:latin typeface="Century Gothic"/>
                <a:ea typeface="Century Gothic"/>
                <a:cs typeface="Century Gothic"/>
                <a:sym typeface="Century Gothic"/>
              </a:rPr>
              <a:t>How do these findings align with your experience?</a:t>
            </a:r>
          </a:p>
          <a:p>
            <a:pPr marL="0" marR="0" lvl="0" indent="0" algn="l" rtl="0">
              <a:lnSpc>
                <a:spcPct val="90000"/>
              </a:lnSpc>
              <a:spcBef>
                <a:spcPts val="0"/>
              </a:spcBef>
              <a:spcAft>
                <a:spcPts val="0"/>
              </a:spcAft>
              <a:buClr>
                <a:srgbClr val="FF0000"/>
              </a:buClr>
              <a:buSzPct val="100000"/>
              <a:buNone/>
            </a:pPr>
            <a:r>
              <a:rPr lang="en-US" sz="3000" dirty="0">
                <a:latin typeface="Century Gothic"/>
                <a:ea typeface="Century Gothic"/>
                <a:cs typeface="Century Gothic"/>
                <a:sym typeface="Century Gothic"/>
              </a:rPr>
              <a:t> </a:t>
            </a:r>
          </a:p>
          <a:p>
            <a:pPr marL="0" marR="0" lvl="0" indent="0" algn="l" rtl="0">
              <a:lnSpc>
                <a:spcPct val="90000"/>
              </a:lnSpc>
              <a:spcBef>
                <a:spcPts val="0"/>
              </a:spcBef>
              <a:spcAft>
                <a:spcPts val="0"/>
              </a:spcAft>
              <a:buClr>
                <a:srgbClr val="FF0000"/>
              </a:buClr>
              <a:buSzPct val="100000"/>
              <a:buNone/>
            </a:pPr>
            <a:endParaRPr lang="en-US" sz="1000" dirty="0">
              <a:latin typeface="Century Gothic"/>
              <a:ea typeface="Century Gothic"/>
              <a:cs typeface="Century Gothic"/>
              <a:sym typeface="Century Gothic"/>
            </a:endParaRPr>
          </a:p>
          <a:p>
            <a:pPr marL="457200" marR="0" lvl="0" indent="-457200" algn="l" rtl="0">
              <a:lnSpc>
                <a:spcPct val="90000"/>
              </a:lnSpc>
              <a:spcBef>
                <a:spcPts val="0"/>
              </a:spcBef>
              <a:spcAft>
                <a:spcPts val="0"/>
              </a:spcAft>
              <a:buClr>
                <a:srgbClr val="FF0000"/>
              </a:buClr>
              <a:buSzPct val="100000"/>
              <a:buFont typeface="Noto Sans Symbols"/>
              <a:buChar char="❖"/>
            </a:pPr>
            <a:r>
              <a:rPr lang="en-US" sz="3000" dirty="0">
                <a:latin typeface="Century Gothic"/>
                <a:ea typeface="Century Gothic"/>
                <a:cs typeface="Century Gothic"/>
                <a:sym typeface="Century Gothic"/>
              </a:rPr>
              <a:t>What new questions emerge from these findings?</a:t>
            </a:r>
          </a:p>
          <a:p>
            <a:pPr marL="457200" marR="0" lvl="0" indent="-457200" algn="l" rtl="0">
              <a:lnSpc>
                <a:spcPct val="90000"/>
              </a:lnSpc>
              <a:spcBef>
                <a:spcPts val="0"/>
              </a:spcBef>
              <a:spcAft>
                <a:spcPts val="0"/>
              </a:spcAft>
              <a:buClr>
                <a:srgbClr val="FF0000"/>
              </a:buClr>
              <a:buSzPct val="100000"/>
              <a:buFont typeface="Noto Sans Symbols"/>
              <a:buChar char="❖"/>
            </a:pPr>
            <a:endParaRPr lang="en-US" sz="3000" dirty="0">
              <a:latin typeface="Century Gothic"/>
              <a:ea typeface="Century Gothic"/>
              <a:cs typeface="Century Gothic"/>
              <a:sym typeface="Century Gothic"/>
            </a:endParaRPr>
          </a:p>
          <a:p>
            <a:pPr marL="0" marR="0" lvl="0" indent="0" algn="l" rtl="0">
              <a:lnSpc>
                <a:spcPct val="90000"/>
              </a:lnSpc>
              <a:spcBef>
                <a:spcPts val="0"/>
              </a:spcBef>
              <a:spcAft>
                <a:spcPts val="0"/>
              </a:spcAft>
              <a:buClr>
                <a:srgbClr val="FF0000"/>
              </a:buClr>
              <a:buSzPct val="100000"/>
              <a:buNone/>
            </a:pPr>
            <a:endParaRPr lang="en-US" sz="1000" dirty="0">
              <a:latin typeface="Century Gothic"/>
              <a:ea typeface="Century Gothic"/>
              <a:cs typeface="Century Gothic"/>
              <a:sym typeface="Century Gothic"/>
            </a:endParaRPr>
          </a:p>
          <a:p>
            <a:pPr marL="0" marR="0" lvl="0" indent="0" algn="l" rtl="0">
              <a:lnSpc>
                <a:spcPct val="90000"/>
              </a:lnSpc>
              <a:spcBef>
                <a:spcPts val="0"/>
              </a:spcBef>
              <a:spcAft>
                <a:spcPts val="0"/>
              </a:spcAft>
              <a:buClr>
                <a:srgbClr val="FF0000"/>
              </a:buClr>
              <a:buSzPct val="100000"/>
              <a:buNone/>
            </a:pPr>
            <a:endParaRPr lang="en-US" sz="1000" dirty="0">
              <a:latin typeface="Century Gothic"/>
              <a:ea typeface="Century Gothic"/>
              <a:cs typeface="Century Gothic"/>
              <a:sym typeface="Century Gothic"/>
            </a:endParaRPr>
          </a:p>
          <a:p>
            <a:pPr marL="457200" marR="0" lvl="0" indent="-457200" algn="l" rtl="0">
              <a:lnSpc>
                <a:spcPct val="90000"/>
              </a:lnSpc>
              <a:spcBef>
                <a:spcPts val="0"/>
              </a:spcBef>
              <a:spcAft>
                <a:spcPts val="0"/>
              </a:spcAft>
              <a:buClr>
                <a:srgbClr val="FF0000"/>
              </a:buClr>
              <a:buSzPct val="100000"/>
              <a:buFont typeface="Century Gothic"/>
              <a:buChar char="❖"/>
            </a:pPr>
            <a:r>
              <a:rPr lang="en-US" sz="3000" dirty="0">
                <a:latin typeface="Century Gothic"/>
                <a:ea typeface="Century Gothic"/>
                <a:cs typeface="Century Gothic"/>
                <a:sym typeface="Century Gothic"/>
              </a:rPr>
              <a:t>How do we apply these findings? Are there current </a:t>
            </a:r>
            <a:r>
              <a:rPr lang="en-US" sz="3000" b="0" i="0" u="none" strike="noStrike" cap="none" dirty="0">
                <a:solidFill>
                  <a:schemeClr val="dk1"/>
                </a:solidFill>
                <a:latin typeface="Century Gothic"/>
                <a:ea typeface="Century Gothic"/>
                <a:cs typeface="Century Gothic"/>
                <a:sym typeface="Century Gothic"/>
              </a:rPr>
              <a:t>efforts are under way? </a:t>
            </a:r>
          </a:p>
          <a:p>
            <a:pPr marL="228600" marR="0" lvl="0" indent="-50800" algn="l" rtl="0">
              <a:lnSpc>
                <a:spcPct val="90000"/>
              </a:lnSpc>
              <a:spcBef>
                <a:spcPts val="1000"/>
              </a:spcBef>
              <a:spcAft>
                <a:spcPts val="0"/>
              </a:spcAft>
              <a:buClr>
                <a:schemeClr val="dk1"/>
              </a:buClr>
              <a:buSzPct val="100000"/>
              <a:buFont typeface="Arial"/>
              <a:buNone/>
            </a:pPr>
            <a:endParaRPr sz="28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35626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838200" y="365125"/>
            <a:ext cx="10515600" cy="1325700"/>
          </a:xfrm>
          <a:prstGeom prst="rect">
            <a:avLst/>
          </a:prstGeom>
          <a:noFill/>
          <a:ln>
            <a:noFill/>
          </a:ln>
        </p:spPr>
        <p:txBody>
          <a:bodyPr wrap="square"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5000" b="1" i="0" u="none" strike="noStrike" cap="none" dirty="0" smtClean="0">
                <a:solidFill>
                  <a:schemeClr val="dk1"/>
                </a:solidFill>
                <a:latin typeface="Century Gothic"/>
                <a:ea typeface="Century Gothic"/>
                <a:cs typeface="Century Gothic"/>
                <a:sym typeface="Century Gothic"/>
              </a:rPr>
              <a:t>For more information</a:t>
            </a:r>
            <a:endParaRPr lang="en-US" sz="5000" b="1" i="0" u="none" strike="noStrike" cap="none" dirty="0">
              <a:solidFill>
                <a:schemeClr val="dk1"/>
              </a:solidFill>
              <a:latin typeface="Century Gothic"/>
              <a:ea typeface="Century Gothic"/>
              <a:cs typeface="Century Gothic"/>
              <a:sym typeface="Century Gothic"/>
            </a:endParaRPr>
          </a:p>
        </p:txBody>
      </p:sp>
      <p:sp>
        <p:nvSpPr>
          <p:cNvPr id="244" name="Shape 244"/>
          <p:cNvSpPr txBox="1">
            <a:spLocks noGrp="1"/>
          </p:cNvSpPr>
          <p:nvPr>
            <p:ph type="body" idx="1"/>
          </p:nvPr>
        </p:nvSpPr>
        <p:spPr>
          <a:xfrm>
            <a:off x="838200" y="1825625"/>
            <a:ext cx="10631100" cy="4351200"/>
          </a:xfrm>
          <a:prstGeom prst="rect">
            <a:avLst/>
          </a:prstGeom>
          <a:noFill/>
          <a:ln>
            <a:noFill/>
          </a:ln>
        </p:spPr>
        <p:txBody>
          <a:bodyPr wrap="square" lIns="91425" tIns="91425" rIns="91425" bIns="91425" anchor="t" anchorCtr="0">
            <a:noAutofit/>
          </a:bodyPr>
          <a:lstStyle/>
          <a:p>
            <a:pPr marL="228600" marR="0" lvl="0" indent="-50800" algn="l" rtl="0">
              <a:lnSpc>
                <a:spcPct val="90000"/>
              </a:lnSpc>
              <a:spcBef>
                <a:spcPts val="0"/>
              </a:spcBef>
              <a:spcAft>
                <a:spcPts val="0"/>
              </a:spcAft>
              <a:buClr>
                <a:schemeClr val="dk1"/>
              </a:buClr>
              <a:buSzPct val="25000"/>
              <a:buFont typeface="Arial"/>
              <a:buNone/>
            </a:pPr>
            <a:r>
              <a:rPr lang="en-US" sz="2800" b="0" i="0" u="none" strike="noStrike" cap="none" dirty="0" smtClean="0">
                <a:solidFill>
                  <a:schemeClr val="dk1"/>
                </a:solidFill>
                <a:latin typeface="Century Gothic"/>
                <a:ea typeface="Century Gothic"/>
                <a:cs typeface="Century Gothic"/>
                <a:sym typeface="Century Gothic"/>
              </a:rPr>
              <a:t/>
            </a:r>
            <a:br>
              <a:rPr lang="en-US" sz="2800" b="0" i="0" u="none" strike="noStrike" cap="none" dirty="0" smtClean="0">
                <a:solidFill>
                  <a:schemeClr val="dk1"/>
                </a:solidFill>
                <a:latin typeface="Century Gothic"/>
                <a:ea typeface="Century Gothic"/>
                <a:cs typeface="Century Gothic"/>
                <a:sym typeface="Century Gothic"/>
              </a:rPr>
            </a:br>
            <a:r>
              <a:rPr lang="en-US" sz="2800" b="0" i="0" u="none" strike="noStrike" cap="none" dirty="0" smtClean="0">
                <a:solidFill>
                  <a:schemeClr val="dk1"/>
                </a:solidFill>
                <a:latin typeface="Century Gothic"/>
                <a:ea typeface="Century Gothic"/>
                <a:cs typeface="Century Gothic"/>
                <a:sym typeface="Century Gothic"/>
              </a:rPr>
              <a:t>Dr</a:t>
            </a:r>
            <a:r>
              <a:rPr lang="en-US" sz="2800" b="0" i="0" u="none" strike="noStrike" cap="none" dirty="0">
                <a:solidFill>
                  <a:schemeClr val="dk1"/>
                </a:solidFill>
                <a:latin typeface="Century Gothic"/>
                <a:ea typeface="Century Gothic"/>
                <a:cs typeface="Century Gothic"/>
                <a:sym typeface="Century Gothic"/>
              </a:rPr>
              <a:t>. Emily Morrison</a:t>
            </a:r>
          </a:p>
          <a:p>
            <a:pPr marL="228600" marR="0" lvl="0" indent="-50800" algn="l" rtl="0">
              <a:lnSpc>
                <a:spcPct val="90000"/>
              </a:lnSpc>
              <a:spcBef>
                <a:spcPts val="0"/>
              </a:spcBef>
              <a:spcAft>
                <a:spcPts val="0"/>
              </a:spcAft>
              <a:buClr>
                <a:schemeClr val="dk1"/>
              </a:buClr>
              <a:buSzPct val="25000"/>
              <a:buFont typeface="Arial"/>
              <a:buNone/>
            </a:pPr>
            <a:r>
              <a:rPr lang="en-US" sz="2800" b="0" i="0" u="none" strike="noStrike" cap="none" dirty="0" smtClean="0">
                <a:solidFill>
                  <a:schemeClr val="dk1"/>
                </a:solidFill>
                <a:latin typeface="Century Gothic"/>
                <a:ea typeface="Century Gothic"/>
                <a:cs typeface="Century Gothic"/>
                <a:sym typeface="Century Gothic"/>
              </a:rPr>
              <a:t/>
            </a:r>
            <a:br>
              <a:rPr lang="en-US" sz="2800" b="0" i="0" u="none" strike="noStrike" cap="none" dirty="0" smtClean="0">
                <a:solidFill>
                  <a:schemeClr val="dk1"/>
                </a:solidFill>
                <a:latin typeface="Century Gothic"/>
                <a:ea typeface="Century Gothic"/>
                <a:cs typeface="Century Gothic"/>
                <a:sym typeface="Century Gothic"/>
              </a:rPr>
            </a:br>
            <a:r>
              <a:rPr lang="en-US" sz="2800" b="0" i="0" u="none" strike="noStrike" cap="none" dirty="0" smtClean="0">
                <a:solidFill>
                  <a:schemeClr val="dk1"/>
                </a:solidFill>
                <a:latin typeface="Century Gothic"/>
                <a:ea typeface="Century Gothic"/>
                <a:cs typeface="Century Gothic"/>
                <a:sym typeface="Century Gothic"/>
              </a:rPr>
              <a:t>Director</a:t>
            </a:r>
            <a:r>
              <a:rPr lang="en-US" sz="2800" b="0" i="0" u="none" strike="noStrike" cap="none" dirty="0">
                <a:solidFill>
                  <a:schemeClr val="dk1"/>
                </a:solidFill>
                <a:latin typeface="Century Gothic"/>
                <a:ea typeface="Century Gothic"/>
                <a:cs typeface="Century Gothic"/>
                <a:sym typeface="Century Gothic"/>
              </a:rPr>
              <a:t>, Human Services &amp; Social </a:t>
            </a:r>
            <a:r>
              <a:rPr lang="en-US" sz="2800" b="0" i="0" u="none" strike="noStrike" cap="none" dirty="0" smtClean="0">
                <a:solidFill>
                  <a:schemeClr val="dk1"/>
                </a:solidFill>
                <a:latin typeface="Century Gothic"/>
                <a:ea typeface="Century Gothic"/>
                <a:cs typeface="Century Gothic"/>
                <a:sym typeface="Century Gothic"/>
              </a:rPr>
              <a:t>Justice; </a:t>
            </a:r>
            <a:br>
              <a:rPr lang="en-US" sz="2800" b="0" i="0" u="none" strike="noStrike" cap="none" dirty="0" smtClean="0">
                <a:solidFill>
                  <a:schemeClr val="dk1"/>
                </a:solidFill>
                <a:latin typeface="Century Gothic"/>
                <a:ea typeface="Century Gothic"/>
                <a:cs typeface="Century Gothic"/>
                <a:sym typeface="Century Gothic"/>
              </a:rPr>
            </a:br>
            <a:r>
              <a:rPr lang="en-US" sz="2800" b="0" i="0" u="none" strike="noStrike" cap="none" dirty="0" smtClean="0">
                <a:solidFill>
                  <a:schemeClr val="dk1"/>
                </a:solidFill>
                <a:latin typeface="Century Gothic"/>
                <a:ea typeface="Century Gothic"/>
                <a:cs typeface="Century Gothic"/>
                <a:sym typeface="Century Gothic"/>
              </a:rPr>
              <a:t>    Assistant </a:t>
            </a:r>
            <a:r>
              <a:rPr lang="en-US" sz="2800" b="0" i="0" u="none" strike="noStrike" cap="none" dirty="0">
                <a:solidFill>
                  <a:schemeClr val="dk1"/>
                </a:solidFill>
                <a:latin typeface="Century Gothic"/>
                <a:ea typeface="Century Gothic"/>
                <a:cs typeface="Century Gothic"/>
                <a:sym typeface="Century Gothic"/>
              </a:rPr>
              <a:t>Professor, Sociology</a:t>
            </a:r>
          </a:p>
          <a:p>
            <a:pPr indent="-50800">
              <a:spcBef>
                <a:spcPts val="0"/>
              </a:spcBef>
              <a:buSzPct val="25000"/>
              <a:buNone/>
            </a:pPr>
            <a:r>
              <a:rPr lang="en-US" dirty="0">
                <a:latin typeface="Century Gothic"/>
                <a:ea typeface="Century Gothic"/>
                <a:cs typeface="Century Gothic"/>
                <a:sym typeface="Century Gothic"/>
              </a:rPr>
              <a:t/>
            </a:r>
            <a:br>
              <a:rPr lang="en-US" dirty="0">
                <a:latin typeface="Century Gothic"/>
                <a:ea typeface="Century Gothic"/>
                <a:cs typeface="Century Gothic"/>
                <a:sym typeface="Century Gothic"/>
              </a:rPr>
            </a:br>
            <a:r>
              <a:rPr lang="en-US" dirty="0">
                <a:latin typeface="Century Gothic"/>
                <a:ea typeface="Century Gothic"/>
                <a:cs typeface="Century Gothic"/>
                <a:sym typeface="Century Gothic"/>
              </a:rPr>
              <a:t>The George Washington University</a:t>
            </a:r>
          </a:p>
          <a:p>
            <a:pPr marL="228600" marR="0" lvl="0" indent="-50800" algn="l" rtl="0">
              <a:lnSpc>
                <a:spcPct val="90000"/>
              </a:lnSpc>
              <a:spcBef>
                <a:spcPts val="0"/>
              </a:spcBef>
              <a:spcAft>
                <a:spcPts val="0"/>
              </a:spcAft>
              <a:buClr>
                <a:schemeClr val="dk1"/>
              </a:buClr>
              <a:buSzPct val="25000"/>
              <a:buFont typeface="Arial"/>
              <a:buNone/>
            </a:pPr>
            <a:endParaRPr lang="en-US" dirty="0">
              <a:latin typeface="Century Gothic"/>
              <a:ea typeface="Century Gothic"/>
              <a:cs typeface="Century Gothic"/>
              <a:sym typeface="Century Gothic"/>
            </a:endParaRPr>
          </a:p>
          <a:p>
            <a:pPr marL="228600" marR="0" lvl="0" indent="-50800" algn="l" rtl="0">
              <a:lnSpc>
                <a:spcPct val="90000"/>
              </a:lnSpc>
              <a:spcBef>
                <a:spcPts val="0"/>
              </a:spcBef>
              <a:spcAft>
                <a:spcPts val="0"/>
              </a:spcAft>
              <a:buClr>
                <a:schemeClr val="dk1"/>
              </a:buClr>
              <a:buSzPct val="25000"/>
              <a:buFont typeface="Arial"/>
              <a:buNone/>
            </a:pPr>
            <a:r>
              <a:rPr lang="en-US" sz="2800" b="0" i="0" u="none" strike="noStrike" cap="none" dirty="0" err="1" smtClean="0">
                <a:solidFill>
                  <a:schemeClr val="dk1"/>
                </a:solidFill>
                <a:latin typeface="Century Gothic"/>
                <a:ea typeface="Century Gothic"/>
                <a:cs typeface="Century Gothic"/>
                <a:sym typeface="Century Gothic"/>
              </a:rPr>
              <a:t>emily_m@gwu.edu</a:t>
            </a:r>
            <a:r>
              <a:rPr lang="en-US" sz="2800" b="0" i="0" u="none" strike="noStrike" cap="none" dirty="0" smtClean="0">
                <a:solidFill>
                  <a:schemeClr val="dk1"/>
                </a:solidFill>
                <a:latin typeface="Century Gothic"/>
                <a:ea typeface="Century Gothic"/>
                <a:cs typeface="Century Gothic"/>
                <a:sym typeface="Century Gothic"/>
              </a:rPr>
              <a:t/>
            </a:r>
            <a:br>
              <a:rPr lang="en-US" sz="2800" b="0" i="0" u="none" strike="noStrike" cap="none" dirty="0" smtClean="0">
                <a:solidFill>
                  <a:schemeClr val="dk1"/>
                </a:solidFill>
                <a:latin typeface="Century Gothic"/>
                <a:ea typeface="Century Gothic"/>
                <a:cs typeface="Century Gothic"/>
                <a:sym typeface="Century Gothic"/>
              </a:rPr>
            </a:br>
            <a:r>
              <a:rPr lang="en-US" sz="2800" b="0" i="0" u="none" strike="noStrike" cap="none" dirty="0" smtClean="0">
                <a:solidFill>
                  <a:schemeClr val="dk1"/>
                </a:solidFill>
                <a:latin typeface="Century Gothic"/>
                <a:ea typeface="Century Gothic"/>
                <a:cs typeface="Century Gothic"/>
                <a:sym typeface="Century Gothic"/>
              </a:rPr>
              <a:t/>
            </a:r>
            <a:br>
              <a:rPr lang="en-US" sz="2800" b="0" i="0" u="none" strike="noStrike" cap="none" dirty="0" smtClean="0">
                <a:solidFill>
                  <a:schemeClr val="dk1"/>
                </a:solidFill>
                <a:latin typeface="Century Gothic"/>
                <a:ea typeface="Century Gothic"/>
                <a:cs typeface="Century Gothic"/>
                <a:sym typeface="Century Gothic"/>
              </a:rPr>
            </a:br>
            <a:endParaRPr lang="en-US" sz="2800" b="0" i="0" u="none" strike="noStrike" cap="none" dirty="0">
              <a:solidFill>
                <a:schemeClr val="dk1"/>
              </a:solidFill>
              <a:latin typeface="Century Gothic"/>
              <a:ea typeface="Century Gothic"/>
              <a:cs typeface="Century Gothic"/>
              <a:sym typeface="Century Gothic"/>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Shape 263"/>
          <p:cNvSpPr txBox="1">
            <a:spLocks noGrp="1"/>
          </p:cNvSpPr>
          <p:nvPr>
            <p:ph type="title"/>
          </p:nvPr>
        </p:nvSpPr>
        <p:spPr>
          <a:xfrm>
            <a:off x="838200" y="212652"/>
            <a:ext cx="10515600" cy="835800"/>
          </a:xfrm>
          <a:prstGeom prst="rect">
            <a:avLst/>
          </a:prstGeom>
        </p:spPr>
        <p:txBody>
          <a:bodyPr wrap="square" lIns="91425" tIns="91425" rIns="91425" bIns="91425" anchor="ctr" anchorCtr="0">
            <a:noAutofit/>
          </a:bodyPr>
          <a:lstStyle/>
          <a:p>
            <a:pPr lvl="0">
              <a:spcBef>
                <a:spcPts val="0"/>
              </a:spcBef>
              <a:buNone/>
            </a:pPr>
            <a:r>
              <a:rPr lang="en-US" sz="4000" b="1" dirty="0">
                <a:latin typeface="Century Gothic"/>
                <a:ea typeface="Century Gothic"/>
                <a:cs typeface="Century Gothic"/>
                <a:sym typeface="Century Gothic"/>
              </a:rPr>
              <a:t>References cited</a:t>
            </a:r>
          </a:p>
        </p:txBody>
      </p:sp>
      <p:sp>
        <p:nvSpPr>
          <p:cNvPr id="264" name="Shape 264"/>
          <p:cNvSpPr txBox="1">
            <a:spLocks noGrp="1"/>
          </p:cNvSpPr>
          <p:nvPr>
            <p:ph type="body" idx="1"/>
          </p:nvPr>
        </p:nvSpPr>
        <p:spPr>
          <a:xfrm>
            <a:off x="382772" y="814535"/>
            <a:ext cx="11397748" cy="6288014"/>
          </a:xfrm>
          <a:prstGeom prst="rect">
            <a:avLst/>
          </a:prstGeom>
        </p:spPr>
        <p:txBody>
          <a:bodyPr wrap="square" lIns="91425" tIns="91425" rIns="91425" bIns="91425" anchor="t" anchorCtr="0">
            <a:noAutofit/>
          </a:bodyPr>
          <a:lstStyle/>
          <a:p>
            <a:pPr marL="0" lvl="0" indent="0" rtl="0">
              <a:spcBef>
                <a:spcPts val="0"/>
              </a:spcBef>
              <a:buNone/>
            </a:pPr>
            <a:endParaRPr lang="en-US" sz="1800" dirty="0">
              <a:latin typeface="Century Gothic"/>
              <a:ea typeface="Century Gothic"/>
              <a:cs typeface="Century Gothic"/>
              <a:sym typeface="Century Gothic"/>
            </a:endParaRPr>
          </a:p>
          <a:p>
            <a:pPr marL="0" lvl="0" indent="0" rtl="0">
              <a:spcBef>
                <a:spcPts val="0"/>
              </a:spcBef>
              <a:buNone/>
            </a:pPr>
            <a:r>
              <a:rPr lang="en-US" sz="2200" dirty="0">
                <a:latin typeface="Century Gothic"/>
                <a:ea typeface="Century Gothic"/>
                <a:cs typeface="Century Gothic"/>
                <a:sym typeface="Century Gothic"/>
              </a:rPr>
              <a:t>American Psychological Association. (2017). </a:t>
            </a:r>
            <a:r>
              <a:rPr lang="en-US" sz="2200" i="1" dirty="0">
                <a:latin typeface="Century Gothic"/>
                <a:ea typeface="Century Gothic"/>
                <a:cs typeface="Century Gothic"/>
                <a:sym typeface="Century Gothic"/>
              </a:rPr>
              <a:t>Civic Engagement.</a:t>
            </a:r>
            <a:r>
              <a:rPr lang="en-US" sz="2200" dirty="0">
                <a:latin typeface="Century Gothic"/>
                <a:ea typeface="Century Gothic"/>
                <a:cs typeface="Century Gothic"/>
                <a:sym typeface="Century Gothic"/>
              </a:rPr>
              <a:t> </a:t>
            </a:r>
          </a:p>
          <a:p>
            <a:pPr marL="457200" lvl="0" indent="0" rtl="0">
              <a:spcBef>
                <a:spcPts val="0"/>
              </a:spcBef>
              <a:buNone/>
            </a:pPr>
            <a:r>
              <a:rPr lang="en-US" sz="2200" dirty="0" err="1">
                <a:latin typeface="Century Gothic"/>
                <a:ea typeface="Century Gothic"/>
                <a:cs typeface="Century Gothic"/>
                <a:sym typeface="Century Gothic"/>
              </a:rPr>
              <a:t>Web.</a:t>
            </a:r>
            <a:r>
              <a:rPr lang="en-US" sz="2200" u="sng" dirty="0" err="1">
                <a:solidFill>
                  <a:schemeClr val="hlink"/>
                </a:solidFill>
                <a:latin typeface="Century Gothic"/>
                <a:ea typeface="Century Gothic"/>
                <a:cs typeface="Century Gothic"/>
                <a:sym typeface="Century Gothic"/>
                <a:hlinkClick r:id="rId3"/>
              </a:rPr>
              <a:t>http</a:t>
            </a:r>
            <a:r>
              <a:rPr lang="en-US" sz="2200" u="sng" dirty="0">
                <a:solidFill>
                  <a:schemeClr val="hlink"/>
                </a:solidFill>
                <a:latin typeface="Century Gothic"/>
                <a:ea typeface="Century Gothic"/>
                <a:cs typeface="Century Gothic"/>
                <a:sym typeface="Century Gothic"/>
                <a:hlinkClick r:id="rId3"/>
              </a:rPr>
              <a:t>://www.apa.org/education/undergrad/civic-engagement.aspx</a:t>
            </a:r>
            <a:r>
              <a:rPr lang="en-US" sz="2200" dirty="0">
                <a:latin typeface="Century Gothic"/>
                <a:ea typeface="Century Gothic"/>
                <a:cs typeface="Century Gothic"/>
                <a:sym typeface="Century Gothic"/>
              </a:rPr>
              <a:t>. </a:t>
            </a:r>
          </a:p>
          <a:p>
            <a:pPr marL="457200" lvl="0" indent="0" rtl="0">
              <a:spcBef>
                <a:spcPts val="0"/>
              </a:spcBef>
              <a:buNone/>
            </a:pPr>
            <a:endParaRPr lang="en-US" sz="2200" dirty="0">
              <a:latin typeface="Century Gothic"/>
              <a:ea typeface="Century Gothic"/>
              <a:cs typeface="Century Gothic"/>
              <a:sym typeface="Century Gothic"/>
            </a:endParaRPr>
          </a:p>
          <a:p>
            <a:pPr marL="0" lvl="0" indent="0" rtl="0">
              <a:spcBef>
                <a:spcPts val="0"/>
              </a:spcBef>
              <a:buNone/>
            </a:pPr>
            <a:r>
              <a:rPr lang="en-US" sz="2200" dirty="0">
                <a:latin typeface="Century Gothic"/>
                <a:ea typeface="Century Gothic"/>
                <a:cs typeface="Century Gothic"/>
                <a:sym typeface="Century Gothic"/>
              </a:rPr>
              <a:t>Corporation for National and Community Service. (2017). </a:t>
            </a:r>
            <a:r>
              <a:rPr lang="en-US" sz="2200" i="1" dirty="0">
                <a:latin typeface="Century Gothic"/>
                <a:ea typeface="Century Gothic"/>
                <a:cs typeface="Century Gothic"/>
                <a:sym typeface="Century Gothic"/>
              </a:rPr>
              <a:t>Civic </a:t>
            </a:r>
          </a:p>
          <a:p>
            <a:pPr marL="0" lvl="0" indent="457200" rtl="0">
              <a:spcBef>
                <a:spcPts val="0"/>
              </a:spcBef>
              <a:buNone/>
            </a:pPr>
            <a:r>
              <a:rPr lang="en-US" sz="2200" i="1" dirty="0">
                <a:latin typeface="Century Gothic"/>
                <a:ea typeface="Century Gothic"/>
                <a:cs typeface="Century Gothic"/>
                <a:sym typeface="Century Gothic"/>
              </a:rPr>
              <a:t>Engagement: Foundation of Democracy</a:t>
            </a:r>
            <a:r>
              <a:rPr lang="en-US" sz="2200" dirty="0">
                <a:latin typeface="Century Gothic"/>
                <a:ea typeface="Century Gothic"/>
                <a:cs typeface="Century Gothic"/>
                <a:sym typeface="Century Gothic"/>
              </a:rPr>
              <a:t>. Web.</a:t>
            </a:r>
          </a:p>
          <a:p>
            <a:pPr marL="0" lvl="0" indent="457200" rtl="0">
              <a:spcBef>
                <a:spcPts val="0"/>
              </a:spcBef>
              <a:buNone/>
            </a:pPr>
            <a:r>
              <a:rPr lang="en-US" sz="2200" u="sng" dirty="0">
                <a:solidFill>
                  <a:schemeClr val="hlink"/>
                </a:solidFill>
                <a:latin typeface="Century Gothic"/>
                <a:ea typeface="Century Gothic"/>
                <a:cs typeface="Century Gothic"/>
                <a:sym typeface="Century Gothic"/>
                <a:hlinkClick r:id=""/>
              </a:rPr>
              <a:t>https://www.nationalservice.gov/sites/default/files/resource/foundationofdem</a:t>
            </a:r>
          </a:p>
          <a:p>
            <a:pPr marL="0" lvl="0" indent="457200" rtl="0">
              <a:spcBef>
                <a:spcPts val="0"/>
              </a:spcBef>
              <a:buNone/>
            </a:pPr>
            <a:r>
              <a:rPr lang="en-US" sz="2200" u="sng" dirty="0">
                <a:solidFill>
                  <a:schemeClr val="hlink"/>
                </a:solidFill>
                <a:latin typeface="Century Gothic"/>
                <a:ea typeface="Century Gothic"/>
                <a:cs typeface="Century Gothic"/>
                <a:sym typeface="Century Gothic"/>
                <a:hlinkClick r:id=""/>
              </a:rPr>
              <a:t>ocracy.pdf</a:t>
            </a:r>
            <a:r>
              <a:rPr lang="en-US" sz="2200" dirty="0">
                <a:latin typeface="Century Gothic"/>
                <a:ea typeface="Century Gothic"/>
                <a:cs typeface="Century Gothic"/>
                <a:sym typeface="Century Gothic"/>
              </a:rPr>
              <a:t>. </a:t>
            </a:r>
          </a:p>
          <a:p>
            <a:pPr marL="0" lvl="0" indent="457200" rtl="0">
              <a:spcBef>
                <a:spcPts val="0"/>
              </a:spcBef>
              <a:buNone/>
            </a:pPr>
            <a:endParaRPr lang="en-US" sz="2200" dirty="0">
              <a:latin typeface="Century Gothic"/>
              <a:ea typeface="Century Gothic"/>
              <a:cs typeface="Century Gothic"/>
              <a:sym typeface="Century Gothic"/>
            </a:endParaRPr>
          </a:p>
          <a:p>
            <a:pPr marL="0" lvl="0" indent="0" rtl="0">
              <a:spcBef>
                <a:spcPts val="0"/>
              </a:spcBef>
              <a:buNone/>
            </a:pPr>
            <a:r>
              <a:rPr lang="en-US" sz="2200" dirty="0">
                <a:latin typeface="Century Gothic"/>
                <a:ea typeface="Century Gothic"/>
                <a:cs typeface="Century Gothic"/>
                <a:sym typeface="Century Gothic"/>
              </a:rPr>
              <a:t>Corporation for National and Community Service. (2017). </a:t>
            </a:r>
            <a:r>
              <a:rPr lang="en-US" sz="2200" i="1" dirty="0">
                <a:latin typeface="Century Gothic"/>
                <a:ea typeface="Century Gothic"/>
                <a:cs typeface="Century Gothic"/>
                <a:sym typeface="Century Gothic"/>
              </a:rPr>
              <a:t>Glossary</a:t>
            </a:r>
            <a:r>
              <a:rPr lang="en-US" sz="2200" dirty="0">
                <a:latin typeface="Century Gothic"/>
                <a:ea typeface="Century Gothic"/>
                <a:cs typeface="Century Gothic"/>
                <a:sym typeface="Century Gothic"/>
              </a:rPr>
              <a:t>. Web. </a:t>
            </a:r>
          </a:p>
          <a:p>
            <a:pPr marL="0" lvl="0" indent="457200" rtl="0">
              <a:spcBef>
                <a:spcPts val="0"/>
              </a:spcBef>
              <a:buNone/>
            </a:pPr>
            <a:r>
              <a:rPr lang="en-US" sz="2200" u="sng" dirty="0">
                <a:solidFill>
                  <a:schemeClr val="hlink"/>
                </a:solidFill>
                <a:latin typeface="Century Gothic"/>
                <a:ea typeface="Century Gothic"/>
                <a:cs typeface="Century Gothic"/>
                <a:sym typeface="Century Gothic"/>
                <a:hlinkClick r:id="rId4"/>
              </a:rPr>
              <a:t>https://www.nationalservice.gov/vcla/glossary</a:t>
            </a:r>
            <a:r>
              <a:rPr lang="en-US" sz="2200" dirty="0">
                <a:latin typeface="Century Gothic"/>
                <a:ea typeface="Century Gothic"/>
                <a:cs typeface="Century Gothic"/>
                <a:sym typeface="Century Gothic"/>
              </a:rPr>
              <a:t>. </a:t>
            </a:r>
          </a:p>
          <a:p>
            <a:pPr marL="0" lvl="0" indent="457200" rtl="0">
              <a:spcBef>
                <a:spcPts val="0"/>
              </a:spcBef>
              <a:buNone/>
            </a:pPr>
            <a:endParaRPr lang="en-US" sz="2200" dirty="0">
              <a:latin typeface="Century Gothic"/>
              <a:ea typeface="Century Gothic"/>
              <a:cs typeface="Century Gothic"/>
              <a:sym typeface="Century Gothic"/>
            </a:endParaRPr>
          </a:p>
          <a:p>
            <a:pPr marL="0" lvl="0" indent="0" rtl="0">
              <a:spcBef>
                <a:spcPts val="0"/>
              </a:spcBef>
              <a:buNone/>
            </a:pPr>
            <a:r>
              <a:rPr lang="en-US" sz="2200" dirty="0">
                <a:latin typeface="Century Gothic"/>
                <a:ea typeface="Century Gothic"/>
                <a:cs typeface="Century Gothic"/>
                <a:sym typeface="Century Gothic"/>
              </a:rPr>
              <a:t>Federal Interagency Forum on Aging-Related Statistics. (2016). Older Americans </a:t>
            </a:r>
          </a:p>
          <a:p>
            <a:pPr marL="0" lvl="0" indent="0" rtl="0">
              <a:spcBef>
                <a:spcPts val="0"/>
              </a:spcBef>
              <a:buNone/>
              <a:tabLst>
                <a:tab pos="396875" algn="l"/>
              </a:tabLst>
            </a:pPr>
            <a:r>
              <a:rPr lang="en-US" sz="2200" dirty="0">
                <a:latin typeface="Century Gothic"/>
                <a:ea typeface="Century Gothic"/>
                <a:cs typeface="Century Gothic"/>
                <a:sym typeface="Century Gothic"/>
              </a:rPr>
              <a:t>	 2016: Key Indicators of Well-Being. Retrieved from </a:t>
            </a:r>
          </a:p>
          <a:p>
            <a:pPr marL="457200" lvl="0" indent="0" rtl="0">
              <a:spcBef>
                <a:spcPts val="0"/>
              </a:spcBef>
              <a:buNone/>
            </a:pPr>
            <a:r>
              <a:rPr lang="en-US" sz="2200" u="sng" dirty="0">
                <a:solidFill>
                  <a:schemeClr val="hlink"/>
                </a:solidFill>
                <a:latin typeface="Century Gothic"/>
                <a:ea typeface="Century Gothic"/>
                <a:cs typeface="Century Gothic"/>
                <a:sym typeface="Century Gothic"/>
                <a:hlinkClick r:id="rId5"/>
              </a:rPr>
              <a:t>https://agingstats.gov.docs/docs/LatestReport/Older-Americans-2016-Key-Indicators-of-WellBeing.pdf</a:t>
            </a:r>
            <a:r>
              <a:rPr lang="en-US" sz="2200" dirty="0">
                <a:highlight>
                  <a:srgbClr val="FFFFFF"/>
                </a:highlight>
                <a:latin typeface="Century Gothic"/>
                <a:ea typeface="Century Gothic"/>
                <a:cs typeface="Century Gothic"/>
                <a:sym typeface="Century Gothic"/>
              </a:rPr>
              <a:t>. </a:t>
            </a:r>
          </a:p>
          <a:p>
            <a:pPr marL="457200" lvl="0" indent="0" rtl="0">
              <a:spcBef>
                <a:spcPts val="0"/>
              </a:spcBef>
              <a:buNone/>
            </a:pPr>
            <a:endParaRPr lang="en-US" sz="2200" dirty="0">
              <a:highlight>
                <a:srgbClr val="FFFFFF"/>
              </a:highlight>
              <a:latin typeface="Century Gothic"/>
              <a:ea typeface="Century Gothic"/>
              <a:cs typeface="Century Gothic"/>
              <a:sym typeface="Century Gothic"/>
            </a:endParaRPr>
          </a:p>
          <a:p>
            <a:pPr marL="0" lvl="0" indent="0">
              <a:spcBef>
                <a:spcPts val="0"/>
              </a:spcBef>
              <a:buNone/>
            </a:pPr>
            <a:endParaRPr lang="en-US" sz="1800" dirty="0">
              <a:latin typeface="Century Gothic"/>
              <a:ea typeface="Century Gothic"/>
              <a:cs typeface="Century Gothic"/>
              <a:sym typeface="Century Gothic"/>
            </a:endParaRPr>
          </a:p>
        </p:txBody>
      </p:sp>
    </p:spTree>
    <p:extLst>
      <p:ext uri="{BB962C8B-B14F-4D97-AF65-F5344CB8AC3E}">
        <p14:creationId xmlns:p14="http://schemas.microsoft.com/office/powerpoint/2010/main" val="1397316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599" cy="1082675"/>
          </a:xfrm>
        </p:spPr>
        <p:txBody>
          <a:bodyPr/>
          <a:lstStyle/>
          <a:p>
            <a:r>
              <a:rPr lang="en-US" b="1" dirty="0">
                <a:latin typeface="Century Gothic"/>
                <a:ea typeface="Century Gothic"/>
                <a:cs typeface="Century Gothic"/>
                <a:sym typeface="Century Gothic"/>
              </a:rPr>
              <a:t>References cited</a:t>
            </a:r>
            <a:endParaRPr lang="en-US" dirty="0"/>
          </a:p>
        </p:txBody>
      </p:sp>
      <p:sp>
        <p:nvSpPr>
          <p:cNvPr id="3" name="Text Placeholder 2"/>
          <p:cNvSpPr>
            <a:spLocks noGrp="1"/>
          </p:cNvSpPr>
          <p:nvPr>
            <p:ph type="body" idx="1"/>
          </p:nvPr>
        </p:nvSpPr>
        <p:spPr>
          <a:xfrm>
            <a:off x="457200" y="1444625"/>
            <a:ext cx="11216640" cy="4351338"/>
          </a:xfrm>
        </p:spPr>
        <p:txBody>
          <a:bodyPr/>
          <a:lstStyle/>
          <a:p>
            <a:pPr marL="0" lvl="0" indent="0">
              <a:spcBef>
                <a:spcPts val="0"/>
              </a:spcBef>
              <a:buNone/>
            </a:pPr>
            <a:r>
              <a:rPr lang="en-US" sz="2200" dirty="0">
                <a:latin typeface="Century Gothic"/>
                <a:ea typeface="Century Gothic"/>
                <a:cs typeface="Century Gothic"/>
                <a:sym typeface="Century Gothic"/>
              </a:rPr>
              <a:t>Graham, C.L., </a:t>
            </a:r>
            <a:r>
              <a:rPr lang="en-US" sz="2200" dirty="0" err="1">
                <a:latin typeface="Century Gothic"/>
                <a:ea typeface="Century Gothic"/>
                <a:cs typeface="Century Gothic"/>
                <a:sym typeface="Century Gothic"/>
              </a:rPr>
              <a:t>Scharlach</a:t>
            </a:r>
            <a:r>
              <a:rPr lang="en-US" sz="2200" dirty="0">
                <a:latin typeface="Century Gothic"/>
                <a:ea typeface="Century Gothic"/>
                <a:cs typeface="Century Gothic"/>
                <a:sym typeface="Century Gothic"/>
              </a:rPr>
              <a:t>, A.E., </a:t>
            </a:r>
            <a:r>
              <a:rPr lang="en-US" sz="2200" dirty="0" err="1">
                <a:latin typeface="Century Gothic"/>
                <a:ea typeface="Century Gothic"/>
                <a:cs typeface="Century Gothic"/>
                <a:sym typeface="Century Gothic"/>
              </a:rPr>
              <a:t>Kurtovich</a:t>
            </a:r>
            <a:r>
              <a:rPr lang="en-US" sz="2200" dirty="0">
                <a:latin typeface="Century Gothic"/>
                <a:ea typeface="Century Gothic"/>
                <a:cs typeface="Century Gothic"/>
                <a:sym typeface="Century Gothic"/>
              </a:rPr>
              <a:t>, E. (2016). Do Villages Promote </a:t>
            </a:r>
          </a:p>
          <a:p>
            <a:pPr marL="0" lvl="0" indent="0">
              <a:spcBef>
                <a:spcPts val="0"/>
              </a:spcBef>
              <a:buNone/>
              <a:tabLst>
                <a:tab pos="396875" algn="l"/>
              </a:tabLst>
            </a:pPr>
            <a:r>
              <a:rPr lang="en-US" sz="2200" dirty="0">
                <a:latin typeface="Century Gothic"/>
                <a:ea typeface="Century Gothic"/>
                <a:cs typeface="Century Gothic"/>
                <a:sym typeface="Century Gothic"/>
              </a:rPr>
              <a:t>	Aging in Place? Results of a Longitudinal Study. </a:t>
            </a:r>
            <a:r>
              <a:rPr lang="en-US" sz="2200" dirty="0" err="1">
                <a:latin typeface="Century Gothic"/>
                <a:ea typeface="Century Gothic"/>
                <a:cs typeface="Century Gothic"/>
                <a:sym typeface="Century Gothic"/>
              </a:rPr>
              <a:t>Jounral</a:t>
            </a:r>
            <a:r>
              <a:rPr lang="en-US" sz="2200" dirty="0">
                <a:latin typeface="Century Gothic"/>
                <a:ea typeface="Century Gothic"/>
                <a:cs typeface="Century Gothic"/>
                <a:sym typeface="Century Gothic"/>
              </a:rPr>
              <a:t> of Applied 	Gerontology. 1-22. </a:t>
            </a:r>
          </a:p>
          <a:p>
            <a:pPr marL="0" lvl="0" indent="0">
              <a:spcBef>
                <a:spcPts val="0"/>
              </a:spcBef>
              <a:buNone/>
            </a:pPr>
            <a:endParaRPr lang="en-US" sz="2200" dirty="0">
              <a:latin typeface="Century Gothic"/>
              <a:ea typeface="Century Gothic"/>
              <a:cs typeface="Century Gothic"/>
              <a:sym typeface="Century Gothic"/>
            </a:endParaRPr>
          </a:p>
          <a:p>
            <a:pPr marL="0" lvl="0" indent="0">
              <a:spcBef>
                <a:spcPts val="0"/>
              </a:spcBef>
              <a:buNone/>
            </a:pPr>
            <a:r>
              <a:rPr lang="en-US" sz="2200" dirty="0">
                <a:latin typeface="Century Gothic"/>
                <a:ea typeface="Century Gothic"/>
                <a:cs typeface="Century Gothic"/>
                <a:sym typeface="Century Gothic"/>
              </a:rPr>
              <a:t>Greenfield, E.A., </a:t>
            </a:r>
            <a:r>
              <a:rPr lang="en-US" sz="2200" dirty="0" err="1">
                <a:latin typeface="Century Gothic"/>
                <a:ea typeface="Century Gothic"/>
                <a:cs typeface="Century Gothic"/>
                <a:sym typeface="Century Gothic"/>
              </a:rPr>
              <a:t>Scharlach</a:t>
            </a:r>
            <a:r>
              <a:rPr lang="en-US" sz="2200" dirty="0">
                <a:latin typeface="Century Gothic"/>
                <a:ea typeface="Century Gothic"/>
                <a:cs typeface="Century Gothic"/>
                <a:sym typeface="Century Gothic"/>
              </a:rPr>
              <a:t>, A.E., </a:t>
            </a:r>
            <a:r>
              <a:rPr lang="en-US" sz="2200" dirty="0" err="1">
                <a:latin typeface="Century Gothic"/>
                <a:ea typeface="Century Gothic"/>
                <a:cs typeface="Century Gothic"/>
                <a:sym typeface="Century Gothic"/>
              </a:rPr>
              <a:t>Lehning</a:t>
            </a:r>
            <a:r>
              <a:rPr lang="en-US" sz="2200" dirty="0">
                <a:latin typeface="Century Gothic"/>
                <a:ea typeface="Century Gothic"/>
                <a:cs typeface="Century Gothic"/>
                <a:sym typeface="Century Gothic"/>
              </a:rPr>
              <a:t>, A.J., &amp; Davitt, J. (2012). A Conceptual </a:t>
            </a:r>
          </a:p>
          <a:p>
            <a:pPr marL="0" lvl="0" indent="0">
              <a:spcBef>
                <a:spcPts val="0"/>
              </a:spcBef>
              <a:buNone/>
              <a:tabLst>
                <a:tab pos="396875" algn="l"/>
              </a:tabLst>
            </a:pPr>
            <a:r>
              <a:rPr lang="en-US" sz="2200" dirty="0">
                <a:latin typeface="Century Gothic"/>
                <a:ea typeface="Century Gothic"/>
                <a:cs typeface="Century Gothic"/>
                <a:sym typeface="Century Gothic"/>
              </a:rPr>
              <a:t>	Framework For Examining the promise of the NORC program and Village 	models to promote aging in </a:t>
            </a:r>
            <a:r>
              <a:rPr lang="en-US" sz="2200" dirty="0">
                <a:latin typeface="Century Gothic" charset="0"/>
                <a:ea typeface="Century Gothic" charset="0"/>
                <a:cs typeface="Century Gothic" charset="0"/>
                <a:sym typeface="Century Gothic"/>
              </a:rPr>
              <a:t>place. </a:t>
            </a:r>
            <a:r>
              <a:rPr lang="en-US" sz="2200" i="1" dirty="0">
                <a:latin typeface="Century Gothic" charset="0"/>
                <a:ea typeface="Century Gothic" charset="0"/>
                <a:cs typeface="Century Gothic" charset="0"/>
              </a:rPr>
              <a:t>Journal of Aging Studies, 	26</a:t>
            </a:r>
            <a:r>
              <a:rPr lang="en-US" sz="2200" dirty="0">
                <a:latin typeface="Century Gothic" charset="0"/>
                <a:ea typeface="Century Gothic" charset="0"/>
                <a:cs typeface="Century Gothic" charset="0"/>
              </a:rPr>
              <a:t>, 273-284.</a:t>
            </a:r>
          </a:p>
          <a:p>
            <a:pPr marL="0" lvl="0" indent="457200">
              <a:spcBef>
                <a:spcPts val="0"/>
              </a:spcBef>
              <a:buNone/>
            </a:pPr>
            <a:endParaRPr lang="en-US" sz="2200" dirty="0">
              <a:latin typeface="Century Gothic"/>
              <a:ea typeface="Century Gothic"/>
              <a:cs typeface="Century Gothic"/>
              <a:sym typeface="Century Gothic"/>
            </a:endParaRPr>
          </a:p>
          <a:p>
            <a:pPr marL="0" lvl="0" indent="0">
              <a:spcBef>
                <a:spcPts val="0"/>
              </a:spcBef>
              <a:buNone/>
            </a:pPr>
            <a:r>
              <a:rPr lang="en-US" sz="2200" dirty="0">
                <a:latin typeface="Century Gothic"/>
                <a:ea typeface="Century Gothic"/>
                <a:cs typeface="Century Gothic"/>
                <a:sym typeface="Century Gothic"/>
              </a:rPr>
              <a:t>Martinez, I. L., Crooks, D., Kim, K.K., &amp; Tanner, E. (2011). Invisible Civic Engagement </a:t>
            </a:r>
          </a:p>
          <a:p>
            <a:pPr marL="0" lvl="0" indent="0">
              <a:spcBef>
                <a:spcPts val="0"/>
              </a:spcBef>
              <a:buNone/>
              <a:tabLst>
                <a:tab pos="396875" algn="l"/>
              </a:tabLst>
            </a:pPr>
            <a:r>
              <a:rPr lang="en-US" sz="2200" dirty="0">
                <a:latin typeface="Century Gothic"/>
                <a:ea typeface="Century Gothic"/>
                <a:cs typeface="Century Gothic"/>
                <a:sym typeface="Century Gothic"/>
              </a:rPr>
              <a:t>	among Older Adults: Valuing the Contributions of Informal Volunteering. Cross 	Cultural Gerontology, 26, 23-27. </a:t>
            </a:r>
            <a:endParaRPr lang="en-US" sz="2200" dirty="0">
              <a:highlight>
                <a:srgbClr val="FFFFFF"/>
              </a:highlight>
              <a:latin typeface="Century Gothic"/>
              <a:ea typeface="Century Gothic"/>
              <a:cs typeface="Century Gothic"/>
              <a:sym typeface="Century Gothic"/>
            </a:endParaRPr>
          </a:p>
          <a:p>
            <a:pPr marL="457200" lvl="0" indent="0">
              <a:spcBef>
                <a:spcPts val="0"/>
              </a:spcBef>
              <a:buNone/>
            </a:pPr>
            <a:endParaRPr lang="en-US" sz="2200" dirty="0">
              <a:highlight>
                <a:srgbClr val="FFFFFF"/>
              </a:highlight>
              <a:latin typeface="Century Gothic"/>
              <a:ea typeface="Century Gothic"/>
              <a:cs typeface="Century Gothic"/>
              <a:sym typeface="Century Gothic"/>
            </a:endParaRPr>
          </a:p>
          <a:p>
            <a:pPr marL="0" lvl="0" indent="0">
              <a:spcBef>
                <a:spcPts val="0"/>
              </a:spcBef>
              <a:buNone/>
              <a:tabLst>
                <a:tab pos="350838" algn="l"/>
              </a:tabLst>
            </a:pPr>
            <a:r>
              <a:rPr lang="en-US" sz="2200" dirty="0">
                <a:latin typeface="Century Gothic"/>
                <a:ea typeface="Century Gothic"/>
                <a:cs typeface="Century Gothic"/>
                <a:sym typeface="Century Gothic"/>
              </a:rPr>
              <a:t>National Research Council. (2014). Civic Engagement and Social Cohesion: 	Measuring Dimensions of Social Capital to Inform Policy. Washington, DC. The 	National Academies Press. </a:t>
            </a:r>
            <a:r>
              <a:rPr lang="en-US" sz="2200" u="sng" dirty="0">
                <a:solidFill>
                  <a:schemeClr val="hlink"/>
                </a:solidFill>
                <a:latin typeface="Century Gothic"/>
                <a:ea typeface="Century Gothic"/>
                <a:cs typeface="Century Gothic"/>
                <a:sym typeface="Century Gothic"/>
                <a:hlinkClick r:id="rId2"/>
              </a:rPr>
              <a:t>http://doi.org//10.17226/18831</a:t>
            </a:r>
            <a:r>
              <a:rPr lang="en-US" sz="2200" dirty="0">
                <a:latin typeface="Century Gothic"/>
                <a:ea typeface="Century Gothic"/>
                <a:cs typeface="Century Gothic"/>
                <a:sym typeface="Century Gothic"/>
              </a:rPr>
              <a:t>. </a:t>
            </a:r>
          </a:p>
          <a:p>
            <a:endParaRPr lang="en-US" dirty="0"/>
          </a:p>
        </p:txBody>
      </p:sp>
    </p:spTree>
    <p:extLst>
      <p:ext uri="{BB962C8B-B14F-4D97-AF65-F5344CB8AC3E}">
        <p14:creationId xmlns:p14="http://schemas.microsoft.com/office/powerpoint/2010/main" val="1551155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838200" y="365125"/>
            <a:ext cx="10515599" cy="1325562"/>
          </a:xfrm>
          <a:prstGeom prst="rect">
            <a:avLst/>
          </a:prstGeom>
          <a:noFill/>
          <a:ln>
            <a:noFill/>
          </a:ln>
        </p:spPr>
        <p:txBody>
          <a:bodyPr wrap="square"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entury Gothic"/>
              <a:buNone/>
            </a:pPr>
            <a:r>
              <a:rPr lang="en-US" sz="5000" b="1" i="0" u="none" strike="noStrike" cap="none">
                <a:solidFill>
                  <a:schemeClr val="dk1"/>
                </a:solidFill>
                <a:latin typeface="Century Gothic"/>
                <a:ea typeface="Century Gothic"/>
                <a:cs typeface="Century Gothic"/>
                <a:sym typeface="Century Gothic"/>
              </a:rPr>
              <a:t>A special thanks to… </a:t>
            </a:r>
          </a:p>
        </p:txBody>
      </p:sp>
      <p:pic>
        <p:nvPicPr>
          <p:cNvPr id="256" name="Shape 256"/>
          <p:cNvPicPr preferRelativeResize="0"/>
          <p:nvPr/>
        </p:nvPicPr>
        <p:blipFill rotWithShape="1">
          <a:blip r:embed="rId3">
            <a:alphaModFix/>
          </a:blip>
          <a:srcRect/>
          <a:stretch/>
        </p:blipFill>
        <p:spPr>
          <a:xfrm>
            <a:off x="4826000" y="3468338"/>
            <a:ext cx="2540000" cy="825430"/>
          </a:xfrm>
          <a:prstGeom prst="rect">
            <a:avLst/>
          </a:prstGeom>
          <a:noFill/>
          <a:ln>
            <a:noFill/>
          </a:ln>
        </p:spPr>
      </p:pic>
      <p:pic>
        <p:nvPicPr>
          <p:cNvPr id="257" name="Shape 257"/>
          <p:cNvPicPr preferRelativeResize="0"/>
          <p:nvPr/>
        </p:nvPicPr>
        <p:blipFill rotWithShape="1">
          <a:blip r:embed="rId4">
            <a:alphaModFix/>
          </a:blip>
          <a:srcRect/>
          <a:stretch/>
        </p:blipFill>
        <p:spPr>
          <a:xfrm>
            <a:off x="1124627" y="4808705"/>
            <a:ext cx="9991175" cy="1326744"/>
          </a:xfrm>
          <a:prstGeom prst="rect">
            <a:avLst/>
          </a:prstGeom>
          <a:noFill/>
          <a:ln>
            <a:noFill/>
          </a:ln>
        </p:spPr>
      </p:pic>
      <p:sp>
        <p:nvSpPr>
          <p:cNvPr id="258" name="Shape 258"/>
          <p:cNvSpPr txBox="1"/>
          <p:nvPr/>
        </p:nvSpPr>
        <p:spPr>
          <a:xfrm>
            <a:off x="2982686" y="2491536"/>
            <a:ext cx="6226628" cy="553996"/>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000" b="1" i="0" u="none" strike="noStrike" cap="none" dirty="0">
                <a:solidFill>
                  <a:srgbClr val="000000"/>
                </a:solidFill>
                <a:latin typeface="Century Gothic"/>
                <a:ea typeface="Century Gothic"/>
                <a:cs typeface="Century Gothic"/>
                <a:sym typeface="Century Gothic"/>
              </a:rPr>
              <a:t>DC Community Anchors</a:t>
            </a:r>
          </a:p>
        </p:txBody>
      </p:sp>
      <p:sp>
        <p:nvSpPr>
          <p:cNvPr id="2" name="TextBox 1"/>
          <p:cNvSpPr txBox="1"/>
          <p:nvPr/>
        </p:nvSpPr>
        <p:spPr>
          <a:xfrm>
            <a:off x="3596640" y="1690687"/>
            <a:ext cx="4998720" cy="553998"/>
          </a:xfrm>
          <a:prstGeom prst="rect">
            <a:avLst/>
          </a:prstGeom>
          <a:noFill/>
        </p:spPr>
        <p:txBody>
          <a:bodyPr wrap="square" rtlCol="0">
            <a:spAutoFit/>
          </a:bodyPr>
          <a:lstStyle/>
          <a:p>
            <a:pPr algn="ctr"/>
            <a:r>
              <a:rPr lang="en-US" sz="3000" b="1" dirty="0">
                <a:latin typeface="Century Gothic"/>
                <a:ea typeface="Century Gothic"/>
                <a:cs typeface="Century Gothic"/>
                <a:sym typeface="Century Gothic"/>
              </a:rPr>
              <a:t>Older Adults in the DMV</a:t>
            </a:r>
            <a:endParaRPr lang="en-US" sz="3000" b="1" dirty="0"/>
          </a:p>
        </p:txBody>
      </p:sp>
    </p:spTree>
    <p:extLst>
      <p:ext uri="{BB962C8B-B14F-4D97-AF65-F5344CB8AC3E}">
        <p14:creationId xmlns:p14="http://schemas.microsoft.com/office/powerpoint/2010/main" val="1725494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838200" y="345575"/>
            <a:ext cx="10515599" cy="1325700"/>
          </a:xfrm>
          <a:prstGeom prst="rect">
            <a:avLst/>
          </a:prstGeom>
          <a:noFill/>
          <a:ln>
            <a:noFill/>
          </a:ln>
        </p:spPr>
        <p:txBody>
          <a:bodyPr wrap="square"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entury Gothic"/>
              <a:buNone/>
            </a:pPr>
            <a:r>
              <a:rPr lang="en-US" sz="5000" b="1" i="0" u="none" strike="noStrike" cap="none" dirty="0">
                <a:solidFill>
                  <a:schemeClr val="dk1"/>
                </a:solidFill>
                <a:latin typeface="Century Gothic"/>
                <a:ea typeface="Century Gothic"/>
                <a:cs typeface="Century Gothic"/>
                <a:sym typeface="Century Gothic"/>
              </a:rPr>
              <a:t>What comes to mind…</a:t>
            </a:r>
          </a:p>
        </p:txBody>
      </p:sp>
      <p:sp>
        <p:nvSpPr>
          <p:cNvPr id="101" name="Shape 101"/>
          <p:cNvSpPr txBox="1">
            <a:spLocks noGrp="1"/>
          </p:cNvSpPr>
          <p:nvPr>
            <p:ph type="body" idx="1"/>
          </p:nvPr>
        </p:nvSpPr>
        <p:spPr>
          <a:xfrm>
            <a:off x="838200" y="1825625"/>
            <a:ext cx="10515599" cy="4351338"/>
          </a:xfrm>
          <a:prstGeom prst="rect">
            <a:avLst/>
          </a:prstGeom>
          <a:noFill/>
          <a:ln>
            <a:noFill/>
          </a:ln>
        </p:spPr>
        <p:txBody>
          <a:bodyPr wrap="square" lIns="91425" tIns="45700" rIns="91425" bIns="45700" anchor="t" anchorCtr="0">
            <a:noAutofit/>
          </a:bodyPr>
          <a:lstStyle/>
          <a:p>
            <a:pPr marL="0" lvl="0" indent="0" rtl="0">
              <a:spcBef>
                <a:spcPts val="0"/>
              </a:spcBef>
              <a:buNone/>
            </a:pPr>
            <a:endParaRPr sz="4000" b="1" dirty="0">
              <a:latin typeface="Century Gothic"/>
              <a:ea typeface="Century Gothic"/>
              <a:cs typeface="Century Gothic"/>
              <a:sym typeface="Century Gothic"/>
            </a:endParaRPr>
          </a:p>
          <a:p>
            <a:pPr marL="228600" marR="0" lvl="0" indent="-228600" algn="l" rtl="0">
              <a:lnSpc>
                <a:spcPct val="90000"/>
              </a:lnSpc>
              <a:spcBef>
                <a:spcPts val="0"/>
              </a:spcBef>
              <a:spcAft>
                <a:spcPts val="0"/>
              </a:spcAft>
              <a:buClr>
                <a:srgbClr val="FF0000"/>
              </a:buClr>
              <a:buSzPct val="100000"/>
              <a:buFont typeface="Noto Sans Symbols"/>
              <a:buChar char="❖"/>
            </a:pPr>
            <a:r>
              <a:rPr lang="en-US" sz="4000" b="0" i="0" u="none" strike="noStrike" cap="none" dirty="0">
                <a:solidFill>
                  <a:schemeClr val="dk1"/>
                </a:solidFill>
                <a:latin typeface="Century Gothic"/>
                <a:ea typeface="Century Gothic"/>
                <a:cs typeface="Century Gothic"/>
                <a:sym typeface="Century Gothic"/>
              </a:rPr>
              <a:t>How do you define </a:t>
            </a:r>
            <a:r>
              <a:rPr lang="en-US" sz="4000" b="1" i="0" u="none" strike="noStrike" cap="none" dirty="0">
                <a:solidFill>
                  <a:schemeClr val="dk1"/>
                </a:solidFill>
                <a:latin typeface="Century Gothic"/>
                <a:ea typeface="Century Gothic"/>
                <a:cs typeface="Century Gothic"/>
                <a:sym typeface="Century Gothic"/>
              </a:rPr>
              <a:t>civic engagement</a:t>
            </a:r>
            <a:r>
              <a:rPr lang="en-US" sz="4000" b="0" i="0" u="none" strike="noStrike" cap="none" dirty="0">
                <a:solidFill>
                  <a:schemeClr val="dk1"/>
                </a:solidFill>
                <a:latin typeface="Century Gothic"/>
                <a:ea typeface="Century Gothic"/>
                <a:cs typeface="Century Gothic"/>
                <a:sym typeface="Century Gothic"/>
              </a:rPr>
              <a:t>?</a:t>
            </a:r>
          </a:p>
          <a:p>
            <a:pPr marL="457200" lvl="0" indent="0" rtl="0">
              <a:spcBef>
                <a:spcPts val="0"/>
              </a:spcBef>
              <a:buNone/>
            </a:pPr>
            <a:endParaRPr sz="4000" b="1" dirty="0">
              <a:latin typeface="Century Gothic"/>
              <a:ea typeface="Century Gothic"/>
              <a:cs typeface="Century Gothic"/>
              <a:sym typeface="Century Gothic"/>
            </a:endParaRPr>
          </a:p>
          <a:p>
            <a:pPr marL="228600" marR="0" lvl="0" indent="-228600" algn="l" rtl="0">
              <a:lnSpc>
                <a:spcPct val="90000"/>
              </a:lnSpc>
              <a:spcBef>
                <a:spcPts val="1000"/>
              </a:spcBef>
              <a:spcAft>
                <a:spcPts val="0"/>
              </a:spcAft>
              <a:buClr>
                <a:srgbClr val="FF0000"/>
              </a:buClr>
              <a:buSzPct val="100000"/>
              <a:buFont typeface="Noto Sans Symbols"/>
              <a:buChar char="❖"/>
            </a:pPr>
            <a:r>
              <a:rPr lang="en-US" sz="4000" dirty="0">
                <a:latin typeface="Century Gothic"/>
                <a:ea typeface="Century Gothic"/>
                <a:cs typeface="Century Gothic"/>
                <a:sym typeface="Century Gothic"/>
              </a:rPr>
              <a:t>H</a:t>
            </a:r>
            <a:r>
              <a:rPr lang="en-US" sz="4000" b="0" i="0" u="none" strike="noStrike" cap="none" dirty="0">
                <a:solidFill>
                  <a:schemeClr val="dk1"/>
                </a:solidFill>
                <a:latin typeface="Century Gothic"/>
                <a:ea typeface="Century Gothic"/>
                <a:cs typeface="Century Gothic"/>
                <a:sym typeface="Century Gothic"/>
              </a:rPr>
              <a:t>ow do you define </a:t>
            </a:r>
            <a:r>
              <a:rPr lang="en-US" sz="4000" b="1" i="0" u="none" strike="noStrike" cap="none" dirty="0">
                <a:solidFill>
                  <a:schemeClr val="dk1"/>
                </a:solidFill>
                <a:latin typeface="Century Gothic"/>
                <a:ea typeface="Century Gothic"/>
                <a:cs typeface="Century Gothic"/>
                <a:sym typeface="Century Gothic"/>
              </a:rPr>
              <a:t>volunteering</a:t>
            </a:r>
            <a:r>
              <a:rPr lang="en-US" sz="4000" b="0" i="0" u="none" strike="noStrike" cap="none" dirty="0">
                <a:solidFill>
                  <a:schemeClr val="dk1"/>
                </a:solidFill>
                <a:latin typeface="Century Gothic"/>
                <a:ea typeface="Century Gothic"/>
                <a:cs typeface="Century Gothic"/>
                <a:sym typeface="Century Gothic"/>
              </a:rPr>
              <a:t>?</a:t>
            </a:r>
          </a:p>
        </p:txBody>
      </p:sp>
    </p:spTree>
    <p:extLst>
      <p:ext uri="{BB962C8B-B14F-4D97-AF65-F5344CB8AC3E}">
        <p14:creationId xmlns:p14="http://schemas.microsoft.com/office/powerpoint/2010/main" val="126425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838200" y="212725"/>
            <a:ext cx="10515600" cy="1325700"/>
          </a:xfrm>
          <a:prstGeom prst="rect">
            <a:avLst/>
          </a:prstGeom>
        </p:spPr>
        <p:txBody>
          <a:bodyPr wrap="square" lIns="91425" tIns="91425" rIns="91425" bIns="91425" anchor="ctr" anchorCtr="0">
            <a:noAutofit/>
          </a:bodyPr>
          <a:lstStyle/>
          <a:p>
            <a:pPr lvl="0">
              <a:spcBef>
                <a:spcPts val="0"/>
              </a:spcBef>
              <a:buNone/>
            </a:pPr>
            <a:r>
              <a:rPr lang="en-US" sz="5000" b="1" dirty="0">
                <a:latin typeface="Century Gothic"/>
                <a:ea typeface="Century Gothic"/>
                <a:cs typeface="Century Gothic"/>
                <a:sym typeface="Century Gothic"/>
              </a:rPr>
              <a:t>Working Definitions </a:t>
            </a:r>
          </a:p>
        </p:txBody>
      </p:sp>
      <p:sp>
        <p:nvSpPr>
          <p:cNvPr id="107" name="Shape 107"/>
          <p:cNvSpPr txBox="1">
            <a:spLocks noGrp="1"/>
          </p:cNvSpPr>
          <p:nvPr>
            <p:ph type="body" idx="1"/>
          </p:nvPr>
        </p:nvSpPr>
        <p:spPr>
          <a:xfrm>
            <a:off x="477675" y="1615475"/>
            <a:ext cx="11515200" cy="4740600"/>
          </a:xfrm>
          <a:prstGeom prst="rect">
            <a:avLst/>
          </a:prstGeom>
        </p:spPr>
        <p:txBody>
          <a:bodyPr wrap="square" lIns="91425" tIns="91425" rIns="91425" bIns="91425" anchor="t" anchorCtr="0">
            <a:noAutofit/>
          </a:bodyPr>
          <a:lstStyle/>
          <a:p>
            <a:pPr marL="571500" lvl="0" indent="-571500" rtl="0">
              <a:spcBef>
                <a:spcPts val="0"/>
              </a:spcBef>
              <a:buClr>
                <a:srgbClr val="FF0000"/>
              </a:buClr>
              <a:buFont typeface="Wingdings" charset="2"/>
              <a:buChar char="v"/>
            </a:pPr>
            <a:r>
              <a:rPr lang="en-US" sz="3800" dirty="0">
                <a:latin typeface="Century Gothic"/>
                <a:ea typeface="Century Gothic"/>
                <a:cs typeface="Century Gothic"/>
                <a:sym typeface="Century Gothic"/>
              </a:rPr>
              <a:t>Civic Engagement: “Individual and collective actions designed to identify and address issues of public concern.” </a:t>
            </a:r>
            <a:r>
              <a:rPr lang="en-US" sz="2000" dirty="0">
                <a:latin typeface="Century Gothic"/>
                <a:ea typeface="Century Gothic"/>
                <a:cs typeface="Century Gothic"/>
                <a:sym typeface="Century Gothic"/>
              </a:rPr>
              <a:t>(American Psychological Association, 2017) </a:t>
            </a:r>
          </a:p>
          <a:p>
            <a:pPr marL="0" lvl="0" indent="0" rtl="0">
              <a:spcBef>
                <a:spcPts val="0"/>
              </a:spcBef>
              <a:buNone/>
            </a:pPr>
            <a:endParaRPr sz="3800" dirty="0">
              <a:latin typeface="Century Gothic"/>
              <a:ea typeface="Century Gothic"/>
              <a:cs typeface="Century Gothic"/>
              <a:sym typeface="Century Gothic"/>
            </a:endParaRPr>
          </a:p>
          <a:p>
            <a:pPr marL="571500" lvl="0" indent="-571500" rtl="0">
              <a:spcBef>
                <a:spcPts val="0"/>
              </a:spcBef>
              <a:buClr>
                <a:srgbClr val="FF0000"/>
              </a:buClr>
              <a:buFont typeface="Wingdings" charset="2"/>
              <a:buChar char="v"/>
            </a:pPr>
            <a:r>
              <a:rPr lang="en-US" sz="3800" dirty="0">
                <a:latin typeface="Century Gothic"/>
                <a:ea typeface="Century Gothic"/>
                <a:cs typeface="Century Gothic"/>
                <a:sym typeface="Century Gothic"/>
              </a:rPr>
              <a:t>Volunteer: “Individuals who serve for, or through, an organization.” </a:t>
            </a:r>
            <a:r>
              <a:rPr lang="en-US" sz="2000" dirty="0">
                <a:latin typeface="Century Gothic"/>
                <a:ea typeface="Century Gothic"/>
                <a:cs typeface="Century Gothic"/>
                <a:sym typeface="Century Gothic"/>
              </a:rPr>
              <a:t>(CNCS, 2017)</a:t>
            </a:r>
          </a:p>
        </p:txBody>
      </p:sp>
    </p:spTree>
    <p:extLst>
      <p:ext uri="{BB962C8B-B14F-4D97-AF65-F5344CB8AC3E}">
        <p14:creationId xmlns:p14="http://schemas.microsoft.com/office/powerpoint/2010/main" val="1608671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477675" y="194525"/>
            <a:ext cx="11208300" cy="1464300"/>
          </a:xfrm>
          <a:prstGeom prst="rect">
            <a:avLst/>
          </a:prstGeom>
          <a:noFill/>
          <a:ln>
            <a:noFill/>
          </a:ln>
        </p:spPr>
        <p:txBody>
          <a:bodyPr wrap="square"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5000" b="1" i="0" u="none" strike="noStrike" cap="none">
                <a:solidFill>
                  <a:schemeClr val="dk1"/>
                </a:solidFill>
                <a:latin typeface="Century Gothic"/>
                <a:ea typeface="Century Gothic"/>
                <a:cs typeface="Century Gothic"/>
                <a:sym typeface="Century Gothic"/>
              </a:rPr>
              <a:t>Why Civic Engagement and Volunteering?</a:t>
            </a:r>
          </a:p>
        </p:txBody>
      </p:sp>
      <p:sp>
        <p:nvSpPr>
          <p:cNvPr id="112" name="Shape 112"/>
          <p:cNvSpPr txBox="1">
            <a:spLocks noGrp="1"/>
          </p:cNvSpPr>
          <p:nvPr>
            <p:ph type="body" idx="1"/>
          </p:nvPr>
        </p:nvSpPr>
        <p:spPr>
          <a:xfrm>
            <a:off x="233400" y="1368725"/>
            <a:ext cx="11958600" cy="5335800"/>
          </a:xfrm>
          <a:prstGeom prst="rect">
            <a:avLst/>
          </a:prstGeom>
          <a:noFill/>
          <a:ln>
            <a:noFill/>
          </a:ln>
        </p:spPr>
        <p:txBody>
          <a:bodyPr wrap="square" lIns="91425" tIns="91425" rIns="91425" bIns="91425" anchor="t" anchorCtr="0">
            <a:noAutofit/>
          </a:bodyPr>
          <a:lstStyle/>
          <a:p>
            <a:pPr marL="0" marR="0" lvl="0" indent="0" algn="l" rtl="0">
              <a:lnSpc>
                <a:spcPct val="90000"/>
              </a:lnSpc>
              <a:spcBef>
                <a:spcPts val="0"/>
              </a:spcBef>
              <a:spcAft>
                <a:spcPts val="0"/>
              </a:spcAft>
              <a:buNone/>
            </a:pPr>
            <a:endParaRPr>
              <a:latin typeface="Century Gothic"/>
              <a:ea typeface="Century Gothic"/>
              <a:cs typeface="Century Gothic"/>
              <a:sym typeface="Century Gothic"/>
            </a:endParaRPr>
          </a:p>
          <a:p>
            <a:pPr marL="0" marR="0" lvl="0" indent="0" algn="l" rtl="0">
              <a:lnSpc>
                <a:spcPct val="90000"/>
              </a:lnSpc>
              <a:spcBef>
                <a:spcPts val="0"/>
              </a:spcBef>
              <a:spcAft>
                <a:spcPts val="0"/>
              </a:spcAft>
              <a:buNone/>
            </a:pPr>
            <a:endParaRPr>
              <a:latin typeface="Century Gothic"/>
              <a:ea typeface="Century Gothic"/>
              <a:cs typeface="Century Gothic"/>
              <a:sym typeface="Century Gothic"/>
            </a:endParaRPr>
          </a:p>
          <a:p>
            <a:pPr lvl="0" indent="12700" rtl="0">
              <a:spcBef>
                <a:spcPts val="0"/>
              </a:spcBef>
              <a:buClr>
                <a:srgbClr val="FF0000"/>
              </a:buClr>
              <a:buSzPct val="100000"/>
              <a:buFont typeface="Century Gothic"/>
              <a:buChar char="❖"/>
            </a:pPr>
            <a:r>
              <a:rPr lang="en-US">
                <a:latin typeface="Century Gothic"/>
                <a:ea typeface="Century Gothic"/>
                <a:cs typeface="Century Gothic"/>
                <a:sym typeface="Century Gothic"/>
              </a:rPr>
              <a:t>“Engagement in society” is known to “profoundly affect [people’s] quality of life” </a:t>
            </a:r>
            <a:r>
              <a:rPr lang="en-US" sz="2000">
                <a:latin typeface="Century Gothic"/>
                <a:ea typeface="Century Gothic"/>
                <a:cs typeface="Century Gothic"/>
                <a:sym typeface="Century Gothic"/>
              </a:rPr>
              <a:t>(National Research Council, 2014, 1)</a:t>
            </a:r>
            <a:r>
              <a:rPr lang="en-US">
                <a:latin typeface="Century Gothic"/>
                <a:ea typeface="Century Gothic"/>
                <a:cs typeface="Century Gothic"/>
                <a:sym typeface="Century Gothic"/>
              </a:rPr>
              <a:t>. </a:t>
            </a:r>
          </a:p>
          <a:p>
            <a:pPr marL="0" lvl="0" indent="0" rtl="0">
              <a:spcBef>
                <a:spcPts val="0"/>
              </a:spcBef>
              <a:buNone/>
            </a:pPr>
            <a:endParaRPr>
              <a:latin typeface="Century Gothic"/>
              <a:ea typeface="Century Gothic"/>
              <a:cs typeface="Century Gothic"/>
              <a:sym typeface="Century Gothic"/>
            </a:endParaRPr>
          </a:p>
          <a:p>
            <a:pPr lvl="0" indent="12700" rtl="0">
              <a:spcBef>
                <a:spcPts val="0"/>
              </a:spcBef>
              <a:buClr>
                <a:srgbClr val="FF0000"/>
              </a:buClr>
              <a:buSzPct val="100000"/>
              <a:buFont typeface="Noto Sans Symbols"/>
              <a:buChar char="❖"/>
            </a:pPr>
            <a:r>
              <a:rPr lang="en-US">
                <a:latin typeface="Century Gothic"/>
                <a:ea typeface="Century Gothic"/>
                <a:cs typeface="Century Gothic"/>
                <a:sym typeface="Century Gothic"/>
              </a:rPr>
              <a:t>“Citizenship or civic participation consists of behaviors, attitudes, and actions that reflect concerned and active membership in a community. This includes the more traditional electoral citizenship activities, such as voting, serving on nonprofit boards or school boards, as well as less traditional forms of political participation, such as community organizing and social activism” </a:t>
            </a:r>
            <a:r>
              <a:rPr lang="en-US" sz="2000">
                <a:latin typeface="Century Gothic"/>
                <a:ea typeface="Century Gothic"/>
                <a:cs typeface="Century Gothic"/>
                <a:sym typeface="Century Gothic"/>
              </a:rPr>
              <a:t>(CNCS, 2017)</a:t>
            </a:r>
            <a:r>
              <a:rPr lang="en-US">
                <a:latin typeface="Century Gothic"/>
                <a:ea typeface="Century Gothic"/>
                <a:cs typeface="Century Gothic"/>
                <a:sym typeface="Century Gothic"/>
              </a:rPr>
              <a:t>. </a:t>
            </a:r>
          </a:p>
          <a:p>
            <a:pPr marL="228600" marR="0" lvl="0" indent="-228600" algn="l" rtl="0">
              <a:lnSpc>
                <a:spcPct val="90000"/>
              </a:lnSpc>
              <a:spcBef>
                <a:spcPts val="0"/>
              </a:spcBef>
              <a:spcAft>
                <a:spcPts val="0"/>
              </a:spcAft>
              <a:buClr>
                <a:srgbClr val="FF0000"/>
              </a:buClr>
              <a:buSzPct val="100000"/>
              <a:buFont typeface="Noto Sans Symbols"/>
              <a:buNone/>
            </a:pPr>
            <a:endParaRPr sz="3600" b="0" i="0" u="none" strike="noStrike" cap="none">
              <a:solidFill>
                <a:schemeClr val="dk1"/>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5000" b="1" i="0" u="none" strike="noStrike" cap="none">
                <a:solidFill>
                  <a:schemeClr val="dk1"/>
                </a:solidFill>
                <a:latin typeface="Century Gothic"/>
                <a:ea typeface="Century Gothic"/>
                <a:cs typeface="Century Gothic"/>
                <a:sym typeface="Century Gothic"/>
              </a:rPr>
              <a:t>Research says…</a:t>
            </a:r>
          </a:p>
        </p:txBody>
      </p:sp>
      <p:sp>
        <p:nvSpPr>
          <p:cNvPr id="118" name="Shape 118"/>
          <p:cNvSpPr txBox="1">
            <a:spLocks noGrp="1"/>
          </p:cNvSpPr>
          <p:nvPr>
            <p:ph type="body" idx="1"/>
          </p:nvPr>
        </p:nvSpPr>
        <p:spPr>
          <a:xfrm>
            <a:off x="838200" y="1825625"/>
            <a:ext cx="10515599" cy="4351338"/>
          </a:xfrm>
          <a:prstGeom prst="rect">
            <a:avLst/>
          </a:prstGeom>
          <a:noFill/>
          <a:ln>
            <a:noFill/>
          </a:ln>
        </p:spPr>
        <p:txBody>
          <a:bodyPr wrap="square" lIns="91425" tIns="91425" rIns="91425" bIns="91425" anchor="t" anchorCtr="0">
            <a:noAutofit/>
          </a:bodyPr>
          <a:lstStyle/>
          <a:p>
            <a:pPr marL="0" marR="0" lvl="0" indent="0" algn="l" rtl="0">
              <a:lnSpc>
                <a:spcPct val="90000"/>
              </a:lnSpc>
              <a:spcBef>
                <a:spcPts val="0"/>
              </a:spcBef>
              <a:spcAft>
                <a:spcPts val="0"/>
              </a:spcAft>
              <a:buNone/>
            </a:pPr>
            <a:r>
              <a:rPr lang="en-US" sz="3600" b="0" i="0" u="none" strike="noStrike" cap="none">
                <a:solidFill>
                  <a:schemeClr val="dk1"/>
                </a:solidFill>
                <a:latin typeface="Century Gothic"/>
                <a:ea typeface="Century Gothic"/>
                <a:cs typeface="Century Gothic"/>
                <a:sym typeface="Century Gothic"/>
              </a:rPr>
              <a:t>“Engagement in society” is:</a:t>
            </a:r>
          </a:p>
          <a:p>
            <a:pPr marL="0" marR="0" lvl="0" indent="0" algn="l" rtl="0">
              <a:lnSpc>
                <a:spcPct val="90000"/>
              </a:lnSpc>
              <a:spcBef>
                <a:spcPts val="0"/>
              </a:spcBef>
              <a:spcAft>
                <a:spcPts val="0"/>
              </a:spcAft>
              <a:buClr>
                <a:srgbClr val="FF0000"/>
              </a:buClr>
              <a:buSzPct val="25000"/>
              <a:buFont typeface="Arial"/>
              <a:buNone/>
            </a:pPr>
            <a:endParaRPr sz="2000" b="0" i="0" u="none" strike="noStrike" cap="none">
              <a:solidFill>
                <a:schemeClr val="dk1"/>
              </a:solidFill>
              <a:latin typeface="Century Gothic"/>
              <a:ea typeface="Century Gothic"/>
              <a:cs typeface="Century Gothic"/>
              <a:sym typeface="Century Gothic"/>
            </a:endParaRPr>
          </a:p>
          <a:p>
            <a:pPr marL="685800" marR="0" lvl="1" indent="-228600" algn="l" rtl="0">
              <a:lnSpc>
                <a:spcPct val="90000"/>
              </a:lnSpc>
              <a:spcBef>
                <a:spcPts val="0"/>
              </a:spcBef>
              <a:spcAft>
                <a:spcPts val="0"/>
              </a:spcAft>
              <a:buClr>
                <a:srgbClr val="FF0000"/>
              </a:buClr>
              <a:buSzPct val="100000"/>
              <a:buFont typeface="Noto Sans Symbols"/>
              <a:buChar char="❖"/>
            </a:pPr>
            <a:r>
              <a:rPr lang="en-US" sz="3000" b="0" i="0" u="none" strike="noStrike" cap="none">
                <a:solidFill>
                  <a:schemeClr val="dk1"/>
                </a:solidFill>
                <a:latin typeface="Century Gothic"/>
                <a:ea typeface="Century Gothic"/>
                <a:cs typeface="Century Gothic"/>
                <a:sym typeface="Century Gothic"/>
              </a:rPr>
              <a:t>Political participation, </a:t>
            </a:r>
          </a:p>
          <a:p>
            <a:pPr marL="457200" marR="0" lvl="1" indent="0" algn="l" rtl="0">
              <a:lnSpc>
                <a:spcPct val="90000"/>
              </a:lnSpc>
              <a:spcBef>
                <a:spcPts val="0"/>
              </a:spcBef>
              <a:spcAft>
                <a:spcPts val="0"/>
              </a:spcAft>
              <a:buClr>
                <a:srgbClr val="FF0000"/>
              </a:buClr>
              <a:buSzPct val="25000"/>
              <a:buFont typeface="Arial"/>
              <a:buNone/>
            </a:pPr>
            <a:endParaRPr sz="2000" b="0" i="0" u="none" strike="noStrike" cap="none">
              <a:solidFill>
                <a:schemeClr val="dk1"/>
              </a:solidFill>
              <a:latin typeface="Century Gothic"/>
              <a:ea typeface="Century Gothic"/>
              <a:cs typeface="Century Gothic"/>
              <a:sym typeface="Century Gothic"/>
            </a:endParaRPr>
          </a:p>
          <a:p>
            <a:pPr marL="685800" marR="0" lvl="1" indent="-228600" algn="l" rtl="0">
              <a:lnSpc>
                <a:spcPct val="90000"/>
              </a:lnSpc>
              <a:spcBef>
                <a:spcPts val="0"/>
              </a:spcBef>
              <a:spcAft>
                <a:spcPts val="0"/>
              </a:spcAft>
              <a:buClr>
                <a:srgbClr val="FF0000"/>
              </a:buClr>
              <a:buSzPct val="100000"/>
              <a:buFont typeface="Noto Sans Symbols"/>
              <a:buChar char="❖"/>
            </a:pPr>
            <a:r>
              <a:rPr lang="en-US" sz="3000" b="0" i="0" u="none" strike="noStrike" cap="none">
                <a:solidFill>
                  <a:schemeClr val="dk1"/>
                </a:solidFill>
                <a:latin typeface="Century Gothic"/>
                <a:ea typeface="Century Gothic"/>
                <a:cs typeface="Century Gothic"/>
                <a:sym typeface="Century Gothic"/>
              </a:rPr>
              <a:t>Engagement in Community Organization, and</a:t>
            </a:r>
          </a:p>
          <a:p>
            <a:pPr marL="457200" marR="0" lvl="1" indent="0" algn="l" rtl="0">
              <a:lnSpc>
                <a:spcPct val="90000"/>
              </a:lnSpc>
              <a:spcBef>
                <a:spcPts val="0"/>
              </a:spcBef>
              <a:spcAft>
                <a:spcPts val="0"/>
              </a:spcAft>
              <a:buClr>
                <a:srgbClr val="FF0000"/>
              </a:buClr>
              <a:buSzPct val="25000"/>
              <a:buFont typeface="Arial"/>
              <a:buNone/>
            </a:pPr>
            <a:endParaRPr sz="2000" b="0" i="0" u="none" strike="noStrike" cap="none">
              <a:solidFill>
                <a:schemeClr val="dk1"/>
              </a:solidFill>
              <a:latin typeface="Century Gothic"/>
              <a:ea typeface="Century Gothic"/>
              <a:cs typeface="Century Gothic"/>
              <a:sym typeface="Century Gothic"/>
            </a:endParaRPr>
          </a:p>
          <a:p>
            <a:pPr marL="685800" marR="0" lvl="1" indent="-228600" algn="l" rtl="0">
              <a:lnSpc>
                <a:spcPct val="90000"/>
              </a:lnSpc>
              <a:spcBef>
                <a:spcPts val="0"/>
              </a:spcBef>
              <a:spcAft>
                <a:spcPts val="0"/>
              </a:spcAft>
              <a:buClr>
                <a:srgbClr val="FF0000"/>
              </a:buClr>
              <a:buSzPct val="100000"/>
              <a:buFont typeface="Noto Sans Symbols"/>
              <a:buChar char="❖"/>
            </a:pPr>
            <a:r>
              <a:rPr lang="en-US" sz="3000" b="0" i="0" u="none" strike="noStrike" cap="none">
                <a:solidFill>
                  <a:schemeClr val="dk1"/>
                </a:solidFill>
                <a:latin typeface="Century Gothic"/>
                <a:ea typeface="Century Gothic"/>
                <a:cs typeface="Century Gothic"/>
                <a:sym typeface="Century Gothic"/>
              </a:rPr>
              <a:t>Connectedness with friends, family, and neighbors</a:t>
            </a:r>
          </a:p>
          <a:p>
            <a:pPr marL="457200" marR="0" lvl="0" indent="0" algn="l" rtl="0">
              <a:lnSpc>
                <a:spcPct val="90000"/>
              </a:lnSpc>
              <a:spcBef>
                <a:spcPts val="0"/>
              </a:spcBef>
              <a:spcAft>
                <a:spcPts val="0"/>
              </a:spcAft>
              <a:buNone/>
            </a:pPr>
            <a:r>
              <a:rPr lang="en-US" sz="3000" b="0" i="0" u="none" strike="noStrike" cap="none">
                <a:solidFill>
                  <a:schemeClr val="dk1"/>
                </a:solidFill>
                <a:latin typeface="Century Gothic"/>
                <a:ea typeface="Century Gothic"/>
                <a:cs typeface="Century Gothic"/>
                <a:sym typeface="Century Gothic"/>
              </a:rPr>
              <a:t> </a:t>
            </a:r>
            <a:r>
              <a:rPr lang="en-US" sz="2000" b="0" i="0" u="none" strike="noStrike" cap="none">
                <a:solidFill>
                  <a:schemeClr val="dk1"/>
                </a:solidFill>
                <a:latin typeface="Century Gothic"/>
                <a:ea typeface="Century Gothic"/>
                <a:cs typeface="Century Gothic"/>
                <a:sym typeface="Century Gothic"/>
              </a:rPr>
              <a:t>(National Research Council, 2014)</a:t>
            </a:r>
            <a:r>
              <a:rPr lang="en-US" b="0" i="0" u="none" strike="noStrike" cap="none">
                <a:solidFill>
                  <a:schemeClr val="dk1"/>
                </a:solidFill>
                <a:latin typeface="Century Gothic"/>
                <a:ea typeface="Century Gothic"/>
                <a:cs typeface="Century Gothic"/>
                <a:sym typeface="Century Gothic"/>
              </a:rPr>
              <a:t>.</a:t>
            </a:r>
          </a:p>
          <a:p>
            <a:pPr marL="228600" marR="0" lvl="0" indent="-228600" algn="l" rtl="0">
              <a:lnSpc>
                <a:spcPct val="90000"/>
              </a:lnSpc>
              <a:spcBef>
                <a:spcPts val="0"/>
              </a:spcBef>
              <a:spcAft>
                <a:spcPts val="0"/>
              </a:spcAft>
              <a:buClr>
                <a:srgbClr val="FF0000"/>
              </a:buClr>
              <a:buSzPct val="100000"/>
              <a:buFont typeface="Noto Sans Symbols"/>
              <a:buNone/>
            </a:pPr>
            <a:endParaRPr sz="3400" b="0" i="0" u="none" strike="noStrike" cap="none">
              <a:solidFill>
                <a:schemeClr val="dk1"/>
              </a:solidFill>
              <a:latin typeface="Century Gothic"/>
              <a:ea typeface="Century Gothic"/>
              <a:cs typeface="Century Gothic"/>
              <a:sym typeface="Century Gothic"/>
            </a:endParaRPr>
          </a:p>
          <a:p>
            <a:pPr marL="228600" marR="0" lvl="0" indent="-50800" algn="l" rtl="0">
              <a:lnSpc>
                <a:spcPct val="90000"/>
              </a:lnSpc>
              <a:spcBef>
                <a:spcPts val="1000"/>
              </a:spcBef>
              <a:spcAft>
                <a:spcPts val="0"/>
              </a:spcAft>
              <a:buClr>
                <a:schemeClr val="dk1"/>
              </a:buClr>
              <a:buSzPct val="100000"/>
              <a:buFont typeface="Arial"/>
              <a:buNone/>
            </a:pPr>
            <a:endParaRPr sz="28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5000" b="1" i="0" u="none" strike="noStrike" cap="none">
                <a:solidFill>
                  <a:schemeClr val="dk1"/>
                </a:solidFill>
                <a:latin typeface="Century Gothic"/>
                <a:ea typeface="Century Gothic"/>
                <a:cs typeface="Century Gothic"/>
                <a:sym typeface="Century Gothic"/>
              </a:rPr>
              <a:t>Why Emphasize Older Adults?</a:t>
            </a:r>
          </a:p>
        </p:txBody>
      </p:sp>
      <p:sp>
        <p:nvSpPr>
          <p:cNvPr id="124" name="Shape 124"/>
          <p:cNvSpPr txBox="1">
            <a:spLocks noGrp="1"/>
          </p:cNvSpPr>
          <p:nvPr>
            <p:ph type="body" idx="1"/>
          </p:nvPr>
        </p:nvSpPr>
        <p:spPr>
          <a:xfrm>
            <a:off x="838200" y="1825625"/>
            <a:ext cx="10515599" cy="4351338"/>
          </a:xfrm>
          <a:prstGeom prst="rect">
            <a:avLst/>
          </a:prstGeom>
          <a:noFill/>
          <a:ln>
            <a:noFill/>
          </a:ln>
        </p:spPr>
        <p:txBody>
          <a:bodyPr wrap="square" lIns="91425" tIns="91425" rIns="91425" bIns="91425" anchor="t" anchorCtr="0">
            <a:noAutofit/>
          </a:bodyPr>
          <a:lstStyle/>
          <a:p>
            <a:pPr marL="228600" marR="0" lvl="0" indent="-190500" algn="l" rtl="0">
              <a:lnSpc>
                <a:spcPct val="90000"/>
              </a:lnSpc>
              <a:spcBef>
                <a:spcPts val="0"/>
              </a:spcBef>
              <a:spcAft>
                <a:spcPts val="0"/>
              </a:spcAft>
              <a:buClr>
                <a:srgbClr val="FF0000"/>
              </a:buClr>
              <a:buSzPct val="100000"/>
              <a:buFont typeface="Noto Sans Symbols"/>
              <a:buChar char="❖"/>
            </a:pPr>
            <a:r>
              <a:rPr lang="en-US" sz="3000" b="0" i="0" u="none" strike="noStrike" cap="none">
                <a:solidFill>
                  <a:schemeClr val="dk1"/>
                </a:solidFill>
                <a:latin typeface="Century Gothic"/>
                <a:ea typeface="Century Gothic"/>
                <a:cs typeface="Century Gothic"/>
                <a:sym typeface="Century Gothic"/>
              </a:rPr>
              <a:t>Americans are living longer than ever before </a:t>
            </a:r>
            <a:r>
              <a:rPr lang="en-US" sz="2000" b="0" i="0" u="none" strike="noStrike" cap="none">
                <a:solidFill>
                  <a:schemeClr val="dk1"/>
                </a:solidFill>
                <a:latin typeface="Century Gothic"/>
                <a:ea typeface="Century Gothic"/>
                <a:cs typeface="Century Gothic"/>
                <a:sym typeface="Century Gothic"/>
              </a:rPr>
              <a:t>(Federal Interagency Forum on Age-Related Statistics, 2016)</a:t>
            </a:r>
            <a:r>
              <a:rPr lang="en-US" sz="3000" b="0" i="0" u="none" strike="noStrike" cap="none">
                <a:solidFill>
                  <a:schemeClr val="dk1"/>
                </a:solidFill>
                <a:latin typeface="Century Gothic"/>
                <a:ea typeface="Century Gothic"/>
                <a:cs typeface="Century Gothic"/>
                <a:sym typeface="Century Gothic"/>
              </a:rPr>
              <a:t>.</a:t>
            </a:r>
          </a:p>
          <a:p>
            <a:pPr marL="0" marR="0" lvl="0" indent="0" algn="l" rtl="0">
              <a:lnSpc>
                <a:spcPct val="90000"/>
              </a:lnSpc>
              <a:spcBef>
                <a:spcPts val="0"/>
              </a:spcBef>
              <a:spcAft>
                <a:spcPts val="0"/>
              </a:spcAft>
              <a:buClr>
                <a:srgbClr val="FF0000"/>
              </a:buClr>
              <a:buSzPct val="25000"/>
              <a:buFont typeface="Arial"/>
              <a:buNone/>
            </a:pPr>
            <a:endParaRPr sz="3000" b="0" i="0" u="none" strike="noStrike" cap="none">
              <a:solidFill>
                <a:schemeClr val="dk1"/>
              </a:solidFill>
              <a:latin typeface="Century Gothic"/>
              <a:ea typeface="Century Gothic"/>
              <a:cs typeface="Century Gothic"/>
              <a:sym typeface="Century Gothic"/>
            </a:endParaRPr>
          </a:p>
          <a:p>
            <a:pPr marL="228600" marR="0" lvl="0" indent="-190500" algn="l" rtl="0">
              <a:lnSpc>
                <a:spcPct val="90000"/>
              </a:lnSpc>
              <a:spcBef>
                <a:spcPts val="0"/>
              </a:spcBef>
              <a:spcAft>
                <a:spcPts val="0"/>
              </a:spcAft>
              <a:buClr>
                <a:srgbClr val="FF0000"/>
              </a:buClr>
              <a:buSzPct val="100000"/>
              <a:buFont typeface="Noto Sans Symbols"/>
              <a:buChar char="❖"/>
            </a:pPr>
            <a:r>
              <a:rPr lang="en-US" sz="3000" b="0" i="0" u="none" strike="noStrike" cap="none">
                <a:solidFill>
                  <a:schemeClr val="dk1"/>
                </a:solidFill>
                <a:latin typeface="Century Gothic"/>
                <a:ea typeface="Century Gothic"/>
                <a:cs typeface="Century Gothic"/>
                <a:sym typeface="Century Gothic"/>
              </a:rPr>
              <a:t>Older adults age 60+ are the fastest growing segment of the population in most countries </a:t>
            </a:r>
            <a:r>
              <a:rPr lang="en-US" sz="2000" b="0" i="0" u="none" strike="noStrike" cap="none">
                <a:solidFill>
                  <a:schemeClr val="dk1"/>
                </a:solidFill>
                <a:latin typeface="Century Gothic"/>
                <a:ea typeface="Century Gothic"/>
                <a:cs typeface="Century Gothic"/>
                <a:sym typeface="Century Gothic"/>
              </a:rPr>
              <a:t>(WHO, 2015)</a:t>
            </a:r>
            <a:r>
              <a:rPr lang="en-US" sz="3000" b="0" i="0" u="none" strike="noStrike" cap="none">
                <a:solidFill>
                  <a:schemeClr val="dk1"/>
                </a:solidFill>
                <a:latin typeface="Century Gothic"/>
                <a:ea typeface="Century Gothic"/>
                <a:cs typeface="Century Gothic"/>
                <a:sym typeface="Century Gothic"/>
              </a:rPr>
              <a:t>.</a:t>
            </a:r>
          </a:p>
          <a:p>
            <a:pPr marL="0" marR="0" lvl="0" indent="0" algn="l" rtl="0">
              <a:lnSpc>
                <a:spcPct val="90000"/>
              </a:lnSpc>
              <a:spcBef>
                <a:spcPts val="0"/>
              </a:spcBef>
              <a:spcAft>
                <a:spcPts val="0"/>
              </a:spcAft>
              <a:buClr>
                <a:srgbClr val="FF0000"/>
              </a:buClr>
              <a:buSzPct val="25000"/>
              <a:buFont typeface="Arial"/>
              <a:buNone/>
            </a:pPr>
            <a:endParaRPr sz="3000" b="0" i="0" u="none" strike="noStrike" cap="none">
              <a:solidFill>
                <a:schemeClr val="dk1"/>
              </a:solidFill>
              <a:latin typeface="Century Gothic"/>
              <a:ea typeface="Century Gothic"/>
              <a:cs typeface="Century Gothic"/>
              <a:sym typeface="Century Gothic"/>
            </a:endParaRPr>
          </a:p>
          <a:p>
            <a:pPr marL="228600" marR="0" lvl="0" indent="-190500" algn="l" rtl="0">
              <a:lnSpc>
                <a:spcPct val="90000"/>
              </a:lnSpc>
              <a:spcBef>
                <a:spcPts val="0"/>
              </a:spcBef>
              <a:spcAft>
                <a:spcPts val="0"/>
              </a:spcAft>
              <a:buClr>
                <a:srgbClr val="FF0000"/>
              </a:buClr>
              <a:buSzPct val="100000"/>
              <a:buFont typeface="Noto Sans Symbols"/>
              <a:buChar char="❖"/>
            </a:pPr>
            <a:r>
              <a:rPr lang="en-US" sz="3000" b="0" i="0" u="none" strike="noStrike" cap="none">
                <a:solidFill>
                  <a:schemeClr val="dk1"/>
                </a:solidFill>
                <a:latin typeface="Century Gothic"/>
                <a:ea typeface="Century Gothic"/>
                <a:cs typeface="Century Gothic"/>
                <a:sym typeface="Century Gothic"/>
              </a:rPr>
              <a:t>DC is an </a:t>
            </a:r>
            <a:r>
              <a:rPr lang="en-US" sz="3000">
                <a:latin typeface="Century Gothic"/>
                <a:ea typeface="Century Gothic"/>
                <a:cs typeface="Century Gothic"/>
                <a:sym typeface="Century Gothic"/>
              </a:rPr>
              <a:t>A</a:t>
            </a:r>
            <a:r>
              <a:rPr lang="en-US" sz="3000" b="0" i="0" u="none" strike="noStrike" cap="none">
                <a:solidFill>
                  <a:schemeClr val="dk1"/>
                </a:solidFill>
                <a:latin typeface="Century Gothic"/>
                <a:ea typeface="Century Gothic"/>
                <a:cs typeface="Century Gothic"/>
                <a:sym typeface="Century Gothic"/>
              </a:rPr>
              <a:t>ge-</a:t>
            </a:r>
            <a:r>
              <a:rPr lang="en-US" sz="3000">
                <a:latin typeface="Century Gothic"/>
                <a:ea typeface="Century Gothic"/>
                <a:cs typeface="Century Gothic"/>
                <a:sym typeface="Century Gothic"/>
              </a:rPr>
              <a:t>F</a:t>
            </a:r>
            <a:r>
              <a:rPr lang="en-US" sz="3000" b="0" i="0" u="none" strike="noStrike" cap="none">
                <a:solidFill>
                  <a:schemeClr val="dk1"/>
                </a:solidFill>
                <a:latin typeface="Century Gothic"/>
                <a:ea typeface="Century Gothic"/>
                <a:cs typeface="Century Gothic"/>
                <a:sym typeface="Century Gothic"/>
              </a:rPr>
              <a:t>riendly city with an active older adult population coming together to serve one another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5000" b="1" i="0" u="none" strike="noStrike" cap="none">
                <a:solidFill>
                  <a:schemeClr val="dk1"/>
                </a:solidFill>
                <a:latin typeface="Century Gothic"/>
                <a:ea typeface="Century Gothic"/>
                <a:cs typeface="Century Gothic"/>
                <a:sym typeface="Century Gothic"/>
              </a:rPr>
              <a:t>Older Adults Who Volunteer:</a:t>
            </a:r>
          </a:p>
        </p:txBody>
      </p:sp>
      <p:sp>
        <p:nvSpPr>
          <p:cNvPr id="130" name="Shape 130"/>
          <p:cNvSpPr txBox="1">
            <a:spLocks noGrp="1"/>
          </p:cNvSpPr>
          <p:nvPr>
            <p:ph type="body" idx="1"/>
          </p:nvPr>
        </p:nvSpPr>
        <p:spPr>
          <a:xfrm>
            <a:off x="838200" y="2017011"/>
            <a:ext cx="10515599" cy="4351338"/>
          </a:xfrm>
          <a:prstGeom prst="rect">
            <a:avLst/>
          </a:prstGeom>
          <a:noFill/>
          <a:ln>
            <a:noFill/>
          </a:ln>
        </p:spPr>
        <p:txBody>
          <a:bodyPr wrap="square" lIns="91425" tIns="91425" rIns="91425" bIns="91425" anchor="t" anchorCtr="0">
            <a:noAutofit/>
          </a:bodyPr>
          <a:lstStyle/>
          <a:p>
            <a:pPr marL="228600" marR="0" lvl="0" indent="-228600" algn="l" rtl="0">
              <a:lnSpc>
                <a:spcPct val="90000"/>
              </a:lnSpc>
              <a:spcBef>
                <a:spcPts val="0"/>
              </a:spcBef>
              <a:spcAft>
                <a:spcPts val="0"/>
              </a:spcAft>
              <a:buClr>
                <a:srgbClr val="FF0000"/>
              </a:buClr>
              <a:buSzPct val="100000"/>
              <a:buFont typeface="Noto Sans Symbols"/>
              <a:buChar char="❖"/>
            </a:pPr>
            <a:r>
              <a:rPr lang="en-US" sz="3200" b="0" i="0" u="none" strike="noStrike" cap="none">
                <a:solidFill>
                  <a:schemeClr val="dk1"/>
                </a:solidFill>
                <a:latin typeface="Century Gothic"/>
                <a:ea typeface="Century Gothic"/>
                <a:cs typeface="Century Gothic"/>
                <a:sym typeface="Century Gothic"/>
              </a:rPr>
              <a:t>Have reduced risk of mortality, </a:t>
            </a:r>
          </a:p>
          <a:p>
            <a:pPr marL="0" marR="0" lvl="0" indent="0" algn="l" rtl="0">
              <a:lnSpc>
                <a:spcPct val="90000"/>
              </a:lnSpc>
              <a:spcBef>
                <a:spcPts val="0"/>
              </a:spcBef>
              <a:spcAft>
                <a:spcPts val="0"/>
              </a:spcAft>
              <a:buClr>
                <a:srgbClr val="FF0000"/>
              </a:buClr>
              <a:buSzPct val="25000"/>
              <a:buFont typeface="Arial"/>
              <a:buNone/>
            </a:pPr>
            <a:endParaRPr sz="2000" b="0" i="0" u="none" strike="noStrike" cap="none">
              <a:solidFill>
                <a:schemeClr val="dk1"/>
              </a:solidFill>
              <a:latin typeface="Century Gothic"/>
              <a:ea typeface="Century Gothic"/>
              <a:cs typeface="Century Gothic"/>
              <a:sym typeface="Century Gothic"/>
            </a:endParaRPr>
          </a:p>
          <a:p>
            <a:pPr marL="228600" marR="0" lvl="0" indent="-228600" algn="l" rtl="0">
              <a:lnSpc>
                <a:spcPct val="90000"/>
              </a:lnSpc>
              <a:spcBef>
                <a:spcPts val="0"/>
              </a:spcBef>
              <a:spcAft>
                <a:spcPts val="0"/>
              </a:spcAft>
              <a:buClr>
                <a:srgbClr val="FF0000"/>
              </a:buClr>
              <a:buSzPct val="100000"/>
              <a:buFont typeface="Noto Sans Symbols"/>
              <a:buChar char="❖"/>
            </a:pPr>
            <a:r>
              <a:rPr lang="en-US" sz="3200" b="0" i="0" u="none" strike="noStrike" cap="none">
                <a:solidFill>
                  <a:schemeClr val="dk1"/>
                </a:solidFill>
                <a:latin typeface="Century Gothic"/>
                <a:ea typeface="Century Gothic"/>
                <a:cs typeface="Century Gothic"/>
                <a:sym typeface="Century Gothic"/>
              </a:rPr>
              <a:t>Experience greater life satisfaction and happiness,</a:t>
            </a:r>
          </a:p>
          <a:p>
            <a:pPr marL="0" marR="0" lvl="0" indent="0" algn="l" rtl="0">
              <a:lnSpc>
                <a:spcPct val="90000"/>
              </a:lnSpc>
              <a:spcBef>
                <a:spcPts val="0"/>
              </a:spcBef>
              <a:spcAft>
                <a:spcPts val="0"/>
              </a:spcAft>
              <a:buClr>
                <a:srgbClr val="FF0000"/>
              </a:buClr>
              <a:buSzPct val="25000"/>
              <a:buFont typeface="Arial"/>
              <a:buNone/>
            </a:pPr>
            <a:r>
              <a:rPr lang="en-US" sz="3200" b="0" i="0" u="none" strike="noStrike" cap="none">
                <a:solidFill>
                  <a:schemeClr val="dk1"/>
                </a:solidFill>
                <a:latin typeface="Century Gothic"/>
                <a:ea typeface="Century Gothic"/>
                <a:cs typeface="Century Gothic"/>
                <a:sym typeface="Century Gothic"/>
              </a:rPr>
              <a:t> </a:t>
            </a:r>
          </a:p>
          <a:p>
            <a:pPr marL="228600" marR="0" lvl="0" indent="-228600" algn="l" rtl="0">
              <a:lnSpc>
                <a:spcPct val="90000"/>
              </a:lnSpc>
              <a:spcBef>
                <a:spcPts val="0"/>
              </a:spcBef>
              <a:spcAft>
                <a:spcPts val="0"/>
              </a:spcAft>
              <a:buClr>
                <a:srgbClr val="FF0000"/>
              </a:buClr>
              <a:buSzPct val="100000"/>
              <a:buFont typeface="Noto Sans Symbols"/>
              <a:buChar char="❖"/>
            </a:pPr>
            <a:r>
              <a:rPr lang="en-US" sz="3200" b="0" i="0" u="none" strike="noStrike" cap="none">
                <a:solidFill>
                  <a:schemeClr val="dk1"/>
                </a:solidFill>
                <a:latin typeface="Century Gothic"/>
                <a:ea typeface="Century Gothic"/>
                <a:cs typeface="Century Gothic"/>
                <a:sym typeface="Century Gothic"/>
              </a:rPr>
              <a:t>Enjoy better psychological well-being, and</a:t>
            </a:r>
          </a:p>
          <a:p>
            <a:pPr marL="0" marR="0" lvl="0" indent="0" algn="l" rtl="0">
              <a:lnSpc>
                <a:spcPct val="90000"/>
              </a:lnSpc>
              <a:spcBef>
                <a:spcPts val="0"/>
              </a:spcBef>
              <a:spcAft>
                <a:spcPts val="0"/>
              </a:spcAft>
              <a:buClr>
                <a:srgbClr val="FF0000"/>
              </a:buClr>
              <a:buSzPct val="25000"/>
              <a:buFont typeface="Arial"/>
              <a:buNone/>
            </a:pPr>
            <a:endParaRPr sz="2000">
              <a:latin typeface="Century Gothic"/>
              <a:ea typeface="Century Gothic"/>
              <a:cs typeface="Century Gothic"/>
              <a:sym typeface="Century Gothic"/>
            </a:endParaRPr>
          </a:p>
          <a:p>
            <a:pPr marL="228600" marR="0" lvl="0" indent="-228600" algn="l" rtl="0">
              <a:lnSpc>
                <a:spcPct val="90000"/>
              </a:lnSpc>
              <a:spcBef>
                <a:spcPts val="0"/>
              </a:spcBef>
              <a:spcAft>
                <a:spcPts val="0"/>
              </a:spcAft>
              <a:buClr>
                <a:srgbClr val="FF0000"/>
              </a:buClr>
              <a:buSzPct val="100000"/>
              <a:buFont typeface="Noto Sans Symbols"/>
              <a:buChar char="❖"/>
            </a:pPr>
            <a:r>
              <a:rPr lang="en-US" sz="3200" b="0" i="0" u="none" strike="noStrike" cap="none">
                <a:solidFill>
                  <a:schemeClr val="dk1"/>
                </a:solidFill>
                <a:latin typeface="Century Gothic"/>
                <a:ea typeface="Century Gothic"/>
                <a:cs typeface="Century Gothic"/>
                <a:sym typeface="Century Gothic"/>
              </a:rPr>
              <a:t>Suffer fewer depressive symptoms</a:t>
            </a:r>
            <a:r>
              <a:rPr lang="en-US" sz="3200">
                <a:latin typeface="Century Gothic"/>
                <a:ea typeface="Century Gothic"/>
                <a:cs typeface="Century Gothic"/>
                <a:sym typeface="Century Gothic"/>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838200" y="531627"/>
            <a:ext cx="10515600" cy="882947"/>
          </a:xfrm>
          <a:prstGeom prst="rect">
            <a:avLst/>
          </a:prstGeom>
        </p:spPr>
        <p:txBody>
          <a:bodyPr wrap="square" lIns="91425" tIns="91425" rIns="91425" bIns="91425" anchor="ctr" anchorCtr="0">
            <a:noAutofit/>
          </a:bodyPr>
          <a:lstStyle/>
          <a:p>
            <a:pPr lvl="0">
              <a:spcBef>
                <a:spcPts val="0"/>
              </a:spcBef>
              <a:buClr>
                <a:schemeClr val="dk1"/>
              </a:buClr>
              <a:buSzPct val="25000"/>
              <a:buFont typeface="Calibri"/>
              <a:buNone/>
            </a:pPr>
            <a:r>
              <a:rPr lang="en-US" sz="5000" b="1" dirty="0">
                <a:latin typeface="Century Gothic"/>
                <a:ea typeface="Century Gothic"/>
                <a:cs typeface="Century Gothic"/>
                <a:sym typeface="Century Gothic"/>
              </a:rPr>
              <a:t>Gaps in the research</a:t>
            </a:r>
          </a:p>
          <a:p>
            <a:pPr lvl="0">
              <a:spcBef>
                <a:spcPts val="0"/>
              </a:spcBef>
              <a:buNone/>
            </a:pPr>
            <a:endParaRPr dirty="0"/>
          </a:p>
        </p:txBody>
      </p:sp>
      <p:sp>
        <p:nvSpPr>
          <p:cNvPr id="142" name="Shape 142"/>
          <p:cNvSpPr txBox="1">
            <a:spLocks noGrp="1"/>
          </p:cNvSpPr>
          <p:nvPr>
            <p:ph type="body" idx="1"/>
          </p:nvPr>
        </p:nvSpPr>
        <p:spPr>
          <a:xfrm>
            <a:off x="838200" y="1089900"/>
            <a:ext cx="11223000" cy="5768100"/>
          </a:xfrm>
          <a:prstGeom prst="rect">
            <a:avLst/>
          </a:prstGeom>
        </p:spPr>
        <p:txBody>
          <a:bodyPr wrap="square" lIns="91425" tIns="91425" rIns="91425" bIns="91425" anchor="t" anchorCtr="0">
            <a:noAutofit/>
          </a:bodyPr>
          <a:lstStyle/>
          <a:p>
            <a:pPr indent="0">
              <a:spcBef>
                <a:spcPts val="0"/>
              </a:spcBef>
              <a:buClr>
                <a:srgbClr val="FF0000"/>
              </a:buClr>
              <a:buNone/>
            </a:pPr>
            <a:endParaRPr lang="en-US" dirty="0" smtClean="0">
              <a:latin typeface="Century Gothic" charset="0"/>
              <a:ea typeface="Century Gothic" charset="0"/>
              <a:cs typeface="Century Gothic" charset="0"/>
            </a:endParaRPr>
          </a:p>
          <a:p>
            <a:pPr>
              <a:spcBef>
                <a:spcPts val="0"/>
              </a:spcBef>
              <a:buClr>
                <a:srgbClr val="FF0000"/>
              </a:buClr>
              <a:buFont typeface="Wingdings" charset="2"/>
              <a:buChar char="v"/>
            </a:pPr>
            <a:r>
              <a:rPr lang="en-US" dirty="0" smtClean="0">
                <a:latin typeface="Century Gothic" charset="0"/>
                <a:ea typeface="Century Gothic" charset="0"/>
                <a:cs typeface="Century Gothic" charset="0"/>
              </a:rPr>
              <a:t> </a:t>
            </a:r>
            <a:r>
              <a:rPr lang="en-US" dirty="0">
                <a:latin typeface="Century Gothic" charset="0"/>
                <a:ea typeface="Century Gothic" charset="0"/>
                <a:cs typeface="Century Gothic" charset="0"/>
              </a:rPr>
              <a:t>People are more involved than what the research shows</a:t>
            </a:r>
          </a:p>
          <a:p>
            <a:pPr indent="0">
              <a:spcBef>
                <a:spcPts val="0"/>
              </a:spcBef>
              <a:buClr>
                <a:srgbClr val="FF0000"/>
              </a:buClr>
              <a:buNone/>
            </a:pPr>
            <a:endParaRPr lang="en-US" dirty="0">
              <a:latin typeface="Century Gothic" charset="0"/>
              <a:ea typeface="Century Gothic" charset="0"/>
              <a:cs typeface="Century Gothic" charset="0"/>
            </a:endParaRPr>
          </a:p>
          <a:p>
            <a:pPr indent="0">
              <a:spcBef>
                <a:spcPts val="0"/>
              </a:spcBef>
              <a:buClr>
                <a:srgbClr val="FF0000"/>
              </a:buClr>
              <a:buNone/>
            </a:pPr>
            <a:endParaRPr lang="en-US" sz="1000" dirty="0">
              <a:latin typeface="Century Gothic" charset="0"/>
              <a:ea typeface="Century Gothic" charset="0"/>
              <a:cs typeface="Century Gothic" charset="0"/>
            </a:endParaRPr>
          </a:p>
          <a:p>
            <a:pPr>
              <a:spcBef>
                <a:spcPts val="0"/>
              </a:spcBef>
              <a:buClr>
                <a:srgbClr val="FF0000"/>
              </a:buClr>
              <a:buFont typeface="Wingdings" charset="2"/>
              <a:buChar char="v"/>
            </a:pPr>
            <a:r>
              <a:rPr lang="en-US" dirty="0">
                <a:latin typeface="Century Gothic" charset="0"/>
                <a:ea typeface="Century Gothic" charset="0"/>
                <a:cs typeface="Century Gothic" charset="0"/>
              </a:rPr>
              <a:t> “Volunteerism is often understood to only mean formal </a:t>
            </a:r>
          </a:p>
          <a:p>
            <a:pPr indent="0">
              <a:spcBef>
                <a:spcPts val="0"/>
              </a:spcBef>
              <a:buClr>
                <a:srgbClr val="FF0000"/>
              </a:buClr>
              <a:buNone/>
            </a:pPr>
            <a:r>
              <a:rPr lang="en-US" dirty="0">
                <a:latin typeface="Century Gothic" charset="0"/>
                <a:ea typeface="Century Gothic" charset="0"/>
                <a:cs typeface="Century Gothic" charset="0"/>
              </a:rPr>
              <a:t>	volunteer activities” (</a:t>
            </a:r>
            <a:r>
              <a:rPr lang="en-US" dirty="0">
                <a:latin typeface="Century Gothic"/>
                <a:ea typeface="Century Gothic"/>
                <a:cs typeface="Century Gothic"/>
                <a:sym typeface="Century Gothic"/>
              </a:rPr>
              <a:t>Martinez et. al, 2011, p. 25).</a:t>
            </a:r>
          </a:p>
          <a:p>
            <a:pPr indent="0">
              <a:spcBef>
                <a:spcPts val="0"/>
              </a:spcBef>
              <a:buClr>
                <a:srgbClr val="FF0000"/>
              </a:buClr>
              <a:buNone/>
            </a:pPr>
            <a:endParaRPr lang="en-US" dirty="0">
              <a:latin typeface="Century Gothic" charset="0"/>
              <a:ea typeface="Century Gothic" charset="0"/>
              <a:cs typeface="Century Gothic" charset="0"/>
            </a:endParaRPr>
          </a:p>
          <a:p>
            <a:pPr indent="0">
              <a:spcBef>
                <a:spcPts val="0"/>
              </a:spcBef>
              <a:buClr>
                <a:srgbClr val="FF0000"/>
              </a:buClr>
              <a:buNone/>
            </a:pPr>
            <a:endParaRPr lang="en-US" sz="1000" dirty="0">
              <a:latin typeface="Century Gothic" charset="0"/>
              <a:ea typeface="Century Gothic" charset="0"/>
              <a:cs typeface="Century Gothic" charset="0"/>
              <a:sym typeface="Century Gothic"/>
            </a:endParaRPr>
          </a:p>
          <a:p>
            <a:pPr>
              <a:spcBef>
                <a:spcPts val="0"/>
              </a:spcBef>
              <a:buClr>
                <a:srgbClr val="FF0000"/>
              </a:buClr>
              <a:buFont typeface="Wingdings" charset="2"/>
              <a:buChar char="v"/>
            </a:pPr>
            <a:r>
              <a:rPr lang="en-US" dirty="0">
                <a:latin typeface="Century Gothic"/>
                <a:ea typeface="Century Gothic"/>
                <a:cs typeface="Century Gothic"/>
                <a:sym typeface="Century Gothic"/>
              </a:rPr>
              <a:t> Research often does not include sporadic or infrequent   	activities </a:t>
            </a:r>
          </a:p>
          <a:p>
            <a:pPr indent="0">
              <a:spcBef>
                <a:spcPts val="0"/>
              </a:spcBef>
              <a:buClr>
                <a:srgbClr val="FF0000"/>
              </a:buClr>
              <a:buNone/>
            </a:pPr>
            <a:endParaRPr lang="en-US" dirty="0">
              <a:latin typeface="Century Gothic"/>
              <a:ea typeface="Century Gothic"/>
              <a:cs typeface="Century Gothic"/>
              <a:sym typeface="Century Gothic"/>
            </a:endParaRPr>
          </a:p>
          <a:p>
            <a:pPr indent="0">
              <a:spcBef>
                <a:spcPts val="0"/>
              </a:spcBef>
              <a:buClr>
                <a:srgbClr val="FF0000"/>
              </a:buClr>
              <a:buNone/>
            </a:pPr>
            <a:endParaRPr lang="en-US" sz="1000" dirty="0">
              <a:latin typeface="Century Gothic"/>
              <a:ea typeface="Century Gothic"/>
              <a:cs typeface="Century Gothic"/>
              <a:sym typeface="Century Gothic"/>
            </a:endParaRPr>
          </a:p>
          <a:p>
            <a:pPr>
              <a:spcBef>
                <a:spcPts val="0"/>
              </a:spcBef>
              <a:buClr>
                <a:srgbClr val="FF0000"/>
              </a:buClr>
              <a:buFont typeface="Wingdings" charset="2"/>
              <a:buChar char="v"/>
            </a:pPr>
            <a:r>
              <a:rPr lang="en-US" dirty="0">
                <a:latin typeface="Century Gothic" charset="0"/>
                <a:ea typeface="Century Gothic" charset="0"/>
                <a:cs typeface="Century Gothic" charset="0"/>
                <a:sym typeface="Century Gothic"/>
              </a:rPr>
              <a:t> Research is just emerging. Limited scope and demographic </a:t>
            </a:r>
          </a:p>
          <a:p>
            <a:pPr lvl="1" indent="0">
              <a:spcBef>
                <a:spcPts val="0"/>
              </a:spcBef>
              <a:buClr>
                <a:srgbClr val="FF0000"/>
              </a:buClr>
              <a:buNone/>
            </a:pPr>
            <a:r>
              <a:rPr lang="en-US" dirty="0">
                <a:latin typeface="Century Gothic" charset="0"/>
                <a:ea typeface="Century Gothic" charset="0"/>
                <a:cs typeface="Century Gothic" charset="0"/>
                <a:sym typeface="Century Gothic"/>
              </a:rPr>
              <a:t>	representation to date </a:t>
            </a:r>
            <a:r>
              <a:rPr lang="en-US" sz="1600" dirty="0">
                <a:latin typeface="Century Gothic" charset="0"/>
                <a:ea typeface="Century Gothic" charset="0"/>
                <a:cs typeface="Century Gothic" charset="0"/>
                <a:sym typeface="Century Gothic"/>
              </a:rPr>
              <a:t>(</a:t>
            </a:r>
            <a:r>
              <a:rPr lang="en-US" sz="1600" dirty="0">
                <a:latin typeface="Century Gothic" charset="0"/>
                <a:ea typeface="Century Gothic" charset="0"/>
                <a:cs typeface="Century Gothic" charset="0"/>
              </a:rPr>
              <a:t>Greenfield, </a:t>
            </a:r>
            <a:r>
              <a:rPr lang="en-US" sz="1600" dirty="0" err="1">
                <a:latin typeface="Century Gothic" charset="0"/>
                <a:ea typeface="Century Gothic" charset="0"/>
                <a:cs typeface="Century Gothic" charset="0"/>
              </a:rPr>
              <a:t>Scharlach</a:t>
            </a:r>
            <a:r>
              <a:rPr lang="en-US" sz="1600" dirty="0">
                <a:latin typeface="Century Gothic" charset="0"/>
                <a:ea typeface="Century Gothic" charset="0"/>
                <a:cs typeface="Century Gothic" charset="0"/>
              </a:rPr>
              <a:t>, </a:t>
            </a:r>
            <a:r>
              <a:rPr lang="en-US" sz="1600" dirty="0" err="1">
                <a:latin typeface="Century Gothic" charset="0"/>
                <a:ea typeface="Century Gothic" charset="0"/>
                <a:cs typeface="Century Gothic" charset="0"/>
              </a:rPr>
              <a:t>Lehning</a:t>
            </a:r>
            <a:r>
              <a:rPr lang="en-US" sz="1600" dirty="0">
                <a:latin typeface="Century Gothic" charset="0"/>
                <a:ea typeface="Century Gothic" charset="0"/>
                <a:cs typeface="Century Gothic" charset="0"/>
              </a:rPr>
              <a:t>, &amp; Davitt,  2012; </a:t>
            </a:r>
            <a:r>
              <a:rPr lang="en-US" sz="1600" dirty="0" err="1">
                <a:latin typeface="Century Gothic" charset="0"/>
                <a:ea typeface="Century Gothic" charset="0"/>
                <a:cs typeface="Century Gothic" charset="0"/>
              </a:rPr>
              <a:t>Scharlach</a:t>
            </a:r>
            <a:r>
              <a:rPr lang="en-US" sz="1600" dirty="0">
                <a:latin typeface="Century Gothic" charset="0"/>
                <a:ea typeface="Century Gothic" charset="0"/>
                <a:cs typeface="Century Gothic" charset="0"/>
              </a:rPr>
              <a:t>, </a:t>
            </a:r>
            <a:r>
              <a:rPr lang="en-US" sz="1600" dirty="0" err="1">
                <a:latin typeface="Century Gothic" charset="0"/>
                <a:ea typeface="Century Gothic" charset="0"/>
                <a:cs typeface="Century Gothic" charset="0"/>
              </a:rPr>
              <a:t>Lehning</a:t>
            </a:r>
            <a:r>
              <a:rPr lang="en-US" sz="1600" dirty="0">
                <a:latin typeface="Century Gothic" charset="0"/>
                <a:ea typeface="Century Gothic" charset="0"/>
                <a:cs typeface="Century Gothic" charset="0"/>
              </a:rPr>
              <a:t>, 	Davitt, Greenfield, &amp; Graham, 2017)</a:t>
            </a:r>
            <a:r>
              <a:rPr lang="en-US" dirty="0">
                <a:latin typeface="Century Gothic" charset="0"/>
                <a:ea typeface="Century Gothic" charset="0"/>
                <a:cs typeface="Century Gothic" charset="0"/>
              </a:rPr>
              <a:t>.</a:t>
            </a:r>
            <a:endParaRPr lang="en-US" dirty="0">
              <a:latin typeface="Century Gothic" charset="0"/>
              <a:ea typeface="Century Gothic" charset="0"/>
              <a:cs typeface="Century Gothic" charset="0"/>
              <a:sym typeface="Century Gothic"/>
            </a:endParaRPr>
          </a:p>
          <a:p>
            <a:pPr indent="0">
              <a:spcBef>
                <a:spcPts val="0"/>
              </a:spcBef>
              <a:buClr>
                <a:srgbClr val="FF0000"/>
              </a:buClr>
              <a:buNone/>
            </a:pPr>
            <a:endParaRPr lang="en-US" sz="800" dirty="0">
              <a:latin typeface="Century Gothic"/>
              <a:ea typeface="Century Gothic"/>
              <a:cs typeface="Century Gothic"/>
              <a:sym typeface="Century Gothic"/>
            </a:endParaRPr>
          </a:p>
        </p:txBody>
      </p:sp>
    </p:spTree>
    <p:extLst>
      <p:ext uri="{BB962C8B-B14F-4D97-AF65-F5344CB8AC3E}">
        <p14:creationId xmlns:p14="http://schemas.microsoft.com/office/powerpoint/2010/main" val="199321217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1053</Words>
  <Application>Microsoft Macintosh PowerPoint</Application>
  <PresentationFormat>Widescreen</PresentationFormat>
  <Paragraphs>229</Paragraphs>
  <Slides>29</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Times New Roman</vt:lpstr>
      <vt:lpstr>Calibri</vt:lpstr>
      <vt:lpstr>Cabin</vt:lpstr>
      <vt:lpstr>Wingdings</vt:lpstr>
      <vt:lpstr>Century Gothic</vt:lpstr>
      <vt:lpstr>Noto Sans Symbols</vt:lpstr>
      <vt:lpstr>Office Theme</vt:lpstr>
      <vt:lpstr>PowerPoint Presentation</vt:lpstr>
      <vt:lpstr>PowerPoint Presentation</vt:lpstr>
      <vt:lpstr>What comes to mind…</vt:lpstr>
      <vt:lpstr>Working Definitions </vt:lpstr>
      <vt:lpstr>Why Civic Engagement and Volunteering?</vt:lpstr>
      <vt:lpstr>Research says…</vt:lpstr>
      <vt:lpstr>Why Emphasize Older Adults?</vt:lpstr>
      <vt:lpstr>Older Adults Who Volunteer:</vt:lpstr>
      <vt:lpstr>Gaps in the research </vt:lpstr>
      <vt:lpstr>Methodology</vt:lpstr>
      <vt:lpstr>Data Collection and Participants</vt:lpstr>
      <vt:lpstr>Data Collection and Participants</vt:lpstr>
      <vt:lpstr>Data Collection and Participants</vt:lpstr>
      <vt:lpstr>Data Analysis and Interpretation</vt:lpstr>
      <vt:lpstr>Findings</vt:lpstr>
      <vt:lpstr>Language Used To Describe Civic Engagement and Volunteering</vt:lpstr>
      <vt:lpstr>PowerPoint Presentation</vt:lpstr>
      <vt:lpstr>Ways That Older Adults Engage In Their Communities</vt:lpstr>
      <vt:lpstr>Factors That Hinder Older Adults’ Community Engagement </vt:lpstr>
      <vt:lpstr>Factors That Hinder Older Adults’ Community Engagement </vt:lpstr>
      <vt:lpstr>Factors That Facilitate Older Adults’ Community Engagement</vt:lpstr>
      <vt:lpstr>Strategies Organizations Use To Foster Community Engagement</vt:lpstr>
      <vt:lpstr>Strategies Organizations Use To Foster Community Engagement </vt:lpstr>
      <vt:lpstr>Reflections and Opportunities</vt:lpstr>
      <vt:lpstr>What do YOU think?</vt:lpstr>
      <vt:lpstr>For more information</vt:lpstr>
      <vt:lpstr>References cited</vt:lpstr>
      <vt:lpstr>References cited</vt:lpstr>
      <vt:lpstr>A special thanks to…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EM</cp:lastModifiedBy>
  <cp:revision>5</cp:revision>
  <dcterms:modified xsi:type="dcterms:W3CDTF">2017-10-25T03:32:26Z</dcterms:modified>
</cp:coreProperties>
</file>