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300" r:id="rId2"/>
    <p:sldId id="304" r:id="rId3"/>
    <p:sldId id="308" r:id="rId4"/>
    <p:sldId id="305" r:id="rId5"/>
    <p:sldId id="297" r:id="rId6"/>
    <p:sldId id="306" r:id="rId7"/>
    <p:sldId id="270" r:id="rId8"/>
    <p:sldId id="274" r:id="rId9"/>
    <p:sldId id="311" r:id="rId10"/>
    <p:sldId id="309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04" userDrawn="1">
          <p15:clr>
            <a:srgbClr val="A4A3A4"/>
          </p15:clr>
        </p15:guide>
        <p15:guide id="4" pos="7536" userDrawn="1">
          <p15:clr>
            <a:srgbClr val="A4A3A4"/>
          </p15:clr>
        </p15:guide>
        <p15:guide id="5" orient="horz" pos="1000" userDrawn="1">
          <p15:clr>
            <a:srgbClr val="A4A3A4"/>
          </p15:clr>
        </p15:guide>
        <p15:guide id="6" orient="horz" pos="1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4" autoAdjust="0"/>
  </p:normalViewPr>
  <p:slideViewPr>
    <p:cSldViewPr snapToGrid="0" showGuides="1">
      <p:cViewPr>
        <p:scale>
          <a:sx n="68" d="100"/>
          <a:sy n="68" d="100"/>
        </p:scale>
        <p:origin x="-56" y="-136"/>
      </p:cViewPr>
      <p:guideLst>
        <p:guide orient="horz" pos="2160"/>
        <p:guide orient="horz" pos="1000"/>
        <p:guide orient="horz" pos="1197"/>
        <p:guide pos="3840"/>
        <p:guide pos="1104"/>
        <p:guide pos="7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762D3-AA27-41D4-A4BA-C2CB688A58FC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6934-42FC-488B-B48B-95799B3AF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4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D9C23CA-77DF-48EF-BBE6-78D6957ABD61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B39F61A6-B65B-4E32-AAC4-0CD339855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3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7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Informed</a:t>
            </a:r>
            <a:r>
              <a:rPr lang="en-US" baseline="0" dirty="0"/>
              <a:t> scope of NPS </a:t>
            </a:r>
            <a:r>
              <a:rPr lang="en-US" baseline="0" dirty="0" err="1"/>
              <a:t>Trib</a:t>
            </a:r>
            <a:r>
              <a:rPr lang="en-US" baseline="0" dirty="0"/>
              <a:t>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2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6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 assessment based on fish exposure to top 6 inches of sediment. </a:t>
            </a:r>
          </a:p>
          <a:p>
            <a:r>
              <a:rPr lang="en-US" dirty="0"/>
              <a:t>Fine grained material for comparability with Anacostia River sediment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2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5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9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52000">
              <a:schemeClr val="accent2">
                <a:lumMod val="0"/>
                <a:lumOff val="10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2514600"/>
            <a:ext cx="9351775" cy="2262781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9351774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296754"/>
            <a:ext cx="76199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2088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620566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049044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477522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906000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9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53495" y="4343400"/>
            <a:ext cx="1016597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496" y="5181600"/>
            <a:ext cx="1016597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3" name="Freeform 11"/>
          <p:cNvSpPr/>
          <p:nvPr userDrawn="1"/>
        </p:nvSpPr>
        <p:spPr bwMode="auto">
          <a:xfrm flipV="1">
            <a:off x="-2603" y="491172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Slide Number Placeholder 5"/>
          <p:cNvSpPr txBox="1">
            <a:spLocks/>
          </p:cNvSpPr>
          <p:nvPr userDrawn="1"/>
        </p:nvSpPr>
        <p:spPr bwMode="gray">
          <a:xfrm>
            <a:off x="0" y="498281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42737" y="4343400"/>
            <a:ext cx="1018749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2738" y="5181600"/>
            <a:ext cx="1018749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 userDrawn="1"/>
        </p:nvSpPr>
        <p:spPr bwMode="auto">
          <a:xfrm flipV="1">
            <a:off x="-2603" y="491172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0" y="498281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2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7DD36-0E56-42F4-8115-66DB9E0A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875D5A-AA49-4742-AD84-7357D14E9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EFEFD4-6957-43A7-BAFE-D636AA33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A6E0-3E46-4D0A-A1BD-6D2088D47C48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A9BA59-8695-4A85-BF87-F7C54B53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3234CF-14F3-454F-A5CC-E25A8D56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592E-6B82-4B3A-BF86-2C00E1D42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2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496" y="624110"/>
            <a:ext cx="10165977" cy="7418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497" y="1467556"/>
            <a:ext cx="10165976" cy="44436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2603" y="7143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85460"/>
            <a:ext cx="779767" cy="365125"/>
          </a:xfrm>
        </p:spPr>
        <p:txBody>
          <a:bodyPr/>
          <a:lstStyle/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54" y="2058750"/>
            <a:ext cx="1017673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54" y="3530129"/>
            <a:ext cx="1017673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-2603" y="31781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32492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2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64253" y="624110"/>
            <a:ext cx="1016597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4254" y="1912378"/>
            <a:ext cx="5029200" cy="39988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3453" y="1905000"/>
            <a:ext cx="5136777" cy="39988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 userDrawn="1"/>
        </p:nvSpPr>
        <p:spPr bwMode="auto">
          <a:xfrm flipV="1">
            <a:off x="-2603" y="7143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 txBox="1">
            <a:spLocks/>
          </p:cNvSpPr>
          <p:nvPr userDrawn="1"/>
        </p:nvSpPr>
        <p:spPr bwMode="gray">
          <a:xfrm>
            <a:off x="0" y="7854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9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54" y="1972703"/>
            <a:ext cx="49377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254" y="2548966"/>
            <a:ext cx="4937760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3227" y="1969475"/>
            <a:ext cx="49377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3227" y="2545738"/>
            <a:ext cx="4937760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 userDrawn="1"/>
        </p:nvSpPr>
        <p:spPr bwMode="auto">
          <a:xfrm flipV="1">
            <a:off x="-2603" y="7143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Slide Number Placeholder 5"/>
          <p:cNvSpPr txBox="1">
            <a:spLocks/>
          </p:cNvSpPr>
          <p:nvPr userDrawn="1"/>
        </p:nvSpPr>
        <p:spPr bwMode="gray">
          <a:xfrm>
            <a:off x="0" y="7854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1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497" y="4800600"/>
            <a:ext cx="10187492" cy="566738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53496" y="634965"/>
            <a:ext cx="10187492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497" y="5367338"/>
            <a:ext cx="1018749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 userDrawn="1"/>
        </p:nvSpPr>
        <p:spPr bwMode="auto">
          <a:xfrm flipV="1">
            <a:off x="-2603" y="491172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0" y="498281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6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609600"/>
            <a:ext cx="1042415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6071" y="4354046"/>
            <a:ext cx="1042415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-2603" y="31781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32492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8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496" y="4354046"/>
            <a:ext cx="101659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Freeform 11"/>
          <p:cNvSpPr/>
          <p:nvPr userDrawn="1"/>
        </p:nvSpPr>
        <p:spPr bwMode="auto">
          <a:xfrm flipV="1">
            <a:off x="-2603" y="31781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Slide Number Placeholder 5"/>
          <p:cNvSpPr txBox="1">
            <a:spLocks/>
          </p:cNvSpPr>
          <p:nvPr userDrawn="1"/>
        </p:nvSpPr>
        <p:spPr bwMode="gray">
          <a:xfrm>
            <a:off x="0" y="32492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6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496" y="2438400"/>
            <a:ext cx="1017673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496" y="5181600"/>
            <a:ext cx="1017673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-2603" y="4909596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4980681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254" y="624110"/>
            <a:ext cx="1017673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54" y="1905000"/>
            <a:ext cx="1017673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288473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148565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5" y="6158298"/>
            <a:ext cx="1696232" cy="4953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-1"/>
            <a:ext cx="12192000" cy="216828"/>
          </a:xfrm>
          <a:prstGeom prst="rect">
            <a:avLst/>
          </a:prstGeom>
          <a:solidFill>
            <a:srgbClr val="238A4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05" y="6075479"/>
            <a:ext cx="508414" cy="6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5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8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67192-82F5-47B8-BF77-6143E8D7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41" y="487950"/>
            <a:ext cx="11108982" cy="741846"/>
          </a:xfrm>
        </p:spPr>
        <p:txBody>
          <a:bodyPr>
            <a:noAutofit/>
          </a:bodyPr>
          <a:lstStyle/>
          <a:p>
            <a:r>
              <a:rPr lang="en-US" sz="5400" dirty="0"/>
              <a:t>Anacostia River 2018 Tributary 					 			Background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A9644B-4C92-4338-88F6-927A88537D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7"/>
          <a:stretch/>
        </p:blipFill>
        <p:spPr>
          <a:xfrm rot="10800000">
            <a:off x="3098688" y="2270754"/>
            <a:ext cx="5743752" cy="38228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57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00630-95E6-45EF-8944-7A29A868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956" y="725710"/>
            <a:ext cx="2618088" cy="741846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923004-9369-4FC5-ABD1-93F0BC9CC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1467556"/>
            <a:ext cx="11355802" cy="4443666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Unvalidated laboratory data due December 2018</a:t>
            </a:r>
          </a:p>
          <a:p>
            <a:r>
              <a:rPr lang="en-US" sz="2400" dirty="0"/>
              <a:t>Validated data due early March 2019</a:t>
            </a:r>
          </a:p>
          <a:p>
            <a:pPr lvl="1"/>
            <a:r>
              <a:rPr lang="en-US" sz="2400" dirty="0"/>
              <a:t>NPS will prepare report summarizing sampling results and will work with DOEE to incorporate results into RI and FS as appropriate</a:t>
            </a:r>
          </a:p>
          <a:p>
            <a:pPr lvl="1"/>
            <a:r>
              <a:rPr lang="en-US" sz="2400" dirty="0"/>
              <a:t>Draft report completed May 2019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B5D46C-8129-4CD8-A2DB-F36E55793EC1}"/>
              </a:ext>
            </a:extLst>
          </p:cNvPr>
          <p:cNvSpPr txBox="1"/>
          <p:nvPr/>
        </p:nvSpPr>
        <p:spPr>
          <a:xfrm>
            <a:off x="482503" y="72224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968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2729E-7BDF-48D3-B1BA-BA5E2E3C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74" y="624110"/>
            <a:ext cx="10729500" cy="74184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Purpose of the NPS Anacostia River </a:t>
            </a:r>
            <a:br>
              <a:rPr lang="en-US" dirty="0"/>
            </a:br>
            <a:r>
              <a:rPr lang="en-US" dirty="0"/>
              <a:t>Tributary Sediment Sampling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5DFF2-DAA1-4091-92AF-E5F660B2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243" y="1542712"/>
            <a:ext cx="10165976" cy="4443666"/>
          </a:xfrm>
        </p:spPr>
        <p:txBody>
          <a:bodyPr/>
          <a:lstStyle/>
          <a:p>
            <a:endParaRPr lang="en-US" dirty="0"/>
          </a:p>
          <a:p>
            <a:r>
              <a:rPr lang="en-US" sz="2000" dirty="0"/>
              <a:t>Provide data to determine concentrations of COCs in bottom sediment located upstream of the tidal Anacostia River to assist in determination of anthropogenic background concentrations.</a:t>
            </a:r>
          </a:p>
          <a:p>
            <a:r>
              <a:rPr lang="en-US" sz="2000" dirty="0"/>
              <a:t>Provide evidence of possible point sources of COCs located upstream of ARSP area.</a:t>
            </a:r>
          </a:p>
          <a:p>
            <a:r>
              <a:rPr lang="en-US" sz="2000" dirty="0"/>
              <a:t>To address comments received on RI regarding use of Potomac River Reference Area to determine background concentrations of COCs.</a:t>
            </a:r>
          </a:p>
          <a:p>
            <a:pPr marL="0" indent="0">
              <a:buNone/>
            </a:pPr>
            <a:r>
              <a:rPr lang="en-US" sz="2000" dirty="0"/>
              <a:t>EPA Definition of Anthropogenic Background – “Human-made substances present in the environment as a result of human activities (not specifically related to the CERCLA release in question)” (</a:t>
            </a:r>
            <a:r>
              <a:rPr lang="en-US" sz="2000" i="1" dirty="0"/>
              <a:t>Role of Background in the CERCLA Cleanup Program</a:t>
            </a:r>
            <a:r>
              <a:rPr lang="en-US" sz="2000" dirty="0"/>
              <a:t> April 26, 2002)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D68C78-6C57-462F-8473-41B40E7913DD}"/>
              </a:ext>
            </a:extLst>
          </p:cNvPr>
          <p:cNvSpPr txBox="1"/>
          <p:nvPr/>
        </p:nvSpPr>
        <p:spPr>
          <a:xfrm>
            <a:off x="482503" y="722240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029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94EA8-F0D2-4DD2-901E-0E183C54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67" y="647884"/>
            <a:ext cx="10165977" cy="7418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USGS Tributary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ABEA5-A224-4124-9A0B-369CF5021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1628874"/>
            <a:ext cx="11293172" cy="4443666"/>
          </a:xfrm>
        </p:spPr>
        <p:txBody>
          <a:bodyPr/>
          <a:lstStyle/>
          <a:p>
            <a:r>
              <a:rPr lang="en-US" sz="2000" dirty="0"/>
              <a:t>Work Completed by USGS in 2017 indicated the following five tributaries are responsible for majority of flow into tidal Anacostia River:</a:t>
            </a:r>
          </a:p>
          <a:p>
            <a:pPr marL="0" indent="0">
              <a:buNone/>
            </a:pPr>
            <a:r>
              <a:rPr lang="en-US" sz="2000" dirty="0"/>
              <a:t>		Northwest Branch</a:t>
            </a:r>
          </a:p>
          <a:p>
            <a:pPr marL="457200" lvl="1" indent="0">
              <a:buNone/>
            </a:pPr>
            <a:r>
              <a:rPr lang="en-US" sz="2000" dirty="0"/>
              <a:t>	Northeast Branch</a:t>
            </a:r>
          </a:p>
          <a:p>
            <a:pPr marL="457200" lvl="1" indent="0">
              <a:buNone/>
            </a:pPr>
            <a:r>
              <a:rPr lang="en-US" sz="2000" dirty="0"/>
              <a:t>	Lower Beaverdam Creek</a:t>
            </a:r>
          </a:p>
          <a:p>
            <a:pPr marL="457200" lvl="1" indent="0">
              <a:buNone/>
            </a:pPr>
            <a:r>
              <a:rPr lang="en-US" sz="2000" dirty="0"/>
              <a:t>	Watts Branch</a:t>
            </a:r>
          </a:p>
          <a:p>
            <a:pPr marL="457200" lvl="1" indent="0">
              <a:buNone/>
            </a:pPr>
            <a:r>
              <a:rPr lang="en-US" sz="2000" dirty="0"/>
              <a:t>	Hickey Run</a:t>
            </a:r>
          </a:p>
          <a:p>
            <a:r>
              <a:rPr lang="en-US" sz="2000" dirty="0"/>
              <a:t>Lower Beaverdam Creek found to contain highest level of PCBs in suspended sediments.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805ABE-457A-4022-9788-E7DDB61723A0}"/>
              </a:ext>
            </a:extLst>
          </p:cNvPr>
          <p:cNvSpPr txBox="1"/>
          <p:nvPr/>
        </p:nvSpPr>
        <p:spPr>
          <a:xfrm>
            <a:off x="482503" y="72224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500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19B4067-425A-48A9-B431-B98B1F10E805}"/>
              </a:ext>
            </a:extLst>
          </p:cNvPr>
          <p:cNvGrpSpPr/>
          <p:nvPr/>
        </p:nvGrpSpPr>
        <p:grpSpPr>
          <a:xfrm>
            <a:off x="1055336" y="1"/>
            <a:ext cx="10180508" cy="6858000"/>
            <a:chOff x="1055336" y="1"/>
            <a:chExt cx="10180508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3B19712-FCC3-4346-A1A7-0E30886D32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5" t="8306" r="15160" b="21311"/>
            <a:stretch/>
          </p:blipFill>
          <p:spPr>
            <a:xfrm>
              <a:off x="1055336" y="1"/>
              <a:ext cx="10180508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Callout: Bent Line 10">
              <a:extLst>
                <a:ext uri="{FF2B5EF4-FFF2-40B4-BE49-F238E27FC236}">
                  <a16:creationId xmlns:a16="http://schemas.microsoft.com/office/drawing/2014/main" xmlns="" id="{6FF0A342-270A-480D-9A35-82B95FA0C0D2}"/>
                </a:ext>
              </a:extLst>
            </p:cNvPr>
            <p:cNvSpPr/>
            <p:nvPr/>
          </p:nvSpPr>
          <p:spPr>
            <a:xfrm>
              <a:off x="3418772" y="3429000"/>
              <a:ext cx="2305623" cy="398676"/>
            </a:xfrm>
            <a:prstGeom prst="borderCallout2">
              <a:avLst>
                <a:gd name="adj1" fmla="val 22774"/>
                <a:gd name="adj2" fmla="val 78"/>
                <a:gd name="adj3" fmla="val 18750"/>
                <a:gd name="adj4" fmla="val -16667"/>
                <a:gd name="adj5" fmla="val 158527"/>
                <a:gd name="adj6" fmla="val -38761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Potomac Reference Area</a:t>
              </a:r>
            </a:p>
          </p:txBody>
        </p:sp>
        <p:sp>
          <p:nvSpPr>
            <p:cNvPr id="12" name="Callout: Bent Line 11">
              <a:extLst>
                <a:ext uri="{FF2B5EF4-FFF2-40B4-BE49-F238E27FC236}">
                  <a16:creationId xmlns:a16="http://schemas.microsoft.com/office/drawing/2014/main" xmlns="" id="{A858359E-8A6E-4626-A494-848F7E9D924D}"/>
                </a:ext>
              </a:extLst>
            </p:cNvPr>
            <p:cNvSpPr/>
            <p:nvPr/>
          </p:nvSpPr>
          <p:spPr>
            <a:xfrm>
              <a:off x="6145591" y="5984476"/>
              <a:ext cx="1946224" cy="398676"/>
            </a:xfrm>
            <a:prstGeom prst="borderCallout2">
              <a:avLst>
                <a:gd name="adj1" fmla="val 22774"/>
                <a:gd name="adj2" fmla="val 78"/>
                <a:gd name="adj3" fmla="val 18750"/>
                <a:gd name="adj4" fmla="val -16667"/>
                <a:gd name="adj5" fmla="val -47105"/>
                <a:gd name="adj6" fmla="val -2575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Tidal Anacostia River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359967-3DF4-41D9-93AF-1AE0A4B1C003}"/>
              </a:ext>
            </a:extLst>
          </p:cNvPr>
          <p:cNvSpPr txBox="1"/>
          <p:nvPr/>
        </p:nvSpPr>
        <p:spPr>
          <a:xfrm>
            <a:off x="482503" y="72224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13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E37CE-4C69-4310-86AB-07693E31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598977"/>
            <a:ext cx="10165977" cy="7418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NPS Background Tributary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DFF2E36-9D5B-435A-9D86-A41EDAAD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467555"/>
            <a:ext cx="11352545" cy="448353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Collected bottom sediment samples (top 6 inches of sediment) from the five major tributaries</a:t>
            </a:r>
          </a:p>
          <a:p>
            <a:r>
              <a:rPr lang="en-US" sz="2400" dirty="0"/>
              <a:t>Comparable to surface sediment samples collected during RI in Anacostia and Potomac Reference Area</a:t>
            </a:r>
          </a:p>
          <a:p>
            <a:pPr lvl="1"/>
            <a:r>
              <a:rPr lang="en-US" sz="2000" dirty="0"/>
              <a:t>Analyzed for following COCs:</a:t>
            </a:r>
          </a:p>
          <a:p>
            <a:pPr lvl="2"/>
            <a:r>
              <a:rPr lang="en-US" sz="1800" dirty="0"/>
              <a:t>PCB Congeners</a:t>
            </a:r>
          </a:p>
          <a:p>
            <a:pPr lvl="2"/>
            <a:r>
              <a:rPr lang="en-US" sz="1800" dirty="0"/>
              <a:t>Dioxins and Furans</a:t>
            </a:r>
          </a:p>
          <a:p>
            <a:pPr lvl="2"/>
            <a:r>
              <a:rPr lang="en-US" sz="1800" dirty="0"/>
              <a:t>Parent and alkylated PAHs </a:t>
            </a:r>
          </a:p>
          <a:p>
            <a:pPr lvl="2"/>
            <a:r>
              <a:rPr lang="en-US" sz="1800" dirty="0"/>
              <a:t>Pesticides</a:t>
            </a:r>
          </a:p>
          <a:p>
            <a:pPr lvl="2"/>
            <a:r>
              <a:rPr lang="en-US" sz="1800" dirty="0"/>
              <a:t>Mercury</a:t>
            </a:r>
          </a:p>
          <a:p>
            <a:pPr lvl="2"/>
            <a:r>
              <a:rPr lang="en-US" sz="1800" dirty="0"/>
              <a:t>Also analyzed for TOC and grain size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003EE7-DDFF-47A8-9CC6-E816DC193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82" y="2788171"/>
            <a:ext cx="4880771" cy="3660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5A1F2F-B40D-4AEE-98BD-2AE8491AC097}"/>
              </a:ext>
            </a:extLst>
          </p:cNvPr>
          <p:cNvSpPr txBox="1"/>
          <p:nvPr/>
        </p:nvSpPr>
        <p:spPr>
          <a:xfrm>
            <a:off x="482503" y="72224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45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D73B5-7A60-4EA6-AD7C-596A5487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663320"/>
            <a:ext cx="10165977" cy="1280890"/>
          </a:xfrm>
        </p:spPr>
        <p:txBody>
          <a:bodyPr/>
          <a:lstStyle/>
          <a:p>
            <a:pPr algn="ctr"/>
            <a:r>
              <a:rPr lang="en-US" dirty="0"/>
              <a:t>NPS Background Tributary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34B5EB-0017-4147-9FDB-1DAA11767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5" y="1799644"/>
            <a:ext cx="6430199" cy="3998844"/>
          </a:xfrm>
        </p:spPr>
        <p:txBody>
          <a:bodyPr/>
          <a:lstStyle/>
          <a:p>
            <a:r>
              <a:rPr lang="en-US" sz="2400" dirty="0"/>
              <a:t>Total of </a:t>
            </a:r>
            <a:r>
              <a:rPr lang="en-US" sz="2400" dirty="0" smtClean="0"/>
              <a:t>64 samples collected from 55 locations week </a:t>
            </a:r>
            <a:r>
              <a:rPr lang="en-US" sz="2400" dirty="0"/>
              <a:t>of November 26</a:t>
            </a:r>
            <a:r>
              <a:rPr lang="en-US" sz="2400" baseline="30000" dirty="0"/>
              <a:t>th</a:t>
            </a:r>
            <a:endParaRPr lang="en-US" sz="2400" dirty="0"/>
          </a:p>
          <a:p>
            <a:r>
              <a:rPr lang="en-US" sz="2400" dirty="0"/>
              <a:t> Sample collection biased for fine grained material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7A4B2D-B799-41DD-9D5D-5E8C6DDD6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61" y="2049566"/>
            <a:ext cx="4263527" cy="3197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0EF4AC-68D6-47C9-945F-F5F4EFFDB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11112" r="5354" b="2221"/>
          <a:stretch/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8F0E21-1DE4-4C43-BD34-F5E1E4A829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79583" r="64381" b="8611"/>
          <a:stretch/>
        </p:blipFill>
        <p:spPr>
          <a:xfrm>
            <a:off x="866775" y="4743790"/>
            <a:ext cx="1885949" cy="11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0EF4AC-68D6-47C9-945F-F5F4EFFDBC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11112" r="5354" b="2221"/>
          <a:stretch/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F33BE-E77E-45FD-B900-B7EB5CAD99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79583" r="64381" b="8611"/>
          <a:stretch/>
        </p:blipFill>
        <p:spPr>
          <a:xfrm>
            <a:off x="866775" y="4743790"/>
            <a:ext cx="1885949" cy="1178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293C30-ED94-49D4-8E87-602E2345B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6210" r="5871" b="24200"/>
          <a:stretch/>
        </p:blipFill>
        <p:spPr>
          <a:xfrm>
            <a:off x="4409162" y="553811"/>
            <a:ext cx="5030114" cy="63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E37CE-4C69-4310-86AB-07693E31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1" y="624110"/>
            <a:ext cx="10165977" cy="7418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Statistical Analysis of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DFF2E36-9D5B-435A-9D86-A41EDAAD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693023"/>
            <a:ext cx="11352545" cy="3091919"/>
          </a:xfrm>
        </p:spPr>
        <p:txBody>
          <a:bodyPr>
            <a:normAutofit/>
          </a:bodyPr>
          <a:lstStyle/>
          <a:p>
            <a:r>
              <a:rPr lang="en-US" sz="2400" dirty="0"/>
              <a:t>Compare sample results within each tributary to consider influence from suspected point sources.</a:t>
            </a:r>
          </a:p>
          <a:p>
            <a:r>
              <a:rPr lang="en-US" sz="2400" dirty="0"/>
              <a:t>Filter data set to remove obvious point source bias/influence for each COC.</a:t>
            </a:r>
          </a:p>
          <a:p>
            <a:r>
              <a:rPr lang="en-US" sz="2400" dirty="0"/>
              <a:t>Compare tributary data to Anacostia River and Potomac River reference area data to potentially refine anthropogenic background concentrations.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27C11C-959F-4F89-AC43-EDA86E0AEE17}"/>
              </a:ext>
            </a:extLst>
          </p:cNvPr>
          <p:cNvSpPr txBox="1"/>
          <p:nvPr/>
        </p:nvSpPr>
        <p:spPr>
          <a:xfrm>
            <a:off x="482503" y="72224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45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DOEE">
      <a:dk1>
        <a:sysClr val="windowText" lastClr="000000"/>
      </a:dk1>
      <a:lt1>
        <a:sysClr val="window" lastClr="FFFFFF"/>
      </a:lt1>
      <a:dk2>
        <a:srgbClr val="005596"/>
      </a:dk2>
      <a:lt2>
        <a:srgbClr val="EAE7DA"/>
      </a:lt2>
      <a:accent1>
        <a:srgbClr val="4F81BD"/>
      </a:accent1>
      <a:accent2>
        <a:srgbClr val="C1B891"/>
      </a:accent2>
      <a:accent3>
        <a:srgbClr val="238A44"/>
      </a:accent3>
      <a:accent4>
        <a:srgbClr val="C0504D"/>
      </a:accent4>
      <a:accent5>
        <a:srgbClr val="8064A2"/>
      </a:accent5>
      <a:accent6>
        <a:srgbClr val="F79646"/>
      </a:accent6>
      <a:hlink>
        <a:srgbClr val="005596"/>
      </a:hlink>
      <a:folHlink>
        <a:srgbClr val="00559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2189</TotalTime>
  <Words>356</Words>
  <Application>Microsoft Office PowerPoint</Application>
  <PresentationFormat>Custom</PresentationFormat>
  <Paragraphs>56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Anacostia River 2018 Tributary          Background Study</vt:lpstr>
      <vt:lpstr>Purpose of the NPS Anacostia River  Tributary Sediment Sampling </vt:lpstr>
      <vt:lpstr>USGS Tributary Study</vt:lpstr>
      <vt:lpstr>PowerPoint Presentation</vt:lpstr>
      <vt:lpstr>NPS Background Tributary Study</vt:lpstr>
      <vt:lpstr>NPS Background Tributary Study</vt:lpstr>
      <vt:lpstr>PowerPoint Presentation</vt:lpstr>
      <vt:lpstr>PowerPoint Presentation</vt:lpstr>
      <vt:lpstr>Statistical Analysis of Data</vt:lpstr>
      <vt:lpstr>Schedule</vt:lpstr>
    </vt:vector>
  </TitlesOfParts>
  <Company>Tetra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Jenkins, Kristen</dc:creator>
  <cp:lastModifiedBy>ServUS</cp:lastModifiedBy>
  <cp:revision>162</cp:revision>
  <cp:lastPrinted>2015-09-29T12:50:16Z</cp:lastPrinted>
  <dcterms:created xsi:type="dcterms:W3CDTF">2015-09-17T16:47:25Z</dcterms:created>
  <dcterms:modified xsi:type="dcterms:W3CDTF">2018-12-13T13:37:03Z</dcterms:modified>
</cp:coreProperties>
</file>