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256" r:id="rId4"/>
    <p:sldId id="288" r:id="rId5"/>
    <p:sldId id="260" r:id="rId6"/>
    <p:sldId id="270" r:id="rId7"/>
    <p:sldId id="275" r:id="rId8"/>
    <p:sldId id="281" r:id="rId9"/>
    <p:sldId id="261" r:id="rId10"/>
    <p:sldId id="287" r:id="rId11"/>
    <p:sldId id="285" r:id="rId12"/>
    <p:sldId id="283" r:id="rId13"/>
    <p:sldId id="269" r:id="rId14"/>
    <p:sldId id="284" r:id="rId15"/>
    <p:sldId id="282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C48"/>
    <a:srgbClr val="187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2" autoAdjust="0"/>
    <p:restoredTop sz="87935" autoAdjust="0"/>
  </p:normalViewPr>
  <p:slideViewPr>
    <p:cSldViewPr>
      <p:cViewPr>
        <p:scale>
          <a:sx n="77" d="100"/>
          <a:sy n="77" d="100"/>
        </p:scale>
        <p:origin x="-8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mdewin60\users\lschugam\Anacostia%20River%20Projects\LLCAR\LLCAR%20Meeting%20Materials%20(031419)\LLCAR%20Presentation%20Tables&amp;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 smtClean="0">
                <a:solidFill>
                  <a:schemeClr val="tx1"/>
                </a:solidFill>
              </a:rPr>
              <a:t>PCB Watershed Load </a:t>
            </a:r>
            <a:r>
              <a:rPr lang="en-US" sz="1400" baseline="0" dirty="0">
                <a:solidFill>
                  <a:schemeClr val="tx1"/>
                </a:solidFill>
              </a:rPr>
              <a:t>Contribution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'TMDL Loadings Table'!$B$8</c:f>
              <c:strCache>
                <c:ptCount val="1"/>
                <c:pt idx="0">
                  <c:v>PCB Load Contribution (%)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B7-428E-888A-D23E1A5B3B7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B7-428E-888A-D23E1A5B3B7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B7-428E-888A-D23E1A5B3B7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B7-428E-888A-D23E1A5B3B78}"/>
              </c:ext>
            </c:extLst>
          </c:dPt>
          <c:dLbls>
            <c:dLbl>
              <c:idx val="0"/>
              <c:layout>
                <c:manualLayout>
                  <c:x val="-0.17310327479402621"/>
                  <c:y val="-0.17919791706204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B7-428E-888A-D23E1A5B3B78}"/>
                </c:ext>
              </c:extLst>
            </c:dLbl>
            <c:dLbl>
              <c:idx val="1"/>
              <c:layout>
                <c:manualLayout>
                  <c:x val="0.17974306760863729"/>
                  <c:y val="0.12634191290780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B7-428E-888A-D23E1A5B3B78}"/>
                </c:ext>
              </c:extLst>
            </c:dLbl>
            <c:dLbl>
              <c:idx val="2"/>
              <c:layout>
                <c:manualLayout>
                  <c:x val="-3.131408573928264E-2"/>
                  <c:y val="-7.5528579760863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B7-428E-888A-D23E1A5B3B78}"/>
                </c:ext>
              </c:extLst>
            </c:dLbl>
            <c:dLbl>
              <c:idx val="3"/>
              <c:layout>
                <c:manualLayout>
                  <c:x val="9.8803834188089273E-2"/>
                  <c:y val="-1.751876639444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B7-428E-888A-D23E1A5B3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'TMDL Loadings Table'!$A$9:$A$12</c:f>
              <c:strCache>
                <c:ptCount val="4"/>
                <c:pt idx="0">
                  <c:v>DC Tidal Anacostia</c:v>
                </c:pt>
                <c:pt idx="1">
                  <c:v>MD Tidal Anacostia River</c:v>
                </c:pt>
                <c:pt idx="2">
                  <c:v>Northeast Branch Anacostia River</c:v>
                </c:pt>
                <c:pt idx="3">
                  <c:v>Northwest Branch Anacostia River</c:v>
                </c:pt>
              </c:strCache>
            </c:strRef>
          </c:cat>
          <c:val>
            <c:numRef>
              <c:f>'TMDL Loadings Table'!$B$9:$B$12</c:f>
              <c:numCache>
                <c:formatCode>0.0%</c:formatCode>
                <c:ptCount val="4"/>
                <c:pt idx="0">
                  <c:v>0.74000000000000032</c:v>
                </c:pt>
                <c:pt idx="1">
                  <c:v>0.19000000000000009</c:v>
                </c:pt>
                <c:pt idx="2">
                  <c:v>4.1000000000000002E-2</c:v>
                </c:pt>
                <c:pt idx="3">
                  <c:v>2.9000000000000015E-2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B7-428E-888A-D23E1A5B3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75D4320E-DA02-49F6-AFEC-5CA9664197D4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D571C1BE-71F6-478E-8C1F-D0D5EAC11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3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287C3746-56BA-417E-8B7E-88B7910585BD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93221B12-21AE-4DD4-9215-366B14CBB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33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1B12-21AE-4DD4-9215-366B14CBBE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1B12-21AE-4DD4-9215-366B14CBBE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1B12-21AE-4DD4-9215-366B14CBBE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3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1B12-21AE-4DD4-9215-366B14CBBE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1B12-21AE-4DD4-9215-366B14CBBE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1B12-21AE-4DD4-9215-366B14CBBE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5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93221B12-21AE-4DD4-9215-366B14CBBED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090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1B12-21AE-4DD4-9215-366B14CBBE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21B12-21AE-4DD4-9215-366B14CBBE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2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 b="1">
                <a:solidFill>
                  <a:srgbClr val="156C48"/>
                </a:solidFill>
                <a:latin typeface="Montserra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Montserra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MDELogo_Horizontal_Green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99595" y="457201"/>
            <a:ext cx="2744811" cy="109330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685800" y="1066800"/>
            <a:ext cx="3733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019800" y="1053545"/>
            <a:ext cx="3695700" cy="13255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477000"/>
            <a:ext cx="9448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 b="1">
                <a:solidFill>
                  <a:srgbClr val="156C48"/>
                </a:solidFill>
                <a:latin typeface="Montserrat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Montserrat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MDELogo_Horizontal_Green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99595" y="457201"/>
            <a:ext cx="2744811" cy="109330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685800" y="1066800"/>
            <a:ext cx="3733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019800" y="1053545"/>
            <a:ext cx="3695700" cy="13255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477000"/>
            <a:ext cx="9448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66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156C48"/>
                </a:solidFill>
                <a:latin typeface="Montserrat Semi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Montserrat" pitchFamily="50" charset="0"/>
              </a:defRPr>
            </a:lvl1pPr>
            <a:lvl2pPr>
              <a:defRPr>
                <a:latin typeface="Montserrat" pitchFamily="50" charset="0"/>
              </a:defRPr>
            </a:lvl2pPr>
            <a:lvl3pPr>
              <a:defRPr>
                <a:latin typeface="Montserrat" pitchFamily="50" charset="0"/>
              </a:defRPr>
            </a:lvl3pPr>
            <a:lvl4pPr>
              <a:defRPr>
                <a:latin typeface="Montserrat" pitchFamily="50" charset="0"/>
              </a:defRPr>
            </a:lvl4pPr>
            <a:lvl5pPr>
              <a:defRPr>
                <a:latin typeface="Montserrat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01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3352800"/>
            <a:ext cx="12954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156C48"/>
                </a:solidFill>
                <a:latin typeface="Montserrat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Montserrat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MDELogo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990606" cy="9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59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371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992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42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61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352800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73050"/>
            <a:ext cx="4648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352800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MDELogo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838206" cy="8382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3352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00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156C48"/>
                </a:solidFill>
                <a:latin typeface="Montserrat Semi 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Montserrat" pitchFamily="50" charset="0"/>
              </a:defRPr>
            </a:lvl1pPr>
            <a:lvl2pPr>
              <a:defRPr>
                <a:latin typeface="Montserrat" pitchFamily="50" charset="0"/>
              </a:defRPr>
            </a:lvl2pPr>
            <a:lvl3pPr>
              <a:defRPr>
                <a:latin typeface="Montserrat" pitchFamily="50" charset="0"/>
              </a:defRPr>
            </a:lvl3pPr>
            <a:lvl4pPr>
              <a:defRPr>
                <a:latin typeface="Montserrat" pitchFamily="50" charset="0"/>
              </a:defRPr>
            </a:lvl4pPr>
            <a:lvl5pPr>
              <a:defRPr>
                <a:latin typeface="Montserrat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456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76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9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54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3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0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3352800"/>
            <a:ext cx="12954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156C48"/>
                </a:solidFill>
                <a:latin typeface="Montserra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Montserrat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MDELogo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990606" cy="990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2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75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07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352800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73050"/>
            <a:ext cx="4648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352800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MDELogo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838206" cy="8382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3352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MDELogo_Symbo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00" y="381000"/>
            <a:ext cx="838206" cy="83820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56C48"/>
          </a:solidFill>
          <a:latin typeface="Montserrat Semi 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dirty="0" smtClean="0">
          <a:solidFill>
            <a:schemeClr val="tx1"/>
          </a:solidFill>
          <a:latin typeface="Montserra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DELogo_Symbo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00" y="381000"/>
            <a:ext cx="838206" cy="83820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8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56C48"/>
          </a:solidFill>
          <a:latin typeface="Montserrat Semi 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dirty="0" smtClean="0">
          <a:solidFill>
            <a:schemeClr val="tx1"/>
          </a:solidFill>
          <a:latin typeface="Montserra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Montserra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eonard.schugam@Maryland.gov" TargetMode="External"/><Relationship Id="rId2" Type="http://schemas.openxmlformats.org/officeDocument/2006/relationships/hyperlink" Target="mailto:Gregory.busch@Maryland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Addressing PCBs in the Anacostia River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latin typeface="+mj-lt"/>
              </a:rPr>
              <a:t>Greg Busch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+mj-lt"/>
              </a:rPr>
              <a:t>Leadership Council 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+mj-lt"/>
              </a:rPr>
              <a:t>for a Cleaner Anacostia River</a:t>
            </a:r>
          </a:p>
          <a:p>
            <a:r>
              <a:rPr lang="en-US" sz="2800" b="1" dirty="0" smtClean="0">
                <a:latin typeface="+mj-lt"/>
              </a:rPr>
              <a:t>March 14, 2019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Municipal WWTPs</a:t>
            </a:r>
            <a:endParaRPr lang="en-US" sz="28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457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Municipal WWTPs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⁻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USDA BARC East 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⁻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USDA BARC West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Allocations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from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 Anacostia PCB TMDL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Calibri"/>
                <a:cs typeface="Arial" charset="0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uarterly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PCB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monitoring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 (load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 estimation)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Best Management Practices (BMPs) required if loads exceed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 “Action Level”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Both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USDA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Arial" charset="0"/>
              </a:rPr>
              <a:t>WWTPs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 require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 BMPs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54" y="1449728"/>
            <a:ext cx="4111221" cy="5320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6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Anacostia River Contaminated Site PCB Investigations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524000"/>
            <a:ext cx="4724400" cy="5105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MDE investigated eight contaminated sites for PCB contamination (2008-2012)</a:t>
            </a:r>
            <a:endParaRPr lang="en-US" sz="2000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Joseph </a:t>
            </a:r>
            <a:r>
              <a:rPr lang="en-US" sz="1600" dirty="0">
                <a:latin typeface="+mn-lt"/>
              </a:rPr>
              <a:t>Smith &amp; </a:t>
            </a:r>
            <a:r>
              <a:rPr lang="en-US" sz="1600" dirty="0" smtClean="0">
                <a:latin typeface="+mn-lt"/>
              </a:rPr>
              <a:t>Sons</a:t>
            </a:r>
            <a:endParaRPr lang="en-US" sz="1600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Beaverdam Creek/</a:t>
            </a:r>
            <a:r>
              <a:rPr lang="en-US" sz="1600" dirty="0" err="1" smtClean="0">
                <a:latin typeface="+mn-lt"/>
              </a:rPr>
              <a:t>Pennsy</a:t>
            </a:r>
            <a:r>
              <a:rPr lang="en-US" sz="1600" dirty="0" smtClean="0">
                <a:latin typeface="+mn-lt"/>
              </a:rPr>
              <a:t> Drive</a:t>
            </a:r>
            <a:endParaRPr lang="en-US" sz="1600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Rogers Electric 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United Rigging and Hauling 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GSA Bladensburg 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Bladensburg </a:t>
            </a:r>
            <a:r>
              <a:rPr lang="en-US" sz="1600" dirty="0" smtClean="0">
                <a:latin typeface="+mn-lt"/>
              </a:rPr>
              <a:t>Acetylene</a:t>
            </a:r>
            <a:endParaRPr lang="en-US" sz="1600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Anacostia River </a:t>
            </a:r>
            <a:r>
              <a:rPr lang="en-US" sz="1600" dirty="0" smtClean="0">
                <a:latin typeface="+mn-lt"/>
              </a:rPr>
              <a:t>Park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Findings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Met regulatory requirements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                 </a:t>
            </a:r>
            <a:endParaRPr lang="en-US" sz="1800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03" y="1495062"/>
            <a:ext cx="4041097" cy="522965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26604"/>
              </p:ext>
            </p:extLst>
          </p:nvPr>
        </p:nvGraphicFramePr>
        <p:xfrm>
          <a:off x="4944739" y="1600200"/>
          <a:ext cx="1827619" cy="1065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11">
                  <a:extLst>
                    <a:ext uri="{9D8B030D-6E8A-4147-A177-3AD203B41FA5}">
                      <a16:colId xmlns:a16="http://schemas.microsoft.com/office/drawing/2014/main" xmlns="" val="1304560996"/>
                    </a:ext>
                  </a:extLst>
                </a:gridCol>
                <a:gridCol w="1428308">
                  <a:extLst>
                    <a:ext uri="{9D8B030D-6E8A-4147-A177-3AD203B41FA5}">
                      <a16:colId xmlns:a16="http://schemas.microsoft.com/office/drawing/2014/main" xmlns="" val="3822971062"/>
                    </a:ext>
                  </a:extLst>
                </a:gridCol>
              </a:tblGrid>
              <a:tr h="13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>
                          <a:effectLst/>
                        </a:rPr>
                        <a:t>Map ID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</a:rPr>
                        <a:t>Contaminated Site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613903"/>
                  </a:ext>
                </a:extLst>
              </a:tr>
              <a:tr h="13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CS-1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Beaverdam </a:t>
                      </a:r>
                      <a:r>
                        <a:rPr lang="en-US" sz="800" u="none" strike="noStrike" dirty="0">
                          <a:effectLst/>
                        </a:rPr>
                        <a:t>Creek PCB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257917"/>
                  </a:ext>
                </a:extLst>
              </a:tr>
              <a:tr h="13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CS-2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Rogers </a:t>
                      </a:r>
                      <a:r>
                        <a:rPr lang="en-US" sz="800" u="none" strike="noStrike" dirty="0">
                          <a:effectLst/>
                        </a:rPr>
                        <a:t>Electric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389679"/>
                  </a:ext>
                </a:extLst>
              </a:tr>
              <a:tr h="13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CS-3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Joseph </a:t>
                      </a:r>
                      <a:r>
                        <a:rPr lang="en-US" sz="800" u="none" strike="noStrike" dirty="0">
                          <a:effectLst/>
                        </a:rPr>
                        <a:t>Smith &amp; Sons, </a:t>
                      </a:r>
                      <a:r>
                        <a:rPr lang="en-US" sz="800" u="none" strike="noStrike" dirty="0" err="1">
                          <a:effectLst/>
                        </a:rPr>
                        <a:t>Inc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866752"/>
                  </a:ext>
                </a:extLst>
              </a:tr>
              <a:tr h="13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CS-4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Bladensburg </a:t>
                      </a:r>
                      <a:r>
                        <a:rPr lang="en-US" sz="800" u="none" strike="noStrike" dirty="0">
                          <a:effectLst/>
                        </a:rPr>
                        <a:t>Acetylene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710504"/>
                  </a:ext>
                </a:extLst>
              </a:tr>
              <a:tr h="13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CS-5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Anacostia </a:t>
                      </a:r>
                      <a:r>
                        <a:rPr lang="en-US" sz="800" u="none" strike="noStrike" dirty="0">
                          <a:effectLst/>
                        </a:rPr>
                        <a:t>River Park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5275186"/>
                  </a:ext>
                </a:extLst>
              </a:tr>
              <a:tr h="13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CS-6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GSA </a:t>
                      </a:r>
                      <a:r>
                        <a:rPr lang="en-US" sz="800" u="none" strike="noStrike" dirty="0">
                          <a:effectLst/>
                        </a:rPr>
                        <a:t>Bladensburg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5414236"/>
                  </a:ext>
                </a:extLst>
              </a:tr>
              <a:tr h="133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 CS-7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United Rigging and Hauling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508555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Ongoing Actions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+mn-lt"/>
              </a:rPr>
              <a:t>MO and PG Source Trackdown Studies (2018 -  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+mn-lt"/>
              </a:rPr>
              <a:t>Site Inspections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Review of pollution prevention </a:t>
            </a:r>
            <a:r>
              <a:rPr lang="en-US" dirty="0" smtClean="0">
                <a:latin typeface="+mn-lt"/>
              </a:rPr>
              <a:t>plans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+mn-lt"/>
              </a:rPr>
              <a:t>Developing Protocols for Industrial </a:t>
            </a:r>
            <a:r>
              <a:rPr lang="en-US" dirty="0" err="1" smtClean="0">
                <a:latin typeface="+mn-lt"/>
              </a:rPr>
              <a:t>Stormwater</a:t>
            </a:r>
            <a:r>
              <a:rPr lang="en-US" dirty="0" smtClean="0">
                <a:latin typeface="+mn-lt"/>
              </a:rPr>
              <a:t> and Construction Activity PCB sampling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+mn-lt"/>
              </a:rPr>
              <a:t>USDA East &amp; West WWTP BMP</a:t>
            </a: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5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For More Information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u="sng" dirty="0" smtClean="0">
                <a:latin typeface="+mn-lt"/>
              </a:rPr>
              <a:t>Integrated Water Planning Program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+mn-lt"/>
              </a:rPr>
              <a:t>Greg Busch, P.E.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+mn-lt"/>
              </a:rPr>
              <a:t>Deputy Program Manager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+mn-lt"/>
              </a:rPr>
              <a:t>Email:  </a:t>
            </a:r>
            <a:r>
              <a:rPr lang="en-US" sz="2400" dirty="0" smtClean="0">
                <a:latin typeface="+mn-lt"/>
                <a:hlinkClick r:id="rId2"/>
              </a:rPr>
              <a:t>gregory.busch@maryland.gov</a:t>
            </a:r>
            <a:endParaRPr lang="en-US" sz="2400" dirty="0" smtClean="0">
              <a:latin typeface="+mn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+mn-lt"/>
              </a:rPr>
              <a:t>Phone: 410-537-3901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 u="sng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Leonard </a:t>
            </a:r>
            <a:r>
              <a:rPr lang="en-US" sz="2400" dirty="0" err="1">
                <a:latin typeface="+mn-lt"/>
              </a:rPr>
              <a:t>Schugam</a:t>
            </a:r>
            <a:endParaRPr lang="en-US" sz="2400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TMDL Development/Implementation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Email: </a:t>
            </a:r>
            <a:r>
              <a:rPr lang="en-US" sz="2400" dirty="0" smtClean="0">
                <a:latin typeface="+mn-lt"/>
                <a:hlinkClick r:id="rId3"/>
              </a:rPr>
              <a:t>leonard.schugam@maryland.gov</a:t>
            </a:r>
            <a:r>
              <a:rPr lang="en-US" sz="2400" dirty="0" smtClean="0">
                <a:latin typeface="+mn-lt"/>
              </a:rPr>
              <a:t>                                     </a:t>
            </a:r>
            <a:r>
              <a:rPr lang="en-US" sz="2400" dirty="0">
                <a:latin typeface="+mn-lt"/>
              </a:rPr>
              <a:t>Phone: 410-537-3935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8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/>
          <p:nvPr/>
        </p:nvCxnSpPr>
        <p:spPr>
          <a:xfrm>
            <a:off x="1775460" y="3819836"/>
            <a:ext cx="0" cy="1407593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951867" y="3155419"/>
            <a:ext cx="990600" cy="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951867" y="2622019"/>
            <a:ext cx="990600" cy="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951867" y="1472669"/>
            <a:ext cx="9906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rc 111"/>
          <p:cNvSpPr/>
          <p:nvPr/>
        </p:nvSpPr>
        <p:spPr>
          <a:xfrm flipH="1">
            <a:off x="6933485" y="3145241"/>
            <a:ext cx="416000" cy="509056"/>
          </a:xfrm>
          <a:prstGeom prst="arc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Arc 116"/>
          <p:cNvSpPr/>
          <p:nvPr/>
        </p:nvSpPr>
        <p:spPr>
          <a:xfrm flipH="1">
            <a:off x="6931935" y="2613869"/>
            <a:ext cx="439452" cy="507027"/>
          </a:xfrm>
          <a:prstGeom prst="arc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5177164" y="1759263"/>
            <a:ext cx="0" cy="93950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rc 94"/>
          <p:cNvSpPr/>
          <p:nvPr/>
        </p:nvSpPr>
        <p:spPr>
          <a:xfrm rot="10800000" flipV="1">
            <a:off x="5180498" y="1469572"/>
            <a:ext cx="619125" cy="638503"/>
          </a:xfrm>
          <a:prstGeom prst="arc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Arc 45"/>
          <p:cNvSpPr/>
          <p:nvPr/>
        </p:nvSpPr>
        <p:spPr>
          <a:xfrm>
            <a:off x="1171102" y="2876860"/>
            <a:ext cx="619125" cy="6858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4877" y="2867735"/>
            <a:ext cx="13034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1450" y="2757311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77" y="1965752"/>
            <a:ext cx="18306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 consumption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advisories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1552102" y="2600635"/>
            <a:ext cx="304800" cy="266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1" idx="2"/>
          </p:cNvCxnSpPr>
          <p:nvPr/>
        </p:nvCxnSpPr>
        <p:spPr>
          <a:xfrm>
            <a:off x="1856902" y="2600635"/>
            <a:ext cx="2733204" cy="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52102" y="2867335"/>
            <a:ext cx="359395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32300" y="2485933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89476" y="2740100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32276" y="2736892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97250" y="2134981"/>
            <a:ext cx="261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Non-tidal PCB listing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7870" y="1510339"/>
            <a:ext cx="132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Maryland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non-tidal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PCB TMDL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2320" y="2997694"/>
            <a:ext cx="863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Tidal PCB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9563" y="2948696"/>
            <a:ext cx="209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Tidal PCB TMDL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Curved Connector 38"/>
          <p:cNvCxnSpPr/>
          <p:nvPr/>
        </p:nvCxnSpPr>
        <p:spPr>
          <a:xfrm flipH="1" flipV="1">
            <a:off x="4792884" y="2600635"/>
            <a:ext cx="314425" cy="2667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590106" y="2486735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>
            <a:stCxn id="46" idx="2"/>
            <a:endCxn id="55" idx="2"/>
          </p:cNvCxnSpPr>
          <p:nvPr/>
        </p:nvCxnSpPr>
        <p:spPr>
          <a:xfrm flipH="1">
            <a:off x="1772084" y="3219760"/>
            <a:ext cx="18143" cy="6482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 rot="10800000">
            <a:off x="1772084" y="3525081"/>
            <a:ext cx="619125" cy="6858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Connector 56"/>
          <p:cNvCxnSpPr>
            <a:stCxn id="55" idx="0"/>
            <a:endCxn id="114" idx="0"/>
          </p:cNvCxnSpPr>
          <p:nvPr/>
        </p:nvCxnSpPr>
        <p:spPr>
          <a:xfrm flipV="1">
            <a:off x="2081647" y="4201356"/>
            <a:ext cx="4638376" cy="9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191184" y="4087057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44683" y="4314559"/>
            <a:ext cx="1142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Statewide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69965" y="4314559"/>
            <a:ext cx="1300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2007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159124" y="4087057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55092" y="4337864"/>
            <a:ext cx="12379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2009-11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LBDC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track-down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019853" y="2613870"/>
            <a:ext cx="304800" cy="533400"/>
            <a:chOff x="1981200" y="2286000"/>
            <a:chExt cx="533400" cy="914400"/>
          </a:xfrm>
        </p:grpSpPr>
        <p:cxnSp>
          <p:nvCxnSpPr>
            <p:cNvPr id="69" name="Curved Connector 68"/>
            <p:cNvCxnSpPr/>
            <p:nvPr/>
          </p:nvCxnSpPr>
          <p:spPr>
            <a:xfrm flipV="1">
              <a:off x="1981200" y="2286000"/>
              <a:ext cx="533400" cy="45720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69"/>
            <p:cNvCxnSpPr/>
            <p:nvPr/>
          </p:nvCxnSpPr>
          <p:spPr>
            <a:xfrm>
              <a:off x="1981200" y="2743200"/>
              <a:ext cx="533400" cy="45720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5260139" y="3146734"/>
            <a:ext cx="258846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5769409" y="3010210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53011" y="1738503"/>
            <a:ext cx="29218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Montgomery Co PCB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plan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967504" y="4087057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81600" y="4191000"/>
            <a:ext cx="2026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2011-13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Anacostia contaminated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track-down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63578" y="533400"/>
            <a:ext cx="16767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MPs for USDA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WWTPs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5795962" y="5410200"/>
            <a:ext cx="2128838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5791200" y="5295900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67400" y="4953000"/>
            <a:ext cx="384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Industrial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stormwater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405562" y="5286375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48400" y="548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2014-19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Compliance Inspections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734300" y="3026086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973382" y="3215251"/>
            <a:ext cx="1730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Prince George’s 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tracking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028262" y="1719513"/>
            <a:ext cx="16933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Montgomery 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racking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Arc 113"/>
          <p:cNvSpPr/>
          <p:nvPr/>
        </p:nvSpPr>
        <p:spPr>
          <a:xfrm rot="10800000" flipH="1">
            <a:off x="6511249" y="3681094"/>
            <a:ext cx="417549" cy="520262"/>
          </a:xfrm>
          <a:prstGeom prst="arc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8" name="Straight Connector 117"/>
          <p:cNvCxnSpPr>
            <a:stCxn id="117" idx="2"/>
          </p:cNvCxnSpPr>
          <p:nvPr/>
        </p:nvCxnSpPr>
        <p:spPr>
          <a:xfrm>
            <a:off x="6931935" y="2867383"/>
            <a:ext cx="1" cy="114582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28600" y="5555719"/>
            <a:ext cx="47244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3152855" y="5441419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800600" y="5435600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352800" y="5562600"/>
            <a:ext cx="1514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2008-12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Anacostia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ontaminated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site investigations</a:t>
            </a:r>
          </a:p>
        </p:txBody>
      </p:sp>
      <p:cxnSp>
        <p:nvCxnSpPr>
          <p:cNvPr id="127" name="Straight Connector 126"/>
          <p:cNvCxnSpPr/>
          <p:nvPr/>
        </p:nvCxnSpPr>
        <p:spPr>
          <a:xfrm>
            <a:off x="6251780" y="6194510"/>
            <a:ext cx="159682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6247018" y="6080210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8674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Construction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stormwater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965477" y="4087057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906137" y="3227136"/>
            <a:ext cx="1942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Prince George’s Co PCB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 plan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5321300" y="2613336"/>
            <a:ext cx="2588461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753132" y="2495860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486400" y="1470336"/>
            <a:ext cx="23622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741663" y="1356036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389953" y="2499701"/>
            <a:ext cx="228600" cy="2286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7848600" y="5410200"/>
            <a:ext cx="9906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848600" y="6194511"/>
            <a:ext cx="1066800" cy="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/>
          <p:nvPr/>
        </p:nvSpPr>
        <p:spPr>
          <a:xfrm rot="10800000">
            <a:off x="1775458" y="4876908"/>
            <a:ext cx="662941" cy="672991"/>
          </a:xfrm>
          <a:prstGeom prst="arc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37928" y="1686236"/>
            <a:ext cx="1546492" cy="40862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TMDL Process</a:t>
            </a:r>
            <a:endParaRPr lang="en-US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096982" y="3591236"/>
            <a:ext cx="1703618" cy="408623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Source Tracking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638800" y="924236"/>
            <a:ext cx="1225918" cy="40862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Permitting</a:t>
            </a:r>
            <a:endParaRPr lang="en-US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04800" y="152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Summary of Clean Water Act PCB Activities in Maryland’s Anacostia River watershed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43000" y="5715000"/>
            <a:ext cx="1399431" cy="408623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Site Cleanup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376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Tidal Anacostia </a:t>
            </a:r>
            <a:r>
              <a:rPr lang="en-US" sz="2800" b="1" dirty="0">
                <a:latin typeface="+mj-lt"/>
              </a:rPr>
              <a:t>River PCB TMDL </a:t>
            </a:r>
            <a:r>
              <a:rPr lang="en-US" sz="2800" b="1" dirty="0" smtClean="0">
                <a:latin typeface="+mj-lt"/>
              </a:rPr>
              <a:t>Loads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46" y="1473302"/>
            <a:ext cx="4581528" cy="495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Tidal Anacostia PCB TMDL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DC Watershed Load: 74% 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MD Watershed Load: 26%</a:t>
            </a:r>
            <a:endParaRPr lang="en-US" sz="20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Lower Beaverdam Creek: 75% of MD’s watershed load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n-lt"/>
              </a:rPr>
              <a:t>TMDL reductions over 98% to DC and MD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95425"/>
            <a:ext cx="4038600" cy="5226424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642401"/>
              </p:ext>
            </p:extLst>
          </p:nvPr>
        </p:nvGraphicFramePr>
        <p:xfrm>
          <a:off x="762000" y="3906905"/>
          <a:ext cx="3724613" cy="29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</a:rPr>
              <a:t>Statewide PCB Clam Studies (2005/2007)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81535"/>
            <a:ext cx="4572000" cy="530026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2005 </a:t>
            </a:r>
          </a:p>
          <a:p>
            <a:pPr lvl="1"/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tate-wide </a:t>
            </a:r>
            <a:r>
              <a:rPr lang="en-US" sz="2000" dirty="0">
                <a:latin typeface="+mn-lt"/>
              </a:rPr>
              <a:t>PCB </a:t>
            </a:r>
            <a:r>
              <a:rPr lang="en-US" sz="2000" dirty="0" smtClean="0">
                <a:latin typeface="+mn-lt"/>
              </a:rPr>
              <a:t>Biomonitoring Clam Study </a:t>
            </a:r>
          </a:p>
          <a:p>
            <a:pPr lvl="1"/>
            <a:r>
              <a:rPr lang="en-US" sz="2000" dirty="0" smtClean="0">
                <a:latin typeface="+mn-lt"/>
              </a:rPr>
              <a:t>4 stations in Anacostia River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State-wide Follow-up PCB Biomonitoring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19 stations in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Anacostia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River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Highest clam PCB concentrations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Lower Beaverdam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Creek              (Old Landover Road Station)</a:t>
            </a:r>
          </a:p>
          <a:p>
            <a:pPr lvl="1">
              <a:spcBef>
                <a:spcPts val="60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2000" dirty="0">
              <a:latin typeface="+mn-lt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41" y="1456457"/>
            <a:ext cx="4114800" cy="53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359856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Lower Beaverdam Creek PCB </a:t>
            </a:r>
            <a:r>
              <a:rPr lang="en-US" sz="2800" b="1" dirty="0" smtClean="0">
                <a:latin typeface="+mn-lt"/>
              </a:rPr>
              <a:t>Source Trackdown Study </a:t>
            </a:r>
            <a:r>
              <a:rPr lang="en-US" sz="2800" b="1" dirty="0">
                <a:latin typeface="+mn-lt"/>
              </a:rPr>
              <a:t>(2009-2011)</a:t>
            </a:r>
            <a:endParaRPr lang="en-US" sz="2800" dirty="0">
              <a:latin typeface="+mn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560778"/>
            <a:ext cx="4814501" cy="5105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Survey (Landover Metro Area)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+mn-lt"/>
              </a:rPr>
              <a:t>2009 - Highest PCB concentrations in Station #16 outfall draining portion of Ardwick Industrial Park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+mn-lt"/>
              </a:rPr>
              <a:t>2011 - Follow up sampling found PCB levels dropped in Station #16 outfall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+mn-lt"/>
              </a:rPr>
              <a:t>PCB levels remain high in stream</a:t>
            </a:r>
          </a:p>
          <a:p>
            <a:pPr>
              <a:spcBef>
                <a:spcPts val="600"/>
              </a:spcBef>
            </a:pPr>
            <a:endParaRPr lang="en-US" sz="2200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39" y="1532806"/>
            <a:ext cx="3966697" cy="51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</a:rPr>
              <a:t>Anacostia Contaminated Site PCB Source Trackdown Study (2011-2013)</a:t>
            </a: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" y="1436928"/>
            <a:ext cx="4701252" cy="5192472"/>
          </a:xfrm>
          <a:effectLst/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>
                <a:latin typeface="+mn-lt"/>
              </a:rPr>
              <a:t>Study targeted contaminated sites that have undergone PCB remediation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atin typeface="+mn-lt"/>
              </a:rPr>
              <a:t>S</a:t>
            </a:r>
            <a:r>
              <a:rPr lang="en-US" sz="2200" dirty="0" smtClean="0">
                <a:latin typeface="+mn-lt"/>
              </a:rPr>
              <a:t>ampling conducted below five sites (2011)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+mn-lt"/>
              </a:rPr>
              <a:t>Sediment PCB concentrations elevated below Adelphi Research Laboratory in Paint Branch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+mn-lt"/>
              </a:rPr>
              <a:t>Follow-up sampling found no  downstream impact (2013)</a:t>
            </a: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50" y="1436928"/>
            <a:ext cx="4121858" cy="5334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PCB </a:t>
            </a:r>
            <a:r>
              <a:rPr lang="en-US" sz="2800" b="1" dirty="0" smtClean="0">
                <a:latin typeface="+mj-lt"/>
              </a:rPr>
              <a:t>TMDL MS4 </a:t>
            </a:r>
            <a:r>
              <a:rPr lang="en-US" sz="2800" b="1" dirty="0" err="1" smtClean="0">
                <a:latin typeface="+mj-lt"/>
              </a:rPr>
              <a:t>Stormwater</a:t>
            </a:r>
            <a:r>
              <a:rPr lang="en-US" sz="2800" b="1" dirty="0" smtClean="0">
                <a:latin typeface="+mj-lt"/>
              </a:rPr>
              <a:t> Implementation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MS4 PCB </a:t>
            </a:r>
            <a:r>
              <a:rPr lang="en-US" dirty="0">
                <a:latin typeface="+mn-lt"/>
              </a:rPr>
              <a:t>implementation plans </a:t>
            </a:r>
            <a:endParaRPr lang="en-US" dirty="0" smtClean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n-lt"/>
              </a:rPr>
              <a:t>MO County (2013)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n-lt"/>
              </a:rPr>
              <a:t>PG County (2014)</a:t>
            </a:r>
            <a:endParaRPr lang="en-US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ource Trackdown Approach Development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Sampling Studies (2019)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n-lt"/>
              </a:rPr>
              <a:t>Northeast/Northwest Branch (MO County)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n-lt"/>
              </a:rPr>
              <a:t>Lower Beaverdam Creek (PG County)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n-lt"/>
              </a:rPr>
              <a:t>MDE contracts w/ UMBC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Collaboration w/ DOEE and Anacostia Stakeholders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Feedback through Anacostia Tributary Source Control Workgroup (Anacostia </a:t>
            </a:r>
            <a:r>
              <a:rPr lang="en-US" dirty="0" smtClean="0">
                <a:latin typeface="+mn-lt"/>
              </a:rPr>
              <a:t>River Sediment </a:t>
            </a:r>
            <a:r>
              <a:rPr lang="en-US" dirty="0" smtClean="0">
                <a:latin typeface="+mn-lt"/>
              </a:rPr>
              <a:t>Project)</a:t>
            </a:r>
          </a:p>
          <a:p>
            <a:pPr>
              <a:spcBef>
                <a:spcPts val="600"/>
              </a:spcBef>
            </a:pP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391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Industrial </a:t>
            </a:r>
            <a:r>
              <a:rPr lang="en-US" sz="2800" b="1" dirty="0" err="1">
                <a:latin typeface="+mj-lt"/>
              </a:rPr>
              <a:t>Stormwater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Facilities (General Permit)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600200"/>
            <a:ext cx="4743691" cy="5114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+mn-lt"/>
              </a:rPr>
              <a:t>Twenty-two Industrial </a:t>
            </a:r>
            <a:r>
              <a:rPr lang="en-US" sz="1800" dirty="0" err="1" smtClean="0">
                <a:latin typeface="+mn-lt"/>
              </a:rPr>
              <a:t>Stormwater</a:t>
            </a:r>
            <a:r>
              <a:rPr lang="en-US" sz="1800" dirty="0" smtClean="0">
                <a:latin typeface="+mn-lt"/>
              </a:rPr>
              <a:t> Facilities with potential for PCB discharges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+mn-lt"/>
              </a:rPr>
              <a:t>Permit TSS </a:t>
            </a:r>
            <a:r>
              <a:rPr lang="en-US" sz="1800" dirty="0">
                <a:latin typeface="+mn-lt"/>
              </a:rPr>
              <a:t>benchmark monitoring </a:t>
            </a:r>
            <a:r>
              <a:rPr lang="en-US" sz="1800" dirty="0" smtClean="0">
                <a:latin typeface="+mn-lt"/>
              </a:rPr>
              <a:t>         (</a:t>
            </a:r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crap </a:t>
            </a:r>
            <a:r>
              <a:rPr lang="en-US" sz="1800" dirty="0">
                <a:latin typeface="+mn-lt"/>
              </a:rPr>
              <a:t>and automotive salvage </a:t>
            </a:r>
            <a:r>
              <a:rPr lang="en-US" sz="1800" dirty="0" smtClean="0">
                <a:latin typeface="+mn-lt"/>
              </a:rPr>
              <a:t>yards)</a:t>
            </a:r>
            <a:endParaRPr lang="en-US" sz="1800" dirty="0">
              <a:latin typeface="+mn-lt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+mn-lt"/>
              </a:rPr>
              <a:t>Permit Requirements to address oil and fluids leaking from stored materials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+mn-lt"/>
              </a:rPr>
              <a:t>MDE has conducted 80 inspections in the last five years in Lower Beaverdam Creek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Review pollution prevention plans </a:t>
            </a:r>
            <a:endParaRPr lang="en-US" sz="1800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+mn-lt"/>
              </a:rPr>
              <a:t>Do </a:t>
            </a:r>
            <a:r>
              <a:rPr lang="en-US" sz="1600" dirty="0">
                <a:latin typeface="+mn-lt"/>
              </a:rPr>
              <a:t>controls adequately address PCBs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n-lt"/>
              </a:rPr>
              <a:t>Screening for scrapped </a:t>
            </a:r>
            <a:r>
              <a:rPr lang="en-US" sz="1600" dirty="0" smtClean="0">
                <a:latin typeface="+mn-lt"/>
              </a:rPr>
              <a:t>transformers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MDE </a:t>
            </a:r>
            <a:r>
              <a:rPr lang="en-US" sz="2000" dirty="0">
                <a:latin typeface="+mn-lt"/>
              </a:rPr>
              <a:t>considering options for PCB sampling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91" y="1456944"/>
            <a:ext cx="4038600" cy="5226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8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j-lt"/>
              </a:rPr>
              <a:t>Stormwater</a:t>
            </a:r>
            <a:r>
              <a:rPr lang="en-US" sz="2800" b="1" dirty="0" smtClean="0">
                <a:latin typeface="+mj-lt"/>
              </a:rPr>
              <a:t> associated with Construction Activities (General Permit)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95" y="1600200"/>
            <a:ext cx="8310226" cy="456285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+mn-lt"/>
              </a:rPr>
              <a:t>Construction permit addresses pollutants through sediment </a:t>
            </a:r>
            <a:r>
              <a:rPr lang="en-US" dirty="0">
                <a:latin typeface="+mn-lt"/>
              </a:rPr>
              <a:t>and erosion </a:t>
            </a:r>
            <a:r>
              <a:rPr lang="en-US" dirty="0" smtClean="0">
                <a:latin typeface="+mn-lt"/>
              </a:rPr>
              <a:t>controls</a:t>
            </a:r>
            <a:r>
              <a:rPr lang="en-US" dirty="0">
                <a:latin typeface="+mn-lt"/>
              </a:rPr>
              <a:t>  </a:t>
            </a:r>
            <a:endParaRPr lang="en-US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ontrols reduce PCBs associated with sediments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+mn-lt"/>
              </a:rPr>
              <a:t>MDE considering PCB measures from EPA general permit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Restrictions on building </a:t>
            </a:r>
            <a:r>
              <a:rPr lang="en-US" dirty="0" err="1" smtClean="0">
                <a:latin typeface="+mn-lt"/>
              </a:rPr>
              <a:t>washdown</a:t>
            </a:r>
            <a:endParaRPr lang="en-US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+mn-lt"/>
              </a:rPr>
              <a:t>Controls for demolishing buildings w/ PCB materials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>
                <a:latin typeface="+mn-lt"/>
              </a:rPr>
              <a:t>Stormwater</a:t>
            </a:r>
            <a:r>
              <a:rPr lang="en-US" dirty="0" smtClean="0">
                <a:latin typeface="+mn-lt"/>
              </a:rPr>
              <a:t> Pollution Prevention Plan (SWPPP)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n-lt"/>
              </a:rPr>
              <a:t>MDE considering options for PCB sampling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32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BA55D68-B7A9-4FE9-8786-A796260F8FE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4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675</Words>
  <Application>Microsoft Office PowerPoint</Application>
  <PresentationFormat>On-screen Show (4:3)</PresentationFormat>
  <Paragraphs>196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Addressing PCBs in the Anacostia River</vt:lpstr>
      <vt:lpstr>PowerPoint Presentation</vt:lpstr>
      <vt:lpstr>Tidal Anacostia River PCB TMDL Loads</vt:lpstr>
      <vt:lpstr>Statewide PCB Clam Studies (2005/2007)</vt:lpstr>
      <vt:lpstr>Lower Beaverdam Creek PCB Source Trackdown Study (2009-2011)</vt:lpstr>
      <vt:lpstr>Anacostia Contaminated Site PCB Source Trackdown Study (2011-2013)</vt:lpstr>
      <vt:lpstr>PCB TMDL MS4 Stormwater Implementation</vt:lpstr>
      <vt:lpstr>Industrial Stormwater Facilities (General Permit)</vt:lpstr>
      <vt:lpstr>Stormwater associated with Construction Activities (General Permit)</vt:lpstr>
      <vt:lpstr>Municipal WWTPs</vt:lpstr>
      <vt:lpstr>Anacostia River Contaminated Site PCB Investigations</vt:lpstr>
      <vt:lpstr>Ongoing Actions</vt:lpstr>
      <vt:lpstr>For More Information</vt:lpstr>
    </vt:vector>
  </TitlesOfParts>
  <Company>MDE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</dc:creator>
  <cp:lastModifiedBy>ServUS</cp:lastModifiedBy>
  <cp:revision>236</cp:revision>
  <cp:lastPrinted>2019-03-07T14:20:01Z</cp:lastPrinted>
  <dcterms:created xsi:type="dcterms:W3CDTF">2016-02-09T19:50:36Z</dcterms:created>
  <dcterms:modified xsi:type="dcterms:W3CDTF">2019-03-11T20:12:10Z</dcterms:modified>
</cp:coreProperties>
</file>