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75" r:id="rId2"/>
    <p:sldId id="276" r:id="rId3"/>
    <p:sldId id="277" r:id="rId4"/>
    <p:sldId id="278" r:id="rId5"/>
    <p:sldId id="279" r:id="rId6"/>
    <p:sldId id="280" r:id="rId7"/>
    <p:sldId id="282" r:id="rId8"/>
    <p:sldId id="283" r:id="rId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dgett, Casey" initials="PC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7164" autoAdjust="0"/>
  </p:normalViewPr>
  <p:slideViewPr>
    <p:cSldViewPr snapToGrid="0">
      <p:cViewPr>
        <p:scale>
          <a:sx n="67" d="100"/>
          <a:sy n="67" d="100"/>
        </p:scale>
        <p:origin x="-2244" y="-11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CF3F664-CEF1-4018-AE95-DF9C2EE2F9F5}" type="datetimeFigureOut">
              <a:rPr lang="en-US" smtClean="0"/>
              <a:t>10/3/2016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B904802-A8C1-41B4-A9E4-0F932A14F0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41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B38F673-90E2-4A91-9311-189DE68E8E52}" type="datetimeFigureOut">
              <a:rPr lang="en-US" smtClean="0"/>
              <a:t>10/3/2016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36A3807-D4C1-4873-AA15-74D7F13BC9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51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A3807-D4C1-4873-AA15-74D7F13BC99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82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A3807-D4C1-4873-AA15-74D7F13BC99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82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A3807-D4C1-4873-AA15-74D7F13BC99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82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A3807-D4C1-4873-AA15-74D7F13BC99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82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A3807-D4C1-4873-AA15-74D7F13BC99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82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A3807-D4C1-4873-AA15-74D7F13BC99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82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A3807-D4C1-4873-AA15-74D7F13BC99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82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A3807-D4C1-4873-AA15-74D7F13BC99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82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30052"/>
            <a:ext cx="10363200" cy="1470025"/>
          </a:xfrm>
        </p:spPr>
        <p:txBody>
          <a:bodyPr>
            <a:noAutofit/>
          </a:bodyPr>
          <a:lstStyle>
            <a:lvl1pPr algn="l">
              <a:defRPr sz="3600" b="1" i="0">
                <a:solidFill>
                  <a:schemeClr val="accent3">
                    <a:lumMod val="75000"/>
                  </a:schemeClr>
                </a:solidFill>
                <a:latin typeface="Gill Sans MT"/>
                <a:cs typeface="Gill Sans MT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2783400"/>
            <a:ext cx="10363200" cy="103509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of Presentation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14400" y="4732338"/>
            <a:ext cx="10363200" cy="1624012"/>
          </a:xfr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028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194F8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2697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25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844846" y="63847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Slide </a:t>
            </a:r>
            <a:fld id="{A35CC995-5FAC-41E6-97FD-A5564B5A26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740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29600" y="4800600"/>
            <a:ext cx="3962400" cy="190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844846" y="63847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Slide </a:t>
            </a:r>
            <a:fld id="{A35CC995-5FAC-41E6-97FD-A5564B5A26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335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3"/>
            <a:ext cx="10363200" cy="1362075"/>
          </a:xfrm>
        </p:spPr>
        <p:txBody>
          <a:bodyPr anchor="t">
            <a:normAutofit/>
          </a:bodyPr>
          <a:lstStyle>
            <a:lvl1pPr algn="l">
              <a:defRPr sz="3200" b="1" cap="none">
                <a:solidFill>
                  <a:srgbClr val="194F8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9363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4851"/>
            <a:ext cx="5384800" cy="4641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4851"/>
            <a:ext cx="5384800" cy="4641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844846" y="63847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Slide </a:t>
            </a:r>
            <a:fld id="{A35CC995-5FAC-41E6-97FD-A5564B5A26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36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482754"/>
            <a:ext cx="5386917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057431"/>
            <a:ext cx="5386917" cy="40687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482754"/>
            <a:ext cx="5389033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194F8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057431"/>
            <a:ext cx="5389033" cy="40687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844846" y="63847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Slide </a:t>
            </a:r>
            <a:fld id="{A35CC995-5FAC-41E6-97FD-A5564B5A26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588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844846" y="63847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Slide </a:t>
            </a:r>
            <a:fld id="{A35CC995-5FAC-41E6-97FD-A5564B5A26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246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844846" y="63847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Slide </a:t>
            </a:r>
            <a:fld id="{A35CC995-5FAC-41E6-97FD-A5564B5A26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0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61119"/>
            <a:ext cx="4011084" cy="773983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rgbClr val="194F8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61119"/>
            <a:ext cx="6815668" cy="546504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844846" y="63847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Slide </a:t>
            </a:r>
            <a:fld id="{A35CC995-5FAC-41E6-97FD-A5564B5A26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110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8298" y="0"/>
            <a:ext cx="458601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5" y="239260"/>
            <a:ext cx="10972798" cy="1039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84852"/>
            <a:ext cx="10972800" cy="4641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6749890"/>
            <a:ext cx="12192002" cy="10811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1" y="0"/>
            <a:ext cx="45860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181" y="6190377"/>
            <a:ext cx="1905001" cy="495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99" y="5761677"/>
            <a:ext cx="2950130" cy="114044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844846" y="63847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Slide </a:t>
            </a:r>
            <a:fld id="{A35CC995-5FAC-41E6-97FD-A5564B5A26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8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400" b="0" i="0" kern="1200">
          <a:solidFill>
            <a:schemeClr val="accent3">
              <a:lumMod val="75000"/>
            </a:schemeClr>
          </a:solidFill>
          <a:latin typeface="Gill Sans MT"/>
          <a:ea typeface="+mj-ea"/>
          <a:cs typeface="Gill Sans M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Doee.dc.gov/anacostiasedime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Legal </a:t>
            </a:r>
            <a:r>
              <a:rPr lang="en-US" sz="4000" dirty="0" smtClean="0"/>
              <a:t>Update</a:t>
            </a:r>
          </a:p>
          <a:p>
            <a:pPr marL="0" indent="0" algn="ctr">
              <a:buNone/>
            </a:pPr>
            <a:r>
              <a:rPr lang="en-US" sz="3600" dirty="0" smtClean="0"/>
              <a:t>Anacostia River Sediment Project</a:t>
            </a:r>
            <a:endParaRPr lang="en-US" sz="3600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October 6, 2016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Leadership Council for a Cleaner Anacostia River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54891" y="5900615"/>
            <a:ext cx="3087077" cy="8090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3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000" dirty="0" smtClean="0"/>
          </a:p>
          <a:p>
            <a:r>
              <a:rPr lang="en-US" sz="4000" dirty="0" smtClean="0"/>
              <a:t>Partnership between DOEE and the National Park Service and Department of the Interior</a:t>
            </a:r>
          </a:p>
          <a:p>
            <a:r>
              <a:rPr lang="en-US" sz="4000" dirty="0" smtClean="0"/>
              <a:t>Consultative Work Group Process</a:t>
            </a:r>
          </a:p>
          <a:p>
            <a:r>
              <a:rPr lang="en-US" sz="4000" dirty="0" smtClean="0"/>
              <a:t>Publicly Available Information</a:t>
            </a:r>
            <a:endParaRPr lang="en-US" sz="40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Legal Update: Overview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54891" y="5900615"/>
            <a:ext cx="3087077" cy="8090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63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000" dirty="0" smtClean="0"/>
          </a:p>
          <a:p>
            <a:r>
              <a:rPr lang="en-US" sz="4000" dirty="0" smtClean="0"/>
              <a:t>Jointly working on sediment project</a:t>
            </a:r>
          </a:p>
          <a:p>
            <a:pPr lvl="1"/>
            <a:r>
              <a:rPr lang="en-US" sz="3600" dirty="0" smtClean="0"/>
              <a:t>Joint Technical Teams</a:t>
            </a:r>
          </a:p>
          <a:p>
            <a:pPr lvl="1"/>
            <a:r>
              <a:rPr lang="en-US" sz="3600" dirty="0" smtClean="0"/>
              <a:t>Joint Communications Teams</a:t>
            </a:r>
          </a:p>
          <a:p>
            <a:pPr lvl="1"/>
            <a:r>
              <a:rPr lang="en-US" sz="3600" b="1" dirty="0" smtClean="0"/>
              <a:t>Joint Legal Teams</a:t>
            </a:r>
          </a:p>
          <a:p>
            <a:pPr lvl="2"/>
            <a:r>
              <a:rPr lang="en-US" sz="3200" b="1" dirty="0" smtClean="0"/>
              <a:t>Joint enforcement against private potentially responsible parties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Legal Update: DOEE-NPS/DOI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54891" y="5900615"/>
            <a:ext cx="3087077" cy="8090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197" y="1458252"/>
            <a:ext cx="1971937" cy="56161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293" y="1246533"/>
            <a:ext cx="727649" cy="985051"/>
          </a:xfrm>
          <a:prstGeom prst="rect">
            <a:avLst/>
          </a:prstGeom>
        </p:spPr>
      </p:pic>
      <p:pic>
        <p:nvPicPr>
          <p:cNvPr id="1028" name="Picture 4" descr="Image result for department of interior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355" y="1144776"/>
            <a:ext cx="2113004" cy="118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32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000" dirty="0" smtClean="0"/>
              <a:t>Joint enforcement includes:</a:t>
            </a:r>
          </a:p>
          <a:p>
            <a:pPr lvl="1"/>
            <a:r>
              <a:rPr lang="en-US" sz="3200" dirty="0" smtClean="0"/>
              <a:t>Issuing information requests</a:t>
            </a:r>
          </a:p>
          <a:p>
            <a:pPr lvl="2"/>
            <a:r>
              <a:rPr lang="en-US" sz="2800" dirty="0" smtClean="0"/>
              <a:t>Effective tool to develop evidence to support allocation negotiations and/or cost recovery litigation.</a:t>
            </a:r>
          </a:p>
          <a:p>
            <a:pPr lvl="1"/>
            <a:r>
              <a:rPr lang="en-US" sz="3200" dirty="0" smtClean="0"/>
              <a:t>Reviewing Potentially Responsible Party (PRP) Search materials</a:t>
            </a:r>
          </a:p>
          <a:p>
            <a:pPr lvl="2"/>
            <a:r>
              <a:rPr lang="en-US" sz="2800" dirty="0" smtClean="0"/>
              <a:t>DOEE will be performing a PRP search to identify additional PRPs and develop relevant evidence.</a:t>
            </a:r>
          </a:p>
          <a:p>
            <a:pPr lvl="1"/>
            <a:r>
              <a:rPr lang="en-US" sz="3200" dirty="0" smtClean="0"/>
              <a:t>Negotiating with PRPs including members of the Consultative Work Group.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Legal Update: DOEE and NPS/DOI Joint Enforcement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54891" y="5900615"/>
            <a:ext cx="3087077" cy="8090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8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374388"/>
            <a:ext cx="10972800" cy="4641312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DOEE and DOI have identified parties who may have responsibility for river contamination.</a:t>
            </a:r>
          </a:p>
          <a:p>
            <a:r>
              <a:rPr lang="en-US" sz="3600" dirty="0" smtClean="0"/>
              <a:t>Parties include:</a:t>
            </a:r>
          </a:p>
          <a:p>
            <a:pPr lvl="1"/>
            <a:r>
              <a:rPr lang="en-US" sz="2800" dirty="0" smtClean="0"/>
              <a:t>Pepco</a:t>
            </a:r>
          </a:p>
          <a:p>
            <a:pPr lvl="1"/>
            <a:r>
              <a:rPr lang="en-US" sz="2800" dirty="0" smtClean="0"/>
              <a:t>Department of Navy</a:t>
            </a:r>
          </a:p>
          <a:p>
            <a:pPr lvl="1"/>
            <a:r>
              <a:rPr lang="en-US" sz="2800" dirty="0" smtClean="0"/>
              <a:t>DC Water</a:t>
            </a:r>
          </a:p>
          <a:p>
            <a:pPr lvl="1"/>
            <a:r>
              <a:rPr lang="en-US" sz="2800" dirty="0" smtClean="0"/>
              <a:t>Washington Gas</a:t>
            </a:r>
          </a:p>
          <a:p>
            <a:pPr lvl="1"/>
            <a:r>
              <a:rPr lang="en-US" sz="2800" dirty="0" smtClean="0"/>
              <a:t>District of Columbia</a:t>
            </a:r>
          </a:p>
          <a:p>
            <a:r>
              <a:rPr lang="en-US" sz="3600" dirty="0" smtClean="0"/>
              <a:t>Additional parties may be added in the future.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Legal Update: Consultative Work Group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54891" y="5900615"/>
            <a:ext cx="3087077" cy="8090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98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599" y="1271599"/>
            <a:ext cx="11434763" cy="4929064"/>
          </a:xfrm>
        </p:spPr>
        <p:txBody>
          <a:bodyPr>
            <a:normAutofit fontScale="70000" lnSpcReduction="20000"/>
          </a:bodyPr>
          <a:lstStyle/>
          <a:p>
            <a:r>
              <a:rPr lang="en-US" sz="5100" dirty="0" smtClean="0"/>
              <a:t>Not a decision-making body.</a:t>
            </a:r>
            <a:br>
              <a:rPr lang="en-US" sz="5100" dirty="0" smtClean="0"/>
            </a:br>
            <a:endParaRPr lang="en-US" sz="5100" dirty="0" smtClean="0"/>
          </a:p>
          <a:p>
            <a:r>
              <a:rPr lang="en-US" sz="5100" dirty="0" smtClean="0"/>
              <a:t>Three main purposes of the Consultative Work Group: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100" dirty="0" smtClean="0"/>
              <a:t>Coordinate efforts to identify additional PRPs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100" dirty="0" smtClean="0"/>
              <a:t>Provide a forum for sharing technical information and viewpoints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100" dirty="0" smtClean="0"/>
              <a:t>Initiate a two-phased approach for allocating costs</a:t>
            </a:r>
          </a:p>
          <a:p>
            <a:pPr marL="1371600" lvl="3" indent="0">
              <a:buNone/>
            </a:pPr>
            <a:endParaRPr lang="en-US" sz="3600" dirty="0" smtClean="0"/>
          </a:p>
          <a:p>
            <a:r>
              <a:rPr lang="en-US" sz="5100" dirty="0"/>
              <a:t>First CWG meeting held in </a:t>
            </a:r>
            <a:r>
              <a:rPr lang="en-US" sz="5100" dirty="0" smtClean="0"/>
              <a:t>September, next meeting in November, </a:t>
            </a:r>
            <a:r>
              <a:rPr lang="en-US" sz="5100" dirty="0"/>
              <a:t>with additional </a:t>
            </a:r>
            <a:r>
              <a:rPr lang="en-US" sz="5100" dirty="0" smtClean="0"/>
              <a:t>meetings </a:t>
            </a:r>
            <a:r>
              <a:rPr lang="en-US" sz="5100" dirty="0"/>
              <a:t>scheduled over the coming months</a:t>
            </a:r>
            <a:r>
              <a:rPr lang="en-US" sz="5100" dirty="0" smtClean="0"/>
              <a:t>.</a:t>
            </a:r>
            <a:endParaRPr lang="en-US" sz="51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5" y="75484"/>
            <a:ext cx="10972798" cy="103985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Legal Update: Consultative Work Group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54891" y="5900615"/>
            <a:ext cx="3087077" cy="8090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57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402964"/>
            <a:ext cx="10972800" cy="4641312"/>
          </a:xfrm>
        </p:spPr>
        <p:txBody>
          <a:bodyPr>
            <a:normAutofit fontScale="85000" lnSpcReduction="10000"/>
          </a:bodyPr>
          <a:lstStyle/>
          <a:p>
            <a:r>
              <a:rPr lang="en-US" sz="4000" dirty="0" smtClean="0"/>
              <a:t>Documents obtained via information requests will be made available on a webpage for the public, which</a:t>
            </a:r>
          </a:p>
          <a:p>
            <a:pPr lvl="1"/>
            <a:r>
              <a:rPr lang="en-US" sz="3600" dirty="0" smtClean="0"/>
              <a:t>Improves transparency with the public, and</a:t>
            </a:r>
          </a:p>
          <a:p>
            <a:pPr lvl="1"/>
            <a:r>
              <a:rPr lang="en-US" sz="3600" dirty="0" smtClean="0"/>
              <a:t>Assists with PRP negotiations.</a:t>
            </a:r>
          </a:p>
          <a:p>
            <a:pPr lvl="2"/>
            <a:r>
              <a:rPr lang="en-US" sz="3200" dirty="0" smtClean="0"/>
              <a:t>Information obtained by DOEE-DOI is useful to all parties in expediting allocation negotiations among all PRPs.</a:t>
            </a:r>
          </a:p>
          <a:p>
            <a:r>
              <a:rPr lang="en-US" sz="4000" dirty="0"/>
              <a:t>DOEE maintains </a:t>
            </a:r>
            <a:r>
              <a:rPr lang="en-US" sz="4000" dirty="0" smtClean="0"/>
              <a:t>an administrative </a:t>
            </a:r>
            <a:r>
              <a:rPr lang="en-US" sz="4000" dirty="0"/>
              <a:t>record file, which </a:t>
            </a:r>
            <a:r>
              <a:rPr lang="en-US" sz="4000" dirty="0" smtClean="0"/>
              <a:t>includes </a:t>
            </a:r>
            <a:r>
              <a:rPr lang="en-US" sz="4000" dirty="0"/>
              <a:t>all of the technical sediment project </a:t>
            </a:r>
            <a:r>
              <a:rPr lang="en-US" sz="4000" dirty="0" smtClean="0"/>
              <a:t>documents.</a:t>
            </a:r>
            <a:endParaRPr lang="en-US" sz="4000" dirty="0"/>
          </a:p>
          <a:p>
            <a:pPr marL="457200" lvl="1" indent="0">
              <a:buNone/>
            </a:pPr>
            <a:r>
              <a:rPr lang="en-US" sz="3600" dirty="0" smtClean="0">
                <a:hlinkClick r:id="rId3" action="ppaction://hlinkfile"/>
              </a:rPr>
              <a:t>doee.dc.gov/anacostiasediment</a:t>
            </a:r>
            <a:endParaRPr lang="en-US" sz="3600" dirty="0"/>
          </a:p>
          <a:p>
            <a:endParaRPr lang="en-US" sz="4000" dirty="0" smtClean="0"/>
          </a:p>
          <a:p>
            <a:pPr lvl="1"/>
            <a:endParaRPr lang="en-US" sz="3600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Legal Update: Publicly Available Information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54891" y="5900615"/>
            <a:ext cx="3087077" cy="8090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93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402964"/>
            <a:ext cx="10972800" cy="4641312"/>
          </a:xfrm>
        </p:spPr>
        <p:txBody>
          <a:bodyPr>
            <a:normAutofit lnSpcReduction="10000"/>
          </a:bodyPr>
          <a:lstStyle/>
          <a:p>
            <a:endParaRPr lang="en-US" sz="4000" dirty="0" smtClean="0"/>
          </a:p>
          <a:p>
            <a:pPr marL="457200" lvl="1" indent="0">
              <a:buNone/>
            </a:pPr>
            <a:r>
              <a:rPr lang="en-US" sz="4400" dirty="0" smtClean="0"/>
              <a:t>David Dickman</a:t>
            </a:r>
          </a:p>
          <a:p>
            <a:pPr marL="457200" lvl="1" indent="0">
              <a:buNone/>
            </a:pPr>
            <a:r>
              <a:rPr lang="en-US" sz="3600" dirty="0" smtClean="0"/>
              <a:t>General Counsel</a:t>
            </a:r>
          </a:p>
          <a:p>
            <a:pPr marL="457200" lvl="1" indent="0">
              <a:buNone/>
            </a:pPr>
            <a:r>
              <a:rPr lang="en-US" sz="3600" dirty="0" smtClean="0"/>
              <a:t>Department of Energy and Environment</a:t>
            </a:r>
          </a:p>
          <a:p>
            <a:pPr marL="457200" lvl="1" indent="0">
              <a:buNone/>
            </a:pPr>
            <a:r>
              <a:rPr lang="en-US" sz="4400" dirty="0" smtClean="0"/>
              <a:t>Casey S. Padgett</a:t>
            </a:r>
            <a:endParaRPr lang="en-US" sz="4400" dirty="0"/>
          </a:p>
          <a:p>
            <a:pPr marL="457200" lvl="1" indent="0">
              <a:buNone/>
            </a:pPr>
            <a:r>
              <a:rPr lang="en-US" sz="3600" dirty="0" smtClean="0"/>
              <a:t>Senior Attorney</a:t>
            </a:r>
            <a:endParaRPr lang="en-US" sz="3600" dirty="0"/>
          </a:p>
          <a:p>
            <a:pPr marL="457200" lvl="1" indent="0">
              <a:buNone/>
            </a:pPr>
            <a:r>
              <a:rPr lang="en-US" sz="3600" dirty="0" smtClean="0"/>
              <a:t>Department </a:t>
            </a:r>
            <a:r>
              <a:rPr lang="en-US" sz="3600" dirty="0"/>
              <a:t>of </a:t>
            </a:r>
            <a:r>
              <a:rPr lang="en-US" sz="3600" dirty="0" smtClean="0"/>
              <a:t>the Interior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Legal Update: Questions?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54891" y="5900615"/>
            <a:ext cx="3087077" cy="8090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31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hio_EGMSMeeting_2013Apr11">
  <a:themeElements>
    <a:clrScheme name="USAID KM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11973</TotalTime>
  <Words>287</Words>
  <Application>Microsoft Office PowerPoint</Application>
  <PresentationFormat>Custom</PresentationFormat>
  <Paragraphs>66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Ohio_EGMSMeeting_2013Apr11</vt:lpstr>
      <vt:lpstr>Leadership Council for a Cleaner Anacostia River</vt:lpstr>
      <vt:lpstr>Legal Update: Overview</vt:lpstr>
      <vt:lpstr>Legal Update: DOEE-NPS/DOI</vt:lpstr>
      <vt:lpstr>Legal Update: DOEE and NPS/DOI Joint Enforcement</vt:lpstr>
      <vt:lpstr>Legal Update: Consultative Work Group</vt:lpstr>
      <vt:lpstr>Legal Update: Consultative Work Group</vt:lpstr>
      <vt:lpstr>Legal Update: Publicly Available Information</vt:lpstr>
      <vt:lpstr>Legal Update: Questions?</vt:lpstr>
    </vt:vector>
  </TitlesOfParts>
  <Company>Tetra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Anacostia River Sediment Project</dc:title>
  <dc:creator>Shupe, Mark</dc:creator>
  <cp:lastModifiedBy>ServUS</cp:lastModifiedBy>
  <cp:revision>153</cp:revision>
  <cp:lastPrinted>2016-02-29T17:25:54Z</cp:lastPrinted>
  <dcterms:created xsi:type="dcterms:W3CDTF">2016-02-26T13:31:09Z</dcterms:created>
  <dcterms:modified xsi:type="dcterms:W3CDTF">2016-10-03T20:29:31Z</dcterms:modified>
</cp:coreProperties>
</file>