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88" r:id="rId3"/>
    <p:sldId id="268" r:id="rId4"/>
    <p:sldId id="259" r:id="rId5"/>
    <p:sldId id="269" r:id="rId6"/>
    <p:sldId id="262" r:id="rId7"/>
    <p:sldId id="274" r:id="rId8"/>
    <p:sldId id="278" r:id="rId9"/>
    <p:sldId id="291" r:id="rId10"/>
    <p:sldId id="292" r:id="rId11"/>
    <p:sldId id="294" r:id="rId12"/>
    <p:sldId id="289" r:id="rId13"/>
    <p:sldId id="295" r:id="rId14"/>
    <p:sldId id="296" r:id="rId15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7" d="100"/>
          <a:sy n="107" d="100"/>
        </p:scale>
        <p:origin x="-714" y="-9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fpinkney\Documents\doee%202019%20-2022\fish%20tissue%202020\catfish%20through%20time.xlsx" TargetMode="External"/><Relationship Id="rId1" Type="http://schemas.openxmlformats.org/officeDocument/2006/relationships/themeOverride" Target="../theme/themeOverride2.xml"/><Relationship Id="rId5" Type="http://schemas.microsoft.com/office/2011/relationships/chartStyle" Target="style2.xml"/><Relationship Id="rId4" Type="http://schemas.microsoft.com/office/2011/relationships/chartColorStyle" Target="colors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Total</a:t>
            </a:r>
            <a:r>
              <a:rPr lang="en-US" sz="2000" b="1" baseline="0" dirty="0">
                <a:solidFill>
                  <a:schemeClr val="tx1"/>
                </a:solidFill>
              </a:rPr>
              <a:t> PCBs (ppb wet weight; median, max) in Banded Killifish (BK) and </a:t>
            </a:r>
            <a:r>
              <a:rPr lang="en-US" sz="2000" b="1" baseline="0" dirty="0" err="1">
                <a:solidFill>
                  <a:schemeClr val="tx1"/>
                </a:solidFill>
              </a:rPr>
              <a:t>Mummichogs</a:t>
            </a:r>
            <a:r>
              <a:rPr lang="en-US" sz="2000" b="1" baseline="0" dirty="0">
                <a:solidFill>
                  <a:schemeClr val="tx1"/>
                </a:solidFill>
              </a:rPr>
              <a:t> (MC) from the Anacostia Watershed: 2018</a:t>
            </a:r>
            <a:endParaRPr lang="en-US" sz="20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90-42D4-9DE9-6CB879657C5C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90-42D4-9DE9-6CB879657C5C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A90-42D4-9DE9-6CB879657C5C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A90-42D4-9DE9-6CB879657C5C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A90-42D4-9DE9-6CB879657C5C}"/>
              </c:ext>
            </c:extLst>
          </c:dPt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A90-42D4-9DE9-6CB879657C5C}"/>
              </c:ext>
            </c:extLst>
          </c:dPt>
          <c:dPt>
            <c:idx val="9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A90-42D4-9DE9-6CB879657C5C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4A90-42D4-9DE9-6CB879657C5C}"/>
              </c:ext>
            </c:extLst>
          </c:dPt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4A90-42D4-9DE9-6CB879657C5C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4A90-42D4-9DE9-6CB879657C5C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4A90-42D4-9DE9-6CB879657C5C}"/>
              </c:ext>
            </c:extLst>
          </c:dPt>
          <c:dPt>
            <c:idx val="1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4A90-42D4-9DE9-6CB879657C5C}"/>
              </c:ext>
            </c:extLst>
          </c:dPt>
          <c:dLbls>
            <c:dLbl>
              <c:idx val="1"/>
              <c:layout>
                <c:manualLayout>
                  <c:x val="0"/>
                  <c:y val="-7.21974336541265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A90-42D4-9DE9-6CB879657C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Lit>
                <c:formatCode>General</c:formatCode>
                <c:ptCount val="18"/>
                <c:pt idx="0">
                  <c:v>13</c:v>
                </c:pt>
                <c:pt idx="1">
                  <c:v>4.9000000000000004</c:v>
                </c:pt>
                <c:pt idx="2">
                  <c:v>4.7</c:v>
                </c:pt>
                <c:pt idx="3">
                  <c:v>208</c:v>
                </c:pt>
                <c:pt idx="4">
                  <c:v>127</c:v>
                </c:pt>
                <c:pt idx="5">
                  <c:v>198</c:v>
                </c:pt>
                <c:pt idx="6">
                  <c:v>108</c:v>
                </c:pt>
                <c:pt idx="7">
                  <c:v>41</c:v>
                </c:pt>
                <c:pt idx="8">
                  <c:v>27</c:v>
                </c:pt>
                <c:pt idx="9">
                  <c:v>135</c:v>
                </c:pt>
                <c:pt idx="10">
                  <c:v>15</c:v>
                </c:pt>
                <c:pt idx="11">
                  <c:v>23</c:v>
                </c:pt>
                <c:pt idx="12">
                  <c:v>0</c:v>
                </c:pt>
                <c:pt idx="13">
                  <c:v>22</c:v>
                </c:pt>
                <c:pt idx="14">
                  <c:v>174</c:v>
                </c:pt>
                <c:pt idx="15">
                  <c:v>19</c:v>
                </c:pt>
                <c:pt idx="16">
                  <c:v>28</c:v>
                </c:pt>
                <c:pt idx="17">
                  <c:v>15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'all fish by loc sum stat'!$AS$21:$AS$38</c:f>
              <c:strCache>
                <c:ptCount val="18"/>
                <c:pt idx="0">
                  <c:v>NEBK</c:v>
                </c:pt>
                <c:pt idx="1">
                  <c:v>NEMC</c:v>
                </c:pt>
                <c:pt idx="2">
                  <c:v>NWBK</c:v>
                </c:pt>
                <c:pt idx="3">
                  <c:v>LB1BK</c:v>
                </c:pt>
                <c:pt idx="4">
                  <c:v>LB1MC</c:v>
                </c:pt>
                <c:pt idx="5">
                  <c:v>LB2BK</c:v>
                </c:pt>
                <c:pt idx="6">
                  <c:v>LB2MC</c:v>
                </c:pt>
                <c:pt idx="7">
                  <c:v>HRMC</c:v>
                </c:pt>
                <c:pt idx="8">
                  <c:v>WBBK</c:v>
                </c:pt>
                <c:pt idx="9">
                  <c:v>WBMC</c:v>
                </c:pt>
                <c:pt idx="10">
                  <c:v>BLBK</c:v>
                </c:pt>
                <c:pt idx="11">
                  <c:v>BLMC</c:v>
                </c:pt>
                <c:pt idx="12">
                  <c:v>KLBK</c:v>
                </c:pt>
                <c:pt idx="13">
                  <c:v>KLMC</c:v>
                </c:pt>
                <c:pt idx="14">
                  <c:v>PCMC</c:v>
                </c:pt>
                <c:pt idx="15">
                  <c:v>A2BK</c:v>
                </c:pt>
                <c:pt idx="16">
                  <c:v>A2MC</c:v>
                </c:pt>
                <c:pt idx="17">
                  <c:v>A1BK</c:v>
                </c:pt>
              </c:strCache>
            </c:strRef>
          </c:cat>
          <c:val>
            <c:numRef>
              <c:f>'all fish by loc sum stat'!$AT$21:$AT$38</c:f>
              <c:numCache>
                <c:formatCode>General</c:formatCode>
                <c:ptCount val="18"/>
                <c:pt idx="0">
                  <c:v>74.599999999999994</c:v>
                </c:pt>
                <c:pt idx="1">
                  <c:v>48</c:v>
                </c:pt>
                <c:pt idx="2">
                  <c:v>54.6</c:v>
                </c:pt>
                <c:pt idx="3">
                  <c:v>1055</c:v>
                </c:pt>
                <c:pt idx="4">
                  <c:v>719</c:v>
                </c:pt>
                <c:pt idx="5">
                  <c:v>923</c:v>
                </c:pt>
                <c:pt idx="6">
                  <c:v>783</c:v>
                </c:pt>
                <c:pt idx="7">
                  <c:v>132</c:v>
                </c:pt>
                <c:pt idx="8">
                  <c:v>273</c:v>
                </c:pt>
                <c:pt idx="9">
                  <c:v>272</c:v>
                </c:pt>
                <c:pt idx="10">
                  <c:v>146</c:v>
                </c:pt>
                <c:pt idx="11">
                  <c:v>77</c:v>
                </c:pt>
                <c:pt idx="12">
                  <c:v>378</c:v>
                </c:pt>
                <c:pt idx="13">
                  <c:v>241</c:v>
                </c:pt>
                <c:pt idx="14">
                  <c:v>444</c:v>
                </c:pt>
                <c:pt idx="15">
                  <c:v>347</c:v>
                </c:pt>
                <c:pt idx="16">
                  <c:v>206</c:v>
                </c:pt>
                <c:pt idx="17">
                  <c:v>460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4A90-42D4-9DE9-6CB879657C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194880"/>
        <c:axId val="177196416"/>
      </c:barChart>
      <c:catAx>
        <c:axId val="17719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196416"/>
        <c:crosses val="autoZero"/>
        <c:auto val="1"/>
        <c:lblAlgn val="ctr"/>
        <c:lblOffset val="100"/>
        <c:noMultiLvlLbl val="0"/>
      </c:catAx>
      <c:valAx>
        <c:axId val="17719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ppb</a:t>
                </a:r>
                <a:r>
                  <a:rPr lang="en-US" sz="1600" b="1" baseline="0"/>
                  <a:t> wet weight</a:t>
                </a:r>
                <a:endParaRPr lang="en-US" sz="1600" b="1"/>
              </a:p>
            </c:rich>
          </c:tx>
          <c:layout>
            <c:manualLayout>
              <c:xMode val="edge"/>
              <c:yMode val="edge"/>
              <c:x val="1.6114215529535961E-2"/>
              <c:y val="0.4631323477914045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194880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1"/>
                </a:solidFill>
              </a:rPr>
              <a:t>Median</a:t>
            </a:r>
            <a:r>
              <a:rPr lang="en-US" sz="2800" b="1" baseline="0" dirty="0">
                <a:solidFill>
                  <a:schemeClr val="tx1"/>
                </a:solidFill>
              </a:rPr>
              <a:t> </a:t>
            </a:r>
            <a:r>
              <a:rPr lang="en-US" sz="2800" b="1" baseline="0" dirty="0" smtClean="0">
                <a:solidFill>
                  <a:schemeClr val="tx1"/>
                </a:solidFill>
              </a:rPr>
              <a:t>Total </a:t>
            </a:r>
            <a:r>
              <a:rPr lang="en-US" sz="2800" b="1" baseline="0" dirty="0">
                <a:solidFill>
                  <a:schemeClr val="tx1"/>
                </a:solidFill>
              </a:rPr>
              <a:t>PCBs (ppm wet </a:t>
            </a:r>
            <a:r>
              <a:rPr lang="en-US" sz="2800" b="1" baseline="0" dirty="0" err="1">
                <a:solidFill>
                  <a:schemeClr val="tx1"/>
                </a:solidFill>
              </a:rPr>
              <a:t>wt</a:t>
            </a:r>
            <a:r>
              <a:rPr lang="en-US" sz="2800" b="1" baseline="0" dirty="0">
                <a:solidFill>
                  <a:schemeClr val="tx1"/>
                </a:solidFill>
              </a:rPr>
              <a:t>) in Anacostia and Potomac River </a:t>
            </a:r>
            <a:r>
              <a:rPr lang="en-US" sz="2800" b="1" baseline="0" dirty="0" smtClean="0">
                <a:solidFill>
                  <a:schemeClr val="tx1"/>
                </a:solidFill>
              </a:rPr>
              <a:t>Fish </a:t>
            </a:r>
            <a:r>
              <a:rPr lang="en-US" sz="2800" b="1" baseline="0" dirty="0">
                <a:solidFill>
                  <a:schemeClr val="tx1"/>
                </a:solidFill>
              </a:rPr>
              <a:t>S</a:t>
            </a:r>
            <a:r>
              <a:rPr lang="en-US" sz="2800" b="1" baseline="0" dirty="0" smtClean="0">
                <a:solidFill>
                  <a:schemeClr val="tx1"/>
                </a:solidFill>
              </a:rPr>
              <a:t>amples</a:t>
            </a:r>
            <a:endParaRPr lang="en-US" sz="28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2165896369420989"/>
          <c:y val="2.814070407432248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8602629171201227E-2"/>
          <c:y val="0.15621942418599749"/>
          <c:w val="0.91570088543685857"/>
          <c:h val="0.6473054930589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'for manip'!$O$67</c:f>
              <c:strCache>
                <c:ptCount val="1"/>
                <c:pt idx="0">
                  <c:v>Blue catfish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'for manip'!$P$66:$U$66</c:f>
              <c:strCache>
                <c:ptCount val="6"/>
                <c:pt idx="0">
                  <c:v>Ana 2007</c:v>
                </c:pt>
                <c:pt idx="1">
                  <c:v>Pot 2007</c:v>
                </c:pt>
                <c:pt idx="2">
                  <c:v>Ana 2013</c:v>
                </c:pt>
                <c:pt idx="3">
                  <c:v>Pot 2013</c:v>
                </c:pt>
                <c:pt idx="4">
                  <c:v>Ana 2017</c:v>
                </c:pt>
                <c:pt idx="5">
                  <c:v>Pot 2017</c:v>
                </c:pt>
              </c:strCache>
            </c:strRef>
          </c:cat>
          <c:val>
            <c:numRef>
              <c:f>'for manip'!$P$67:$U$67</c:f>
              <c:numCache>
                <c:formatCode>General</c:formatCode>
                <c:ptCount val="6"/>
                <c:pt idx="0">
                  <c:v>0.623</c:v>
                </c:pt>
                <c:pt idx="1">
                  <c:v>0.69499999999999995</c:v>
                </c:pt>
                <c:pt idx="2">
                  <c:v>0.29699999999999999</c:v>
                </c:pt>
                <c:pt idx="3">
                  <c:v>9.5000000000000001E-2</c:v>
                </c:pt>
                <c:pt idx="4">
                  <c:v>0.23100000000000001</c:v>
                </c:pt>
                <c:pt idx="5">
                  <c:v>0.152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028-4F46-BC52-7D8A86E860BE}"/>
            </c:ext>
          </c:extLst>
        </c:ser>
        <c:ser>
          <c:idx val="1"/>
          <c:order val="1"/>
          <c:tx>
            <c:strRef>
              <c:f>'for manip'!$O$68</c:f>
              <c:strCache>
                <c:ptCount val="1"/>
                <c:pt idx="0">
                  <c:v>Channel catfish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'for manip'!$P$66:$U$66</c:f>
              <c:strCache>
                <c:ptCount val="6"/>
                <c:pt idx="0">
                  <c:v>Ana 2007</c:v>
                </c:pt>
                <c:pt idx="1">
                  <c:v>Pot 2007</c:v>
                </c:pt>
                <c:pt idx="2">
                  <c:v>Ana 2013</c:v>
                </c:pt>
                <c:pt idx="3">
                  <c:v>Pot 2013</c:v>
                </c:pt>
                <c:pt idx="4">
                  <c:v>Ana 2017</c:v>
                </c:pt>
                <c:pt idx="5">
                  <c:v>Pot 2017</c:v>
                </c:pt>
              </c:strCache>
            </c:strRef>
          </c:cat>
          <c:val>
            <c:numRef>
              <c:f>'for manip'!$P$68:$U$68</c:f>
              <c:numCache>
                <c:formatCode>General</c:formatCode>
                <c:ptCount val="6"/>
                <c:pt idx="0">
                  <c:v>0.88600000000000001</c:v>
                </c:pt>
                <c:pt idx="1">
                  <c:v>0.503</c:v>
                </c:pt>
                <c:pt idx="2">
                  <c:v>0.187</c:v>
                </c:pt>
                <c:pt idx="3">
                  <c:v>0.20200000000000001</c:v>
                </c:pt>
                <c:pt idx="4">
                  <c:v>0.23799999999999999</c:v>
                </c:pt>
                <c:pt idx="5">
                  <c:v>0.16900000000000001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028-4F46-BC52-7D8A86E860BE}"/>
            </c:ext>
          </c:extLst>
        </c:ser>
        <c:ser>
          <c:idx val="2"/>
          <c:order val="2"/>
          <c:tx>
            <c:strRef>
              <c:f>'for manip'!$O$69</c:f>
              <c:strCache>
                <c:ptCount val="1"/>
                <c:pt idx="0">
                  <c:v>Brown bullhead</c:v>
                </c:pt>
              </c:strCache>
            </c:strRef>
          </c:tx>
          <c:spPr>
            <a:solidFill>
              <a:srgbClr val="FFC000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'for manip'!$P$66:$U$66</c:f>
              <c:strCache>
                <c:ptCount val="6"/>
                <c:pt idx="0">
                  <c:v>Ana 2007</c:v>
                </c:pt>
                <c:pt idx="1">
                  <c:v>Pot 2007</c:v>
                </c:pt>
                <c:pt idx="2">
                  <c:v>Ana 2013</c:v>
                </c:pt>
                <c:pt idx="3">
                  <c:v>Pot 2013</c:v>
                </c:pt>
                <c:pt idx="4">
                  <c:v>Ana 2017</c:v>
                </c:pt>
                <c:pt idx="5">
                  <c:v>Pot 2017</c:v>
                </c:pt>
              </c:strCache>
            </c:strRef>
          </c:cat>
          <c:val>
            <c:numRef>
              <c:f>'for manip'!$P$69:$U$69</c:f>
              <c:numCache>
                <c:formatCode>General</c:formatCode>
                <c:ptCount val="6"/>
                <c:pt idx="2">
                  <c:v>5.6000000000000001E-2</c:v>
                </c:pt>
                <c:pt idx="3">
                  <c:v>0.107</c:v>
                </c:pt>
                <c:pt idx="4">
                  <c:v>9.2999999999999999E-2</c:v>
                </c:pt>
                <c:pt idx="5">
                  <c:v>2.9000000000000001E-2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028-4F46-BC52-7D8A86E860BE}"/>
            </c:ext>
          </c:extLst>
        </c:ser>
        <c:ser>
          <c:idx val="3"/>
          <c:order val="3"/>
          <c:tx>
            <c:strRef>
              <c:f>'for manip'!$O$70</c:f>
              <c:strCache>
                <c:ptCount val="1"/>
                <c:pt idx="0">
                  <c:v>Carp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'for manip'!$P$66:$U$66</c:f>
              <c:strCache>
                <c:ptCount val="6"/>
                <c:pt idx="0">
                  <c:v>Ana 2007</c:v>
                </c:pt>
                <c:pt idx="1">
                  <c:v>Pot 2007</c:v>
                </c:pt>
                <c:pt idx="2">
                  <c:v>Ana 2013</c:v>
                </c:pt>
                <c:pt idx="3">
                  <c:v>Pot 2013</c:v>
                </c:pt>
                <c:pt idx="4">
                  <c:v>Ana 2017</c:v>
                </c:pt>
                <c:pt idx="5">
                  <c:v>Pot 2017</c:v>
                </c:pt>
              </c:strCache>
            </c:strRef>
          </c:cat>
          <c:val>
            <c:numRef>
              <c:f>'for manip'!$P$70:$U$70</c:f>
              <c:numCache>
                <c:formatCode>General</c:formatCode>
                <c:ptCount val="6"/>
                <c:pt idx="0">
                  <c:v>0.94299999999999995</c:v>
                </c:pt>
                <c:pt idx="1">
                  <c:v>0.67</c:v>
                </c:pt>
                <c:pt idx="2">
                  <c:v>0.61199999999999999</c:v>
                </c:pt>
                <c:pt idx="3">
                  <c:v>0.313</c:v>
                </c:pt>
                <c:pt idx="4">
                  <c:v>0.128</c:v>
                </c:pt>
                <c:pt idx="5">
                  <c:v>0.121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028-4F46-BC52-7D8A86E860BE}"/>
            </c:ext>
          </c:extLst>
        </c:ser>
        <c:ser>
          <c:idx val="4"/>
          <c:order val="4"/>
          <c:tx>
            <c:strRef>
              <c:f>'for manip'!$O$71</c:f>
              <c:strCache>
                <c:ptCount val="1"/>
                <c:pt idx="0">
                  <c:v>Largemouth bass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'for manip'!$P$66:$U$66</c:f>
              <c:strCache>
                <c:ptCount val="6"/>
                <c:pt idx="0">
                  <c:v>Ana 2007</c:v>
                </c:pt>
                <c:pt idx="1">
                  <c:v>Pot 2007</c:v>
                </c:pt>
                <c:pt idx="2">
                  <c:v>Ana 2013</c:v>
                </c:pt>
                <c:pt idx="3">
                  <c:v>Pot 2013</c:v>
                </c:pt>
                <c:pt idx="4">
                  <c:v>Ana 2017</c:v>
                </c:pt>
                <c:pt idx="5">
                  <c:v>Pot 2017</c:v>
                </c:pt>
              </c:strCache>
            </c:strRef>
          </c:cat>
          <c:val>
            <c:numRef>
              <c:f>'for manip'!$P$71:$U$71</c:f>
              <c:numCache>
                <c:formatCode>General</c:formatCode>
                <c:ptCount val="6"/>
                <c:pt idx="0">
                  <c:v>0.35399999999999998</c:v>
                </c:pt>
                <c:pt idx="1">
                  <c:v>0.22700000000000001</c:v>
                </c:pt>
                <c:pt idx="2">
                  <c:v>0.11700000000000001</c:v>
                </c:pt>
                <c:pt idx="3">
                  <c:v>5.1999999999999998E-2</c:v>
                </c:pt>
                <c:pt idx="4">
                  <c:v>8.6999999999999994E-2</c:v>
                </c:pt>
                <c:pt idx="5">
                  <c:v>2.5000000000000001E-2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028-4F46-BC52-7D8A86E860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099136"/>
        <c:axId val="179100672"/>
      </c:barChart>
      <c:catAx>
        <c:axId val="17909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100672"/>
        <c:crosses val="autoZero"/>
        <c:auto val="1"/>
        <c:lblAlgn val="ctr"/>
        <c:lblOffset val="100"/>
        <c:noMultiLvlLbl val="0"/>
      </c:catAx>
      <c:valAx>
        <c:axId val="17910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tPCBs ppm</a:t>
                </a:r>
                <a:r>
                  <a:rPr lang="en-US" sz="1600" b="1" baseline="0"/>
                  <a:t> wet wt</a:t>
                </a:r>
                <a:endParaRPr lang="en-US" sz="1600" b="1"/>
              </a:p>
            </c:rich>
          </c:tx>
          <c:layout>
            <c:manualLayout>
              <c:xMode val="edge"/>
              <c:yMode val="edge"/>
              <c:x val="1.7584535895824434E-4"/>
              <c:y val="0.3809223752803856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099136"/>
        <c:crosses val="autoZero"/>
        <c:crossBetween val="between"/>
      </c:valAx>
      <c:spPr>
        <a:noFill/>
        <a:ln w="25400">
          <a:solidFill>
            <a:srgbClr val="5B9BD5"/>
          </a:solidFill>
        </a:ln>
        <a:effectLst/>
      </c:spPr>
    </c:plotArea>
    <c:legend>
      <c:legendPos val="b"/>
      <c:layout>
        <c:manualLayout>
          <c:xMode val="edge"/>
          <c:yMode val="edge"/>
          <c:x val="0.42334734449014133"/>
          <c:y val="0.16022765718805954"/>
          <c:w val="0.51168938471973768"/>
          <c:h val="0.220990416590415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9050"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0.07555</cdr:x>
      <cdr:y>0.57985</cdr:y>
    </cdr:from>
    <cdr:to>
      <cdr:x>1</cdr:x>
      <cdr:y>0.58186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740268" y="4186980"/>
          <a:ext cx="9058114" cy="14514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0.07999</cdr:x>
      <cdr:y>0.69844</cdr:y>
    </cdr:from>
    <cdr:to>
      <cdr:x>1</cdr:x>
      <cdr:y>0.70045</cdr:y>
    </cdr:to>
    <cdr:cxnSp macro="">
      <cdr:nvCxnSpPr>
        <cdr:cNvPr id="6" name="Straight Connector 5"/>
        <cdr:cNvCxnSpPr/>
      </cdr:nvCxnSpPr>
      <cdr:spPr>
        <a:xfrm xmlns:a="http://schemas.openxmlformats.org/drawingml/2006/main" flipV="1">
          <a:off x="783773" y="5043324"/>
          <a:ext cx="9014609" cy="14514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C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631FEFF-7070-4755-9605-AC3E1E14BAA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26F1A97-519F-4507-A183-E2D976FF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79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1A97-519F-4507-A183-E2D976FF9A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65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1A97-519F-4507-A183-E2D976FF9A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36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1A97-519F-4507-A183-E2D976FF9A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51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1A97-519F-4507-A183-E2D976FF9A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0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1A97-519F-4507-A183-E2D976FF9A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1A97-519F-4507-A183-E2D976FF9A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32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1A97-519F-4507-A183-E2D976FF9A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42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1A97-519F-4507-A183-E2D976FF9A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7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1A97-519F-4507-A183-E2D976FF9A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25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1A97-519F-4507-A183-E2D976FF9A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50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1A97-519F-4507-A183-E2D976FF9A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52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1A97-519F-4507-A183-E2D976FF9A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6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99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9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0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3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76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0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6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0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67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97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A829-D538-42FE-90B3-517B29D5CC5D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45DD-A69E-4EFD-AC69-AC0C08446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27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3A829-D538-42FE-90B3-517B29D5CC5D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E45DD-A69E-4EFD-AC69-AC0C08446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1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/>
              <a:t>Use of Different Fish Species for </a:t>
            </a:r>
            <a:r>
              <a:rPr lang="en-US" sz="4400" b="1" dirty="0" smtClean="0"/>
              <a:t>Pre and </a:t>
            </a:r>
            <a:r>
              <a:rPr lang="en-US" sz="4400" b="1" dirty="0" smtClean="0"/>
              <a:t>Post Remedial Monitoring in the Anacostia River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Fred Pinkney</a:t>
            </a:r>
          </a:p>
          <a:p>
            <a:r>
              <a:rPr lang="en-US" sz="2000" dirty="0"/>
              <a:t>U.S. Fish and Wildlife Service</a:t>
            </a:r>
          </a:p>
          <a:p>
            <a:r>
              <a:rPr lang="en-US" sz="2000" dirty="0"/>
              <a:t>Chesapeake Bay Field Office</a:t>
            </a:r>
          </a:p>
          <a:p>
            <a:r>
              <a:rPr lang="en-US" sz="2000" dirty="0"/>
              <a:t>Presented to</a:t>
            </a:r>
          </a:p>
          <a:p>
            <a:r>
              <a:rPr lang="en-US" sz="2000" dirty="0" smtClean="0"/>
              <a:t>Leadership Council for a Cleaner Anacostia River</a:t>
            </a:r>
            <a:endParaRPr lang="en-US" sz="2000" dirty="0"/>
          </a:p>
          <a:p>
            <a:r>
              <a:rPr lang="en-US" sz="2000" dirty="0"/>
              <a:t>Funding: DOEE</a:t>
            </a:r>
          </a:p>
          <a:p>
            <a:r>
              <a:rPr lang="en-US" sz="2000" dirty="0" smtClean="0"/>
              <a:t>December 12, </a:t>
            </a:r>
            <a:r>
              <a:rPr lang="en-US" sz="2000" dirty="0"/>
              <a:t>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51" y="598785"/>
            <a:ext cx="3310986" cy="15404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141" y="5074532"/>
            <a:ext cx="1371719" cy="1646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213" y="348929"/>
            <a:ext cx="2695574" cy="1790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993" y="147412"/>
            <a:ext cx="2646504" cy="19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305799" cy="64770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4" name="5-Point Star 3"/>
          <p:cNvSpPr/>
          <p:nvPr/>
        </p:nvSpPr>
        <p:spPr>
          <a:xfrm>
            <a:off x="5687568" y="2697480"/>
            <a:ext cx="347472" cy="3200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 flipH="1" flipV="1">
            <a:off x="4617720" y="4233672"/>
            <a:ext cx="297179" cy="283464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2423160" y="3648456"/>
            <a:ext cx="219456" cy="2926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35040" y="2697480"/>
            <a:ext cx="140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Bladensburg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3192" y="228600"/>
            <a:ext cx="1058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Brown </a:t>
            </a:r>
            <a:r>
              <a:rPr lang="en-US" sz="2000" b="1" dirty="0" smtClean="0"/>
              <a:t>Bullhead </a:t>
            </a:r>
            <a:r>
              <a:rPr lang="en-US" sz="2000" b="1" dirty="0" smtClean="0"/>
              <a:t>locations—Fillet PCB, OC pesticide concentrations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0901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3118" y="464457"/>
            <a:ext cx="8326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Dyke </a:t>
            </a:r>
            <a:r>
              <a:rPr lang="en-US" sz="2400" b="1" dirty="0" smtClean="0"/>
              <a:t>Marsh—3 miles south of Wilson Bridge—380 acres;</a:t>
            </a:r>
          </a:p>
          <a:p>
            <a:r>
              <a:rPr lang="en-US" sz="2400" b="1" dirty="0" smtClean="0"/>
              <a:t>Surface Sediment: </a:t>
            </a:r>
            <a:r>
              <a:rPr lang="en-US" sz="2400" b="1" dirty="0" err="1" smtClean="0"/>
              <a:t>tPCB</a:t>
            </a:r>
            <a:r>
              <a:rPr lang="en-US" sz="2400" b="1" dirty="0" smtClean="0"/>
              <a:t> 10 ppb, </a:t>
            </a:r>
            <a:r>
              <a:rPr lang="en-US" sz="2400" b="1" dirty="0" err="1" smtClean="0"/>
              <a:t>tPAH</a:t>
            </a:r>
            <a:r>
              <a:rPr lang="en-US" sz="2400" b="1" dirty="0" smtClean="0"/>
              <a:t> 7 ppm, </a:t>
            </a:r>
            <a:r>
              <a:rPr lang="en-US" sz="2400" b="1" dirty="0" err="1" smtClean="0"/>
              <a:t>tChlordane</a:t>
            </a:r>
            <a:r>
              <a:rPr lang="en-US" sz="2400" b="1" dirty="0" smtClean="0"/>
              <a:t> 4 ppb</a:t>
            </a:r>
            <a:endParaRPr lang="en-US" sz="2400" b="1" dirty="0"/>
          </a:p>
        </p:txBody>
      </p:sp>
      <p:pic>
        <p:nvPicPr>
          <p:cNvPr id="1026" name="Picture 2" descr="Aerial photo of Dyke Marsh and the Potomac Ri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19" y="1408114"/>
            <a:ext cx="7653110" cy="51224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43424" y="2061028"/>
            <a:ext cx="2648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18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968032"/>
              </p:ext>
            </p:extLst>
          </p:nvPr>
        </p:nvGraphicFramePr>
        <p:xfrm>
          <a:off x="0" y="-205523"/>
          <a:ext cx="9798382" cy="7220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713232" y="5370287"/>
            <a:ext cx="9085150" cy="155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924265" y="3815079"/>
            <a:ext cx="179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Do not eat (0.34)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924265" y="4597780"/>
            <a:ext cx="1958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 meal/mon (0.17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924265" y="5185620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 meal/</a:t>
            </a:r>
            <a:r>
              <a:rPr lang="en-US" sz="1400" b="1" dirty="0" err="1" smtClean="0"/>
              <a:t>wk</a:t>
            </a:r>
            <a:r>
              <a:rPr lang="en-US" sz="1400" b="1" dirty="0" smtClean="0"/>
              <a:t> (0.042)</a:t>
            </a:r>
            <a:endParaRPr lang="en-US" sz="14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5554952"/>
            <a:ext cx="9039430" cy="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24265" y="5433223"/>
            <a:ext cx="2012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Unlimited (0.02) </a:t>
            </a:r>
            <a:endParaRPr lang="en-US" sz="14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58952" y="5185620"/>
            <a:ext cx="89702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924265" y="4936334"/>
            <a:ext cx="2132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 meal/mon (0.085)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798382" y="3035573"/>
            <a:ext cx="239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MDE guidance (ppm)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32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907" y="295248"/>
            <a:ext cx="9069280" cy="161459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+mn-lt"/>
              </a:rPr>
              <a:t>Mobile species: Channel </a:t>
            </a:r>
            <a:r>
              <a:rPr lang="en-US" sz="3200" b="1" dirty="0" smtClean="0">
                <a:latin typeface="+mn-lt"/>
              </a:rPr>
              <a:t>Catfish </a:t>
            </a:r>
            <a:r>
              <a:rPr lang="en-US" sz="3200" b="1" dirty="0" smtClean="0">
                <a:latin typeface="+mn-lt"/>
              </a:rPr>
              <a:t>and </a:t>
            </a:r>
            <a:r>
              <a:rPr lang="en-US" sz="3200" b="1" dirty="0" smtClean="0">
                <a:latin typeface="+mn-lt"/>
              </a:rPr>
              <a:t>Blue </a:t>
            </a:r>
            <a:r>
              <a:rPr lang="en-US" sz="3200" b="1" dirty="0">
                <a:latin typeface="+mn-lt"/>
              </a:rPr>
              <a:t>C</a:t>
            </a:r>
            <a:r>
              <a:rPr lang="en-US" sz="3200" b="1" dirty="0" smtClean="0">
                <a:latin typeface="+mn-lt"/>
              </a:rPr>
              <a:t>atfish</a:t>
            </a:r>
            <a:r>
              <a:rPr lang="en-US" sz="3200" b="1" dirty="0" smtClean="0">
                <a:latin typeface="+mn-lt"/>
              </a:rPr>
              <a:t/>
            </a:r>
            <a:br>
              <a:rPr lang="en-US" sz="32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PCBs and Organochlorine Pesticides</a:t>
            </a:r>
            <a:endParaRPr lang="en-US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Why monitor as part of the ARSP?</a:t>
            </a:r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prized target </a:t>
            </a:r>
            <a:r>
              <a:rPr lang="en-US" dirty="0" smtClean="0"/>
              <a:t>species—largest commonly caught</a:t>
            </a:r>
          </a:p>
          <a:p>
            <a:r>
              <a:rPr lang="en-US" dirty="0" smtClean="0"/>
              <a:t>Concentrations are decreasing but current advisory: </a:t>
            </a:r>
          </a:p>
          <a:p>
            <a:pPr fontAlgn="base"/>
            <a:r>
              <a:rPr lang="en-US" b="1" dirty="0"/>
              <a:t>Do not eat: </a:t>
            </a:r>
            <a:r>
              <a:rPr lang="en-US" dirty="0"/>
              <a:t>Eel, carp or striped bass.</a:t>
            </a:r>
          </a:p>
          <a:p>
            <a:pPr fontAlgn="base"/>
            <a:r>
              <a:rPr lang="en-US" b="1" dirty="0"/>
              <a:t>May eat</a:t>
            </a:r>
            <a:r>
              <a:rPr lang="en-US" dirty="0"/>
              <a:t>: Four servings per month of sunfish, </a:t>
            </a:r>
            <a:r>
              <a:rPr lang="en-US" dirty="0" smtClean="0"/>
              <a:t>three </a:t>
            </a:r>
            <a:r>
              <a:rPr lang="en-US" dirty="0"/>
              <a:t>servings per month of blue catfish or white perch, </a:t>
            </a:r>
            <a:r>
              <a:rPr lang="en-US" dirty="0" smtClean="0"/>
              <a:t>two </a:t>
            </a:r>
            <a:r>
              <a:rPr lang="en-US" dirty="0"/>
              <a:t>servings per month of largemouth bass</a:t>
            </a:r>
            <a:r>
              <a:rPr lang="en-US" dirty="0" smtClean="0"/>
              <a:t>, </a:t>
            </a:r>
            <a:r>
              <a:rPr lang="en-US" dirty="0"/>
              <a:t>one serving per month of brown bullhead catfish or channel </a:t>
            </a:r>
            <a:r>
              <a:rPr lang="en-US" dirty="0" smtClean="0"/>
              <a:t>catfish</a:t>
            </a:r>
          </a:p>
          <a:p>
            <a:r>
              <a:rPr lang="en-US" dirty="0" smtClean="0"/>
              <a:t>Goal is to enhance the sample size of these two species per quadrant to reduce uncertainty in monitoring status and trends; add Dyke Marsh as regional reference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655" y="365127"/>
            <a:ext cx="3441478" cy="259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3-Pronged Approach </a:t>
            </a:r>
            <a:r>
              <a:rPr lang="en-US" b="1" dirty="0" smtClean="0"/>
              <a:t>to </a:t>
            </a:r>
            <a:r>
              <a:rPr lang="en-US" b="1" dirty="0" smtClean="0"/>
              <a:t>Fish </a:t>
            </a:r>
            <a:r>
              <a:rPr lang="en-US" b="1" dirty="0"/>
              <a:t>M</a:t>
            </a:r>
            <a:r>
              <a:rPr lang="en-US" b="1" dirty="0" smtClean="0"/>
              <a:t>onitoring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Mummichog</a:t>
            </a:r>
            <a:r>
              <a:rPr lang="en-US" dirty="0" smtClean="0"/>
              <a:t>/Killifish</a:t>
            </a:r>
            <a:r>
              <a:rPr lang="en-US" dirty="0" smtClean="0"/>
              <a:t>: tributary specific whole body </a:t>
            </a:r>
          </a:p>
          <a:p>
            <a:r>
              <a:rPr lang="en-US" dirty="0" smtClean="0"/>
              <a:t>Brown bullhead: Bladensburg vs. CSX vs. Potomac fillets</a:t>
            </a:r>
          </a:p>
          <a:p>
            <a:r>
              <a:rPr lang="en-US" dirty="0" smtClean="0"/>
              <a:t>Channel cat/blue catfish: increase sample size to reduce uncertainty--fillets</a:t>
            </a:r>
          </a:p>
          <a:p>
            <a:r>
              <a:rPr lang="en-US" dirty="0" smtClean="0"/>
              <a:t>Dyke Marsh as regional reference—all species if possible</a:t>
            </a:r>
          </a:p>
          <a:p>
            <a:r>
              <a:rPr lang="en-US" dirty="0" smtClean="0"/>
              <a:t>Timing: Before and after cleanup actions—cycle depends on when actions take place</a:t>
            </a:r>
          </a:p>
          <a:p>
            <a:r>
              <a:rPr lang="en-US" dirty="0" smtClean="0"/>
              <a:t>Questions: Fred_Pinkney@fws.gov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004" y="4921867"/>
            <a:ext cx="137171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7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TO EVERY FISH THERE IS A REASON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Mummichog</a:t>
            </a:r>
            <a:r>
              <a:rPr lang="en-US" b="1" dirty="0" smtClean="0"/>
              <a:t>/Banded </a:t>
            </a:r>
            <a:r>
              <a:rPr lang="en-US" b="1" dirty="0"/>
              <a:t>K</a:t>
            </a:r>
            <a:r>
              <a:rPr lang="en-US" b="1" dirty="0" smtClean="0"/>
              <a:t>illifish</a:t>
            </a:r>
            <a:r>
              <a:rPr lang="en-US" b="1" dirty="0" smtClean="0"/>
              <a:t>: </a:t>
            </a:r>
            <a:r>
              <a:rPr lang="en-US" dirty="0" smtClean="0"/>
              <a:t>Highly localized (&lt;0.5 mile home range); forage fish, not eaten by people; measure whole body</a:t>
            </a:r>
          </a:p>
          <a:p>
            <a:r>
              <a:rPr lang="en-US" b="1" dirty="0" smtClean="0"/>
              <a:t>Brown </a:t>
            </a:r>
            <a:r>
              <a:rPr lang="en-US" b="1" dirty="0" smtClean="0"/>
              <a:t>Bullhead </a:t>
            </a:r>
            <a:r>
              <a:rPr lang="en-US" b="1" dirty="0" smtClean="0"/>
              <a:t>(BB): </a:t>
            </a:r>
            <a:r>
              <a:rPr lang="en-US" dirty="0" smtClean="0"/>
              <a:t>Local (1.2- 2.5 mile range), eaten but not as big or as prized as CC BC</a:t>
            </a:r>
          </a:p>
          <a:p>
            <a:r>
              <a:rPr lang="en-US" b="1" dirty="0" smtClean="0"/>
              <a:t>Channel </a:t>
            </a:r>
            <a:r>
              <a:rPr lang="en-US" b="1" dirty="0" smtClean="0"/>
              <a:t>Catfish </a:t>
            </a:r>
            <a:r>
              <a:rPr lang="en-US" b="1" dirty="0" smtClean="0"/>
              <a:t>(CC): </a:t>
            </a:r>
            <a:r>
              <a:rPr lang="en-US" dirty="0" smtClean="0"/>
              <a:t>More mobile—moves between Potomac and Anacostia; eaten and prized but out competed by </a:t>
            </a:r>
            <a:r>
              <a:rPr lang="en-US" dirty="0" smtClean="0">
                <a:solidFill>
                  <a:srgbClr val="92D050"/>
                </a:solidFill>
              </a:rPr>
              <a:t>Anglers</a:t>
            </a:r>
          </a:p>
          <a:p>
            <a:r>
              <a:rPr lang="en-US" b="1" dirty="0" smtClean="0"/>
              <a:t>Blue </a:t>
            </a:r>
            <a:r>
              <a:rPr lang="en-US" b="1" dirty="0" smtClean="0"/>
              <a:t>Catfish </a:t>
            </a:r>
            <a:r>
              <a:rPr lang="en-US" b="1" dirty="0" smtClean="0"/>
              <a:t>(BC): </a:t>
            </a:r>
            <a:r>
              <a:rPr lang="en-US" dirty="0" smtClean="0"/>
              <a:t>Most mobile--average minimum distance = 15 miles with some moving up to 60 miles; favorite catfish of DC anglers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4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+mn-lt"/>
              </a:rPr>
              <a:t>Chemicals of Concern: PCBs and </a:t>
            </a:r>
            <a:r>
              <a:rPr lang="en-US" sz="2800" b="1" dirty="0" smtClean="0">
                <a:latin typeface="+mn-lt"/>
              </a:rPr>
              <a:t>Organochlorine </a:t>
            </a:r>
            <a:r>
              <a:rPr lang="en-US" sz="2800" b="1" dirty="0" smtClean="0">
                <a:latin typeface="+mn-lt"/>
              </a:rPr>
              <a:t>(OC) </a:t>
            </a:r>
            <a:r>
              <a:rPr lang="en-US" sz="2800" b="1" dirty="0" smtClean="0">
                <a:latin typeface="+mn-lt"/>
              </a:rPr>
              <a:t>Pesticides</a:t>
            </a:r>
            <a:endParaRPr lang="en-US" sz="28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Bioaccumulate</a:t>
            </a:r>
            <a:r>
              <a:rPr lang="en-US" dirty="0" smtClean="0"/>
              <a:t> in fish (vs. PAHs which are metabolized)</a:t>
            </a:r>
          </a:p>
          <a:p>
            <a:r>
              <a:rPr lang="en-US" dirty="0" smtClean="0"/>
              <a:t>Fish advisories: driven by PCBs</a:t>
            </a:r>
          </a:p>
          <a:p>
            <a:r>
              <a:rPr lang="en-US" dirty="0" smtClean="0"/>
              <a:t>Preliminary remediation goals: PCBs</a:t>
            </a:r>
          </a:p>
          <a:p>
            <a:r>
              <a:rPr lang="en-US" dirty="0" smtClean="0"/>
              <a:t>No additional cost to analyze OC pesticides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028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+mn-lt"/>
              </a:rPr>
              <a:t>Why study </a:t>
            </a:r>
            <a:r>
              <a:rPr lang="en-US" sz="3200" b="1" dirty="0" err="1">
                <a:latin typeface="+mn-lt"/>
              </a:rPr>
              <a:t>M</a:t>
            </a:r>
            <a:r>
              <a:rPr lang="en-US" sz="3200" b="1" dirty="0" err="1" smtClean="0">
                <a:latin typeface="+mn-lt"/>
              </a:rPr>
              <a:t>ummichogs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latin typeface="+mn-lt"/>
              </a:rPr>
              <a:t>or </a:t>
            </a:r>
            <a:r>
              <a:rPr lang="en-US" sz="3200" b="1" dirty="0" smtClean="0">
                <a:latin typeface="+mn-lt"/>
              </a:rPr>
              <a:t>Killifish</a:t>
            </a:r>
            <a:r>
              <a:rPr lang="en-US" sz="3200" b="1" dirty="0" smtClean="0">
                <a:latin typeface="+mn-lt"/>
              </a:rPr>
              <a:t>?</a:t>
            </a:r>
            <a:endParaRPr lang="en-US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Site fidelity and short-lived: ~2-3 years so will respond more quickly to changes to contaminant concentrations in water and sediment</a:t>
            </a:r>
          </a:p>
          <a:p>
            <a:r>
              <a:rPr lang="en-US" dirty="0" smtClean="0"/>
              <a:t>Pre vs. post-remedial monitoring in tributaries and tidal river</a:t>
            </a:r>
          </a:p>
          <a:p>
            <a:r>
              <a:rPr lang="en-US" dirty="0" smtClean="0"/>
              <a:t>Can isolate areas of tributaries that are high vs. low to focus source tracking </a:t>
            </a:r>
          </a:p>
          <a:p>
            <a:r>
              <a:rPr lang="en-US" dirty="0" smtClean="0"/>
              <a:t>Compare between tributaries and </a:t>
            </a:r>
            <a:r>
              <a:rPr lang="en-US" dirty="0" smtClean="0"/>
              <a:t>main stem</a:t>
            </a:r>
            <a:endParaRPr lang="en-US" dirty="0" smtClean="0"/>
          </a:p>
          <a:p>
            <a:r>
              <a:rPr lang="en-US" dirty="0" smtClean="0"/>
              <a:t>Compare Potomac vs. Anacostia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66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14" y="1316026"/>
            <a:ext cx="4553880" cy="49346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61143" y="555644"/>
            <a:ext cx="501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Beach </a:t>
            </a:r>
            <a:r>
              <a:rPr lang="en-US" sz="2400" b="1" dirty="0" smtClean="0"/>
              <a:t>Seining</a:t>
            </a:r>
            <a:r>
              <a:rPr lang="en-US" sz="2400" b="1" dirty="0"/>
              <a:t>: Kingman Lake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248" y="1456221"/>
            <a:ext cx="5643637" cy="4720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4970" y="705003"/>
            <a:ext cx="441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Minnow </a:t>
            </a:r>
            <a:r>
              <a:rPr lang="en-US" sz="2400" b="1" dirty="0" smtClean="0"/>
              <a:t>Traps</a:t>
            </a:r>
            <a:r>
              <a:rPr lang="en-US" sz="2400" b="1" dirty="0"/>
              <a:t>: Pepco Cove</a:t>
            </a:r>
          </a:p>
        </p:txBody>
      </p:sp>
    </p:spTree>
    <p:extLst>
      <p:ext uri="{BB962C8B-B14F-4D97-AF65-F5344CB8AC3E}">
        <p14:creationId xmlns:p14="http://schemas.microsoft.com/office/powerpoint/2010/main" val="87007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308" y="290227"/>
            <a:ext cx="10919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Mummmichog</a:t>
            </a:r>
            <a:r>
              <a:rPr lang="en-US" sz="2400" b="1" dirty="0" smtClean="0"/>
              <a:t>/Banded </a:t>
            </a:r>
            <a:r>
              <a:rPr lang="en-US" sz="2400" b="1" dirty="0" err="1" smtClean="0"/>
              <a:t>Killfish</a:t>
            </a:r>
            <a:r>
              <a:rPr lang="en-US" sz="2400" b="1" dirty="0" smtClean="0"/>
              <a:t>: Sampling </a:t>
            </a:r>
            <a:r>
              <a:rPr lang="en-US" sz="2400" b="1" dirty="0"/>
              <a:t>locations: circles and lines show 0.5 mi. </a:t>
            </a:r>
          </a:p>
          <a:p>
            <a:r>
              <a:rPr lang="en-US" sz="2400" b="1" dirty="0"/>
              <a:t>2018: Anacostia + </a:t>
            </a:r>
            <a:r>
              <a:rPr lang="en-US" sz="2400" b="1" dirty="0" err="1"/>
              <a:t>tribs</a:t>
            </a:r>
            <a:r>
              <a:rPr lang="en-US" sz="2400" b="1" dirty="0"/>
              <a:t>; </a:t>
            </a:r>
            <a:r>
              <a:rPr lang="en-US" sz="2400" b="1" dirty="0" smtClean="0"/>
              <a:t> 2019</a:t>
            </a:r>
            <a:r>
              <a:rPr lang="en-US" sz="2400" b="1" dirty="0"/>
              <a:t>:  Potomac + Pepco, 11A</a:t>
            </a:r>
          </a:p>
          <a:p>
            <a:endParaRPr lang="en-US" sz="2400" b="1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147094" y="4110891"/>
            <a:ext cx="163902" cy="1293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310996" y="4288135"/>
            <a:ext cx="163902" cy="1293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29046" y="4063884"/>
            <a:ext cx="7008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Wash. Ch.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11" y="1058253"/>
            <a:ext cx="8252653" cy="55836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919" y="1802167"/>
            <a:ext cx="325810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u="sng" dirty="0" smtClean="0"/>
              <a:t>LEGEND</a:t>
            </a:r>
          </a:p>
          <a:p>
            <a:endParaRPr lang="en-US" sz="1400" b="1" i="1" u="sng" dirty="0" smtClean="0"/>
          </a:p>
          <a:p>
            <a:r>
              <a:rPr lang="en-US" sz="1400" b="1" i="1" dirty="0" smtClean="0"/>
              <a:t>NW- Northwest Branch</a:t>
            </a:r>
          </a:p>
          <a:p>
            <a:r>
              <a:rPr lang="en-US" sz="1400" b="1" i="1" dirty="0" smtClean="0"/>
              <a:t>NE- Northeast Branch</a:t>
            </a:r>
          </a:p>
          <a:p>
            <a:r>
              <a:rPr lang="en-US" sz="1400" b="1" i="1" dirty="0" smtClean="0"/>
              <a:t>LB- Lower </a:t>
            </a:r>
            <a:r>
              <a:rPr lang="en-US" sz="1400" b="1" i="1" dirty="0" err="1" smtClean="0"/>
              <a:t>Beaverdam</a:t>
            </a:r>
            <a:r>
              <a:rPr lang="en-US" sz="1400" b="1" i="1" dirty="0" smtClean="0"/>
              <a:t> 1&amp;2</a:t>
            </a:r>
          </a:p>
          <a:p>
            <a:r>
              <a:rPr lang="en-US" sz="1400" b="1" i="1" dirty="0" smtClean="0"/>
              <a:t>BL- Bladensburg</a:t>
            </a:r>
          </a:p>
          <a:p>
            <a:r>
              <a:rPr lang="en-US" sz="1400" b="1" i="1" dirty="0" smtClean="0"/>
              <a:t>HR- Hickey Run</a:t>
            </a:r>
          </a:p>
          <a:p>
            <a:r>
              <a:rPr lang="en-US" sz="1400" b="1" i="1" dirty="0" smtClean="0"/>
              <a:t>WB- Watts Branch</a:t>
            </a:r>
          </a:p>
          <a:p>
            <a:r>
              <a:rPr lang="en-US" sz="1400" b="1" i="1" dirty="0" smtClean="0"/>
              <a:t>PC- Pepco Cove</a:t>
            </a:r>
          </a:p>
          <a:p>
            <a:r>
              <a:rPr lang="en-US" sz="1400" b="1" i="1" dirty="0" smtClean="0"/>
              <a:t>KL- Kingman Lake</a:t>
            </a:r>
          </a:p>
          <a:p>
            <a:r>
              <a:rPr lang="en-US" sz="1400" b="1" i="1" dirty="0" smtClean="0"/>
              <a:t>A2-Upp. Anacostia</a:t>
            </a:r>
          </a:p>
          <a:p>
            <a:r>
              <a:rPr lang="en-US" sz="1400" b="1" i="1" dirty="0" smtClean="0"/>
              <a:t>A1- Low. Anacostia</a:t>
            </a:r>
          </a:p>
          <a:p>
            <a:r>
              <a:rPr lang="en-US" sz="1400" b="1" i="1" dirty="0" smtClean="0"/>
              <a:t>11A- 11</a:t>
            </a:r>
            <a:r>
              <a:rPr lang="en-US" sz="1400" b="1" i="1" baseline="30000" dirty="0" smtClean="0"/>
              <a:t>th</a:t>
            </a:r>
            <a:r>
              <a:rPr lang="en-US" sz="1400" b="1" i="1" dirty="0" smtClean="0"/>
              <a:t> St &amp; Pennsylvania Bridge</a:t>
            </a:r>
          </a:p>
          <a:p>
            <a:r>
              <a:rPr lang="en-US" sz="1400" b="1" i="1" dirty="0" smtClean="0"/>
              <a:t>P4- Fletcher’s Cove- U. Potomac</a:t>
            </a:r>
          </a:p>
          <a:p>
            <a:r>
              <a:rPr lang="en-US" sz="1400" b="1" i="1" dirty="0" smtClean="0"/>
              <a:t>P3- T. Roosevelt Island -L. Potomac</a:t>
            </a:r>
          </a:p>
          <a:p>
            <a:r>
              <a:rPr lang="en-US" sz="1400" b="1" i="1" dirty="0" smtClean="0"/>
              <a:t>KB- Key Bridge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14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526863790"/>
              </p:ext>
            </p:extLst>
          </p:nvPr>
        </p:nvGraphicFramePr>
        <p:xfrm>
          <a:off x="1001485" y="0"/>
          <a:ext cx="9506857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284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360362"/>
              </p:ext>
            </p:extLst>
          </p:nvPr>
        </p:nvGraphicFramePr>
        <p:xfrm>
          <a:off x="1814285" y="1219201"/>
          <a:ext cx="8229599" cy="5355767"/>
        </p:xfrm>
        <a:graphic>
          <a:graphicData uri="http://schemas.openxmlformats.org/drawingml/2006/table">
            <a:tbl>
              <a:tblPr firstRow="1" firstCol="1" bandRow="1"/>
              <a:tblGrid>
                <a:gridCol w="1628585">
                  <a:extLst>
                    <a:ext uri="{9D8B030D-6E8A-4147-A177-3AD203B41FA5}">
                      <a16:colId xmlns="" xmlns:a16="http://schemas.microsoft.com/office/drawing/2014/main" val="1679890092"/>
                    </a:ext>
                  </a:extLst>
                </a:gridCol>
                <a:gridCol w="1792064">
                  <a:extLst>
                    <a:ext uri="{9D8B030D-6E8A-4147-A177-3AD203B41FA5}">
                      <a16:colId xmlns="" xmlns:a16="http://schemas.microsoft.com/office/drawing/2014/main" val="2945401954"/>
                    </a:ext>
                  </a:extLst>
                </a:gridCol>
                <a:gridCol w="1104887">
                  <a:extLst>
                    <a:ext uri="{9D8B030D-6E8A-4147-A177-3AD203B41FA5}">
                      <a16:colId xmlns="" xmlns:a16="http://schemas.microsoft.com/office/drawing/2014/main" val="3974170267"/>
                    </a:ext>
                  </a:extLst>
                </a:gridCol>
                <a:gridCol w="1366532">
                  <a:extLst>
                    <a:ext uri="{9D8B030D-6E8A-4147-A177-3AD203B41FA5}">
                      <a16:colId xmlns="" xmlns:a16="http://schemas.microsoft.com/office/drawing/2014/main" val="3150413756"/>
                    </a:ext>
                  </a:extLst>
                </a:gridCol>
                <a:gridCol w="480568">
                  <a:extLst>
                    <a:ext uri="{9D8B030D-6E8A-4147-A177-3AD203B41FA5}">
                      <a16:colId xmlns="" xmlns:a16="http://schemas.microsoft.com/office/drawing/2014/main" val="4226221592"/>
                    </a:ext>
                  </a:extLst>
                </a:gridCol>
                <a:gridCol w="464549">
                  <a:extLst>
                    <a:ext uri="{9D8B030D-6E8A-4147-A177-3AD203B41FA5}">
                      <a16:colId xmlns="" xmlns:a16="http://schemas.microsoft.com/office/drawing/2014/main" val="3244005574"/>
                    </a:ext>
                  </a:extLst>
                </a:gridCol>
                <a:gridCol w="464549">
                  <a:extLst>
                    <a:ext uri="{9D8B030D-6E8A-4147-A177-3AD203B41FA5}">
                      <a16:colId xmlns="" xmlns:a16="http://schemas.microsoft.com/office/drawing/2014/main" val="2169791476"/>
                    </a:ext>
                  </a:extLst>
                </a:gridCol>
                <a:gridCol w="480568">
                  <a:extLst>
                    <a:ext uri="{9D8B030D-6E8A-4147-A177-3AD203B41FA5}">
                      <a16:colId xmlns="" xmlns:a16="http://schemas.microsoft.com/office/drawing/2014/main" val="1998523294"/>
                    </a:ext>
                  </a:extLst>
                </a:gridCol>
                <a:gridCol w="447297">
                  <a:extLst>
                    <a:ext uri="{9D8B030D-6E8A-4147-A177-3AD203B41FA5}">
                      <a16:colId xmlns="" xmlns:a16="http://schemas.microsoft.com/office/drawing/2014/main" val="2665464833"/>
                    </a:ext>
                  </a:extLst>
                </a:gridCol>
              </a:tblGrid>
              <a:tr h="10709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Location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Estimated TPCB (ppb)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95% Lower limit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95% Upper limit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Group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8744719"/>
                  </a:ext>
                </a:extLst>
              </a:tr>
              <a:tr h="4896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LB1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1,021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1,582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07850179"/>
                  </a:ext>
                </a:extLst>
              </a:tr>
              <a:tr h="4896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LB2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996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1,559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21601731"/>
                  </a:ext>
                </a:extLst>
              </a:tr>
              <a:tr h="367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PC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1,084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6966267"/>
                  </a:ext>
                </a:extLst>
              </a:tr>
              <a:tr h="367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57479921"/>
                  </a:ext>
                </a:extLst>
              </a:tr>
              <a:tr h="367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29238139"/>
                  </a:ext>
                </a:extLst>
              </a:tr>
              <a:tr h="367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52493491"/>
                  </a:ext>
                </a:extLst>
              </a:tr>
              <a:tr h="367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97040232"/>
                  </a:ext>
                </a:extLst>
              </a:tr>
              <a:tr h="367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829689"/>
                  </a:ext>
                </a:extLst>
              </a:tr>
              <a:tr h="367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77.1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79187970"/>
                  </a:ext>
                </a:extLst>
              </a:tr>
              <a:tr h="367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88.2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56.8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37423254"/>
                  </a:ext>
                </a:extLst>
              </a:tr>
              <a:tr h="367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52.3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32.2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84.4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7710072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08997" y="519955"/>
            <a:ext cx="498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Model-based </a:t>
            </a:r>
            <a:r>
              <a:rPr lang="en-US" sz="2400" b="1" dirty="0" smtClean="0"/>
              <a:t>Results</a:t>
            </a:r>
            <a:r>
              <a:rPr lang="en-US" sz="2400" b="1" dirty="0"/>
              <a:t>: Banded </a:t>
            </a:r>
            <a:r>
              <a:rPr lang="en-US" sz="2400" b="1" dirty="0" smtClean="0"/>
              <a:t>Killifish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9726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544" y="636790"/>
            <a:ext cx="9163806" cy="6199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3429" y="217714"/>
            <a:ext cx="10508342" cy="1088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12456" y="29028"/>
            <a:ext cx="743131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2020 and every 3 Years: </a:t>
            </a:r>
          </a:p>
          <a:p>
            <a:r>
              <a:rPr lang="en-US" sz="2000" b="1" dirty="0" smtClean="0"/>
              <a:t>Tributaries</a:t>
            </a:r>
            <a:r>
              <a:rPr lang="en-US" sz="2000" b="1" dirty="0"/>
              <a:t>: Lower </a:t>
            </a:r>
            <a:r>
              <a:rPr lang="en-US" sz="2000" b="1" dirty="0" err="1"/>
              <a:t>Beaverdam</a:t>
            </a:r>
            <a:r>
              <a:rPr lang="en-US" sz="2000" b="1" dirty="0"/>
              <a:t> 1, 2; Hickey, Watts</a:t>
            </a:r>
          </a:p>
          <a:p>
            <a:r>
              <a:rPr lang="en-US" sz="2000" b="1" dirty="0" err="1"/>
              <a:t>Mainstem</a:t>
            </a:r>
            <a:r>
              <a:rPr lang="en-US" sz="2000" b="1" dirty="0"/>
              <a:t>: Bladensburg, Kingman Lake, Pepco Cove, 11A</a:t>
            </a:r>
          </a:p>
          <a:p>
            <a:r>
              <a:rPr lang="en-US" sz="2000" b="1" dirty="0"/>
              <a:t>Potomac: Key Bridge, Dyke Marsh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62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2299</TotalTime>
  <Words>673</Words>
  <Application>Microsoft Office PowerPoint</Application>
  <PresentationFormat>Custom</PresentationFormat>
  <Paragraphs>158</Paragraphs>
  <Slides>14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Use of Different Fish Species for Pre and Post Remedial Monitoring in the Anacostia River</vt:lpstr>
      <vt:lpstr>TO EVERY FISH THERE IS A REASON</vt:lpstr>
      <vt:lpstr>Chemicals of Concern: PCBs and Organochlorine (OC) Pesticides</vt:lpstr>
      <vt:lpstr>Why study Mummichogs or Killifish?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 species: Channel Catfish and Blue Catfish PCBs and Organochlorine Pesticides</vt:lpstr>
      <vt:lpstr>3-Pronged Approach to Fish Monitoring</vt:lpstr>
    </vt:vector>
  </TitlesOfParts>
  <Company>USFWS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PCB and Pesticides in Mummichogs and Killifish in the Anacostia Watershed: Work in Progress</dc:title>
  <dc:creator>Pinkney, Fred</dc:creator>
  <cp:lastModifiedBy>Helps</cp:lastModifiedBy>
  <cp:revision>93</cp:revision>
  <dcterms:created xsi:type="dcterms:W3CDTF">2018-12-09T14:23:25Z</dcterms:created>
  <dcterms:modified xsi:type="dcterms:W3CDTF">2019-12-10T16:39:37Z</dcterms:modified>
</cp:coreProperties>
</file>