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C48"/>
    <a:srgbClr val="187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CE8D7-FCF9-7EF6-E3E6-9B135C2589BA}" v="32" dt="2019-12-10T20:29:29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8" autoAdjust="0"/>
  </p:normalViewPr>
  <p:slideViewPr>
    <p:cSldViewPr>
      <p:cViewPr varScale="1">
        <p:scale>
          <a:sx n="109" d="100"/>
          <a:sy n="109" d="100"/>
        </p:scale>
        <p:origin x="15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96CE8D7-FCF9-7EF6-E3E6-9B135C2589BA}"/>
    <pc:docChg chg="modSld">
      <pc:chgData name="" userId="" providerId="" clId="Web-{496CE8D7-FCF9-7EF6-E3E6-9B135C2589BA}" dt="2019-12-10T20:29:29.978" v="31"/>
      <pc:docMkLst>
        <pc:docMk/>
      </pc:docMkLst>
      <pc:sldChg chg="addSp delSp modSp">
        <pc:chgData name="" userId="" providerId="" clId="Web-{496CE8D7-FCF9-7EF6-E3E6-9B135C2589BA}" dt="2019-12-10T20:29:29.978" v="31"/>
        <pc:sldMkLst>
          <pc:docMk/>
          <pc:sldMk cId="91147478" sldId="257"/>
        </pc:sldMkLst>
        <pc:spChg chg="mod ord">
          <ac:chgData name="" userId="" providerId="" clId="Web-{496CE8D7-FCF9-7EF6-E3E6-9B135C2589BA}" dt="2019-12-10T20:29:12.697" v="29"/>
          <ac:spMkLst>
            <pc:docMk/>
            <pc:sldMk cId="91147478" sldId="257"/>
            <ac:spMk id="3" creationId="{CFBD2C3D-BDFB-47BE-89BF-9B83CCF7342A}"/>
          </ac:spMkLst>
        </pc:spChg>
        <pc:spChg chg="add del mod">
          <ac:chgData name="" userId="" providerId="" clId="Web-{496CE8D7-FCF9-7EF6-E3E6-9B135C2589BA}" dt="2019-12-10T20:29:29.978" v="31"/>
          <ac:spMkLst>
            <pc:docMk/>
            <pc:sldMk cId="91147478" sldId="257"/>
            <ac:spMk id="6" creationId="{19ABF158-76C6-40FF-96AD-15FD1B96D85B}"/>
          </ac:spMkLst>
        </pc:spChg>
        <pc:picChg chg="add del mod">
          <ac:chgData name="" userId="" providerId="" clId="Web-{496CE8D7-FCF9-7EF6-E3E6-9B135C2589BA}" dt="2019-12-10T20:28:24.650" v="26"/>
          <ac:picMkLst>
            <pc:docMk/>
            <pc:sldMk cId="91147478" sldId="257"/>
            <ac:picMk id="5" creationId="{F1DF04C8-48FD-4510-9103-F77947DBC352}"/>
          </ac:picMkLst>
        </pc:picChg>
      </pc:sldChg>
      <pc:sldChg chg="addSp delSp modSp">
        <pc:chgData name="" userId="" providerId="" clId="Web-{496CE8D7-FCF9-7EF6-E3E6-9B135C2589BA}" dt="2019-12-10T20:28:20.962" v="25" actId="1076"/>
        <pc:sldMkLst>
          <pc:docMk/>
          <pc:sldMk cId="1536358732" sldId="261"/>
        </pc:sldMkLst>
        <pc:spChg chg="mod">
          <ac:chgData name="" userId="" providerId="" clId="Web-{496CE8D7-FCF9-7EF6-E3E6-9B135C2589BA}" dt="2019-12-10T20:20:40.335" v="5" actId="14100"/>
          <ac:spMkLst>
            <pc:docMk/>
            <pc:sldMk cId="1536358732" sldId="261"/>
            <ac:spMk id="3" creationId="{41750C5F-BFF1-4A98-9553-ACA907E098BF}"/>
          </ac:spMkLst>
        </pc:spChg>
        <pc:spChg chg="mod">
          <ac:chgData name="" userId="" providerId="" clId="Web-{496CE8D7-FCF9-7EF6-E3E6-9B135C2589BA}" dt="2019-12-10T20:25:43.321" v="13" actId="1076"/>
          <ac:spMkLst>
            <pc:docMk/>
            <pc:sldMk cId="1536358732" sldId="261"/>
            <ac:spMk id="16" creationId="{00000000-0000-0000-0000-000000000000}"/>
          </ac:spMkLst>
        </pc:spChg>
        <pc:picChg chg="add mod ord">
          <ac:chgData name="" userId="" providerId="" clId="Web-{496CE8D7-FCF9-7EF6-E3E6-9B135C2589BA}" dt="2019-12-10T20:28:13.540" v="23" actId="14100"/>
          <ac:picMkLst>
            <pc:docMk/>
            <pc:sldMk cId="1536358732" sldId="261"/>
            <ac:picMk id="5" creationId="{92CC5A93-2D60-4AEC-AB7B-0BFB1BEE12E5}"/>
          </ac:picMkLst>
        </pc:picChg>
        <pc:picChg chg="mod">
          <ac:chgData name="" userId="" providerId="" clId="Web-{496CE8D7-FCF9-7EF6-E3E6-9B135C2589BA}" dt="2019-12-10T20:28:20.962" v="24" actId="1076"/>
          <ac:picMkLst>
            <pc:docMk/>
            <pc:sldMk cId="1536358732" sldId="261"/>
            <ac:picMk id="1035" creationId="{00000000-0000-0000-0000-000000000000}"/>
          </ac:picMkLst>
        </pc:picChg>
        <pc:picChg chg="del mod">
          <ac:chgData name="" userId="" providerId="" clId="Web-{496CE8D7-FCF9-7EF6-E3E6-9B135C2589BA}" dt="2019-12-10T20:27:53.353" v="21"/>
          <ac:picMkLst>
            <pc:docMk/>
            <pc:sldMk cId="1536358732" sldId="261"/>
            <ac:picMk id="1036" creationId="{00000000-0000-0000-0000-000000000000}"/>
          </ac:picMkLst>
        </pc:picChg>
        <pc:picChg chg="mod">
          <ac:chgData name="" userId="" providerId="" clId="Web-{496CE8D7-FCF9-7EF6-E3E6-9B135C2589BA}" dt="2019-12-10T20:28:20.962" v="25" actId="1076"/>
          <ac:picMkLst>
            <pc:docMk/>
            <pc:sldMk cId="1536358732" sldId="261"/>
            <ac:picMk id="103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1BB18-528E-4A0D-A1EE-54EA018DC211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BDAD6-36E6-48A1-A010-9A6490FD2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6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BDAD6-36E6-48A1-A010-9A6490FD2A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BDAD6-36E6-48A1-A010-9A6490FD2A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 sz="3200" b="1">
                <a:solidFill>
                  <a:srgbClr val="156C4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MDELogo_Horizontal_Green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99595" y="457201"/>
            <a:ext cx="2744811" cy="109330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685800" y="1066800"/>
            <a:ext cx="3733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019800" y="1053547"/>
            <a:ext cx="3695700" cy="13255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477000"/>
            <a:ext cx="9448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156C4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3352800"/>
            <a:ext cx="12954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156C4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MDELogo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2819400"/>
            <a:ext cx="990606" cy="990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352800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73052"/>
            <a:ext cx="4648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2"/>
            <a:ext cx="3352800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MDELogo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838206" cy="8382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3352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DELogo_Symbo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57200" y="381000"/>
            <a:ext cx="838206" cy="83820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56C4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885950"/>
            <a:ext cx="8305800" cy="2228850"/>
          </a:xfrm>
        </p:spPr>
        <p:txBody>
          <a:bodyPr>
            <a:normAutofit fontScale="90000"/>
          </a:bodyPr>
          <a:lstStyle/>
          <a:p>
            <a:r>
              <a:rPr lang="en-US" sz="5400" b="0" dirty="0"/>
              <a:t>Maryland’s 2019/2020 </a:t>
            </a:r>
            <a:br>
              <a:rPr lang="en-US" sz="5400" b="0" dirty="0"/>
            </a:br>
            <a:r>
              <a:rPr lang="en-US" sz="5400" b="0" dirty="0"/>
              <a:t>PCB Source </a:t>
            </a:r>
            <a:r>
              <a:rPr lang="en-US" sz="5400" b="0" dirty="0" err="1"/>
              <a:t>Trackdown</a:t>
            </a:r>
            <a:r>
              <a:rPr lang="en-US" sz="5400" b="0" dirty="0"/>
              <a:t> and Source Control Strategy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0600"/>
            <a:ext cx="6019800" cy="1524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MDE WSA – Water and Science Administration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MDE LMA – Land and Materials Administration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Leadership Council for a Cleaner Anacostia River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December 12,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92CC5A93-2D60-4AEC-AB7B-0BFB1BEE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400" y="1468797"/>
            <a:ext cx="3181784" cy="5143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9782B-2EDA-486D-AD38-00E65925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543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Maryland’s</a:t>
            </a:r>
            <a:r>
              <a:rPr lang="en-US" sz="3100" dirty="0"/>
              <a:t> Anacostia Source Control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50C5F-BFF1-4A98-9553-ACA907E09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96" y="1600202"/>
            <a:ext cx="521882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MD Phase I MS4s </a:t>
            </a:r>
          </a:p>
          <a:p>
            <a:pPr lvl="1"/>
            <a:r>
              <a:rPr lang="en-US" dirty="0"/>
              <a:t>Montgomery &amp; Prince George’s Counties</a:t>
            </a:r>
          </a:p>
          <a:p>
            <a:pPr lvl="1"/>
            <a:r>
              <a:rPr lang="en-US" dirty="0"/>
              <a:t>Restoration Requirement</a:t>
            </a:r>
          </a:p>
          <a:p>
            <a:pPr lvl="1"/>
            <a:r>
              <a:rPr lang="en-US" dirty="0"/>
              <a:t>PCB TMDL Implementation Plan</a:t>
            </a:r>
          </a:p>
          <a:p>
            <a:pPr lvl="2"/>
            <a:r>
              <a:rPr lang="en-US" dirty="0"/>
              <a:t>Source </a:t>
            </a:r>
            <a:r>
              <a:rPr lang="en-US" dirty="0" err="1"/>
              <a:t>Trackdown</a:t>
            </a:r>
            <a:endParaRPr lang="en-US" dirty="0"/>
          </a:p>
          <a:p>
            <a:r>
              <a:rPr lang="en-US" dirty="0"/>
              <a:t>MDE funding &amp; conducting PCB source </a:t>
            </a:r>
            <a:r>
              <a:rPr lang="en-US" dirty="0" err="1"/>
              <a:t>trackdown</a:t>
            </a:r>
            <a:r>
              <a:rPr lang="en-US" dirty="0"/>
              <a:t> study</a:t>
            </a:r>
          </a:p>
          <a:p>
            <a:pPr lvl="1"/>
            <a:r>
              <a:rPr lang="en-US" dirty="0"/>
              <a:t>2019-2020: Lower Beaverdam Creek</a:t>
            </a:r>
          </a:p>
          <a:p>
            <a:r>
              <a:rPr lang="en-US" dirty="0"/>
              <a:t>MD Industrial Stormwater Facilities</a:t>
            </a:r>
          </a:p>
          <a:p>
            <a:r>
              <a:rPr lang="en-US" dirty="0"/>
              <a:t>General permit for stormwater from construction sites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D34F5-8883-4E80-A860-E6E07CF51B0E}"/>
              </a:ext>
            </a:extLst>
          </p:cNvPr>
          <p:cNvSpPr txBox="1"/>
          <p:nvPr/>
        </p:nvSpPr>
        <p:spPr>
          <a:xfrm>
            <a:off x="8893610" y="66117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6FA2989-F127-4127-8CC9-FEB140F2251F}" type="slidenum">
              <a:rPr lang="en-US" sz="1000"/>
              <a:pPr/>
              <a:t>2</a:t>
            </a:fld>
            <a:endParaRPr lang="en-US" sz="1000" dirty="0"/>
          </a:p>
        </p:txBody>
      </p:sp>
      <p:pic>
        <p:nvPicPr>
          <p:cNvPr id="1035" name="Picture 11" descr="C:\Users\gbusch\AppData\Local\Microsoft\Windows\Temporary Internet Files\Content.IE5\JZCMW8HF\North_Pointer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7648" y="5213011"/>
            <a:ext cx="304800" cy="46939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</p:pic>
      <p:sp>
        <p:nvSpPr>
          <p:cNvPr id="16" name="TextBox 15"/>
          <p:cNvSpPr txBox="1"/>
          <p:nvPr/>
        </p:nvSpPr>
        <p:spPr>
          <a:xfrm>
            <a:off x="5549222" y="6619511"/>
            <a:ext cx="281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mdewin64.mde.state.md.us/SSDS/SWP/index.html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1448" y="5898811"/>
            <a:ext cx="1523999" cy="544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35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D2C3D-BDFB-47BE-89BF-9B83CCF7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71" y="1600202"/>
            <a:ext cx="441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/>
            <a:r>
              <a:rPr lang="en-US" dirty="0"/>
              <a:t>USGS Tributary Study</a:t>
            </a:r>
          </a:p>
          <a:p>
            <a:pPr fontAlgn="base"/>
            <a:r>
              <a:rPr lang="en-US" dirty="0"/>
              <a:t>UMBC Passive Sampler Study</a:t>
            </a:r>
          </a:p>
          <a:p>
            <a:pPr fontAlgn="base"/>
            <a:r>
              <a:rPr lang="en-US" dirty="0"/>
              <a:t>NPS Background Study</a:t>
            </a:r>
          </a:p>
          <a:p>
            <a:pPr fontAlgn="base"/>
            <a:r>
              <a:rPr lang="en-US" dirty="0"/>
              <a:t>Previous MDE-LMA work</a:t>
            </a:r>
          </a:p>
          <a:p>
            <a:pPr fontAlgn="base"/>
            <a:r>
              <a:rPr lang="en-US" dirty="0"/>
              <a:t>Previous academic work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B0F3B-E6D1-42B5-BDB3-351CD740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Lower Beaverdam Creek: Previous Studies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FF11E2A-3B55-4CC3-A40D-C922CFDF0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r="19552"/>
          <a:stretch/>
        </p:blipFill>
        <p:spPr>
          <a:xfrm>
            <a:off x="4572000" y="1469276"/>
            <a:ext cx="4330523" cy="5024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8216E4-E5E9-47B4-ACF7-46AC4F0A4410}"/>
              </a:ext>
            </a:extLst>
          </p:cNvPr>
          <p:cNvSpPr txBox="1"/>
          <p:nvPr/>
        </p:nvSpPr>
        <p:spPr>
          <a:xfrm>
            <a:off x="7239000" y="1474040"/>
            <a:ext cx="1676400" cy="659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Anacostia </a:t>
            </a:r>
            <a:r>
              <a:rPr lang="en-US" dirty="0" err="1"/>
              <a:t>Subwatersheds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D34F5-8883-4E80-A860-E6E07CF51B0E}"/>
              </a:ext>
            </a:extLst>
          </p:cNvPr>
          <p:cNvSpPr txBox="1"/>
          <p:nvPr/>
        </p:nvSpPr>
        <p:spPr>
          <a:xfrm>
            <a:off x="8893610" y="66117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6FA2989-F127-4127-8CC9-FEB140F2251F}" type="slidenum">
              <a:rPr lang="en-US" sz="100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4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C3D5-731D-45B5-94A7-773ADBFB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2019 Sampling Effort</a:t>
            </a:r>
          </a:p>
        </p:txBody>
      </p:sp>
      <p:pic>
        <p:nvPicPr>
          <p:cNvPr id="8" name="Picture 7" descr="LBC Sample locations Nov 19 field mob.jpg"/>
          <p:cNvPicPr>
            <a:picLocks noChangeAspect="1"/>
          </p:cNvPicPr>
          <p:nvPr/>
        </p:nvPicPr>
        <p:blipFill>
          <a:blip r:embed="rId2" cstate="print"/>
          <a:srcRect l="4495" t="6667" r="7929" b="10000"/>
          <a:stretch>
            <a:fillRect/>
          </a:stretch>
        </p:blipFill>
        <p:spPr>
          <a:xfrm>
            <a:off x="990600" y="1418665"/>
            <a:ext cx="7293864" cy="53631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D34F5-8883-4E80-A860-E6E07CF51B0E}"/>
              </a:ext>
            </a:extLst>
          </p:cNvPr>
          <p:cNvSpPr txBox="1"/>
          <p:nvPr/>
        </p:nvSpPr>
        <p:spPr>
          <a:xfrm>
            <a:off x="8893610" y="66117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6FA2989-F127-4127-8CC9-FEB140F2251F}" type="slidenum">
              <a:rPr lang="en-US" sz="100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318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70DB-6B36-4CD7-BC63-12F1534A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2019 Sampling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8020-0647-4BEF-8472-7908771D1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886200" cy="4525963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Multiple locations sampled within Northeast Branch, Northwest Branch, focusing on Lower Beaverdam Creek</a:t>
            </a:r>
          </a:p>
          <a:p>
            <a:pPr fontAlgn="base"/>
            <a:r>
              <a:rPr lang="en-US" dirty="0"/>
              <a:t>Aqueous samples for PCBs (EPA Method 1668c)</a:t>
            </a:r>
          </a:p>
          <a:p>
            <a:pPr fontAlgn="base"/>
            <a:r>
              <a:rPr lang="en-US" dirty="0"/>
              <a:t>Sediment samples for PCBs (EPA Method 1668c), Total Organic Carbon, and Grain Size Distribution</a:t>
            </a:r>
          </a:p>
          <a:p>
            <a:pPr lvl="1" fontAlgn="base"/>
            <a:r>
              <a:rPr lang="en-US" dirty="0"/>
              <a:t>Composite of 3 samples from stream transect</a:t>
            </a:r>
          </a:p>
          <a:p>
            <a:pPr fontAlgn="base"/>
            <a:r>
              <a:rPr lang="en-US" dirty="0"/>
              <a:t>Mobilization November 21, 2019</a:t>
            </a:r>
          </a:p>
          <a:p>
            <a:pPr fontAlgn="base"/>
            <a:r>
              <a:rPr lang="en-US" dirty="0"/>
              <a:t>Anticipate release of a report in Spring 2020</a:t>
            </a:r>
          </a:p>
          <a:p>
            <a:endParaRPr lang="en-US" dirty="0"/>
          </a:p>
        </p:txBody>
      </p:sp>
      <p:pic>
        <p:nvPicPr>
          <p:cNvPr id="7" name="Content Placeholder 6" descr="20191120_0929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094"/>
          <a:stretch>
            <a:fillRect/>
          </a:stretch>
        </p:blipFill>
        <p:spPr>
          <a:xfrm>
            <a:off x="4724400" y="1447800"/>
            <a:ext cx="4191000" cy="2399476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20191120_122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949700"/>
            <a:ext cx="4885508" cy="2374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D34F5-8883-4E80-A860-E6E07CF51B0E}"/>
              </a:ext>
            </a:extLst>
          </p:cNvPr>
          <p:cNvSpPr txBox="1"/>
          <p:nvPr/>
        </p:nvSpPr>
        <p:spPr>
          <a:xfrm>
            <a:off x="8893610" y="66117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6FA2989-F127-4127-8CC9-FEB140F2251F}" type="slidenum">
              <a:rPr lang="en-US" sz="100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592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D82F-2333-4F86-88AE-A7614F01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</a:t>
            </a:r>
            <a:r>
              <a:rPr lang="en-US" dirty="0" err="1"/>
              <a:t>Trackdown</a:t>
            </a:r>
            <a:r>
              <a:rPr lang="en-US" dirty="0"/>
              <a:t> Efforts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C0B7-2756-43B7-BA77-4E8DB78B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Data-driven process</a:t>
            </a:r>
          </a:p>
          <a:p>
            <a:pPr fontAlgn="base"/>
            <a:r>
              <a:rPr lang="en-US" dirty="0"/>
              <a:t>Follow-up sampling efforts</a:t>
            </a:r>
          </a:p>
          <a:p>
            <a:pPr lvl="1" fontAlgn="base"/>
            <a:r>
              <a:rPr lang="en-US" dirty="0"/>
              <a:t>Based on results of Fall 2019 samples</a:t>
            </a:r>
          </a:p>
          <a:p>
            <a:pPr fontAlgn="base"/>
            <a:r>
              <a:rPr lang="en-US" dirty="0"/>
              <a:t>Potential future work by MDE LMA’s Controlled Hazardous Substances Division </a:t>
            </a:r>
          </a:p>
          <a:p>
            <a:pPr fontAlgn="base"/>
            <a:r>
              <a:rPr lang="en-US" dirty="0"/>
              <a:t>Cooperation between MDE (WSA &amp; LMA) and MS4s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D34F5-8883-4E80-A860-E6E07CF51B0E}"/>
              </a:ext>
            </a:extLst>
          </p:cNvPr>
          <p:cNvSpPr txBox="1"/>
          <p:nvPr/>
        </p:nvSpPr>
        <p:spPr>
          <a:xfrm>
            <a:off x="8893610" y="66117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6FA2989-F127-4127-8CC9-FEB140F2251F}" type="slidenum">
              <a:rPr lang="en-US" sz="1000"/>
              <a:pPr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015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233</Words>
  <Application>Microsoft Office PowerPoint</Application>
  <PresentationFormat>On-screen Show (4:3)</PresentationFormat>
  <Paragraphs>45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Maryland’s 2019/2020  PCB Source Trackdown and Source Control Strategy</vt:lpstr>
      <vt:lpstr>Maryland’s Anacostia Source Control Strategy</vt:lpstr>
      <vt:lpstr>Lower Beaverdam Creek: Previous Studies</vt:lpstr>
      <vt:lpstr>Fall 2019 Sampling Effort</vt:lpstr>
      <vt:lpstr>Fall 2019 Sampling Effort</vt:lpstr>
      <vt:lpstr>Upcoming Trackdown Efforts </vt:lpstr>
    </vt:vector>
  </TitlesOfParts>
  <Company>MDE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</dc:creator>
  <cp:lastModifiedBy>Brian Green</cp:lastModifiedBy>
  <cp:revision>88</cp:revision>
  <dcterms:created xsi:type="dcterms:W3CDTF">2016-02-09T19:50:36Z</dcterms:created>
  <dcterms:modified xsi:type="dcterms:W3CDTF">2019-12-10T20:29:34Z</dcterms:modified>
</cp:coreProperties>
</file>