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7" r:id="rId3"/>
    <p:sldId id="258" r:id="rId4"/>
    <p:sldId id="288" r:id="rId5"/>
    <p:sldId id="257" r:id="rId6"/>
    <p:sldId id="295" r:id="rId7"/>
    <p:sldId id="296" r:id="rId8"/>
    <p:sldId id="297" r:id="rId9"/>
    <p:sldId id="300" r:id="rId10"/>
    <p:sldId id="298" r:id="rId11"/>
    <p:sldId id="299" r:id="rId12"/>
    <p:sldId id="266" r:id="rId13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7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rvUS" initials="S" lastIdx="5" clrIdx="0"/>
  <p:cmAuthor id="1" name="Jenkins, Kristen" initials="JK" lastIdx="4" clrIdx="1">
    <p:extLst/>
  </p:cmAuthor>
  <p:cmAuthor id="2" name="Murley, Ryan" initials="MR" lastIdx="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3A1F7D"/>
    <a:srgbClr val="25217B"/>
    <a:srgbClr val="263376"/>
    <a:srgbClr val="555BD5"/>
    <a:srgbClr val="5665D4"/>
    <a:srgbClr val="645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096" autoAdjust="0"/>
    <p:restoredTop sz="86433" autoAdjust="0"/>
  </p:normalViewPr>
  <p:slideViewPr>
    <p:cSldViewPr>
      <p:cViewPr>
        <p:scale>
          <a:sx n="122" d="100"/>
          <a:sy n="122" d="100"/>
        </p:scale>
        <p:origin x="-1314" y="-348"/>
      </p:cViewPr>
      <p:guideLst>
        <p:guide orient="horz" pos="576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5AC901-A6A3-47A7-B932-14183F2C559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6C99C2-7189-4D14-AA46-34EAF55BD2F0}">
      <dgm:prSet custT="1"/>
      <dgm:spPr>
        <a:noFill/>
        <a:ln>
          <a:noFill/>
        </a:ln>
      </dgm:spPr>
      <dgm:t>
        <a:bodyPr/>
        <a:lstStyle/>
        <a:p>
          <a:pPr algn="ctr" rtl="0"/>
          <a:endParaRPr lang="en-US" sz="2400" b="0" i="0" dirty="0" smtClean="0">
            <a:solidFill>
              <a:schemeClr val="tx1"/>
            </a:solidFill>
          </a:endParaRPr>
        </a:p>
        <a:p>
          <a:pPr algn="ctr" rtl="0"/>
          <a:endParaRPr lang="en-US" sz="2400" b="0" i="0" dirty="0" smtClean="0">
            <a:solidFill>
              <a:schemeClr val="tx1"/>
            </a:solidFill>
          </a:endParaRPr>
        </a:p>
        <a:p>
          <a:pPr algn="ctr" rtl="0"/>
          <a:r>
            <a:rPr lang="en-US" sz="3200" b="1" i="0" dirty="0" smtClean="0">
              <a:solidFill>
                <a:schemeClr val="tx1"/>
              </a:solidFill>
            </a:rPr>
            <a:t>Kingman Island </a:t>
          </a:r>
        </a:p>
        <a:p>
          <a:pPr algn="ctr" rtl="0"/>
          <a:endParaRPr lang="en-US" sz="2400" b="0" i="0" dirty="0" smtClean="0">
            <a:solidFill>
              <a:schemeClr val="tx1"/>
            </a:solidFill>
          </a:endParaRPr>
        </a:p>
        <a:p>
          <a:pPr algn="ctr" rtl="0"/>
          <a:r>
            <a:rPr lang="en-US" sz="2400" b="0" i="0" dirty="0" smtClean="0">
              <a:solidFill>
                <a:schemeClr val="tx1"/>
              </a:solidFill>
            </a:rPr>
            <a:t>Soil Pile Investigations</a:t>
          </a:r>
        </a:p>
        <a:p>
          <a:pPr algn="ctr" rtl="0"/>
          <a:r>
            <a:rPr lang="en-US" sz="2400" b="0" i="0" dirty="0" smtClean="0">
              <a:solidFill>
                <a:schemeClr val="tx1"/>
              </a:solidFill>
            </a:rPr>
            <a:t>Asphalt Removal and Site Improvements</a:t>
          </a:r>
          <a:endParaRPr lang="en-US" sz="2400" b="0" dirty="0">
            <a:solidFill>
              <a:schemeClr val="tx1"/>
            </a:solidFill>
          </a:endParaRPr>
        </a:p>
      </dgm:t>
    </dgm:pt>
    <dgm:pt modelId="{E8A1388F-704A-4C27-9E61-FC3B66CE9363}" type="parTrans" cxnId="{C8A74B00-07E1-42FF-80F0-981CB8DF6109}">
      <dgm:prSet/>
      <dgm:spPr/>
      <dgm:t>
        <a:bodyPr/>
        <a:lstStyle/>
        <a:p>
          <a:endParaRPr lang="en-US"/>
        </a:p>
      </dgm:t>
    </dgm:pt>
    <dgm:pt modelId="{31FEC76E-BAAB-4CB5-A2B3-6445ED983398}" type="sibTrans" cxnId="{C8A74B00-07E1-42FF-80F0-981CB8DF6109}">
      <dgm:prSet/>
      <dgm:spPr/>
      <dgm:t>
        <a:bodyPr/>
        <a:lstStyle/>
        <a:p>
          <a:endParaRPr lang="en-US"/>
        </a:p>
      </dgm:t>
    </dgm:pt>
    <dgm:pt modelId="{61153BF0-AB93-4605-93D8-2A8348B372F2}" type="pres">
      <dgm:prSet presAssocID="{535AC901-A6A3-47A7-B932-14183F2C55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DB3970-70B1-49F8-82C0-0B30852E3D6D}" type="pres">
      <dgm:prSet presAssocID="{646C99C2-7189-4D14-AA46-34EAF55BD2F0}" presName="parentText" presStyleLbl="node1" presStyleIdx="0" presStyleCnt="1" custScaleY="214992" custLinFactNeighborX="-332" custLinFactNeighborY="4098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A74B00-07E1-42FF-80F0-981CB8DF6109}" srcId="{535AC901-A6A3-47A7-B932-14183F2C559D}" destId="{646C99C2-7189-4D14-AA46-34EAF55BD2F0}" srcOrd="0" destOrd="0" parTransId="{E8A1388F-704A-4C27-9E61-FC3B66CE9363}" sibTransId="{31FEC76E-BAAB-4CB5-A2B3-6445ED983398}"/>
    <dgm:cxn modelId="{91F984BD-E52C-4B10-BE9D-92C5B37DD344}" type="presOf" srcId="{646C99C2-7189-4D14-AA46-34EAF55BD2F0}" destId="{25DB3970-70B1-49F8-82C0-0B30852E3D6D}" srcOrd="0" destOrd="0" presId="urn:microsoft.com/office/officeart/2005/8/layout/vList2"/>
    <dgm:cxn modelId="{991903D7-3FDD-4F5C-A523-C69D148180B3}" type="presOf" srcId="{535AC901-A6A3-47A7-B932-14183F2C559D}" destId="{61153BF0-AB93-4605-93D8-2A8348B372F2}" srcOrd="0" destOrd="0" presId="urn:microsoft.com/office/officeart/2005/8/layout/vList2"/>
    <dgm:cxn modelId="{C68EF594-2292-4CA1-880D-7EC7245C259C}" type="presParOf" srcId="{61153BF0-AB93-4605-93D8-2A8348B372F2}" destId="{25DB3970-70B1-49F8-82C0-0B30852E3D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CE2D54-B2EC-4CE0-B594-3C7EDC8182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272704C-1321-4D31-AC27-E3967EBF5722}" type="pres">
      <dgm:prSet presAssocID="{7ECE2D54-B2EC-4CE0-B594-3C7EDC8182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C0A1FF88-8016-427C-9CAF-C9575511E5BB}" type="presOf" srcId="{7ECE2D54-B2EC-4CE0-B594-3C7EDC81828A}" destId="{6272704C-1321-4D31-AC27-E3967EBF572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F7A38C-120C-4EF5-A5E6-5F0728525CA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8A504B-CCD5-43F0-9E89-A001F46BFEBD}">
      <dgm:prSet/>
      <dgm:spPr/>
      <dgm:t>
        <a:bodyPr/>
        <a:lstStyle/>
        <a:p>
          <a:pPr rtl="0"/>
          <a:r>
            <a:rPr lang="en-US" dirty="0" smtClean="0"/>
            <a:t>Drilled 18 soil borings to 30 feet using a direct push Geoprobe</a:t>
          </a:r>
          <a:endParaRPr lang="en-US" dirty="0"/>
        </a:p>
      </dgm:t>
    </dgm:pt>
    <dgm:pt modelId="{7C3B3925-0440-4DCA-884D-9E6B72D9B04A}" type="parTrans" cxnId="{50490B8C-E7D8-4516-80A8-756160EF5543}">
      <dgm:prSet/>
      <dgm:spPr/>
      <dgm:t>
        <a:bodyPr/>
        <a:lstStyle/>
        <a:p>
          <a:endParaRPr lang="en-US"/>
        </a:p>
      </dgm:t>
    </dgm:pt>
    <dgm:pt modelId="{2E3F12EF-27B4-4CED-A67A-B4EAFED50659}" type="sibTrans" cxnId="{50490B8C-E7D8-4516-80A8-756160EF5543}">
      <dgm:prSet/>
      <dgm:spPr/>
      <dgm:t>
        <a:bodyPr/>
        <a:lstStyle/>
        <a:p>
          <a:endParaRPr lang="en-US"/>
        </a:p>
      </dgm:t>
    </dgm:pt>
    <dgm:pt modelId="{25CBB626-FB74-4625-B065-7218F548F574}">
      <dgm:prSet/>
      <dgm:spPr/>
      <dgm:t>
        <a:bodyPr/>
        <a:lstStyle/>
        <a:p>
          <a:pPr rtl="0"/>
          <a:r>
            <a:rPr lang="en-US" dirty="0" smtClean="0"/>
            <a:t>Excavated 12 test pits (10-25 feet in depth)</a:t>
          </a:r>
        </a:p>
      </dgm:t>
    </dgm:pt>
    <dgm:pt modelId="{0050286C-2F67-493A-9024-FC1B44F262E0}" type="parTrans" cxnId="{0FCDD040-8B91-4E41-96B4-C4AEFE1B57FE}">
      <dgm:prSet/>
      <dgm:spPr/>
      <dgm:t>
        <a:bodyPr/>
        <a:lstStyle/>
        <a:p>
          <a:endParaRPr lang="en-US"/>
        </a:p>
      </dgm:t>
    </dgm:pt>
    <dgm:pt modelId="{66F9ECDA-402B-4470-BA0C-C7625CD76136}" type="sibTrans" cxnId="{0FCDD040-8B91-4E41-96B4-C4AEFE1B57FE}">
      <dgm:prSet/>
      <dgm:spPr/>
      <dgm:t>
        <a:bodyPr/>
        <a:lstStyle/>
        <a:p>
          <a:endParaRPr lang="en-US"/>
        </a:p>
      </dgm:t>
    </dgm:pt>
    <dgm:pt modelId="{2F462523-2207-4EE9-9D1E-1EE19B65C6A5}">
      <dgm:prSet/>
      <dgm:spPr/>
      <dgm:t>
        <a:bodyPr/>
        <a:lstStyle/>
        <a:p>
          <a:pPr rtl="0"/>
          <a:r>
            <a:rPr lang="en-US" dirty="0" smtClean="0"/>
            <a:t>Installed and sampled groundwater from 9 temporary wells</a:t>
          </a:r>
          <a:endParaRPr lang="en-US" dirty="0"/>
        </a:p>
      </dgm:t>
    </dgm:pt>
    <dgm:pt modelId="{35768938-526A-4BE7-B513-8ECCB2552D38}" type="parTrans" cxnId="{00412C36-8BAC-4B49-AF11-EA7E00E01A4B}">
      <dgm:prSet/>
      <dgm:spPr/>
      <dgm:t>
        <a:bodyPr/>
        <a:lstStyle/>
        <a:p>
          <a:endParaRPr lang="en-US"/>
        </a:p>
      </dgm:t>
    </dgm:pt>
    <dgm:pt modelId="{68E651FC-BD63-4F45-A819-872D72FCAD01}" type="sibTrans" cxnId="{00412C36-8BAC-4B49-AF11-EA7E00E01A4B}">
      <dgm:prSet/>
      <dgm:spPr/>
      <dgm:t>
        <a:bodyPr/>
        <a:lstStyle/>
        <a:p>
          <a:endParaRPr lang="en-US"/>
        </a:p>
      </dgm:t>
    </dgm:pt>
    <dgm:pt modelId="{21529D56-0CCA-4C8E-A985-FF3079C7B968}" type="pres">
      <dgm:prSet presAssocID="{59F7A38C-120C-4EF5-A5E6-5F0728525C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25C2B2-A389-426F-91BD-3812E03AA7D1}" type="pres">
      <dgm:prSet presAssocID="{4D8A504B-CCD5-43F0-9E89-A001F46BFEB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DCF34B-A9BD-46CA-9CB5-2B73D773E7F6}" type="pres">
      <dgm:prSet presAssocID="{2E3F12EF-27B4-4CED-A67A-B4EAFED50659}" presName="spacer" presStyleCnt="0"/>
      <dgm:spPr/>
      <dgm:t>
        <a:bodyPr/>
        <a:lstStyle/>
        <a:p>
          <a:endParaRPr lang="en-US"/>
        </a:p>
      </dgm:t>
    </dgm:pt>
    <dgm:pt modelId="{E9E1CD9B-11AE-4DEC-A80B-AF01D01AC9D9}" type="pres">
      <dgm:prSet presAssocID="{2F462523-2207-4EE9-9D1E-1EE19B65C6A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5464D4-E22F-48F4-AD12-70843ACEE925}" type="pres">
      <dgm:prSet presAssocID="{68E651FC-BD63-4F45-A819-872D72FCAD01}" presName="spacer" presStyleCnt="0"/>
      <dgm:spPr/>
      <dgm:t>
        <a:bodyPr/>
        <a:lstStyle/>
        <a:p>
          <a:endParaRPr lang="en-US"/>
        </a:p>
      </dgm:t>
    </dgm:pt>
    <dgm:pt modelId="{F5574ABB-6AF8-4A60-9E15-5E235E9E861C}" type="pres">
      <dgm:prSet presAssocID="{25CBB626-FB74-4625-B065-7218F548F57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490B8C-E7D8-4516-80A8-756160EF5543}" srcId="{59F7A38C-120C-4EF5-A5E6-5F0728525CA5}" destId="{4D8A504B-CCD5-43F0-9E89-A001F46BFEBD}" srcOrd="0" destOrd="0" parTransId="{7C3B3925-0440-4DCA-884D-9E6B72D9B04A}" sibTransId="{2E3F12EF-27B4-4CED-A67A-B4EAFED50659}"/>
    <dgm:cxn modelId="{30880E5B-6409-40D9-9357-AD5E9825B8F4}" type="presOf" srcId="{59F7A38C-120C-4EF5-A5E6-5F0728525CA5}" destId="{21529D56-0CCA-4C8E-A985-FF3079C7B968}" srcOrd="0" destOrd="0" presId="urn:microsoft.com/office/officeart/2005/8/layout/vList2"/>
    <dgm:cxn modelId="{E082A8DC-499B-416A-9F94-D9CA436D913D}" type="presOf" srcId="{2F462523-2207-4EE9-9D1E-1EE19B65C6A5}" destId="{E9E1CD9B-11AE-4DEC-A80B-AF01D01AC9D9}" srcOrd="0" destOrd="0" presId="urn:microsoft.com/office/officeart/2005/8/layout/vList2"/>
    <dgm:cxn modelId="{00412C36-8BAC-4B49-AF11-EA7E00E01A4B}" srcId="{59F7A38C-120C-4EF5-A5E6-5F0728525CA5}" destId="{2F462523-2207-4EE9-9D1E-1EE19B65C6A5}" srcOrd="1" destOrd="0" parTransId="{35768938-526A-4BE7-B513-8ECCB2552D38}" sibTransId="{68E651FC-BD63-4F45-A819-872D72FCAD01}"/>
    <dgm:cxn modelId="{84FF9043-E243-422B-BA77-7B304F4ECDD9}" type="presOf" srcId="{25CBB626-FB74-4625-B065-7218F548F574}" destId="{F5574ABB-6AF8-4A60-9E15-5E235E9E861C}" srcOrd="0" destOrd="0" presId="urn:microsoft.com/office/officeart/2005/8/layout/vList2"/>
    <dgm:cxn modelId="{0FCDD040-8B91-4E41-96B4-C4AEFE1B57FE}" srcId="{59F7A38C-120C-4EF5-A5E6-5F0728525CA5}" destId="{25CBB626-FB74-4625-B065-7218F548F574}" srcOrd="2" destOrd="0" parTransId="{0050286C-2F67-493A-9024-FC1B44F262E0}" sibTransId="{66F9ECDA-402B-4470-BA0C-C7625CD76136}"/>
    <dgm:cxn modelId="{D848782C-55A6-4A3C-BA0D-0F77FFE47682}" type="presOf" srcId="{4D8A504B-CCD5-43F0-9E89-A001F46BFEBD}" destId="{BC25C2B2-A389-426F-91BD-3812E03AA7D1}" srcOrd="0" destOrd="0" presId="urn:microsoft.com/office/officeart/2005/8/layout/vList2"/>
    <dgm:cxn modelId="{83D195BE-54A8-4F79-A02E-B187C2CB4F91}" type="presParOf" srcId="{21529D56-0CCA-4C8E-A985-FF3079C7B968}" destId="{BC25C2B2-A389-426F-91BD-3812E03AA7D1}" srcOrd="0" destOrd="0" presId="urn:microsoft.com/office/officeart/2005/8/layout/vList2"/>
    <dgm:cxn modelId="{89E92C2A-0270-4BF3-8C51-433659972920}" type="presParOf" srcId="{21529D56-0CCA-4C8E-A985-FF3079C7B968}" destId="{66DCF34B-A9BD-46CA-9CB5-2B73D773E7F6}" srcOrd="1" destOrd="0" presId="urn:microsoft.com/office/officeart/2005/8/layout/vList2"/>
    <dgm:cxn modelId="{E1FABC7F-C28A-4541-AE39-1AD1822558C8}" type="presParOf" srcId="{21529D56-0CCA-4C8E-A985-FF3079C7B968}" destId="{E9E1CD9B-11AE-4DEC-A80B-AF01D01AC9D9}" srcOrd="2" destOrd="0" presId="urn:microsoft.com/office/officeart/2005/8/layout/vList2"/>
    <dgm:cxn modelId="{A7C126DD-F601-4488-8FA6-CB3814A4C0CB}" type="presParOf" srcId="{21529D56-0CCA-4C8E-A985-FF3079C7B968}" destId="{0B5464D4-E22F-48F4-AD12-70843ACEE925}" srcOrd="3" destOrd="0" presId="urn:microsoft.com/office/officeart/2005/8/layout/vList2"/>
    <dgm:cxn modelId="{A5FFCC72-2B78-4ADB-B30D-AEE7CA726C68}" type="presParOf" srcId="{21529D56-0CCA-4C8E-A985-FF3079C7B968}" destId="{F5574ABB-6AF8-4A60-9E15-5E235E9E861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F7A38C-120C-4EF5-A5E6-5F0728525CA5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AA2EEF-A444-4EDF-958D-CEC40B977B90}">
      <dgm:prSet/>
      <dgm:spPr/>
      <dgm:t>
        <a:bodyPr/>
        <a:lstStyle/>
        <a:p>
          <a:pPr rtl="0"/>
          <a:r>
            <a:rPr lang="en-US" dirty="0" smtClean="0"/>
            <a:t>Excavation and offsite disposal</a:t>
          </a:r>
          <a:endParaRPr lang="en-US" dirty="0"/>
        </a:p>
      </dgm:t>
    </dgm:pt>
    <dgm:pt modelId="{A26E1822-D4DD-4C2D-B68C-FB39B3ADD7B7}" type="parTrans" cxnId="{411B98B2-D588-4060-A4B9-35432C4AD508}">
      <dgm:prSet/>
      <dgm:spPr/>
      <dgm:t>
        <a:bodyPr/>
        <a:lstStyle/>
        <a:p>
          <a:endParaRPr lang="en-US"/>
        </a:p>
      </dgm:t>
    </dgm:pt>
    <dgm:pt modelId="{F9CC9751-257E-4079-A686-A97173582FC8}" type="sibTrans" cxnId="{411B98B2-D588-4060-A4B9-35432C4AD508}">
      <dgm:prSet/>
      <dgm:spPr/>
      <dgm:t>
        <a:bodyPr/>
        <a:lstStyle/>
        <a:p>
          <a:endParaRPr lang="en-US"/>
        </a:p>
      </dgm:t>
    </dgm:pt>
    <dgm:pt modelId="{F57A1A55-634D-4F3C-B789-1F81E8865653}">
      <dgm:prSet/>
      <dgm:spPr/>
      <dgm:t>
        <a:bodyPr/>
        <a:lstStyle/>
        <a:p>
          <a:pPr rtl="0"/>
          <a:r>
            <a:rPr lang="en-US" dirty="0" smtClean="0"/>
            <a:t>Sorting of material with offsite disposal and recycling</a:t>
          </a:r>
          <a:endParaRPr lang="en-US" dirty="0"/>
        </a:p>
      </dgm:t>
    </dgm:pt>
    <dgm:pt modelId="{94D19D94-FE65-4900-B7A1-8945282C3196}" type="parTrans" cxnId="{D2EA8BF0-3C5A-4276-8949-BE96EE1D6A38}">
      <dgm:prSet/>
      <dgm:spPr/>
      <dgm:t>
        <a:bodyPr/>
        <a:lstStyle/>
        <a:p>
          <a:endParaRPr lang="en-US"/>
        </a:p>
      </dgm:t>
    </dgm:pt>
    <dgm:pt modelId="{04360637-D7F9-4BBE-9656-6E6360DA0108}" type="sibTrans" cxnId="{D2EA8BF0-3C5A-4276-8949-BE96EE1D6A38}">
      <dgm:prSet/>
      <dgm:spPr/>
      <dgm:t>
        <a:bodyPr/>
        <a:lstStyle/>
        <a:p>
          <a:endParaRPr lang="en-US"/>
        </a:p>
      </dgm:t>
    </dgm:pt>
    <dgm:pt modelId="{4BE864C8-597B-47BB-A070-1A581E05E4FF}">
      <dgm:prSet/>
      <dgm:spPr/>
      <dgm:t>
        <a:bodyPr/>
        <a:lstStyle/>
        <a:p>
          <a:pPr rtl="0"/>
          <a:r>
            <a:rPr lang="en-US" dirty="0" smtClean="0"/>
            <a:t>Partial excavation with onsite Solidification  and Stabilization</a:t>
          </a:r>
        </a:p>
        <a:p>
          <a:pPr rtl="0"/>
          <a:endParaRPr lang="en-US" dirty="0"/>
        </a:p>
      </dgm:t>
    </dgm:pt>
    <dgm:pt modelId="{DA587B7B-17F5-485C-A3A2-CA72AF575846}" type="parTrans" cxnId="{16E99338-0EF8-4032-B046-21EADF16EB71}">
      <dgm:prSet/>
      <dgm:spPr/>
      <dgm:t>
        <a:bodyPr/>
        <a:lstStyle/>
        <a:p>
          <a:endParaRPr lang="en-US"/>
        </a:p>
      </dgm:t>
    </dgm:pt>
    <dgm:pt modelId="{F5AADB7D-F5F3-4FE7-8D7B-E39E6C382D16}" type="sibTrans" cxnId="{16E99338-0EF8-4032-B046-21EADF16EB71}">
      <dgm:prSet/>
      <dgm:spPr/>
      <dgm:t>
        <a:bodyPr/>
        <a:lstStyle/>
        <a:p>
          <a:endParaRPr lang="en-US"/>
        </a:p>
      </dgm:t>
    </dgm:pt>
    <dgm:pt modelId="{5672B302-390B-4E36-927F-9DC93951EF2D}" type="pres">
      <dgm:prSet presAssocID="{59F7A38C-120C-4EF5-A5E6-5F0728525CA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95EC2E-3C3A-4A94-9ABE-9A674456AC04}" type="pres">
      <dgm:prSet presAssocID="{59F7A38C-120C-4EF5-A5E6-5F0728525CA5}" presName="fgShape" presStyleLbl="fgShp" presStyleIdx="0" presStyleCnt="1"/>
      <dgm:spPr/>
    </dgm:pt>
    <dgm:pt modelId="{1D5DFCD0-CE35-4F57-AF02-5950547F0619}" type="pres">
      <dgm:prSet presAssocID="{59F7A38C-120C-4EF5-A5E6-5F0728525CA5}" presName="linComp" presStyleCnt="0"/>
      <dgm:spPr/>
    </dgm:pt>
    <dgm:pt modelId="{4D42A3FB-5A62-4397-8620-1BF98A3B4477}" type="pres">
      <dgm:prSet presAssocID="{5DAA2EEF-A444-4EDF-958D-CEC40B977B90}" presName="compNode" presStyleCnt="0"/>
      <dgm:spPr/>
    </dgm:pt>
    <dgm:pt modelId="{E1CE982E-AC77-4E5E-9476-6CA3B2C9C932}" type="pres">
      <dgm:prSet presAssocID="{5DAA2EEF-A444-4EDF-958D-CEC40B977B90}" presName="bkgdShape" presStyleLbl="node1" presStyleIdx="0" presStyleCnt="3"/>
      <dgm:spPr/>
      <dgm:t>
        <a:bodyPr/>
        <a:lstStyle/>
        <a:p>
          <a:endParaRPr lang="en-US"/>
        </a:p>
      </dgm:t>
    </dgm:pt>
    <dgm:pt modelId="{C729D6B8-6316-4ABA-939C-B1AD6D43022F}" type="pres">
      <dgm:prSet presAssocID="{5DAA2EEF-A444-4EDF-958D-CEC40B977B9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6E4D4F-4B57-40E8-BBBC-BE8FB40DA5CB}" type="pres">
      <dgm:prSet presAssocID="{5DAA2EEF-A444-4EDF-958D-CEC40B977B90}" presName="invisiNode" presStyleLbl="node1" presStyleIdx="0" presStyleCnt="3"/>
      <dgm:spPr/>
    </dgm:pt>
    <dgm:pt modelId="{39E9E70E-EF9B-4160-8807-38F92F16A640}" type="pres">
      <dgm:prSet presAssocID="{5DAA2EEF-A444-4EDF-958D-CEC40B977B90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44A3A1D-690E-4CB9-8250-DF3FCB8AE237}" type="pres">
      <dgm:prSet presAssocID="{F9CC9751-257E-4079-A686-A97173582FC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06FF92C-C6DB-4EC5-B137-F3D938C3B0C0}" type="pres">
      <dgm:prSet presAssocID="{F57A1A55-634D-4F3C-B789-1F81E8865653}" presName="compNode" presStyleCnt="0"/>
      <dgm:spPr/>
    </dgm:pt>
    <dgm:pt modelId="{B30E91CE-D6CB-4B5F-ABF3-6C58B69C89F3}" type="pres">
      <dgm:prSet presAssocID="{F57A1A55-634D-4F3C-B789-1F81E8865653}" presName="bkgdShape" presStyleLbl="node1" presStyleIdx="1" presStyleCnt="3"/>
      <dgm:spPr/>
      <dgm:t>
        <a:bodyPr/>
        <a:lstStyle/>
        <a:p>
          <a:endParaRPr lang="en-US"/>
        </a:p>
      </dgm:t>
    </dgm:pt>
    <dgm:pt modelId="{10D22EE6-8FF1-41C8-9616-AC4F8235FB04}" type="pres">
      <dgm:prSet presAssocID="{F57A1A55-634D-4F3C-B789-1F81E886565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852202-524D-4F00-8E38-FCF80B0AE4B7}" type="pres">
      <dgm:prSet presAssocID="{F57A1A55-634D-4F3C-B789-1F81E8865653}" presName="invisiNode" presStyleLbl="node1" presStyleIdx="1" presStyleCnt="3"/>
      <dgm:spPr/>
    </dgm:pt>
    <dgm:pt modelId="{EE72022B-89C6-4DEC-BF02-0E648816BFEE}" type="pres">
      <dgm:prSet presAssocID="{F57A1A55-634D-4F3C-B789-1F81E8865653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5E0E2AD-92BC-41BC-BD32-8AB08F3B3D3F}" type="pres">
      <dgm:prSet presAssocID="{04360637-D7F9-4BBE-9656-6E6360DA010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4030C7E-1554-4411-BE2C-04EFAB33E5A8}" type="pres">
      <dgm:prSet presAssocID="{4BE864C8-597B-47BB-A070-1A581E05E4FF}" presName="compNode" presStyleCnt="0"/>
      <dgm:spPr/>
    </dgm:pt>
    <dgm:pt modelId="{F7B518E1-B0ED-45BA-9E41-A2CD38DC4863}" type="pres">
      <dgm:prSet presAssocID="{4BE864C8-597B-47BB-A070-1A581E05E4FF}" presName="bkgdShape" presStyleLbl="node1" presStyleIdx="2" presStyleCnt="3"/>
      <dgm:spPr/>
      <dgm:t>
        <a:bodyPr/>
        <a:lstStyle/>
        <a:p>
          <a:endParaRPr lang="en-US"/>
        </a:p>
      </dgm:t>
    </dgm:pt>
    <dgm:pt modelId="{165291F8-E860-44D5-B256-C58E7CFDFFE0}" type="pres">
      <dgm:prSet presAssocID="{4BE864C8-597B-47BB-A070-1A581E05E4F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A09B4-CD33-494F-9E5D-017A8322E2BC}" type="pres">
      <dgm:prSet presAssocID="{4BE864C8-597B-47BB-A070-1A581E05E4FF}" presName="invisiNode" presStyleLbl="node1" presStyleIdx="2" presStyleCnt="3"/>
      <dgm:spPr/>
    </dgm:pt>
    <dgm:pt modelId="{722BFA6C-2B31-4118-8B80-6C97580867ED}" type="pres">
      <dgm:prSet presAssocID="{4BE864C8-597B-47BB-A070-1A581E05E4FF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/>
        </a:p>
      </dgm:t>
    </dgm:pt>
  </dgm:ptLst>
  <dgm:cxnLst>
    <dgm:cxn modelId="{16E99338-0EF8-4032-B046-21EADF16EB71}" srcId="{59F7A38C-120C-4EF5-A5E6-5F0728525CA5}" destId="{4BE864C8-597B-47BB-A070-1A581E05E4FF}" srcOrd="2" destOrd="0" parTransId="{DA587B7B-17F5-485C-A3A2-CA72AF575846}" sibTransId="{F5AADB7D-F5F3-4FE7-8D7B-E39E6C382D16}"/>
    <dgm:cxn modelId="{D66A8509-AC4A-4F6E-81E5-C5E5316CBA81}" type="presOf" srcId="{04360637-D7F9-4BBE-9656-6E6360DA0108}" destId="{F5E0E2AD-92BC-41BC-BD32-8AB08F3B3D3F}" srcOrd="0" destOrd="0" presId="urn:microsoft.com/office/officeart/2005/8/layout/hList7"/>
    <dgm:cxn modelId="{C465A325-105C-4B1A-BC59-64316A33F0D1}" type="presOf" srcId="{F9CC9751-257E-4079-A686-A97173582FC8}" destId="{B44A3A1D-690E-4CB9-8250-DF3FCB8AE237}" srcOrd="0" destOrd="0" presId="urn:microsoft.com/office/officeart/2005/8/layout/hList7"/>
    <dgm:cxn modelId="{E99EA91F-9ABE-4C54-BDA2-FA34DAE1B46B}" type="presOf" srcId="{4BE864C8-597B-47BB-A070-1A581E05E4FF}" destId="{165291F8-E860-44D5-B256-C58E7CFDFFE0}" srcOrd="1" destOrd="0" presId="urn:microsoft.com/office/officeart/2005/8/layout/hList7"/>
    <dgm:cxn modelId="{6C27210E-0083-42D3-B7CD-3F054279FE50}" type="presOf" srcId="{4BE864C8-597B-47BB-A070-1A581E05E4FF}" destId="{F7B518E1-B0ED-45BA-9E41-A2CD38DC4863}" srcOrd="0" destOrd="0" presId="urn:microsoft.com/office/officeart/2005/8/layout/hList7"/>
    <dgm:cxn modelId="{411B98B2-D588-4060-A4B9-35432C4AD508}" srcId="{59F7A38C-120C-4EF5-A5E6-5F0728525CA5}" destId="{5DAA2EEF-A444-4EDF-958D-CEC40B977B90}" srcOrd="0" destOrd="0" parTransId="{A26E1822-D4DD-4C2D-B68C-FB39B3ADD7B7}" sibTransId="{F9CC9751-257E-4079-A686-A97173582FC8}"/>
    <dgm:cxn modelId="{0A9013FB-EE5C-47C3-9950-C3DB327A0F99}" type="presOf" srcId="{59F7A38C-120C-4EF5-A5E6-5F0728525CA5}" destId="{5672B302-390B-4E36-927F-9DC93951EF2D}" srcOrd="0" destOrd="0" presId="urn:microsoft.com/office/officeart/2005/8/layout/hList7"/>
    <dgm:cxn modelId="{492D77BF-F70C-4716-B1F6-188EE5CF0341}" type="presOf" srcId="{5DAA2EEF-A444-4EDF-958D-CEC40B977B90}" destId="{C729D6B8-6316-4ABA-939C-B1AD6D43022F}" srcOrd="1" destOrd="0" presId="urn:microsoft.com/office/officeart/2005/8/layout/hList7"/>
    <dgm:cxn modelId="{A7817406-A103-4CD2-996F-FA5F2ED6D7B2}" type="presOf" srcId="{5DAA2EEF-A444-4EDF-958D-CEC40B977B90}" destId="{E1CE982E-AC77-4E5E-9476-6CA3B2C9C932}" srcOrd="0" destOrd="0" presId="urn:microsoft.com/office/officeart/2005/8/layout/hList7"/>
    <dgm:cxn modelId="{D2EA8BF0-3C5A-4276-8949-BE96EE1D6A38}" srcId="{59F7A38C-120C-4EF5-A5E6-5F0728525CA5}" destId="{F57A1A55-634D-4F3C-B789-1F81E8865653}" srcOrd="1" destOrd="0" parTransId="{94D19D94-FE65-4900-B7A1-8945282C3196}" sibTransId="{04360637-D7F9-4BBE-9656-6E6360DA0108}"/>
    <dgm:cxn modelId="{2C55D5D8-84F8-4368-89E5-38CD8A5BB023}" type="presOf" srcId="{F57A1A55-634D-4F3C-B789-1F81E8865653}" destId="{10D22EE6-8FF1-41C8-9616-AC4F8235FB04}" srcOrd="1" destOrd="0" presId="urn:microsoft.com/office/officeart/2005/8/layout/hList7"/>
    <dgm:cxn modelId="{569A3F3E-680C-409F-9BFC-3F51816FDF33}" type="presOf" srcId="{F57A1A55-634D-4F3C-B789-1F81E8865653}" destId="{B30E91CE-D6CB-4B5F-ABF3-6C58B69C89F3}" srcOrd="0" destOrd="0" presId="urn:microsoft.com/office/officeart/2005/8/layout/hList7"/>
    <dgm:cxn modelId="{E3CCDC3C-F42E-4045-9ABD-D4B4572F5877}" type="presParOf" srcId="{5672B302-390B-4E36-927F-9DC93951EF2D}" destId="{5895EC2E-3C3A-4A94-9ABE-9A674456AC04}" srcOrd="0" destOrd="0" presId="urn:microsoft.com/office/officeart/2005/8/layout/hList7"/>
    <dgm:cxn modelId="{8C6C99E7-2940-4CB0-9356-400894B350D9}" type="presParOf" srcId="{5672B302-390B-4E36-927F-9DC93951EF2D}" destId="{1D5DFCD0-CE35-4F57-AF02-5950547F0619}" srcOrd="1" destOrd="0" presId="urn:microsoft.com/office/officeart/2005/8/layout/hList7"/>
    <dgm:cxn modelId="{42AB601B-930D-4C72-B801-39577A83F78D}" type="presParOf" srcId="{1D5DFCD0-CE35-4F57-AF02-5950547F0619}" destId="{4D42A3FB-5A62-4397-8620-1BF98A3B4477}" srcOrd="0" destOrd="0" presId="urn:microsoft.com/office/officeart/2005/8/layout/hList7"/>
    <dgm:cxn modelId="{599F5173-0045-4DB9-926C-C2DF802D96AC}" type="presParOf" srcId="{4D42A3FB-5A62-4397-8620-1BF98A3B4477}" destId="{E1CE982E-AC77-4E5E-9476-6CA3B2C9C932}" srcOrd="0" destOrd="0" presId="urn:microsoft.com/office/officeart/2005/8/layout/hList7"/>
    <dgm:cxn modelId="{286AD25C-3297-448E-8734-27B6E8B635FE}" type="presParOf" srcId="{4D42A3FB-5A62-4397-8620-1BF98A3B4477}" destId="{C729D6B8-6316-4ABA-939C-B1AD6D43022F}" srcOrd="1" destOrd="0" presId="urn:microsoft.com/office/officeart/2005/8/layout/hList7"/>
    <dgm:cxn modelId="{D387EC3B-2564-45DE-B148-B979E85EF534}" type="presParOf" srcId="{4D42A3FB-5A62-4397-8620-1BF98A3B4477}" destId="{0D6E4D4F-4B57-40E8-BBBC-BE8FB40DA5CB}" srcOrd="2" destOrd="0" presId="urn:microsoft.com/office/officeart/2005/8/layout/hList7"/>
    <dgm:cxn modelId="{A6ADB95F-9C00-4DA0-A235-50618634ABE4}" type="presParOf" srcId="{4D42A3FB-5A62-4397-8620-1BF98A3B4477}" destId="{39E9E70E-EF9B-4160-8807-38F92F16A640}" srcOrd="3" destOrd="0" presId="urn:microsoft.com/office/officeart/2005/8/layout/hList7"/>
    <dgm:cxn modelId="{E7AC4745-7454-473D-8A87-153BA8986856}" type="presParOf" srcId="{1D5DFCD0-CE35-4F57-AF02-5950547F0619}" destId="{B44A3A1D-690E-4CB9-8250-DF3FCB8AE237}" srcOrd="1" destOrd="0" presId="urn:microsoft.com/office/officeart/2005/8/layout/hList7"/>
    <dgm:cxn modelId="{45A3B739-A182-41AE-9744-FD6A1AA46EE5}" type="presParOf" srcId="{1D5DFCD0-CE35-4F57-AF02-5950547F0619}" destId="{F06FF92C-C6DB-4EC5-B137-F3D938C3B0C0}" srcOrd="2" destOrd="0" presId="urn:microsoft.com/office/officeart/2005/8/layout/hList7"/>
    <dgm:cxn modelId="{10E0A710-E1CD-4A3E-8A94-7829DCFE1C27}" type="presParOf" srcId="{F06FF92C-C6DB-4EC5-B137-F3D938C3B0C0}" destId="{B30E91CE-D6CB-4B5F-ABF3-6C58B69C89F3}" srcOrd="0" destOrd="0" presId="urn:microsoft.com/office/officeart/2005/8/layout/hList7"/>
    <dgm:cxn modelId="{46E5DFFF-648A-43D6-930B-32249C534F3B}" type="presParOf" srcId="{F06FF92C-C6DB-4EC5-B137-F3D938C3B0C0}" destId="{10D22EE6-8FF1-41C8-9616-AC4F8235FB04}" srcOrd="1" destOrd="0" presId="urn:microsoft.com/office/officeart/2005/8/layout/hList7"/>
    <dgm:cxn modelId="{E495BB85-5A6C-480D-81D2-E232865B4D50}" type="presParOf" srcId="{F06FF92C-C6DB-4EC5-B137-F3D938C3B0C0}" destId="{7C852202-524D-4F00-8E38-FCF80B0AE4B7}" srcOrd="2" destOrd="0" presId="urn:microsoft.com/office/officeart/2005/8/layout/hList7"/>
    <dgm:cxn modelId="{CD94CC38-317C-435F-A5C4-EBB1852455A4}" type="presParOf" srcId="{F06FF92C-C6DB-4EC5-B137-F3D938C3B0C0}" destId="{EE72022B-89C6-4DEC-BF02-0E648816BFEE}" srcOrd="3" destOrd="0" presId="urn:microsoft.com/office/officeart/2005/8/layout/hList7"/>
    <dgm:cxn modelId="{10D62979-51E7-40E7-9782-69C026A1855E}" type="presParOf" srcId="{1D5DFCD0-CE35-4F57-AF02-5950547F0619}" destId="{F5E0E2AD-92BC-41BC-BD32-8AB08F3B3D3F}" srcOrd="3" destOrd="0" presId="urn:microsoft.com/office/officeart/2005/8/layout/hList7"/>
    <dgm:cxn modelId="{5BADE6DD-B488-490B-8F6C-480923AA874B}" type="presParOf" srcId="{1D5DFCD0-CE35-4F57-AF02-5950547F0619}" destId="{B4030C7E-1554-4411-BE2C-04EFAB33E5A8}" srcOrd="4" destOrd="0" presId="urn:microsoft.com/office/officeart/2005/8/layout/hList7"/>
    <dgm:cxn modelId="{A7E7AEA2-CE70-469D-ABEB-5EFEB4B9F603}" type="presParOf" srcId="{B4030C7E-1554-4411-BE2C-04EFAB33E5A8}" destId="{F7B518E1-B0ED-45BA-9E41-A2CD38DC4863}" srcOrd="0" destOrd="0" presId="urn:microsoft.com/office/officeart/2005/8/layout/hList7"/>
    <dgm:cxn modelId="{82111A8E-59A3-47EB-8428-9E2D828FF58F}" type="presParOf" srcId="{B4030C7E-1554-4411-BE2C-04EFAB33E5A8}" destId="{165291F8-E860-44D5-B256-C58E7CFDFFE0}" srcOrd="1" destOrd="0" presId="urn:microsoft.com/office/officeart/2005/8/layout/hList7"/>
    <dgm:cxn modelId="{5AA830E2-C8C5-46A2-A971-00CB362F9D00}" type="presParOf" srcId="{B4030C7E-1554-4411-BE2C-04EFAB33E5A8}" destId="{932A09B4-CD33-494F-9E5D-017A8322E2BC}" srcOrd="2" destOrd="0" presId="urn:microsoft.com/office/officeart/2005/8/layout/hList7"/>
    <dgm:cxn modelId="{0C72C7CC-D6B7-4577-A3BB-8D4730E8A309}" type="presParOf" srcId="{B4030C7E-1554-4411-BE2C-04EFAB33E5A8}" destId="{722BFA6C-2B31-4118-8B80-6C97580867E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A8AAD4-663A-4CDC-A080-ADE4AFE8A829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448AC43B-FBA0-4920-909C-E505726F93EC}">
      <dgm:prSet/>
      <dgm:spPr/>
      <dgm:t>
        <a:bodyPr/>
        <a:lstStyle/>
        <a:p>
          <a:pPr rtl="0"/>
          <a:r>
            <a:rPr lang="en-US" b="0" i="0" dirty="0" smtClean="0"/>
            <a:t>The asphalt pad was deteriorated and did not fit with future plans for the Kingman Island</a:t>
          </a:r>
        </a:p>
      </dgm:t>
    </dgm:pt>
    <dgm:pt modelId="{629095BF-ED45-4C52-A144-E240FF903CF8}" type="parTrans" cxnId="{4C6E4B3E-78C8-4C3E-9FBB-780D37B8EE3C}">
      <dgm:prSet/>
      <dgm:spPr/>
      <dgm:t>
        <a:bodyPr/>
        <a:lstStyle/>
        <a:p>
          <a:endParaRPr lang="en-US"/>
        </a:p>
      </dgm:t>
    </dgm:pt>
    <dgm:pt modelId="{75604883-A8AC-40D6-9659-2420CE82B028}" type="sibTrans" cxnId="{4C6E4B3E-78C8-4C3E-9FBB-780D37B8EE3C}">
      <dgm:prSet/>
      <dgm:spPr/>
      <dgm:t>
        <a:bodyPr/>
        <a:lstStyle/>
        <a:p>
          <a:endParaRPr lang="en-US"/>
        </a:p>
      </dgm:t>
    </dgm:pt>
    <dgm:pt modelId="{31F70335-50A9-4177-A6A6-DE64FCEF088E}">
      <dgm:prSet/>
      <dgm:spPr/>
      <dgm:t>
        <a:bodyPr/>
        <a:lstStyle/>
        <a:p>
          <a:pPr rtl="0"/>
          <a:r>
            <a:rPr lang="en-US" b="0" i="0" dirty="0" smtClean="0"/>
            <a:t>The asphalt pad and sub-base material were replaced with natural soil and green space </a:t>
          </a:r>
          <a:endParaRPr lang="en-US" dirty="0"/>
        </a:p>
      </dgm:t>
    </dgm:pt>
    <dgm:pt modelId="{455E5422-FA7F-4019-873B-28E444CBAF86}" type="parTrans" cxnId="{AA788EF0-EC24-4994-8541-75CA8692B51F}">
      <dgm:prSet/>
      <dgm:spPr/>
      <dgm:t>
        <a:bodyPr/>
        <a:lstStyle/>
        <a:p>
          <a:endParaRPr lang="en-US"/>
        </a:p>
      </dgm:t>
    </dgm:pt>
    <dgm:pt modelId="{35A80CDB-D33C-41D8-8B93-896BF81F7254}" type="sibTrans" cxnId="{AA788EF0-EC24-4994-8541-75CA8692B51F}">
      <dgm:prSet/>
      <dgm:spPr/>
      <dgm:t>
        <a:bodyPr/>
        <a:lstStyle/>
        <a:p>
          <a:endParaRPr lang="en-US"/>
        </a:p>
      </dgm:t>
    </dgm:pt>
    <dgm:pt modelId="{CFC021C9-D8F2-44B5-A575-2DA8F0943B4F}">
      <dgm:prSet/>
      <dgm:spPr/>
      <dgm:t>
        <a:bodyPr/>
        <a:lstStyle/>
        <a:p>
          <a:pPr rtl="0"/>
          <a:r>
            <a:rPr lang="en-US" b="0" i="0" dirty="0" smtClean="0"/>
            <a:t>Removed  &gt;0.5 acre of asphalt-paved surface in September 2016</a:t>
          </a:r>
        </a:p>
      </dgm:t>
    </dgm:pt>
    <dgm:pt modelId="{A4904914-79E5-4072-9E38-DD2762510649}" type="parTrans" cxnId="{63B003B7-B819-482F-A1E8-B0F065BD2167}">
      <dgm:prSet/>
      <dgm:spPr/>
      <dgm:t>
        <a:bodyPr/>
        <a:lstStyle/>
        <a:p>
          <a:endParaRPr lang="en-US"/>
        </a:p>
      </dgm:t>
    </dgm:pt>
    <dgm:pt modelId="{60906505-6120-41FB-B882-7AB04DDEFF8A}" type="sibTrans" cxnId="{63B003B7-B819-482F-A1E8-B0F065BD2167}">
      <dgm:prSet/>
      <dgm:spPr/>
      <dgm:t>
        <a:bodyPr/>
        <a:lstStyle/>
        <a:p>
          <a:endParaRPr lang="en-US"/>
        </a:p>
      </dgm:t>
    </dgm:pt>
    <dgm:pt modelId="{FC725BE7-E850-4176-A1B9-FC42B6AF5114}" type="pres">
      <dgm:prSet presAssocID="{19A8AAD4-663A-4CDC-A080-ADE4AFE8A8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8ACE17-3D94-4A86-B57A-132317F8A299}" type="pres">
      <dgm:prSet presAssocID="{448AC43B-FBA0-4920-909C-E505726F93EC}" presName="parentText" presStyleLbl="node1" presStyleIdx="0" presStyleCnt="3" custLinFactNeighborX="0" custLinFactNeighborY="-4220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6E0924-A3C3-4230-84EA-E9137E699CAE}" type="pres">
      <dgm:prSet presAssocID="{75604883-A8AC-40D6-9659-2420CE82B028}" presName="spacer" presStyleCnt="0"/>
      <dgm:spPr/>
      <dgm:t>
        <a:bodyPr/>
        <a:lstStyle/>
        <a:p>
          <a:endParaRPr lang="en-US"/>
        </a:p>
      </dgm:t>
    </dgm:pt>
    <dgm:pt modelId="{9991A79F-35A4-46E9-A5E5-D7DCF3660E4C}" type="pres">
      <dgm:prSet presAssocID="{CFC021C9-D8F2-44B5-A575-2DA8F0943B4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6AA47D-99AA-4398-853C-75A1DA6D4001}" type="pres">
      <dgm:prSet presAssocID="{60906505-6120-41FB-B882-7AB04DDEFF8A}" presName="spacer" presStyleCnt="0"/>
      <dgm:spPr/>
    </dgm:pt>
    <dgm:pt modelId="{6D540501-85D4-4804-BB61-65967C63C449}" type="pres">
      <dgm:prSet presAssocID="{31F70335-50A9-4177-A6A6-DE64FCEF088E}" presName="parentText" presStyleLbl="node1" presStyleIdx="2" presStyleCnt="3" custScaleY="99753" custLinFactNeighborX="-455" custLinFactNeighborY="637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123233-BE05-4E68-B521-F1830D90F523}" type="presOf" srcId="{CFC021C9-D8F2-44B5-A575-2DA8F0943B4F}" destId="{9991A79F-35A4-46E9-A5E5-D7DCF3660E4C}" srcOrd="0" destOrd="0" presId="urn:microsoft.com/office/officeart/2005/8/layout/vList2"/>
    <dgm:cxn modelId="{084E9490-58CD-4513-88BC-8DE4877CD027}" type="presOf" srcId="{31F70335-50A9-4177-A6A6-DE64FCEF088E}" destId="{6D540501-85D4-4804-BB61-65967C63C449}" srcOrd="0" destOrd="0" presId="urn:microsoft.com/office/officeart/2005/8/layout/vList2"/>
    <dgm:cxn modelId="{DE975702-5F81-43D0-97C7-7A0DEDB50D27}" type="presOf" srcId="{448AC43B-FBA0-4920-909C-E505726F93EC}" destId="{418ACE17-3D94-4A86-B57A-132317F8A299}" srcOrd="0" destOrd="0" presId="urn:microsoft.com/office/officeart/2005/8/layout/vList2"/>
    <dgm:cxn modelId="{4C6E4B3E-78C8-4C3E-9FBB-780D37B8EE3C}" srcId="{19A8AAD4-663A-4CDC-A080-ADE4AFE8A829}" destId="{448AC43B-FBA0-4920-909C-E505726F93EC}" srcOrd="0" destOrd="0" parTransId="{629095BF-ED45-4C52-A144-E240FF903CF8}" sibTransId="{75604883-A8AC-40D6-9659-2420CE82B028}"/>
    <dgm:cxn modelId="{AA788EF0-EC24-4994-8541-75CA8692B51F}" srcId="{19A8AAD4-663A-4CDC-A080-ADE4AFE8A829}" destId="{31F70335-50A9-4177-A6A6-DE64FCEF088E}" srcOrd="2" destOrd="0" parTransId="{455E5422-FA7F-4019-873B-28E444CBAF86}" sibTransId="{35A80CDB-D33C-41D8-8B93-896BF81F7254}"/>
    <dgm:cxn modelId="{63B003B7-B819-482F-A1E8-B0F065BD2167}" srcId="{19A8AAD4-663A-4CDC-A080-ADE4AFE8A829}" destId="{CFC021C9-D8F2-44B5-A575-2DA8F0943B4F}" srcOrd="1" destOrd="0" parTransId="{A4904914-79E5-4072-9E38-DD2762510649}" sibTransId="{60906505-6120-41FB-B882-7AB04DDEFF8A}"/>
    <dgm:cxn modelId="{8C409198-4DA4-4497-A25D-EB0E169E3928}" type="presOf" srcId="{19A8AAD4-663A-4CDC-A080-ADE4AFE8A829}" destId="{FC725BE7-E850-4176-A1B9-FC42B6AF5114}" srcOrd="0" destOrd="0" presId="urn:microsoft.com/office/officeart/2005/8/layout/vList2"/>
    <dgm:cxn modelId="{734FF44E-68CF-4F7B-B60D-C763CE06358C}" type="presParOf" srcId="{FC725BE7-E850-4176-A1B9-FC42B6AF5114}" destId="{418ACE17-3D94-4A86-B57A-132317F8A299}" srcOrd="0" destOrd="0" presId="urn:microsoft.com/office/officeart/2005/8/layout/vList2"/>
    <dgm:cxn modelId="{19B225DD-050E-4148-B3F8-3891CA306EFA}" type="presParOf" srcId="{FC725BE7-E850-4176-A1B9-FC42B6AF5114}" destId="{DC6E0924-A3C3-4230-84EA-E9137E699CAE}" srcOrd="1" destOrd="0" presId="urn:microsoft.com/office/officeart/2005/8/layout/vList2"/>
    <dgm:cxn modelId="{331B36C7-7C54-4AD7-B9E4-D38F0D67739D}" type="presParOf" srcId="{FC725BE7-E850-4176-A1B9-FC42B6AF5114}" destId="{9991A79F-35A4-46E9-A5E5-D7DCF3660E4C}" srcOrd="2" destOrd="0" presId="urn:microsoft.com/office/officeart/2005/8/layout/vList2"/>
    <dgm:cxn modelId="{9D753810-0394-4FB0-A9FB-4C0D0E2CC3F6}" type="presParOf" srcId="{FC725BE7-E850-4176-A1B9-FC42B6AF5114}" destId="{7B6AA47D-99AA-4398-853C-75A1DA6D4001}" srcOrd="3" destOrd="0" presId="urn:microsoft.com/office/officeart/2005/8/layout/vList2"/>
    <dgm:cxn modelId="{0C9F96BC-2A6B-4A3F-8AE5-15D536E5D608}" type="presParOf" srcId="{FC725BE7-E850-4176-A1B9-FC42B6AF5114}" destId="{6D540501-85D4-4804-BB61-65967C63C44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B3970-70B1-49F8-82C0-0B30852E3D6D}">
      <dsp:nvSpPr>
        <dsp:cNvPr id="0" name=""/>
        <dsp:cNvSpPr/>
      </dsp:nvSpPr>
      <dsp:spPr>
        <a:xfrm>
          <a:off x="0" y="890436"/>
          <a:ext cx="8610600" cy="1759064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0" i="0" kern="1200" dirty="0" smtClean="0">
            <a:solidFill>
              <a:schemeClr val="tx1"/>
            </a:solidFill>
          </a:endParaRP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0" i="0" kern="1200" dirty="0" smtClean="0">
            <a:solidFill>
              <a:schemeClr val="tx1"/>
            </a:solidFill>
          </a:endParaRP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0" kern="1200" dirty="0" smtClean="0">
              <a:solidFill>
                <a:schemeClr val="tx1"/>
              </a:solidFill>
            </a:rPr>
            <a:t>Kingman Island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0" i="0" kern="1200" dirty="0" smtClean="0">
            <a:solidFill>
              <a:schemeClr val="tx1"/>
            </a:solidFill>
          </a:endParaRP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smtClean="0">
              <a:solidFill>
                <a:schemeClr val="tx1"/>
              </a:solidFill>
            </a:rPr>
            <a:t>Soil Pile Investigations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smtClean="0">
              <a:solidFill>
                <a:schemeClr val="tx1"/>
              </a:solidFill>
            </a:rPr>
            <a:t>Asphalt Removal and Site Improvements</a:t>
          </a:r>
          <a:endParaRPr lang="en-US" sz="2400" b="0" kern="1200" dirty="0">
            <a:solidFill>
              <a:schemeClr val="tx1"/>
            </a:solidFill>
          </a:endParaRPr>
        </a:p>
      </dsp:txBody>
      <dsp:txXfrm>
        <a:off x="85870" y="976306"/>
        <a:ext cx="8438860" cy="15873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5C2B2-A389-426F-91BD-3812E03AA7D1}">
      <dsp:nvSpPr>
        <dsp:cNvPr id="0" name=""/>
        <dsp:cNvSpPr/>
      </dsp:nvSpPr>
      <dsp:spPr>
        <a:xfrm>
          <a:off x="0" y="70842"/>
          <a:ext cx="4038600" cy="137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Drilled 18 soil borings to 30 feet using a direct push Geoprobe</a:t>
          </a:r>
          <a:endParaRPr lang="en-US" sz="2500" kern="1200" dirty="0"/>
        </a:p>
      </dsp:txBody>
      <dsp:txXfrm>
        <a:off x="67110" y="137952"/>
        <a:ext cx="3904380" cy="1240530"/>
      </dsp:txXfrm>
    </dsp:sp>
    <dsp:sp modelId="{E9E1CD9B-11AE-4DEC-A80B-AF01D01AC9D9}">
      <dsp:nvSpPr>
        <dsp:cNvPr id="0" name=""/>
        <dsp:cNvSpPr/>
      </dsp:nvSpPr>
      <dsp:spPr>
        <a:xfrm>
          <a:off x="0" y="1517592"/>
          <a:ext cx="4038600" cy="137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Installed and sampled groundwater from 9 temporary wells</a:t>
          </a:r>
          <a:endParaRPr lang="en-US" sz="2500" kern="1200" dirty="0"/>
        </a:p>
      </dsp:txBody>
      <dsp:txXfrm>
        <a:off x="67110" y="1584702"/>
        <a:ext cx="3904380" cy="1240530"/>
      </dsp:txXfrm>
    </dsp:sp>
    <dsp:sp modelId="{F5574ABB-6AF8-4A60-9E15-5E235E9E861C}">
      <dsp:nvSpPr>
        <dsp:cNvPr id="0" name=""/>
        <dsp:cNvSpPr/>
      </dsp:nvSpPr>
      <dsp:spPr>
        <a:xfrm>
          <a:off x="0" y="2964342"/>
          <a:ext cx="4038600" cy="137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Excavated 12 test pits (10-25 feet in depth)</a:t>
          </a:r>
        </a:p>
      </dsp:txBody>
      <dsp:txXfrm>
        <a:off x="67110" y="3031452"/>
        <a:ext cx="3904380" cy="12405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E982E-AC77-4E5E-9476-6CA3B2C9C932}">
      <dsp:nvSpPr>
        <dsp:cNvPr id="0" name=""/>
        <dsp:cNvSpPr/>
      </dsp:nvSpPr>
      <dsp:spPr>
        <a:xfrm>
          <a:off x="1727" y="0"/>
          <a:ext cx="2688282" cy="4641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Excavation and offsite disposal</a:t>
          </a:r>
          <a:endParaRPr lang="en-US" sz="2000" kern="1200" dirty="0"/>
        </a:p>
      </dsp:txBody>
      <dsp:txXfrm>
        <a:off x="1727" y="1856740"/>
        <a:ext cx="2688282" cy="1856740"/>
      </dsp:txXfrm>
    </dsp:sp>
    <dsp:sp modelId="{39E9E70E-EF9B-4160-8807-38F92F16A640}">
      <dsp:nvSpPr>
        <dsp:cNvPr id="0" name=""/>
        <dsp:cNvSpPr/>
      </dsp:nvSpPr>
      <dsp:spPr>
        <a:xfrm>
          <a:off x="573001" y="278511"/>
          <a:ext cx="1545736" cy="154573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E91CE-D6CB-4B5F-ABF3-6C58B69C89F3}">
      <dsp:nvSpPr>
        <dsp:cNvPr id="0" name=""/>
        <dsp:cNvSpPr/>
      </dsp:nvSpPr>
      <dsp:spPr>
        <a:xfrm>
          <a:off x="2770658" y="0"/>
          <a:ext cx="2688282" cy="4641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Sorting of material with offsite disposal and recycling</a:t>
          </a:r>
          <a:endParaRPr lang="en-US" sz="2000" kern="1200" dirty="0"/>
        </a:p>
      </dsp:txBody>
      <dsp:txXfrm>
        <a:off x="2770658" y="1856740"/>
        <a:ext cx="2688282" cy="1856740"/>
      </dsp:txXfrm>
    </dsp:sp>
    <dsp:sp modelId="{EE72022B-89C6-4DEC-BF02-0E648816BFEE}">
      <dsp:nvSpPr>
        <dsp:cNvPr id="0" name=""/>
        <dsp:cNvSpPr/>
      </dsp:nvSpPr>
      <dsp:spPr>
        <a:xfrm>
          <a:off x="3341931" y="278511"/>
          <a:ext cx="1545736" cy="154573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518E1-B0ED-45BA-9E41-A2CD38DC4863}">
      <dsp:nvSpPr>
        <dsp:cNvPr id="0" name=""/>
        <dsp:cNvSpPr/>
      </dsp:nvSpPr>
      <dsp:spPr>
        <a:xfrm>
          <a:off x="5539589" y="0"/>
          <a:ext cx="2688282" cy="4641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Partial excavation with onsite Solidification  and Stabilization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5539589" y="1856740"/>
        <a:ext cx="2688282" cy="1856740"/>
      </dsp:txXfrm>
    </dsp:sp>
    <dsp:sp modelId="{722BFA6C-2B31-4118-8B80-6C97580867ED}">
      <dsp:nvSpPr>
        <dsp:cNvPr id="0" name=""/>
        <dsp:cNvSpPr/>
      </dsp:nvSpPr>
      <dsp:spPr>
        <a:xfrm>
          <a:off x="6110862" y="278510"/>
          <a:ext cx="1545736" cy="154573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95EC2E-3C3A-4A94-9ABE-9A674456AC04}">
      <dsp:nvSpPr>
        <dsp:cNvPr id="0" name=""/>
        <dsp:cNvSpPr/>
      </dsp:nvSpPr>
      <dsp:spPr>
        <a:xfrm>
          <a:off x="329183" y="3713480"/>
          <a:ext cx="7571232" cy="69627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ACE17-3D94-4A86-B57A-132317F8A299}">
      <dsp:nvSpPr>
        <dsp:cNvPr id="0" name=""/>
        <dsp:cNvSpPr/>
      </dsp:nvSpPr>
      <dsp:spPr>
        <a:xfrm>
          <a:off x="0" y="64798"/>
          <a:ext cx="3436171" cy="87984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/>
            <a:t>The asphalt pad was deteriorated and did not fit with future plans for the Kingman Island</a:t>
          </a:r>
        </a:p>
      </dsp:txBody>
      <dsp:txXfrm>
        <a:off x="42950" y="107748"/>
        <a:ext cx="3350271" cy="793940"/>
      </dsp:txXfrm>
    </dsp:sp>
    <dsp:sp modelId="{9991A79F-35A4-46E9-A5E5-D7DCF3660E4C}">
      <dsp:nvSpPr>
        <dsp:cNvPr id="0" name=""/>
        <dsp:cNvSpPr/>
      </dsp:nvSpPr>
      <dsp:spPr>
        <a:xfrm>
          <a:off x="0" y="1010166"/>
          <a:ext cx="3436171" cy="87984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/>
            <a:t>Removed  &gt;0.5 acre of asphalt-paved surface in September 2016</a:t>
          </a:r>
        </a:p>
      </dsp:txBody>
      <dsp:txXfrm>
        <a:off x="42950" y="1053116"/>
        <a:ext cx="3350271" cy="793940"/>
      </dsp:txXfrm>
    </dsp:sp>
    <dsp:sp modelId="{6D540501-85D4-4804-BB61-65967C63C449}">
      <dsp:nvSpPr>
        <dsp:cNvPr id="0" name=""/>
        <dsp:cNvSpPr/>
      </dsp:nvSpPr>
      <dsp:spPr>
        <a:xfrm>
          <a:off x="0" y="1965475"/>
          <a:ext cx="3436171" cy="87766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/>
            <a:t>The asphalt pad and sub-base material were replaced with natural soil and green space </a:t>
          </a:r>
          <a:endParaRPr lang="en-US" sz="1600" kern="1200" dirty="0"/>
        </a:p>
      </dsp:txBody>
      <dsp:txXfrm>
        <a:off x="42844" y="2008319"/>
        <a:ext cx="3350483" cy="791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4054" tIns="47028" rIns="94054" bIns="4702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1"/>
            <a:ext cx="3043343" cy="465455"/>
          </a:xfrm>
          <a:prstGeom prst="rect">
            <a:avLst/>
          </a:prstGeom>
        </p:spPr>
        <p:txBody>
          <a:bodyPr vert="horz" lIns="94054" tIns="47028" rIns="94054" bIns="47028" rtlCol="0"/>
          <a:lstStyle>
            <a:lvl1pPr algn="r">
              <a:defRPr sz="1200"/>
            </a:lvl1pPr>
          </a:lstStyle>
          <a:p>
            <a:fld id="{8631CAD6-330A-4497-907F-476405069964}" type="datetimeFigureOut">
              <a:rPr lang="en-US" smtClean="0"/>
              <a:t>10/5/2016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4054" tIns="47028" rIns="94054" bIns="4702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4054" tIns="47028" rIns="94054" bIns="47028" rtlCol="0" anchor="b"/>
          <a:lstStyle>
            <a:lvl1pPr algn="r">
              <a:defRPr sz="1200"/>
            </a:lvl1pPr>
          </a:lstStyle>
          <a:p>
            <a:fld id="{0066C9FA-0BDF-474D-A7B7-77117AB69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49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4054" tIns="47028" rIns="94054" bIns="4702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5455"/>
          </a:xfrm>
          <a:prstGeom prst="rect">
            <a:avLst/>
          </a:prstGeom>
        </p:spPr>
        <p:txBody>
          <a:bodyPr vert="horz" lIns="94054" tIns="47028" rIns="94054" bIns="47028" rtlCol="0"/>
          <a:lstStyle>
            <a:lvl1pPr algn="r">
              <a:defRPr sz="1200"/>
            </a:lvl1pPr>
          </a:lstStyle>
          <a:p>
            <a:fld id="{31E1DA8A-2432-44A0-B5DD-DEFB35531BDD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700088"/>
            <a:ext cx="46545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54" tIns="47028" rIns="94054" bIns="4702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4054" tIns="47028" rIns="94054" bIns="4702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4054" tIns="47028" rIns="94054" bIns="4702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4054" tIns="47028" rIns="94054" bIns="47028" rtlCol="0" anchor="b"/>
          <a:lstStyle>
            <a:lvl1pPr algn="r">
              <a:defRPr sz="1200"/>
            </a:lvl1pPr>
          </a:lstStyle>
          <a:p>
            <a:fld id="{33809F7D-9572-4A96-ACF7-03781023F8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5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F7D-9572-4A96-ACF7-03781023F8D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20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F7D-9572-4A96-ACF7-03781023F8D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666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F7D-9572-4A96-ACF7-03781023F8D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93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DA649-4802-4E6C-BBAC-01444AF9B1E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742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F7D-9572-4A96-ACF7-03781023F8D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18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F7D-9572-4A96-ACF7-03781023F8D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589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F7D-9572-4A96-ACF7-03781023F8D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812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F7D-9572-4A96-ACF7-03781023F8D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05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F7D-9572-4A96-ACF7-03781023F8D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16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F7D-9572-4A96-ACF7-03781023F8D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913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F7D-9572-4A96-ACF7-03781023F8D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450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F7D-9572-4A96-ACF7-03781023F8D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853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30051"/>
            <a:ext cx="7772400" cy="1470025"/>
          </a:xfrm>
        </p:spPr>
        <p:txBody>
          <a:bodyPr>
            <a:noAutofit/>
          </a:bodyPr>
          <a:lstStyle>
            <a:lvl1pPr algn="l">
              <a:defRPr sz="3600" b="1" i="0">
                <a:solidFill>
                  <a:schemeClr val="accent3">
                    <a:lumMod val="75000"/>
                  </a:schemeClr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783397"/>
            <a:ext cx="7772400" cy="103509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AA45-350E-4CC3-94A4-3CDED049348A}" type="datetime1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4732338"/>
            <a:ext cx="7772400" cy="1624012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87019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194F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77A2-1838-4DE7-890B-7812BAB1A8B3}" type="datetime1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235676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8FB-08C3-4D30-88CD-F0EECC270221}" type="datetime1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9B82-436E-4D1D-8B96-E084841956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52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6144E-A8C3-4600-8303-66EC3B0C69CD}" type="datetime1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52CE-6004-41EB-9BA3-25F89CC51A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573511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F00C-71B3-4BB9-BA37-C23E6B7010D2}" type="datetime1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67140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172200" y="4800600"/>
            <a:ext cx="29718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F20C-B6C8-4D79-BFC9-B9B94C3F53CB}" type="datetime1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323812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rgbClr val="194F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1585-FDF4-464E-B4AB-61146C002432}" type="datetime1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75705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851"/>
            <a:ext cx="4038600" cy="4641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851"/>
            <a:ext cx="4038600" cy="4641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5D86-7B3D-447B-AB82-F5DF3745632A}" type="datetime1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858080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2753"/>
            <a:ext cx="4040188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28"/>
            <a:ext cx="4040188" cy="40687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82753"/>
            <a:ext cx="4041775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194F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28"/>
            <a:ext cx="4041775" cy="40687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AFCB-3ADE-4EB6-8153-AF7EBCFC3C0A}" type="datetime1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13203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5E03-8B9A-4E20-87F5-076C5D872BFB}" type="datetime1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2513" y="6492875"/>
            <a:ext cx="570452" cy="365125"/>
          </a:xfrm>
        </p:spPr>
        <p:txBody>
          <a:bodyPr/>
          <a:lstStyle/>
          <a:p>
            <a:fld id="{110B9FE3-C304-CE48-A9B7-DC03ED22A9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059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BFFD-8221-4084-80F9-524A30021969}" type="datetime1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520995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1116"/>
            <a:ext cx="3008313" cy="773983"/>
          </a:xfrm>
        </p:spPr>
        <p:txBody>
          <a:bodyPr anchor="b">
            <a:noAutofit/>
          </a:bodyPr>
          <a:lstStyle>
            <a:lvl1pPr algn="l">
              <a:defRPr sz="2400" b="1">
                <a:solidFill>
                  <a:srgbClr val="194F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61116"/>
            <a:ext cx="5111750" cy="5465047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5359-296D-42D4-AD2B-B0C87F31F270}" type="datetime1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615814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58722" y="0"/>
            <a:ext cx="34395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9260"/>
            <a:ext cx="8229599" cy="1039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852"/>
            <a:ext cx="8229600" cy="464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9353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9ED2D-2838-40BF-9CC0-3B2BC1A1299C}" type="datetime1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3024" y="6356350"/>
            <a:ext cx="535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5704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B9FE3-C304-CE48-A9B7-DC03ED22A9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1" y="6749890"/>
            <a:ext cx="9144001" cy="10811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" y="0"/>
            <a:ext cx="3439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58" y="6019800"/>
            <a:ext cx="2395815" cy="6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ransition advClick="0"/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400" b="0" i="0" kern="1200">
          <a:solidFill>
            <a:schemeClr val="accent3">
              <a:lumMod val="75000"/>
            </a:schemeClr>
          </a:solidFill>
          <a:latin typeface="Gill Sans MT"/>
          <a:ea typeface="+mj-ea"/>
          <a:cs typeface="Gill Sans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144" userDrawn="1">
          <p15:clr>
            <a:srgbClr val="F26B43"/>
          </p15:clr>
        </p15:guide>
        <p15:guide id="4" orient="horz" pos="816" userDrawn="1">
          <p15:clr>
            <a:srgbClr val="F26B43"/>
          </p15:clr>
        </p15:guide>
        <p15:guide id="5" orient="horz" pos="935" userDrawn="1">
          <p15:clr>
            <a:srgbClr val="F26B43"/>
          </p15:clr>
        </p15:guide>
        <p15:guide id="6" orient="horz" pos="3863" userDrawn="1">
          <p15:clr>
            <a:srgbClr val="F26B43"/>
          </p15:clr>
        </p15:guide>
        <p15:guide id="7" pos="5472" userDrawn="1">
          <p15:clr>
            <a:srgbClr val="F26B43"/>
          </p15:clr>
        </p15:guide>
        <p15:guide id="8" pos="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v.murali@dc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3.emf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16.jpeg"/><Relationship Id="rId5" Type="http://schemas.openxmlformats.org/officeDocument/2006/relationships/diagramLayout" Target="../diagrams/layout5.xml"/><Relationship Id="rId10" Type="http://schemas.openxmlformats.org/officeDocument/2006/relationships/image" Target="../media/image15.jpeg"/><Relationship Id="rId4" Type="http://schemas.openxmlformats.org/officeDocument/2006/relationships/diagramData" Target="../diagrams/data5.xm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October 2016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97814362"/>
              </p:ext>
            </p:extLst>
          </p:nvPr>
        </p:nvGraphicFramePr>
        <p:xfrm>
          <a:off x="457200" y="407292"/>
          <a:ext cx="8610600" cy="2869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5566299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0" y="6705600"/>
            <a:ext cx="1524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59" y="6019800"/>
            <a:ext cx="2147642" cy="62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304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Pile Test Pit Restoration Activities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3547187"/>
            <a:ext cx="4038600" cy="2578975"/>
          </a:xfrm>
        </p:spPr>
        <p:txBody>
          <a:bodyPr>
            <a:normAutofit fontScale="850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dirty="0" smtClean="0"/>
              <a:t>Test pit locations graded &amp; stabilized to create open space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dirty="0" smtClean="0"/>
              <a:t>Some areas transitioned to create recreation space for locating picnic benches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dirty="0" smtClean="0"/>
              <a:t>All disturbed area seeded with grass seed blend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"/>
          <a:stretch/>
        </p:blipFill>
        <p:spPr>
          <a:xfrm>
            <a:off x="4465562" y="2544763"/>
            <a:ext cx="4449838" cy="26650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23" y="1145055"/>
            <a:ext cx="4270457" cy="240213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3842873" y="2544763"/>
            <a:ext cx="1245379" cy="990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8145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39260"/>
            <a:ext cx="4419600" cy="10398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Green Restoration and Community Benefits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87" y="253774"/>
            <a:ext cx="2612791" cy="566356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7200" y="1586836"/>
            <a:ext cx="4038600" cy="4437341"/>
            <a:chOff x="457200" y="1586836"/>
            <a:chExt cx="4038600" cy="4437341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1586836"/>
              <a:ext cx="4038600" cy="72760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275" tIns="124275" rIns="124275" bIns="124275" numCol="1" spcCol="1270" anchor="ctr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 smtClean="0"/>
                <a:t>Study qualifies as a Green Remediation Project.  </a:t>
              </a:r>
              <a:endParaRPr lang="en-US" sz="1900" kern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457200" y="2378833"/>
              <a:ext cx="4038600" cy="1035324"/>
            </a:xfrm>
            <a:custGeom>
              <a:avLst/>
              <a:gdLst>
                <a:gd name="connsiteX0" fmla="*/ 0 w 4038600"/>
                <a:gd name="connsiteY0" fmla="*/ 0 h 727605"/>
                <a:gd name="connsiteX1" fmla="*/ 4038600 w 4038600"/>
                <a:gd name="connsiteY1" fmla="*/ 0 h 727605"/>
                <a:gd name="connsiteX2" fmla="*/ 4038600 w 4038600"/>
                <a:gd name="connsiteY2" fmla="*/ 727605 h 727605"/>
                <a:gd name="connsiteX3" fmla="*/ 0 w 4038600"/>
                <a:gd name="connsiteY3" fmla="*/ 727605 h 727605"/>
                <a:gd name="connsiteX4" fmla="*/ 0 w 4038600"/>
                <a:gd name="connsiteY4" fmla="*/ 0 h 727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8600" h="727605">
                  <a:moveTo>
                    <a:pt x="0" y="0"/>
                  </a:moveTo>
                  <a:lnTo>
                    <a:pt x="4038600" y="0"/>
                  </a:lnTo>
                  <a:lnTo>
                    <a:pt x="4038600" y="727605"/>
                  </a:lnTo>
                  <a:lnTo>
                    <a:pt x="0" y="727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226" tIns="24130" rIns="135128" bIns="24130" numCol="1" spcCol="1270" anchor="t" anchorCtr="0">
              <a:noAutofit/>
            </a:bodyPr>
            <a:lstStyle/>
            <a:p>
              <a:pPr marL="285750" lvl="1" indent="-28575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Wingdings" panose="05000000000000000000" pitchFamily="2" charset="2"/>
                <a:buChar char="Ø"/>
              </a:pPr>
              <a:r>
                <a:rPr lang="en-US" kern="1200" dirty="0" smtClean="0"/>
                <a:t>Reduces the environmental foot print</a:t>
              </a:r>
              <a:endParaRPr lang="en-US" kern="1200" dirty="0"/>
            </a:p>
            <a:p>
              <a:pPr marL="285750" lvl="1" indent="-28575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Wingdings" panose="05000000000000000000" pitchFamily="2" charset="2"/>
                <a:buChar char="Ø"/>
              </a:pPr>
              <a:r>
                <a:rPr lang="en-US" kern="1200" dirty="0" smtClean="0"/>
                <a:t>Increases economic and community benefits for both educational and recreational purposes </a:t>
              </a:r>
              <a:endParaRPr lang="en-US" kern="12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57200" y="3478548"/>
              <a:ext cx="4038600" cy="52112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275" tIns="124275" rIns="124275" bIns="124275" numCol="1" spcCol="1270" anchor="ctr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 smtClean="0"/>
                <a:t>Project increases public green space:</a:t>
              </a:r>
              <a:endParaRPr lang="en-US" sz="1900" kern="12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57200" y="4064062"/>
              <a:ext cx="4038600" cy="832853"/>
            </a:xfrm>
            <a:custGeom>
              <a:avLst/>
              <a:gdLst>
                <a:gd name="connsiteX0" fmla="*/ 0 w 4038600"/>
                <a:gd name="connsiteY0" fmla="*/ 0 h 521122"/>
                <a:gd name="connsiteX1" fmla="*/ 4038600 w 4038600"/>
                <a:gd name="connsiteY1" fmla="*/ 0 h 521122"/>
                <a:gd name="connsiteX2" fmla="*/ 4038600 w 4038600"/>
                <a:gd name="connsiteY2" fmla="*/ 521122 h 521122"/>
                <a:gd name="connsiteX3" fmla="*/ 0 w 4038600"/>
                <a:gd name="connsiteY3" fmla="*/ 521122 h 521122"/>
                <a:gd name="connsiteX4" fmla="*/ 0 w 4038600"/>
                <a:gd name="connsiteY4" fmla="*/ 0 h 521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8600" h="521122">
                  <a:moveTo>
                    <a:pt x="0" y="0"/>
                  </a:moveTo>
                  <a:lnTo>
                    <a:pt x="4038600" y="0"/>
                  </a:lnTo>
                  <a:lnTo>
                    <a:pt x="4038600" y="521122"/>
                  </a:lnTo>
                  <a:lnTo>
                    <a:pt x="0" y="5211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226" tIns="24130" rIns="135128" bIns="24130" numCol="1" spcCol="1270" anchor="t" anchorCtr="0">
              <a:noAutofit/>
            </a:bodyPr>
            <a:lstStyle/>
            <a:p>
              <a:pPr marL="285750" lvl="1" indent="-28575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Wingdings" panose="05000000000000000000" pitchFamily="2" charset="2"/>
                <a:buChar char="Ø"/>
              </a:pPr>
              <a:r>
                <a:rPr lang="en-US" kern="1200" dirty="0" smtClean="0"/>
                <a:t>Reduces stormwater runoff</a:t>
              </a:r>
              <a:endParaRPr lang="en-US" kern="1200" dirty="0"/>
            </a:p>
            <a:p>
              <a:pPr marL="285750" lvl="1" indent="-28575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Wingdings" panose="05000000000000000000" pitchFamily="2" charset="2"/>
                <a:buChar char="Ø"/>
              </a:pPr>
              <a:r>
                <a:rPr lang="en-US" kern="1200" dirty="0" smtClean="0"/>
                <a:t>Encourages native meadow vegetation growth</a:t>
              </a:r>
              <a:endParaRPr lang="en-US" kern="12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57200" y="4961306"/>
              <a:ext cx="4038600" cy="106287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275" tIns="124275" rIns="124275" bIns="124275" numCol="1" spcCol="1270" anchor="ctr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 smtClean="0"/>
                <a:t>Space qualifies for Stormwater Retention Credits (SRCs) for voluntary green infrastructure.</a:t>
              </a:r>
              <a:endParaRPr lang="en-US" sz="1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94807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8382000" cy="9906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Gill Sans MT" panose="020B0502020104020203" pitchFamily="34" charset="0"/>
                <a:cs typeface="Arial" pitchFamily="34" charset="0"/>
              </a:rPr>
              <a:t>QUESTIONS?</a:t>
            </a:r>
            <a:endParaRPr lang="en-US" sz="4000" dirty="0">
              <a:latin typeface="Gill Sans MT" panose="020B0502020104020203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263650"/>
            <a:ext cx="9144000" cy="1588"/>
          </a:xfrm>
          <a:prstGeom prst="line">
            <a:avLst/>
          </a:prstGeom>
          <a:ln w="222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73548" y="6400800"/>
            <a:ext cx="570452" cy="365125"/>
          </a:xfrm>
        </p:spPr>
        <p:txBody>
          <a:bodyPr/>
          <a:lstStyle/>
          <a:p>
            <a:fld id="{110B9FE3-C304-CE48-A9B7-DC03ED22A9B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09800" y="5036475"/>
            <a:ext cx="51054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Dev </a:t>
            </a:r>
            <a:r>
              <a:rPr lang="en-US" sz="2000" dirty="0"/>
              <a:t>Murali, PG, RPM  </a:t>
            </a:r>
            <a:r>
              <a:rPr lang="en-US" sz="2000" u="sng" dirty="0">
                <a:solidFill>
                  <a:schemeClr val="tx2"/>
                </a:solidFill>
              </a:rPr>
              <a:t>d</a:t>
            </a:r>
            <a:r>
              <a:rPr lang="en-US" sz="2000" u="sng" dirty="0">
                <a:solidFill>
                  <a:schemeClr val="tx2"/>
                </a:solidFill>
                <a:hlinkClick r:id="rId3"/>
              </a:rPr>
              <a:t>ev</a:t>
            </a:r>
            <a:r>
              <a:rPr lang="en-US" sz="2000" u="sng" dirty="0" smtClean="0">
                <a:solidFill>
                  <a:schemeClr val="tx2"/>
                </a:solidFill>
                <a:hlinkClick r:id="rId3"/>
              </a:rPr>
              <a:t>.murali@dc.gov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endParaRPr lang="en-US" sz="2000" dirty="0">
              <a:solidFill>
                <a:schemeClr val="tx2"/>
              </a:solidFill>
            </a:endParaRPr>
          </a:p>
          <a:p>
            <a:endParaRPr lang="en-US" dirty="0" smtClean="0"/>
          </a:p>
        </p:txBody>
      </p:sp>
      <p:pic>
        <p:nvPicPr>
          <p:cNvPr id="7" name="Content Placeholder 1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164276" y="1426172"/>
            <a:ext cx="4815447" cy="375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835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r="11876" b="12156"/>
          <a:stretch/>
        </p:blipFill>
        <p:spPr>
          <a:xfrm>
            <a:off x="623285" y="1600200"/>
            <a:ext cx="8054629" cy="4800600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046637352"/>
              </p:ext>
            </p:extLst>
          </p:nvPr>
        </p:nvGraphicFramePr>
        <p:xfrm>
          <a:off x="457200" y="239260"/>
          <a:ext cx="8229599" cy="1039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649544" y="3224213"/>
            <a:ext cx="8061940" cy="2438400"/>
            <a:chOff x="623285" y="3733800"/>
            <a:chExt cx="8061940" cy="2622550"/>
          </a:xfrm>
        </p:grpSpPr>
        <p:sp>
          <p:nvSpPr>
            <p:cNvPr id="16" name="Right Arrow 15"/>
            <p:cNvSpPr/>
            <p:nvPr/>
          </p:nvSpPr>
          <p:spPr>
            <a:xfrm>
              <a:off x="1228048" y="3733800"/>
              <a:ext cx="6853987" cy="2622550"/>
            </a:xfrm>
            <a:prstGeom prst="rightArrow">
              <a:avLst/>
            </a:prstGeom>
            <a:solidFill>
              <a:schemeClr val="accent1">
                <a:tint val="40000"/>
                <a:hueOff val="0"/>
                <a:satOff val="0"/>
                <a:lumOff val="0"/>
                <a:alpha val="50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623285" y="4520564"/>
              <a:ext cx="1169734" cy="1049020"/>
            </a:xfrm>
            <a:custGeom>
              <a:avLst/>
              <a:gdLst>
                <a:gd name="connsiteX0" fmla="*/ 0 w 1007545"/>
                <a:gd name="connsiteY0" fmla="*/ 167928 h 1049020"/>
                <a:gd name="connsiteX1" fmla="*/ 167928 w 1007545"/>
                <a:gd name="connsiteY1" fmla="*/ 0 h 1049020"/>
                <a:gd name="connsiteX2" fmla="*/ 839617 w 1007545"/>
                <a:gd name="connsiteY2" fmla="*/ 0 h 1049020"/>
                <a:gd name="connsiteX3" fmla="*/ 1007545 w 1007545"/>
                <a:gd name="connsiteY3" fmla="*/ 167928 h 1049020"/>
                <a:gd name="connsiteX4" fmla="*/ 1007545 w 1007545"/>
                <a:gd name="connsiteY4" fmla="*/ 881092 h 1049020"/>
                <a:gd name="connsiteX5" fmla="*/ 839617 w 1007545"/>
                <a:gd name="connsiteY5" fmla="*/ 1049020 h 1049020"/>
                <a:gd name="connsiteX6" fmla="*/ 167928 w 1007545"/>
                <a:gd name="connsiteY6" fmla="*/ 1049020 h 1049020"/>
                <a:gd name="connsiteX7" fmla="*/ 0 w 1007545"/>
                <a:gd name="connsiteY7" fmla="*/ 881092 h 1049020"/>
                <a:gd name="connsiteX8" fmla="*/ 0 w 1007545"/>
                <a:gd name="connsiteY8" fmla="*/ 167928 h 104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7545" h="1049020">
                  <a:moveTo>
                    <a:pt x="0" y="167928"/>
                  </a:moveTo>
                  <a:cubicBezTo>
                    <a:pt x="0" y="75184"/>
                    <a:pt x="75184" y="0"/>
                    <a:pt x="167928" y="0"/>
                  </a:cubicBezTo>
                  <a:lnTo>
                    <a:pt x="839617" y="0"/>
                  </a:lnTo>
                  <a:cubicBezTo>
                    <a:pt x="932361" y="0"/>
                    <a:pt x="1007545" y="75184"/>
                    <a:pt x="1007545" y="167928"/>
                  </a:cubicBezTo>
                  <a:lnTo>
                    <a:pt x="1007545" y="881092"/>
                  </a:lnTo>
                  <a:cubicBezTo>
                    <a:pt x="1007545" y="973836"/>
                    <a:pt x="932361" y="1049020"/>
                    <a:pt x="839617" y="1049020"/>
                  </a:cubicBezTo>
                  <a:lnTo>
                    <a:pt x="167928" y="1049020"/>
                  </a:lnTo>
                  <a:cubicBezTo>
                    <a:pt x="75184" y="1049020"/>
                    <a:pt x="0" y="973836"/>
                    <a:pt x="0" y="881092"/>
                  </a:cubicBezTo>
                  <a:lnTo>
                    <a:pt x="0" y="16792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904" tIns="94904" rIns="94904" bIns="94904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/>
                <a:t>Soil Piles  Investigation</a:t>
              </a:r>
              <a:endParaRPr lang="en-US" sz="1400" b="1" kern="12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851431" y="4520564"/>
              <a:ext cx="1168160" cy="1049020"/>
            </a:xfrm>
            <a:custGeom>
              <a:avLst/>
              <a:gdLst>
                <a:gd name="connsiteX0" fmla="*/ 0 w 1007545"/>
                <a:gd name="connsiteY0" fmla="*/ 167928 h 1049020"/>
                <a:gd name="connsiteX1" fmla="*/ 167928 w 1007545"/>
                <a:gd name="connsiteY1" fmla="*/ 0 h 1049020"/>
                <a:gd name="connsiteX2" fmla="*/ 839617 w 1007545"/>
                <a:gd name="connsiteY2" fmla="*/ 0 h 1049020"/>
                <a:gd name="connsiteX3" fmla="*/ 1007545 w 1007545"/>
                <a:gd name="connsiteY3" fmla="*/ 167928 h 1049020"/>
                <a:gd name="connsiteX4" fmla="*/ 1007545 w 1007545"/>
                <a:gd name="connsiteY4" fmla="*/ 881092 h 1049020"/>
                <a:gd name="connsiteX5" fmla="*/ 839617 w 1007545"/>
                <a:gd name="connsiteY5" fmla="*/ 1049020 h 1049020"/>
                <a:gd name="connsiteX6" fmla="*/ 167928 w 1007545"/>
                <a:gd name="connsiteY6" fmla="*/ 1049020 h 1049020"/>
                <a:gd name="connsiteX7" fmla="*/ 0 w 1007545"/>
                <a:gd name="connsiteY7" fmla="*/ 881092 h 1049020"/>
                <a:gd name="connsiteX8" fmla="*/ 0 w 1007545"/>
                <a:gd name="connsiteY8" fmla="*/ 167928 h 104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7545" h="1049020">
                  <a:moveTo>
                    <a:pt x="0" y="167928"/>
                  </a:moveTo>
                  <a:cubicBezTo>
                    <a:pt x="0" y="75184"/>
                    <a:pt x="75184" y="0"/>
                    <a:pt x="167928" y="0"/>
                  </a:cubicBezTo>
                  <a:lnTo>
                    <a:pt x="839617" y="0"/>
                  </a:lnTo>
                  <a:cubicBezTo>
                    <a:pt x="932361" y="0"/>
                    <a:pt x="1007545" y="75184"/>
                    <a:pt x="1007545" y="167928"/>
                  </a:cubicBezTo>
                  <a:lnTo>
                    <a:pt x="1007545" y="881092"/>
                  </a:lnTo>
                  <a:cubicBezTo>
                    <a:pt x="1007545" y="973836"/>
                    <a:pt x="932361" y="1049020"/>
                    <a:pt x="839617" y="1049020"/>
                  </a:cubicBezTo>
                  <a:lnTo>
                    <a:pt x="167928" y="1049020"/>
                  </a:lnTo>
                  <a:cubicBezTo>
                    <a:pt x="75184" y="1049020"/>
                    <a:pt x="0" y="973836"/>
                    <a:pt x="0" y="881092"/>
                  </a:cubicBezTo>
                  <a:lnTo>
                    <a:pt x="0" y="16792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6667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6667"/>
              </a:schemeClr>
            </a:effectRef>
            <a:fontRef idx="minor">
              <a:schemeClr val="lt1"/>
            </a:fontRef>
          </p:style>
          <p:txBody>
            <a:bodyPr spcFirstLastPara="0" vert="horz" wrap="square" lIns="94904" tIns="94904" rIns="94904" bIns="94904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Methodology </a:t>
              </a:r>
              <a:endParaRPr lang="en-US" sz="1400" kern="12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078003" y="4520564"/>
              <a:ext cx="1007545" cy="1049020"/>
            </a:xfrm>
            <a:custGeom>
              <a:avLst/>
              <a:gdLst>
                <a:gd name="connsiteX0" fmla="*/ 0 w 1007545"/>
                <a:gd name="connsiteY0" fmla="*/ 167928 h 1049020"/>
                <a:gd name="connsiteX1" fmla="*/ 167928 w 1007545"/>
                <a:gd name="connsiteY1" fmla="*/ 0 h 1049020"/>
                <a:gd name="connsiteX2" fmla="*/ 839617 w 1007545"/>
                <a:gd name="connsiteY2" fmla="*/ 0 h 1049020"/>
                <a:gd name="connsiteX3" fmla="*/ 1007545 w 1007545"/>
                <a:gd name="connsiteY3" fmla="*/ 167928 h 1049020"/>
                <a:gd name="connsiteX4" fmla="*/ 1007545 w 1007545"/>
                <a:gd name="connsiteY4" fmla="*/ 881092 h 1049020"/>
                <a:gd name="connsiteX5" fmla="*/ 839617 w 1007545"/>
                <a:gd name="connsiteY5" fmla="*/ 1049020 h 1049020"/>
                <a:gd name="connsiteX6" fmla="*/ 167928 w 1007545"/>
                <a:gd name="connsiteY6" fmla="*/ 1049020 h 1049020"/>
                <a:gd name="connsiteX7" fmla="*/ 0 w 1007545"/>
                <a:gd name="connsiteY7" fmla="*/ 881092 h 1049020"/>
                <a:gd name="connsiteX8" fmla="*/ 0 w 1007545"/>
                <a:gd name="connsiteY8" fmla="*/ 167928 h 104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7545" h="1049020">
                  <a:moveTo>
                    <a:pt x="0" y="167928"/>
                  </a:moveTo>
                  <a:cubicBezTo>
                    <a:pt x="0" y="75184"/>
                    <a:pt x="75184" y="0"/>
                    <a:pt x="167928" y="0"/>
                  </a:cubicBezTo>
                  <a:lnTo>
                    <a:pt x="839617" y="0"/>
                  </a:lnTo>
                  <a:cubicBezTo>
                    <a:pt x="932361" y="0"/>
                    <a:pt x="1007545" y="75184"/>
                    <a:pt x="1007545" y="167928"/>
                  </a:cubicBezTo>
                  <a:lnTo>
                    <a:pt x="1007545" y="881092"/>
                  </a:lnTo>
                  <a:cubicBezTo>
                    <a:pt x="1007545" y="973836"/>
                    <a:pt x="932361" y="1049020"/>
                    <a:pt x="839617" y="1049020"/>
                  </a:cubicBezTo>
                  <a:lnTo>
                    <a:pt x="167928" y="1049020"/>
                  </a:lnTo>
                  <a:cubicBezTo>
                    <a:pt x="75184" y="1049020"/>
                    <a:pt x="0" y="973836"/>
                    <a:pt x="0" y="881092"/>
                  </a:cubicBezTo>
                  <a:lnTo>
                    <a:pt x="0" y="16792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13333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lt1"/>
            </a:fontRef>
          </p:style>
          <p:txBody>
            <a:bodyPr spcFirstLastPara="0" vert="horz" wrap="square" lIns="98714" tIns="98714" rIns="98714" bIns="98714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Findings</a:t>
              </a:r>
              <a:endParaRPr lang="en-US" sz="1400" kern="1200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143960" y="4520564"/>
              <a:ext cx="1168160" cy="1049020"/>
            </a:xfrm>
            <a:custGeom>
              <a:avLst/>
              <a:gdLst>
                <a:gd name="connsiteX0" fmla="*/ 0 w 1007545"/>
                <a:gd name="connsiteY0" fmla="*/ 167928 h 1049020"/>
                <a:gd name="connsiteX1" fmla="*/ 167928 w 1007545"/>
                <a:gd name="connsiteY1" fmla="*/ 0 h 1049020"/>
                <a:gd name="connsiteX2" fmla="*/ 839617 w 1007545"/>
                <a:gd name="connsiteY2" fmla="*/ 0 h 1049020"/>
                <a:gd name="connsiteX3" fmla="*/ 1007545 w 1007545"/>
                <a:gd name="connsiteY3" fmla="*/ 167928 h 1049020"/>
                <a:gd name="connsiteX4" fmla="*/ 1007545 w 1007545"/>
                <a:gd name="connsiteY4" fmla="*/ 881092 h 1049020"/>
                <a:gd name="connsiteX5" fmla="*/ 839617 w 1007545"/>
                <a:gd name="connsiteY5" fmla="*/ 1049020 h 1049020"/>
                <a:gd name="connsiteX6" fmla="*/ 167928 w 1007545"/>
                <a:gd name="connsiteY6" fmla="*/ 1049020 h 1049020"/>
                <a:gd name="connsiteX7" fmla="*/ 0 w 1007545"/>
                <a:gd name="connsiteY7" fmla="*/ 881092 h 1049020"/>
                <a:gd name="connsiteX8" fmla="*/ 0 w 1007545"/>
                <a:gd name="connsiteY8" fmla="*/ 167928 h 104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7545" h="1049020">
                  <a:moveTo>
                    <a:pt x="0" y="167928"/>
                  </a:moveTo>
                  <a:cubicBezTo>
                    <a:pt x="0" y="75184"/>
                    <a:pt x="75184" y="0"/>
                    <a:pt x="167928" y="0"/>
                  </a:cubicBezTo>
                  <a:lnTo>
                    <a:pt x="839617" y="0"/>
                  </a:lnTo>
                  <a:cubicBezTo>
                    <a:pt x="932361" y="0"/>
                    <a:pt x="1007545" y="75184"/>
                    <a:pt x="1007545" y="167928"/>
                  </a:cubicBezTo>
                  <a:lnTo>
                    <a:pt x="1007545" y="881092"/>
                  </a:lnTo>
                  <a:cubicBezTo>
                    <a:pt x="1007545" y="973836"/>
                    <a:pt x="932361" y="1049020"/>
                    <a:pt x="839617" y="1049020"/>
                  </a:cubicBezTo>
                  <a:lnTo>
                    <a:pt x="167928" y="1049020"/>
                  </a:lnTo>
                  <a:cubicBezTo>
                    <a:pt x="75184" y="1049020"/>
                    <a:pt x="0" y="973836"/>
                    <a:pt x="0" y="881092"/>
                  </a:cubicBezTo>
                  <a:lnTo>
                    <a:pt x="0" y="16792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904" tIns="94904" rIns="94904" bIns="94904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Remediation Options</a:t>
              </a:r>
              <a:endParaRPr lang="en-US" sz="1400" kern="1200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370532" y="4520564"/>
              <a:ext cx="1007545" cy="1049020"/>
            </a:xfrm>
            <a:custGeom>
              <a:avLst/>
              <a:gdLst>
                <a:gd name="connsiteX0" fmla="*/ 0 w 1007545"/>
                <a:gd name="connsiteY0" fmla="*/ 167928 h 1049020"/>
                <a:gd name="connsiteX1" fmla="*/ 167928 w 1007545"/>
                <a:gd name="connsiteY1" fmla="*/ 0 h 1049020"/>
                <a:gd name="connsiteX2" fmla="*/ 839617 w 1007545"/>
                <a:gd name="connsiteY2" fmla="*/ 0 h 1049020"/>
                <a:gd name="connsiteX3" fmla="*/ 1007545 w 1007545"/>
                <a:gd name="connsiteY3" fmla="*/ 167928 h 1049020"/>
                <a:gd name="connsiteX4" fmla="*/ 1007545 w 1007545"/>
                <a:gd name="connsiteY4" fmla="*/ 881092 h 1049020"/>
                <a:gd name="connsiteX5" fmla="*/ 839617 w 1007545"/>
                <a:gd name="connsiteY5" fmla="*/ 1049020 h 1049020"/>
                <a:gd name="connsiteX6" fmla="*/ 167928 w 1007545"/>
                <a:gd name="connsiteY6" fmla="*/ 1049020 h 1049020"/>
                <a:gd name="connsiteX7" fmla="*/ 0 w 1007545"/>
                <a:gd name="connsiteY7" fmla="*/ 881092 h 1049020"/>
                <a:gd name="connsiteX8" fmla="*/ 0 w 1007545"/>
                <a:gd name="connsiteY8" fmla="*/ 167928 h 104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7545" h="1049020">
                  <a:moveTo>
                    <a:pt x="0" y="167928"/>
                  </a:moveTo>
                  <a:cubicBezTo>
                    <a:pt x="0" y="75184"/>
                    <a:pt x="75184" y="0"/>
                    <a:pt x="167928" y="0"/>
                  </a:cubicBezTo>
                  <a:lnTo>
                    <a:pt x="839617" y="0"/>
                  </a:lnTo>
                  <a:cubicBezTo>
                    <a:pt x="932361" y="0"/>
                    <a:pt x="1007545" y="75184"/>
                    <a:pt x="1007545" y="167928"/>
                  </a:cubicBezTo>
                  <a:lnTo>
                    <a:pt x="1007545" y="881092"/>
                  </a:lnTo>
                  <a:cubicBezTo>
                    <a:pt x="1007545" y="973836"/>
                    <a:pt x="932361" y="1049020"/>
                    <a:pt x="839617" y="1049020"/>
                  </a:cubicBezTo>
                  <a:lnTo>
                    <a:pt x="167928" y="1049020"/>
                  </a:lnTo>
                  <a:cubicBezTo>
                    <a:pt x="75184" y="1049020"/>
                    <a:pt x="0" y="973836"/>
                    <a:pt x="0" y="881092"/>
                  </a:cubicBezTo>
                  <a:lnTo>
                    <a:pt x="0" y="16792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6667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26667"/>
              </a:schemeClr>
            </a:effectRef>
            <a:fontRef idx="minor">
              <a:schemeClr val="lt1"/>
            </a:fontRef>
          </p:style>
          <p:txBody>
            <a:bodyPr spcFirstLastPara="0" vert="horz" wrap="square" lIns="98714" tIns="98714" rIns="98714" bIns="9871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/>
                <a:t>Asphalt Removal Project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6436489" y="4520564"/>
              <a:ext cx="1095163" cy="1049020"/>
            </a:xfrm>
            <a:custGeom>
              <a:avLst/>
              <a:gdLst>
                <a:gd name="connsiteX0" fmla="*/ 0 w 1007545"/>
                <a:gd name="connsiteY0" fmla="*/ 167928 h 1049020"/>
                <a:gd name="connsiteX1" fmla="*/ 167928 w 1007545"/>
                <a:gd name="connsiteY1" fmla="*/ 0 h 1049020"/>
                <a:gd name="connsiteX2" fmla="*/ 839617 w 1007545"/>
                <a:gd name="connsiteY2" fmla="*/ 0 h 1049020"/>
                <a:gd name="connsiteX3" fmla="*/ 1007545 w 1007545"/>
                <a:gd name="connsiteY3" fmla="*/ 167928 h 1049020"/>
                <a:gd name="connsiteX4" fmla="*/ 1007545 w 1007545"/>
                <a:gd name="connsiteY4" fmla="*/ 881092 h 1049020"/>
                <a:gd name="connsiteX5" fmla="*/ 839617 w 1007545"/>
                <a:gd name="connsiteY5" fmla="*/ 1049020 h 1049020"/>
                <a:gd name="connsiteX6" fmla="*/ 167928 w 1007545"/>
                <a:gd name="connsiteY6" fmla="*/ 1049020 h 1049020"/>
                <a:gd name="connsiteX7" fmla="*/ 0 w 1007545"/>
                <a:gd name="connsiteY7" fmla="*/ 881092 h 1049020"/>
                <a:gd name="connsiteX8" fmla="*/ 0 w 1007545"/>
                <a:gd name="connsiteY8" fmla="*/ 167928 h 104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7545" h="1049020">
                  <a:moveTo>
                    <a:pt x="0" y="167928"/>
                  </a:moveTo>
                  <a:cubicBezTo>
                    <a:pt x="0" y="75184"/>
                    <a:pt x="75184" y="0"/>
                    <a:pt x="167928" y="0"/>
                  </a:cubicBezTo>
                  <a:lnTo>
                    <a:pt x="839617" y="0"/>
                  </a:lnTo>
                  <a:cubicBezTo>
                    <a:pt x="932361" y="0"/>
                    <a:pt x="1007545" y="75184"/>
                    <a:pt x="1007545" y="167928"/>
                  </a:cubicBezTo>
                  <a:lnTo>
                    <a:pt x="1007545" y="881092"/>
                  </a:lnTo>
                  <a:cubicBezTo>
                    <a:pt x="1007545" y="973836"/>
                    <a:pt x="932361" y="1049020"/>
                    <a:pt x="839617" y="1049020"/>
                  </a:cubicBezTo>
                  <a:lnTo>
                    <a:pt x="167928" y="1049020"/>
                  </a:lnTo>
                  <a:cubicBezTo>
                    <a:pt x="75184" y="1049020"/>
                    <a:pt x="0" y="973836"/>
                    <a:pt x="0" y="881092"/>
                  </a:cubicBezTo>
                  <a:lnTo>
                    <a:pt x="0" y="16792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33333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33333"/>
              </a:schemeClr>
            </a:effectRef>
            <a:fontRef idx="minor">
              <a:schemeClr val="lt1"/>
            </a:fontRef>
          </p:style>
          <p:txBody>
            <a:bodyPr spcFirstLastPara="0" vert="horz" wrap="square" lIns="98714" tIns="98714" rIns="98714" bIns="98714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/>
                <a:t>Asphalt Site Restoration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7590065" y="4520564"/>
              <a:ext cx="1095160" cy="1049020"/>
            </a:xfrm>
            <a:custGeom>
              <a:avLst/>
              <a:gdLst>
                <a:gd name="connsiteX0" fmla="*/ 0 w 1007545"/>
                <a:gd name="connsiteY0" fmla="*/ 167928 h 1049020"/>
                <a:gd name="connsiteX1" fmla="*/ 167928 w 1007545"/>
                <a:gd name="connsiteY1" fmla="*/ 0 h 1049020"/>
                <a:gd name="connsiteX2" fmla="*/ 839617 w 1007545"/>
                <a:gd name="connsiteY2" fmla="*/ 0 h 1049020"/>
                <a:gd name="connsiteX3" fmla="*/ 1007545 w 1007545"/>
                <a:gd name="connsiteY3" fmla="*/ 167928 h 1049020"/>
                <a:gd name="connsiteX4" fmla="*/ 1007545 w 1007545"/>
                <a:gd name="connsiteY4" fmla="*/ 881092 h 1049020"/>
                <a:gd name="connsiteX5" fmla="*/ 839617 w 1007545"/>
                <a:gd name="connsiteY5" fmla="*/ 1049020 h 1049020"/>
                <a:gd name="connsiteX6" fmla="*/ 167928 w 1007545"/>
                <a:gd name="connsiteY6" fmla="*/ 1049020 h 1049020"/>
                <a:gd name="connsiteX7" fmla="*/ 0 w 1007545"/>
                <a:gd name="connsiteY7" fmla="*/ 881092 h 1049020"/>
                <a:gd name="connsiteX8" fmla="*/ 0 w 1007545"/>
                <a:gd name="connsiteY8" fmla="*/ 167928 h 104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7545" h="1049020">
                  <a:moveTo>
                    <a:pt x="0" y="167928"/>
                  </a:moveTo>
                  <a:cubicBezTo>
                    <a:pt x="0" y="75184"/>
                    <a:pt x="75184" y="0"/>
                    <a:pt x="167928" y="0"/>
                  </a:cubicBezTo>
                  <a:lnTo>
                    <a:pt x="839617" y="0"/>
                  </a:lnTo>
                  <a:cubicBezTo>
                    <a:pt x="932361" y="0"/>
                    <a:pt x="1007545" y="75184"/>
                    <a:pt x="1007545" y="167928"/>
                  </a:cubicBezTo>
                  <a:lnTo>
                    <a:pt x="1007545" y="881092"/>
                  </a:lnTo>
                  <a:cubicBezTo>
                    <a:pt x="1007545" y="973836"/>
                    <a:pt x="932361" y="1049020"/>
                    <a:pt x="839617" y="1049020"/>
                  </a:cubicBezTo>
                  <a:lnTo>
                    <a:pt x="167928" y="1049020"/>
                  </a:lnTo>
                  <a:cubicBezTo>
                    <a:pt x="75184" y="1049020"/>
                    <a:pt x="0" y="973836"/>
                    <a:pt x="0" y="881092"/>
                  </a:cubicBezTo>
                  <a:lnTo>
                    <a:pt x="0" y="16792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714" tIns="98714" rIns="98714" bIns="98714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/>
                <a:t>Community Benefits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779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Investigation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95399"/>
            <a:ext cx="4038600" cy="365760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Performed initial Site Investigation of the soil piles in November </a:t>
            </a:r>
            <a:r>
              <a:rPr lang="en-US" dirty="0"/>
              <a:t>2015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Soil borings and test pits in soil piles discovered presence of surface debris and fill material - origin unknown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DOEE study in August 2016 also confirmed these findings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95400"/>
            <a:ext cx="4339073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191000"/>
            <a:ext cx="2667000" cy="2021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483" y="3810000"/>
            <a:ext cx="284259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116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 Methodology</a:t>
            </a:r>
            <a:endParaRPr lang="en-US" dirty="0"/>
          </a:p>
        </p:txBody>
      </p:sp>
      <p:graphicFrame>
        <p:nvGraphicFramePr>
          <p:cNvPr id="11" name="Content Placeholder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98855119"/>
              </p:ext>
            </p:extLst>
          </p:nvPr>
        </p:nvGraphicFramePr>
        <p:xfrm>
          <a:off x="457200" y="1484313"/>
          <a:ext cx="4038600" cy="4409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-753" t="-357" r="19000" b="357"/>
          <a:stretch/>
        </p:blipFill>
        <p:spPr>
          <a:xfrm>
            <a:off x="6360922" y="1770855"/>
            <a:ext cx="2546015" cy="3836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50" y="1518905"/>
            <a:ext cx="1581418" cy="2531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6" t="-371" r="17500" b="14445"/>
          <a:stretch/>
        </p:blipFill>
        <p:spPr>
          <a:xfrm>
            <a:off x="4760650" y="4102037"/>
            <a:ext cx="1581418" cy="199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788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484852"/>
            <a:ext cx="8229600" cy="42301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Test pit material contained dredge spoils mixed with construction debris and general trash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dirty="0" smtClean="0"/>
              <a:t>Soil and groundwater results indicate multiple compounds above screening levels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dirty="0" smtClean="0"/>
              <a:t>Test pits revealed presence of petroleum-impacted non-hazardous waste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Composite sample results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Visual screening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55542"/>
            <a:ext cx="8229599" cy="1039858"/>
          </a:xfrm>
        </p:spPr>
        <p:txBody>
          <a:bodyPr/>
          <a:lstStyle/>
          <a:p>
            <a:r>
              <a:rPr lang="en-US" dirty="0" smtClean="0"/>
              <a:t>Soil Pile 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0396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32308"/>
              </p:ext>
            </p:extLst>
          </p:nvPr>
        </p:nvGraphicFramePr>
        <p:xfrm>
          <a:off x="457200" y="1484313"/>
          <a:ext cx="8229600" cy="4641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Evaluation of Soil </a:t>
            </a:r>
            <a:r>
              <a:rPr lang="en-US" dirty="0"/>
              <a:t>Pile </a:t>
            </a:r>
            <a:r>
              <a:rPr lang="en-US" dirty="0" smtClean="0"/>
              <a:t>Remedial Options - </a:t>
            </a:r>
            <a:br>
              <a:rPr lang="en-US" dirty="0" smtClean="0"/>
            </a:br>
            <a:r>
              <a:rPr lang="en-US" u="sng" dirty="0" smtClean="0"/>
              <a:t>Not yet Implemented</a:t>
            </a:r>
            <a:endParaRPr lang="en-US" u="sng" dirty="0"/>
          </a:p>
        </p:txBody>
      </p:sp>
      <p:sp>
        <p:nvSpPr>
          <p:cNvPr id="14" name="Rectangle 13"/>
          <p:cNvSpPr/>
          <p:nvPr/>
        </p:nvSpPr>
        <p:spPr>
          <a:xfrm>
            <a:off x="2895600" y="5334000"/>
            <a:ext cx="48003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Estimated 90,000 cubic Yards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974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Asphalt Removal </a:t>
            </a:r>
            <a:r>
              <a:rPr lang="en-US" sz="3600" dirty="0" smtClean="0"/>
              <a:t>Project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        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8929"/>
          <a:stretch/>
        </p:blipFill>
        <p:spPr>
          <a:xfrm>
            <a:off x="526598" y="1397881"/>
            <a:ext cx="3816802" cy="4803703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05599645"/>
              </p:ext>
            </p:extLst>
          </p:nvPr>
        </p:nvGraphicFramePr>
        <p:xfrm>
          <a:off x="533400" y="1509305"/>
          <a:ext cx="3436171" cy="289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3657600" y="1021508"/>
            <a:ext cx="5029200" cy="5135420"/>
            <a:chOff x="1048574" y="3867084"/>
            <a:chExt cx="5029200" cy="513542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342" y="3867084"/>
              <a:ext cx="4063998" cy="2286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574" y="6153084"/>
              <a:ext cx="3124200" cy="175736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574" y="7219884"/>
              <a:ext cx="3169103" cy="1782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64750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Paved Area Restoration Activities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75761" y="3537545"/>
            <a:ext cx="3615239" cy="2939455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dirty="0" smtClean="0"/>
              <a:t>Removed a 25,000 </a:t>
            </a:r>
            <a:r>
              <a:rPr lang="en-US" dirty="0"/>
              <a:t>square foot asphalt </a:t>
            </a:r>
            <a:r>
              <a:rPr lang="en-US" dirty="0" smtClean="0"/>
              <a:t>pad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dirty="0" smtClean="0"/>
              <a:t>Graded and seeded excavated area </a:t>
            </a:r>
            <a:r>
              <a:rPr lang="en-US" dirty="0"/>
              <a:t>with </a:t>
            </a:r>
            <a:r>
              <a:rPr lang="en-US" dirty="0" smtClean="0"/>
              <a:t>native </a:t>
            </a:r>
            <a:r>
              <a:rPr lang="en-US" dirty="0"/>
              <a:t>meadow grass seed blend</a:t>
            </a:r>
            <a:endParaRPr lang="en-US" dirty="0" smtClean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099953" y="2000783"/>
            <a:ext cx="4815447" cy="36103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3986036" cy="2242145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3733800" y="2606973"/>
            <a:ext cx="1245379" cy="990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721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Paved Area Restoration Activities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3505200"/>
            <a:ext cx="4038600" cy="2620962"/>
          </a:xfrm>
        </p:spPr>
        <p:txBody>
          <a:bodyPr>
            <a:normAutofit lnSpcReduction="1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dirty="0" smtClean="0"/>
              <a:t>Recycled &gt;300 tons of asphalt material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dirty="0" smtClean="0"/>
              <a:t>Reused high quality sub-base material for on-site road improvements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373604" y="2514600"/>
            <a:ext cx="4541795" cy="255539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3411"/>
            <a:ext cx="4305402" cy="2421789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3806806" y="2382009"/>
            <a:ext cx="1245379" cy="990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320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hio_EGMSMeeting_2013Apr11">
  <a:themeElements>
    <a:clrScheme name="USAID KM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</TotalTime>
  <Words>381</Words>
  <Application>Microsoft Office PowerPoint</Application>
  <PresentationFormat>On-screen Show (4:3)</PresentationFormat>
  <Paragraphs>83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Ohio_EGMSMeeting_2013Apr11</vt:lpstr>
      <vt:lpstr>PowerPoint Presentation</vt:lpstr>
      <vt:lpstr>Presentation Overview</vt:lpstr>
      <vt:lpstr>Site Investigation</vt:lpstr>
      <vt:lpstr>Investigation Methodology</vt:lpstr>
      <vt:lpstr>Soil Pile Findings</vt:lpstr>
      <vt:lpstr>Evaluation of Soil Pile Remedial Options -  Not yet Implemented</vt:lpstr>
      <vt:lpstr>Asphalt Removal Project</vt:lpstr>
      <vt:lpstr>Paved Area Restoration Activities</vt:lpstr>
      <vt:lpstr>Paved Area Restoration Activities</vt:lpstr>
      <vt:lpstr>Soil Pile Test Pit Restoration Activities</vt:lpstr>
      <vt:lpstr>Green Restoration and Community Benefits </vt:lpstr>
      <vt:lpstr>QUESTIONS?</vt:lpstr>
    </vt:vector>
  </TitlesOfParts>
  <Company>Tetra Tech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Anacostia River Sediment Project</dc:title>
  <dc:creator>Shupe, Mark</dc:creator>
  <cp:lastModifiedBy>ServUS</cp:lastModifiedBy>
  <cp:revision>243</cp:revision>
  <cp:lastPrinted>2016-10-05T17:48:48Z</cp:lastPrinted>
  <dcterms:created xsi:type="dcterms:W3CDTF">2014-02-11T15:18:27Z</dcterms:created>
  <dcterms:modified xsi:type="dcterms:W3CDTF">2016-10-05T17:49:24Z</dcterms:modified>
</cp:coreProperties>
</file>