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11"/>
  </p:notesMasterIdLst>
  <p:handoutMasterIdLst>
    <p:handoutMasterId r:id="rId12"/>
  </p:handoutMasterIdLst>
  <p:sldIdLst>
    <p:sldId id="292" r:id="rId2"/>
    <p:sldId id="293" r:id="rId3"/>
    <p:sldId id="299" r:id="rId4"/>
    <p:sldId id="300" r:id="rId5"/>
    <p:sldId id="301" r:id="rId6"/>
    <p:sldId id="294" r:id="rId7"/>
    <p:sldId id="297" r:id="rId8"/>
    <p:sldId id="296" r:id="rId9"/>
    <p:sldId id="298" r:id="rId1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04" userDrawn="1">
          <p15:clr>
            <a:srgbClr val="A4A3A4"/>
          </p15:clr>
        </p15:guide>
        <p15:guide id="4" pos="7536" userDrawn="1">
          <p15:clr>
            <a:srgbClr val="A4A3A4"/>
          </p15:clr>
        </p15:guide>
        <p15:guide id="5" orient="horz" pos="1000" userDrawn="1">
          <p15:clr>
            <a:srgbClr val="A4A3A4"/>
          </p15:clr>
        </p15:guide>
        <p15:guide id="6" orient="horz" pos="11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4" autoAdjust="0"/>
  </p:normalViewPr>
  <p:slideViewPr>
    <p:cSldViewPr snapToGrid="0" showGuides="1">
      <p:cViewPr>
        <p:scale>
          <a:sx n="117" d="100"/>
          <a:sy n="117" d="100"/>
        </p:scale>
        <p:origin x="-108" y="-156"/>
      </p:cViewPr>
      <p:guideLst>
        <p:guide orient="horz" pos="2160"/>
        <p:guide orient="horz" pos="1000"/>
        <p:guide orient="horz" pos="1197"/>
        <p:guide pos="3840"/>
        <p:guide pos="1104"/>
        <p:guide pos="7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762D3-AA27-41D4-A4BA-C2CB688A58FC}" type="datetimeFigureOut">
              <a:rPr lang="en-US" smtClean="0"/>
              <a:t>9/14/2017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56934-42FC-488B-B48B-95799B3AF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41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/>
            </a:lvl1pPr>
          </a:lstStyle>
          <a:p>
            <a:fld id="{CD9C23CA-77DF-48EF-BBE6-78D6957ABD61}" type="datetimeFigureOut">
              <a:rPr lang="en-US" smtClean="0"/>
              <a:t>9/14/2017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/>
            </a:lvl1pPr>
          </a:lstStyle>
          <a:p>
            <a:fld id="{B39F61A6-B65B-4E32-AAC4-0CD3398551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3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8AE1-0F1A-4C07-926B-F19A42E27B9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1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MGP buildings, holders, tanks, and other facilities were demolished between 1983 and 1986. MGP-related aboveground oil storage tanks were removed in 1997.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F61A6-B65B-4E32-AAC4-0CD3398551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6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Consent Decree for Government Property only: a 4.2-acre parcel located between the WG East Station property and the River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NPS as lead agency, in partnership with the District, oversees all of Washington Gas’s investigation and cleanup activities as part of a 2012 CD under CERCLA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8AE1-0F1A-4C07-926B-F19A42E27B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6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8AE1-0F1A-4C07-926B-F19A42E27B9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5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F61A6-B65B-4E32-AAC4-0CD3398551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6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F61A6-B65B-4E32-AAC4-0CD33985511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1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52000">
              <a:schemeClr val="accent2">
                <a:lumMod val="0"/>
                <a:lumOff val="10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2" y="2514600"/>
            <a:ext cx="9351775" cy="2262781"/>
          </a:xfrm>
        </p:spPr>
        <p:txBody>
          <a:bodyPr anchor="b">
            <a:norm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9351774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3" y="6296754"/>
            <a:ext cx="7619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0D2A9FA-C93C-4EFC-A655-60DAAC7883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2088" y="214313"/>
            <a:ext cx="228600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620566" y="214313"/>
            <a:ext cx="228600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049044" y="214313"/>
            <a:ext cx="228600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477522" y="214313"/>
            <a:ext cx="228600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906000" y="214313"/>
            <a:ext cx="2286000" cy="2286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9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53495" y="4343400"/>
            <a:ext cx="1016597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3496" y="5181600"/>
            <a:ext cx="1016597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3" name="Freeform 11"/>
          <p:cNvSpPr/>
          <p:nvPr userDrawn="1"/>
        </p:nvSpPr>
        <p:spPr bwMode="auto">
          <a:xfrm flipV="1">
            <a:off x="-2603" y="491172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Slide Number Placeholder 5"/>
          <p:cNvSpPr txBox="1">
            <a:spLocks/>
          </p:cNvSpPr>
          <p:nvPr userDrawn="1"/>
        </p:nvSpPr>
        <p:spPr bwMode="gray">
          <a:xfrm>
            <a:off x="0" y="498281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42737" y="4343400"/>
            <a:ext cx="1018749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2738" y="5181600"/>
            <a:ext cx="1018749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 userDrawn="1"/>
        </p:nvSpPr>
        <p:spPr bwMode="auto">
          <a:xfrm flipV="1">
            <a:off x="-2603" y="491172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0" y="498281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2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A7DD36-0E56-42F4-8115-66DB9E0A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875D5A-AA49-4742-AD84-7357D14E9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EFEFD4-6957-43A7-BAFE-D636AA333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6E0-3E46-4D0A-A1BD-6D2088D47C48}" type="datetimeFigureOut">
              <a:rPr lang="en-US" smtClean="0"/>
              <a:t>9/14/2017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9BA59-8695-4A85-BF87-F7C54B53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3234CF-14F3-454F-A5CC-E25A8D56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B592E-6B82-4B3A-BF86-2C00E1D424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2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496" y="624110"/>
            <a:ext cx="10165977" cy="741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497" y="1467556"/>
            <a:ext cx="10165976" cy="44436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2603" y="7143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85460"/>
            <a:ext cx="779767" cy="365125"/>
          </a:xfrm>
        </p:spPr>
        <p:txBody>
          <a:bodyPr/>
          <a:lstStyle/>
          <a:p>
            <a:fld id="{60D2A9FA-C93C-4EFC-A655-60DAAC788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254" y="2058750"/>
            <a:ext cx="10176734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4254" y="3530129"/>
            <a:ext cx="10176734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 userDrawn="1"/>
        </p:nvSpPr>
        <p:spPr bwMode="auto">
          <a:xfrm flipV="1">
            <a:off x="-2603" y="31781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0" y="324926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2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64253" y="624110"/>
            <a:ext cx="1016597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4254" y="1912378"/>
            <a:ext cx="5029200" cy="399884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3453" y="1905000"/>
            <a:ext cx="5136777" cy="399884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 userDrawn="1"/>
        </p:nvSpPr>
        <p:spPr bwMode="auto">
          <a:xfrm flipV="1">
            <a:off x="-2603" y="7143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 txBox="1">
            <a:spLocks/>
          </p:cNvSpPr>
          <p:nvPr userDrawn="1"/>
        </p:nvSpPr>
        <p:spPr bwMode="gray">
          <a:xfrm>
            <a:off x="0" y="78546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79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4254" y="1972703"/>
            <a:ext cx="49377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4254" y="2548966"/>
            <a:ext cx="4937760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3227" y="1969475"/>
            <a:ext cx="49377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3227" y="2545738"/>
            <a:ext cx="4937760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 userDrawn="1"/>
        </p:nvSpPr>
        <p:spPr bwMode="auto">
          <a:xfrm flipV="1">
            <a:off x="-2603" y="7143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Slide Number Placeholder 5"/>
          <p:cNvSpPr txBox="1">
            <a:spLocks/>
          </p:cNvSpPr>
          <p:nvPr userDrawn="1"/>
        </p:nvSpPr>
        <p:spPr bwMode="gray">
          <a:xfrm>
            <a:off x="0" y="78546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1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497" y="4800600"/>
            <a:ext cx="10187492" cy="566738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53496" y="634965"/>
            <a:ext cx="10187492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3497" y="5367338"/>
            <a:ext cx="1018749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 userDrawn="1"/>
        </p:nvSpPr>
        <p:spPr bwMode="auto">
          <a:xfrm flipV="1">
            <a:off x="-2603" y="491172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0" y="498281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6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071" y="609600"/>
            <a:ext cx="1042415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6071" y="4354046"/>
            <a:ext cx="1042415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 userDrawn="1"/>
        </p:nvSpPr>
        <p:spPr bwMode="auto">
          <a:xfrm flipV="1">
            <a:off x="-2603" y="31781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0" y="324926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8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3496" y="4354046"/>
            <a:ext cx="101659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Freeform 11"/>
          <p:cNvSpPr/>
          <p:nvPr userDrawn="1"/>
        </p:nvSpPr>
        <p:spPr bwMode="auto">
          <a:xfrm flipV="1">
            <a:off x="-2603" y="3178175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" name="Slide Number Placeholder 5"/>
          <p:cNvSpPr txBox="1">
            <a:spLocks/>
          </p:cNvSpPr>
          <p:nvPr userDrawn="1"/>
        </p:nvSpPr>
        <p:spPr bwMode="gray">
          <a:xfrm>
            <a:off x="0" y="3249260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6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496" y="2438400"/>
            <a:ext cx="1017673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3496" y="5181600"/>
            <a:ext cx="1017673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 userDrawn="1"/>
        </p:nvSpPr>
        <p:spPr bwMode="auto">
          <a:xfrm flipV="1">
            <a:off x="-2603" y="4909596"/>
            <a:ext cx="1062120" cy="507297"/>
          </a:xfrm>
          <a:custGeom>
            <a:avLst/>
            <a:gdLst>
              <a:gd name="connsiteX0" fmla="*/ 9974 w 10018"/>
              <a:gd name="connsiteY0" fmla="*/ 4701 h 10000"/>
              <a:gd name="connsiteX1" fmla="*/ 8533 w 10018"/>
              <a:gd name="connsiteY1" fmla="*/ 188 h 10000"/>
              <a:gd name="connsiteX2" fmla="*/ 8501 w 10018"/>
              <a:gd name="connsiteY2" fmla="*/ 94 h 10000"/>
              <a:gd name="connsiteX3" fmla="*/ 8412 w 10018"/>
              <a:gd name="connsiteY3" fmla="*/ 0 h 10000"/>
              <a:gd name="connsiteX4" fmla="*/ 7841 w 10018"/>
              <a:gd name="connsiteY4" fmla="*/ 0 h 10000"/>
              <a:gd name="connsiteX5" fmla="*/ 3284 w 10018"/>
              <a:gd name="connsiteY5" fmla="*/ 32 h 10000"/>
              <a:gd name="connsiteX6" fmla="*/ 1 w 10018"/>
              <a:gd name="connsiteY6" fmla="*/ 10000 h 10000"/>
              <a:gd name="connsiteX7" fmla="*/ 7841 w 10018"/>
              <a:gd name="connsiteY7" fmla="*/ 9966 h 10000"/>
              <a:gd name="connsiteX8" fmla="*/ 8412 w 10018"/>
              <a:gd name="connsiteY8" fmla="*/ 9966 h 10000"/>
              <a:gd name="connsiteX9" fmla="*/ 8501 w 10018"/>
              <a:gd name="connsiteY9" fmla="*/ 9872 h 10000"/>
              <a:gd name="connsiteX10" fmla="*/ 8533 w 10018"/>
              <a:gd name="connsiteY10" fmla="*/ 9778 h 10000"/>
              <a:gd name="connsiteX11" fmla="*/ 9974 w 10018"/>
              <a:gd name="connsiteY11" fmla="*/ 5265 h 10000"/>
              <a:gd name="connsiteX12" fmla="*/ 9974 w 10018"/>
              <a:gd name="connsiteY12" fmla="*/ 4701 h 10000"/>
              <a:gd name="connsiteX0" fmla="*/ 6690 w 6734"/>
              <a:gd name="connsiteY0" fmla="*/ 4701 h 10000"/>
              <a:gd name="connsiteX1" fmla="*/ 5249 w 6734"/>
              <a:gd name="connsiteY1" fmla="*/ 188 h 10000"/>
              <a:gd name="connsiteX2" fmla="*/ 5217 w 6734"/>
              <a:gd name="connsiteY2" fmla="*/ 94 h 10000"/>
              <a:gd name="connsiteX3" fmla="*/ 5128 w 6734"/>
              <a:gd name="connsiteY3" fmla="*/ 0 h 10000"/>
              <a:gd name="connsiteX4" fmla="*/ 4557 w 6734"/>
              <a:gd name="connsiteY4" fmla="*/ 0 h 10000"/>
              <a:gd name="connsiteX5" fmla="*/ 0 w 6734"/>
              <a:gd name="connsiteY5" fmla="*/ 32 h 10000"/>
              <a:gd name="connsiteX6" fmla="*/ 51 w 6734"/>
              <a:gd name="connsiteY6" fmla="*/ 10000 h 10000"/>
              <a:gd name="connsiteX7" fmla="*/ 4557 w 6734"/>
              <a:gd name="connsiteY7" fmla="*/ 9966 h 10000"/>
              <a:gd name="connsiteX8" fmla="*/ 5128 w 6734"/>
              <a:gd name="connsiteY8" fmla="*/ 9966 h 10000"/>
              <a:gd name="connsiteX9" fmla="*/ 5217 w 6734"/>
              <a:gd name="connsiteY9" fmla="*/ 9872 h 10000"/>
              <a:gd name="connsiteX10" fmla="*/ 5249 w 6734"/>
              <a:gd name="connsiteY10" fmla="*/ 9778 h 10000"/>
              <a:gd name="connsiteX11" fmla="*/ 6690 w 6734"/>
              <a:gd name="connsiteY11" fmla="*/ 5265 h 10000"/>
              <a:gd name="connsiteX12" fmla="*/ 6690 w 6734"/>
              <a:gd name="connsiteY12" fmla="*/ 4701 h 10000"/>
              <a:gd name="connsiteX0" fmla="*/ 9864 w 9929"/>
              <a:gd name="connsiteY0" fmla="*/ 4701 h 10000"/>
              <a:gd name="connsiteX1" fmla="*/ 7724 w 9929"/>
              <a:gd name="connsiteY1" fmla="*/ 188 h 10000"/>
              <a:gd name="connsiteX2" fmla="*/ 7676 w 9929"/>
              <a:gd name="connsiteY2" fmla="*/ 94 h 10000"/>
              <a:gd name="connsiteX3" fmla="*/ 7544 w 9929"/>
              <a:gd name="connsiteY3" fmla="*/ 0 h 10000"/>
              <a:gd name="connsiteX4" fmla="*/ 6696 w 9929"/>
              <a:gd name="connsiteY4" fmla="*/ 0 h 10000"/>
              <a:gd name="connsiteX5" fmla="*/ 0 w 9929"/>
              <a:gd name="connsiteY5" fmla="*/ 32 h 10000"/>
              <a:gd name="connsiteX6" fmla="*/ 5 w 9929"/>
              <a:gd name="connsiteY6" fmla="*/ 10000 h 10000"/>
              <a:gd name="connsiteX7" fmla="*/ 6696 w 9929"/>
              <a:gd name="connsiteY7" fmla="*/ 9966 h 10000"/>
              <a:gd name="connsiteX8" fmla="*/ 7544 w 9929"/>
              <a:gd name="connsiteY8" fmla="*/ 9966 h 10000"/>
              <a:gd name="connsiteX9" fmla="*/ 7676 w 9929"/>
              <a:gd name="connsiteY9" fmla="*/ 9872 h 10000"/>
              <a:gd name="connsiteX10" fmla="*/ 7724 w 9929"/>
              <a:gd name="connsiteY10" fmla="*/ 9778 h 10000"/>
              <a:gd name="connsiteX11" fmla="*/ 9864 w 9929"/>
              <a:gd name="connsiteY11" fmla="*/ 5265 h 10000"/>
              <a:gd name="connsiteX12" fmla="*/ 9864 w 9929"/>
              <a:gd name="connsiteY12" fmla="*/ 47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29" h="10000">
                <a:moveTo>
                  <a:pt x="9864" y="4701"/>
                </a:moveTo>
                <a:lnTo>
                  <a:pt x="7724" y="188"/>
                </a:lnTo>
                <a:cubicBezTo>
                  <a:pt x="7709" y="156"/>
                  <a:pt x="7691" y="126"/>
                  <a:pt x="7676" y="94"/>
                </a:cubicBezTo>
                <a:cubicBezTo>
                  <a:pt x="7633" y="0"/>
                  <a:pt x="7589" y="0"/>
                  <a:pt x="7544" y="0"/>
                </a:cubicBezTo>
                <a:lnTo>
                  <a:pt x="6696" y="0"/>
                </a:lnTo>
                <a:lnTo>
                  <a:pt x="0" y="32"/>
                </a:lnTo>
                <a:cubicBezTo>
                  <a:pt x="13" y="3342"/>
                  <a:pt x="-9" y="6690"/>
                  <a:pt x="5" y="10000"/>
                </a:cubicBezTo>
                <a:lnTo>
                  <a:pt x="6696" y="9966"/>
                </a:lnTo>
                <a:lnTo>
                  <a:pt x="7544" y="9966"/>
                </a:lnTo>
                <a:cubicBezTo>
                  <a:pt x="7589" y="9966"/>
                  <a:pt x="7633" y="9872"/>
                  <a:pt x="7676" y="9872"/>
                </a:cubicBezTo>
                <a:cubicBezTo>
                  <a:pt x="7676" y="9778"/>
                  <a:pt x="7724" y="9778"/>
                  <a:pt x="7724" y="9778"/>
                </a:cubicBezTo>
                <a:lnTo>
                  <a:pt x="9864" y="5265"/>
                </a:lnTo>
                <a:cubicBezTo>
                  <a:pt x="9951" y="5077"/>
                  <a:pt x="9951" y="4889"/>
                  <a:pt x="9864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0" y="4980681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2A9FA-C93C-4EFC-A655-60DAAC788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4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4254" y="624110"/>
            <a:ext cx="1017673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4254" y="1905000"/>
            <a:ext cx="1017673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288473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148565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0D2A9FA-C93C-4EFC-A655-60DAAC7883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5" y="6158298"/>
            <a:ext cx="1696232" cy="4953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-1"/>
            <a:ext cx="12192000" cy="216828"/>
          </a:xfrm>
          <a:prstGeom prst="rect">
            <a:avLst/>
          </a:prstGeom>
          <a:solidFill>
            <a:srgbClr val="238A4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05" y="6075479"/>
            <a:ext cx="508414" cy="6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6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867192-82F5-47B8-BF77-6143E8D79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Washington Gas 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371C77-1143-48D1-9CBA-9661547E8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Update September 14, 2017</a:t>
            </a:r>
          </a:p>
        </p:txBody>
      </p:sp>
    </p:spTree>
    <p:extLst>
      <p:ext uri="{BB962C8B-B14F-4D97-AF65-F5344CB8AC3E}">
        <p14:creationId xmlns:p14="http://schemas.microsoft.com/office/powerpoint/2010/main" val="123597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28" y="1"/>
            <a:ext cx="7495272" cy="6342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88831" r="66623" b="3723"/>
          <a:stretch/>
        </p:blipFill>
        <p:spPr>
          <a:xfrm>
            <a:off x="2416086" y="8164"/>
            <a:ext cx="3017875" cy="99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68" y="1219201"/>
            <a:ext cx="4205009" cy="3756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1"/>
            <a:ext cx="8178800" cy="1381759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Washington Gas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480"/>
            <a:ext cx="8458200" cy="4717360"/>
          </a:xfrm>
        </p:spPr>
        <p:txBody>
          <a:bodyPr>
            <a:normAutofit/>
          </a:bodyPr>
          <a:lstStyle/>
          <a:p>
            <a:r>
              <a:rPr lang="en-US" sz="2400" dirty="0"/>
              <a:t>WG manufactured gas from coal for lighting and heating from 1888 to the mid-1980s.</a:t>
            </a:r>
          </a:p>
          <a:p>
            <a:r>
              <a:rPr lang="en-US" sz="2400" dirty="0"/>
              <a:t>Wastes generated include coal tar, purifier box waste, wood chips, ash, cinders, and clinkers. Historical reports show that these wastes were occasionally placed as fill on the site. </a:t>
            </a:r>
          </a:p>
          <a:p>
            <a:r>
              <a:rPr lang="en-US" sz="2400" dirty="0"/>
              <a:t>The COCs include PAHS, VOCs (particularly benzene), cyanide, </a:t>
            </a:r>
            <a:r>
              <a:rPr lang="en-US" sz="2400" dirty="0" smtClean="0"/>
              <a:t>naphthalene, and </a:t>
            </a:r>
            <a:r>
              <a:rPr lang="en-US" sz="2400" dirty="0"/>
              <a:t>heavy metals. </a:t>
            </a:r>
          </a:p>
          <a:p>
            <a:r>
              <a:rPr lang="en-US" sz="2400" dirty="0"/>
              <a:t>WG performed voluntary cleanup actions under EPA oversight and currently operates a pump and treat system that is designed to capture contaminated groundwater.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6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56FD1B-C4CB-4B16-A720-C3D63998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27294" r="30352" b="44952"/>
          <a:stretch/>
        </p:blipFill>
        <p:spPr>
          <a:xfrm>
            <a:off x="1701462" y="0"/>
            <a:ext cx="8859795" cy="6871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265E97-8DF3-4918-8EF9-031A7155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340" y="124423"/>
            <a:ext cx="10165977" cy="1395458"/>
          </a:xfrm>
        </p:spPr>
        <p:txBody>
          <a:bodyPr>
            <a:normAutofit/>
          </a:bodyPr>
          <a:lstStyle/>
          <a:p>
            <a:r>
              <a:rPr lang="en-US" dirty="0"/>
              <a:t>Washington Gas Site </a:t>
            </a:r>
            <a:br>
              <a:rPr lang="en-US" dirty="0"/>
            </a:br>
            <a:r>
              <a:rPr lang="en-US" dirty="0"/>
              <a:t>Pre-demolition (1951)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9A2B2EBD-D254-4D9B-9CF2-E4278A53C8E9}"/>
              </a:ext>
            </a:extLst>
          </p:cNvPr>
          <p:cNvSpPr/>
          <p:nvPr/>
        </p:nvSpPr>
        <p:spPr>
          <a:xfrm>
            <a:off x="3492500" y="1320800"/>
            <a:ext cx="3898900" cy="3276600"/>
          </a:xfrm>
          <a:custGeom>
            <a:avLst/>
            <a:gdLst>
              <a:gd name="connsiteX0" fmla="*/ 76200 w 3898900"/>
              <a:gd name="connsiteY0" fmla="*/ 12700 h 3276600"/>
              <a:gd name="connsiteX1" fmla="*/ 1295400 w 3898900"/>
              <a:gd name="connsiteY1" fmla="*/ 0 h 3276600"/>
              <a:gd name="connsiteX2" fmla="*/ 3898900 w 3898900"/>
              <a:gd name="connsiteY2" fmla="*/ 1003300 h 3276600"/>
              <a:gd name="connsiteX3" fmla="*/ 3810000 w 3898900"/>
              <a:gd name="connsiteY3" fmla="*/ 1320800 h 3276600"/>
              <a:gd name="connsiteX4" fmla="*/ 508000 w 3898900"/>
              <a:gd name="connsiteY4" fmla="*/ 3276600 h 3276600"/>
              <a:gd name="connsiteX5" fmla="*/ 0 w 3898900"/>
              <a:gd name="connsiteY5" fmla="*/ 2921000 h 3276600"/>
              <a:gd name="connsiteX6" fmla="*/ 76200 w 3898900"/>
              <a:gd name="connsiteY6" fmla="*/ 127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8900" h="3276600">
                <a:moveTo>
                  <a:pt x="76200" y="12700"/>
                </a:moveTo>
                <a:lnTo>
                  <a:pt x="1295400" y="0"/>
                </a:lnTo>
                <a:lnTo>
                  <a:pt x="3898900" y="1003300"/>
                </a:lnTo>
                <a:lnTo>
                  <a:pt x="3810000" y="1320800"/>
                </a:lnTo>
                <a:lnTo>
                  <a:pt x="508000" y="3276600"/>
                </a:lnTo>
                <a:lnTo>
                  <a:pt x="0" y="2921000"/>
                </a:lnTo>
                <a:lnTo>
                  <a:pt x="76200" y="12700"/>
                </a:lnTo>
                <a:close/>
              </a:path>
            </a:pathLst>
          </a:cu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49D07FF7-90C8-44FC-92A5-327A5C4A7422}"/>
              </a:ext>
            </a:extLst>
          </p:cNvPr>
          <p:cNvSpPr/>
          <p:nvPr/>
        </p:nvSpPr>
        <p:spPr>
          <a:xfrm>
            <a:off x="3467100" y="4241800"/>
            <a:ext cx="558800" cy="749300"/>
          </a:xfrm>
          <a:custGeom>
            <a:avLst/>
            <a:gdLst>
              <a:gd name="connsiteX0" fmla="*/ 25400 w 558800"/>
              <a:gd name="connsiteY0" fmla="*/ 0 h 749300"/>
              <a:gd name="connsiteX1" fmla="*/ 0 w 558800"/>
              <a:gd name="connsiteY1" fmla="*/ 749300 h 749300"/>
              <a:gd name="connsiteX2" fmla="*/ 558800 w 558800"/>
              <a:gd name="connsiteY2" fmla="*/ 381000 h 749300"/>
              <a:gd name="connsiteX3" fmla="*/ 25400 w 558800"/>
              <a:gd name="connsiteY3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800" h="749300">
                <a:moveTo>
                  <a:pt x="25400" y="0"/>
                </a:moveTo>
                <a:lnTo>
                  <a:pt x="0" y="749300"/>
                </a:lnTo>
                <a:lnTo>
                  <a:pt x="558800" y="381000"/>
                </a:lnTo>
                <a:lnTo>
                  <a:pt x="2540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4C85268F-2E9D-46F9-A724-B7D977D9072C}"/>
              </a:ext>
            </a:extLst>
          </p:cNvPr>
          <p:cNvSpPr/>
          <p:nvPr/>
        </p:nvSpPr>
        <p:spPr>
          <a:xfrm>
            <a:off x="4457700" y="4025900"/>
            <a:ext cx="457200" cy="292100"/>
          </a:xfrm>
          <a:custGeom>
            <a:avLst/>
            <a:gdLst>
              <a:gd name="connsiteX0" fmla="*/ 38100 w 457200"/>
              <a:gd name="connsiteY0" fmla="*/ 0 h 292100"/>
              <a:gd name="connsiteX1" fmla="*/ 0 w 457200"/>
              <a:gd name="connsiteY1" fmla="*/ 292100 h 292100"/>
              <a:gd name="connsiteX2" fmla="*/ 457200 w 457200"/>
              <a:gd name="connsiteY2" fmla="*/ 38100 h 292100"/>
              <a:gd name="connsiteX3" fmla="*/ 38100 w 457200"/>
              <a:gd name="connsiteY3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92100">
                <a:moveTo>
                  <a:pt x="38100" y="0"/>
                </a:moveTo>
                <a:lnTo>
                  <a:pt x="0" y="292100"/>
                </a:lnTo>
                <a:lnTo>
                  <a:pt x="457200" y="38100"/>
                </a:lnTo>
                <a:lnTo>
                  <a:pt x="3810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600EE3F1-79BC-4E22-8B54-6139DA9B6278}"/>
              </a:ext>
            </a:extLst>
          </p:cNvPr>
          <p:cNvSpPr/>
          <p:nvPr/>
        </p:nvSpPr>
        <p:spPr>
          <a:xfrm>
            <a:off x="2108200" y="4813300"/>
            <a:ext cx="2235200" cy="2057400"/>
          </a:xfrm>
          <a:custGeom>
            <a:avLst/>
            <a:gdLst>
              <a:gd name="connsiteX0" fmla="*/ 0 w 2209800"/>
              <a:gd name="connsiteY0" fmla="*/ 939800 h 2057400"/>
              <a:gd name="connsiteX1" fmla="*/ 177800 w 2209800"/>
              <a:gd name="connsiteY1" fmla="*/ 2057400 h 2057400"/>
              <a:gd name="connsiteX2" fmla="*/ 2146300 w 2209800"/>
              <a:gd name="connsiteY2" fmla="*/ 812800 h 2057400"/>
              <a:gd name="connsiteX3" fmla="*/ 1955800 w 2209800"/>
              <a:gd name="connsiteY3" fmla="*/ 457200 h 2057400"/>
              <a:gd name="connsiteX4" fmla="*/ 2209800 w 2209800"/>
              <a:gd name="connsiteY4" fmla="*/ 254000 h 2057400"/>
              <a:gd name="connsiteX5" fmla="*/ 2057400 w 2209800"/>
              <a:gd name="connsiteY5" fmla="*/ 0 h 2057400"/>
              <a:gd name="connsiteX6" fmla="*/ 1308100 w 2209800"/>
              <a:gd name="connsiteY6" fmla="*/ 431800 h 2057400"/>
              <a:gd name="connsiteX7" fmla="*/ 1460500 w 2209800"/>
              <a:gd name="connsiteY7" fmla="*/ 952500 h 2057400"/>
              <a:gd name="connsiteX8" fmla="*/ 1104900 w 2209800"/>
              <a:gd name="connsiteY8" fmla="*/ 1193800 h 2057400"/>
              <a:gd name="connsiteX9" fmla="*/ 914400 w 2209800"/>
              <a:gd name="connsiteY9" fmla="*/ 990600 h 2057400"/>
              <a:gd name="connsiteX10" fmla="*/ 0 w 2209800"/>
              <a:gd name="connsiteY10" fmla="*/ 939800 h 2057400"/>
              <a:gd name="connsiteX0" fmla="*/ 0 w 2209800"/>
              <a:gd name="connsiteY0" fmla="*/ 939800 h 2057400"/>
              <a:gd name="connsiteX1" fmla="*/ 50800 w 2209800"/>
              <a:gd name="connsiteY1" fmla="*/ 1346200 h 2057400"/>
              <a:gd name="connsiteX2" fmla="*/ 177800 w 2209800"/>
              <a:gd name="connsiteY2" fmla="*/ 2057400 h 2057400"/>
              <a:gd name="connsiteX3" fmla="*/ 2146300 w 2209800"/>
              <a:gd name="connsiteY3" fmla="*/ 812800 h 2057400"/>
              <a:gd name="connsiteX4" fmla="*/ 1955800 w 2209800"/>
              <a:gd name="connsiteY4" fmla="*/ 457200 h 2057400"/>
              <a:gd name="connsiteX5" fmla="*/ 2209800 w 2209800"/>
              <a:gd name="connsiteY5" fmla="*/ 254000 h 2057400"/>
              <a:gd name="connsiteX6" fmla="*/ 2057400 w 2209800"/>
              <a:gd name="connsiteY6" fmla="*/ 0 h 2057400"/>
              <a:gd name="connsiteX7" fmla="*/ 1308100 w 2209800"/>
              <a:gd name="connsiteY7" fmla="*/ 431800 h 2057400"/>
              <a:gd name="connsiteX8" fmla="*/ 1460500 w 2209800"/>
              <a:gd name="connsiteY8" fmla="*/ 952500 h 2057400"/>
              <a:gd name="connsiteX9" fmla="*/ 1104900 w 2209800"/>
              <a:gd name="connsiteY9" fmla="*/ 1193800 h 2057400"/>
              <a:gd name="connsiteX10" fmla="*/ 914400 w 2209800"/>
              <a:gd name="connsiteY10" fmla="*/ 990600 h 2057400"/>
              <a:gd name="connsiteX11" fmla="*/ 0 w 2209800"/>
              <a:gd name="connsiteY11" fmla="*/ 939800 h 2057400"/>
              <a:gd name="connsiteX0" fmla="*/ 25400 w 2235200"/>
              <a:gd name="connsiteY0" fmla="*/ 939800 h 2057400"/>
              <a:gd name="connsiteX1" fmla="*/ 0 w 2235200"/>
              <a:gd name="connsiteY1" fmla="*/ 1346200 h 2057400"/>
              <a:gd name="connsiteX2" fmla="*/ 203200 w 2235200"/>
              <a:gd name="connsiteY2" fmla="*/ 2057400 h 2057400"/>
              <a:gd name="connsiteX3" fmla="*/ 2171700 w 2235200"/>
              <a:gd name="connsiteY3" fmla="*/ 812800 h 2057400"/>
              <a:gd name="connsiteX4" fmla="*/ 1981200 w 2235200"/>
              <a:gd name="connsiteY4" fmla="*/ 457200 h 2057400"/>
              <a:gd name="connsiteX5" fmla="*/ 2235200 w 2235200"/>
              <a:gd name="connsiteY5" fmla="*/ 254000 h 2057400"/>
              <a:gd name="connsiteX6" fmla="*/ 2082800 w 2235200"/>
              <a:gd name="connsiteY6" fmla="*/ 0 h 2057400"/>
              <a:gd name="connsiteX7" fmla="*/ 1333500 w 2235200"/>
              <a:gd name="connsiteY7" fmla="*/ 431800 h 2057400"/>
              <a:gd name="connsiteX8" fmla="*/ 1485900 w 2235200"/>
              <a:gd name="connsiteY8" fmla="*/ 952500 h 2057400"/>
              <a:gd name="connsiteX9" fmla="*/ 1130300 w 2235200"/>
              <a:gd name="connsiteY9" fmla="*/ 1193800 h 2057400"/>
              <a:gd name="connsiteX10" fmla="*/ 939800 w 2235200"/>
              <a:gd name="connsiteY10" fmla="*/ 990600 h 2057400"/>
              <a:gd name="connsiteX11" fmla="*/ 25400 w 2235200"/>
              <a:gd name="connsiteY11" fmla="*/ 9398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5200" h="2057400">
                <a:moveTo>
                  <a:pt x="25400" y="939800"/>
                </a:moveTo>
                <a:lnTo>
                  <a:pt x="0" y="1346200"/>
                </a:lnTo>
                <a:lnTo>
                  <a:pt x="203200" y="2057400"/>
                </a:lnTo>
                <a:lnTo>
                  <a:pt x="2171700" y="812800"/>
                </a:lnTo>
                <a:lnTo>
                  <a:pt x="1981200" y="457200"/>
                </a:lnTo>
                <a:lnTo>
                  <a:pt x="2235200" y="254000"/>
                </a:lnTo>
                <a:lnTo>
                  <a:pt x="2082800" y="0"/>
                </a:lnTo>
                <a:lnTo>
                  <a:pt x="1333500" y="431800"/>
                </a:lnTo>
                <a:lnTo>
                  <a:pt x="1485900" y="952500"/>
                </a:lnTo>
                <a:lnTo>
                  <a:pt x="1130300" y="1193800"/>
                </a:lnTo>
                <a:lnTo>
                  <a:pt x="939800" y="990600"/>
                </a:lnTo>
                <a:lnTo>
                  <a:pt x="25400" y="9398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E11EF9A-D152-4290-80F0-02BAB5CFD190}"/>
              </a:ext>
            </a:extLst>
          </p:cNvPr>
          <p:cNvSpPr/>
          <p:nvPr/>
        </p:nvSpPr>
        <p:spPr>
          <a:xfrm>
            <a:off x="4292600" y="3429000"/>
            <a:ext cx="2324100" cy="1816100"/>
          </a:xfrm>
          <a:custGeom>
            <a:avLst/>
            <a:gdLst>
              <a:gd name="connsiteX0" fmla="*/ 0 w 2362200"/>
              <a:gd name="connsiteY0" fmla="*/ 1308100 h 1841500"/>
              <a:gd name="connsiteX1" fmla="*/ 139700 w 2362200"/>
              <a:gd name="connsiteY1" fmla="*/ 1562100 h 1841500"/>
              <a:gd name="connsiteX2" fmla="*/ 279400 w 2362200"/>
              <a:gd name="connsiteY2" fmla="*/ 1460500 h 1841500"/>
              <a:gd name="connsiteX3" fmla="*/ 546100 w 2362200"/>
              <a:gd name="connsiteY3" fmla="*/ 1841500 h 1841500"/>
              <a:gd name="connsiteX4" fmla="*/ 2362200 w 2362200"/>
              <a:gd name="connsiteY4" fmla="*/ 520700 h 1841500"/>
              <a:gd name="connsiteX5" fmla="*/ 1981200 w 2362200"/>
              <a:gd name="connsiteY5" fmla="*/ 0 h 1841500"/>
              <a:gd name="connsiteX6" fmla="*/ 0 w 2362200"/>
              <a:gd name="connsiteY6" fmla="*/ 1308100 h 1841500"/>
              <a:gd name="connsiteX0" fmla="*/ 0 w 2324100"/>
              <a:gd name="connsiteY0" fmla="*/ 1308100 h 1841500"/>
              <a:gd name="connsiteX1" fmla="*/ 139700 w 2324100"/>
              <a:gd name="connsiteY1" fmla="*/ 1562100 h 1841500"/>
              <a:gd name="connsiteX2" fmla="*/ 279400 w 2324100"/>
              <a:gd name="connsiteY2" fmla="*/ 1460500 h 1841500"/>
              <a:gd name="connsiteX3" fmla="*/ 546100 w 2324100"/>
              <a:gd name="connsiteY3" fmla="*/ 1841500 h 1841500"/>
              <a:gd name="connsiteX4" fmla="*/ 2324100 w 2324100"/>
              <a:gd name="connsiteY4" fmla="*/ 482600 h 1841500"/>
              <a:gd name="connsiteX5" fmla="*/ 1981200 w 2324100"/>
              <a:gd name="connsiteY5" fmla="*/ 0 h 1841500"/>
              <a:gd name="connsiteX6" fmla="*/ 0 w 2324100"/>
              <a:gd name="connsiteY6" fmla="*/ 1308100 h 1841500"/>
              <a:gd name="connsiteX0" fmla="*/ 0 w 2324100"/>
              <a:gd name="connsiteY0" fmla="*/ 1308100 h 1816100"/>
              <a:gd name="connsiteX1" fmla="*/ 139700 w 2324100"/>
              <a:gd name="connsiteY1" fmla="*/ 1562100 h 1816100"/>
              <a:gd name="connsiteX2" fmla="*/ 279400 w 2324100"/>
              <a:gd name="connsiteY2" fmla="*/ 1460500 h 1816100"/>
              <a:gd name="connsiteX3" fmla="*/ 533400 w 2324100"/>
              <a:gd name="connsiteY3" fmla="*/ 1816100 h 1816100"/>
              <a:gd name="connsiteX4" fmla="*/ 2324100 w 2324100"/>
              <a:gd name="connsiteY4" fmla="*/ 482600 h 1816100"/>
              <a:gd name="connsiteX5" fmla="*/ 1981200 w 2324100"/>
              <a:gd name="connsiteY5" fmla="*/ 0 h 1816100"/>
              <a:gd name="connsiteX6" fmla="*/ 0 w 2324100"/>
              <a:gd name="connsiteY6" fmla="*/ 130810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4100" h="1816100">
                <a:moveTo>
                  <a:pt x="0" y="1308100"/>
                </a:moveTo>
                <a:lnTo>
                  <a:pt x="139700" y="1562100"/>
                </a:lnTo>
                <a:lnTo>
                  <a:pt x="279400" y="1460500"/>
                </a:lnTo>
                <a:lnTo>
                  <a:pt x="533400" y="1816100"/>
                </a:lnTo>
                <a:lnTo>
                  <a:pt x="2324100" y="482600"/>
                </a:lnTo>
                <a:lnTo>
                  <a:pt x="1981200" y="0"/>
                </a:lnTo>
                <a:lnTo>
                  <a:pt x="0" y="13081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llout: Bent Line 7">
            <a:extLst>
              <a:ext uri="{FF2B5EF4-FFF2-40B4-BE49-F238E27FC236}">
                <a16:creationId xmlns="" xmlns:a16="http://schemas.microsoft.com/office/drawing/2014/main" id="{13BB6CBD-C4DD-4A9B-90DA-0D8C9C1411A7}"/>
              </a:ext>
            </a:extLst>
          </p:cNvPr>
          <p:cNvSpPr/>
          <p:nvPr/>
        </p:nvSpPr>
        <p:spPr>
          <a:xfrm>
            <a:off x="1047750" y="4092702"/>
            <a:ext cx="1485900" cy="612648"/>
          </a:xfrm>
          <a:prstGeom prst="borderCallout2">
            <a:avLst>
              <a:gd name="adj1" fmla="val 37407"/>
              <a:gd name="adj2" fmla="val 96795"/>
              <a:gd name="adj3" fmla="val 39480"/>
              <a:gd name="adj4" fmla="val 105555"/>
              <a:gd name="adj5" fmla="val 209929"/>
              <a:gd name="adj6" fmla="val 1747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Government Property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C83AEDD-8649-45E7-A8FD-BCB676935D8A}"/>
              </a:ext>
            </a:extLst>
          </p:cNvPr>
          <p:cNvCxnSpPr>
            <a:cxnSpLocks/>
          </p:cNvCxnSpPr>
          <p:nvPr/>
        </p:nvCxnSpPr>
        <p:spPr>
          <a:xfrm>
            <a:off x="2624138" y="4337050"/>
            <a:ext cx="957262" cy="260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7E33642-2E9D-45C5-AE62-CDF7D6CB81DE}"/>
              </a:ext>
            </a:extLst>
          </p:cNvPr>
          <p:cNvCxnSpPr>
            <a:cxnSpLocks/>
          </p:cNvCxnSpPr>
          <p:nvPr/>
        </p:nvCxnSpPr>
        <p:spPr>
          <a:xfrm flipV="1">
            <a:off x="2624138" y="4171951"/>
            <a:ext cx="1922462" cy="163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llout: Bent Line 17">
            <a:extLst>
              <a:ext uri="{FF2B5EF4-FFF2-40B4-BE49-F238E27FC236}">
                <a16:creationId xmlns="" xmlns:a16="http://schemas.microsoft.com/office/drawing/2014/main" id="{7E572A88-A36C-4A57-8885-F2C09AC2F82C}"/>
              </a:ext>
            </a:extLst>
          </p:cNvPr>
          <p:cNvSpPr/>
          <p:nvPr/>
        </p:nvSpPr>
        <p:spPr>
          <a:xfrm>
            <a:off x="1701462" y="1599691"/>
            <a:ext cx="1665626" cy="612648"/>
          </a:xfrm>
          <a:prstGeom prst="borderCallout2">
            <a:avLst>
              <a:gd name="adj1" fmla="val 37407"/>
              <a:gd name="adj2" fmla="val 96795"/>
              <a:gd name="adj3" fmla="val 39480"/>
              <a:gd name="adj4" fmla="val 105555"/>
              <a:gd name="adj5" fmla="val 73113"/>
              <a:gd name="adj6" fmla="val 145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Washington Gas (EPA cleanup)</a:t>
            </a:r>
          </a:p>
        </p:txBody>
      </p:sp>
    </p:spTree>
    <p:extLst>
      <p:ext uri="{BB962C8B-B14F-4D97-AF65-F5344CB8AC3E}">
        <p14:creationId xmlns:p14="http://schemas.microsoft.com/office/powerpoint/2010/main" val="40072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91B8FE-A592-43D2-8E86-26889DDC7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7712" r="27241" b="41459"/>
          <a:stretch/>
        </p:blipFill>
        <p:spPr>
          <a:xfrm>
            <a:off x="1971231" y="0"/>
            <a:ext cx="879943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6E7CBEA-D1E6-4AB4-9E6D-455E6AE0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28" y="149824"/>
            <a:ext cx="10165977" cy="18519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Washington Gas Site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Post demolition (2017)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87D2ABD-812C-44D8-86F4-24909AABC59F}"/>
              </a:ext>
            </a:extLst>
          </p:cNvPr>
          <p:cNvSpPr/>
          <p:nvPr/>
        </p:nvSpPr>
        <p:spPr>
          <a:xfrm>
            <a:off x="3323968" y="2310714"/>
            <a:ext cx="2681416" cy="2335427"/>
          </a:xfrm>
          <a:custGeom>
            <a:avLst/>
            <a:gdLst>
              <a:gd name="connsiteX0" fmla="*/ 0 w 2780270"/>
              <a:gd name="connsiteY0" fmla="*/ 49427 h 2335427"/>
              <a:gd name="connsiteX1" fmla="*/ 1421027 w 2780270"/>
              <a:gd name="connsiteY1" fmla="*/ 0 h 2335427"/>
              <a:gd name="connsiteX2" fmla="*/ 2780270 w 2780270"/>
              <a:gd name="connsiteY2" fmla="*/ 568410 h 2335427"/>
              <a:gd name="connsiteX3" fmla="*/ 2669059 w 2780270"/>
              <a:gd name="connsiteY3" fmla="*/ 889686 h 2335427"/>
              <a:gd name="connsiteX4" fmla="*/ 654908 w 2780270"/>
              <a:gd name="connsiteY4" fmla="*/ 2335427 h 2335427"/>
              <a:gd name="connsiteX5" fmla="*/ 160637 w 2780270"/>
              <a:gd name="connsiteY5" fmla="*/ 2174789 h 2335427"/>
              <a:gd name="connsiteX6" fmla="*/ 0 w 2780270"/>
              <a:gd name="connsiteY6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556054 w 2681416"/>
              <a:gd name="connsiteY4" fmla="*/ 2335427 h 2335427"/>
              <a:gd name="connsiteX5" fmla="*/ 61783 w 2681416"/>
              <a:gd name="connsiteY5" fmla="*/ 2174789 h 2335427"/>
              <a:gd name="connsiteX6" fmla="*/ 0 w 2681416"/>
              <a:gd name="connsiteY6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556054 w 2681416"/>
              <a:gd name="connsiteY4" fmla="*/ 2335427 h 2335427"/>
              <a:gd name="connsiteX5" fmla="*/ 24713 w 2681416"/>
              <a:gd name="connsiteY5" fmla="*/ 2174789 h 2335427"/>
              <a:gd name="connsiteX6" fmla="*/ 0 w 2681416"/>
              <a:gd name="connsiteY6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1371600 w 2681416"/>
              <a:gd name="connsiteY4" fmla="*/ 1729945 h 2335427"/>
              <a:gd name="connsiteX5" fmla="*/ 556054 w 2681416"/>
              <a:gd name="connsiteY5" fmla="*/ 2335427 h 2335427"/>
              <a:gd name="connsiteX6" fmla="*/ 24713 w 2681416"/>
              <a:gd name="connsiteY6" fmla="*/ 2174789 h 2335427"/>
              <a:gd name="connsiteX7" fmla="*/ 0 w 2681416"/>
              <a:gd name="connsiteY7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1371600 w 2681416"/>
              <a:gd name="connsiteY4" fmla="*/ 1729945 h 2335427"/>
              <a:gd name="connsiteX5" fmla="*/ 556054 w 2681416"/>
              <a:gd name="connsiteY5" fmla="*/ 2335427 h 2335427"/>
              <a:gd name="connsiteX6" fmla="*/ 24713 w 2681416"/>
              <a:gd name="connsiteY6" fmla="*/ 2174789 h 2335427"/>
              <a:gd name="connsiteX7" fmla="*/ 0 w 2681416"/>
              <a:gd name="connsiteY7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1371600 w 2681416"/>
              <a:gd name="connsiteY4" fmla="*/ 1729945 h 2335427"/>
              <a:gd name="connsiteX5" fmla="*/ 1025610 w 2681416"/>
              <a:gd name="connsiteY5" fmla="*/ 2051221 h 2335427"/>
              <a:gd name="connsiteX6" fmla="*/ 556054 w 2681416"/>
              <a:gd name="connsiteY6" fmla="*/ 2335427 h 2335427"/>
              <a:gd name="connsiteX7" fmla="*/ 24713 w 2681416"/>
              <a:gd name="connsiteY7" fmla="*/ 2174789 h 2335427"/>
              <a:gd name="connsiteX8" fmla="*/ 0 w 2681416"/>
              <a:gd name="connsiteY8" fmla="*/ 49427 h 2335427"/>
              <a:gd name="connsiteX0" fmla="*/ 0 w 2681416"/>
              <a:gd name="connsiteY0" fmla="*/ 49427 h 2335427"/>
              <a:gd name="connsiteX1" fmla="*/ 1322173 w 2681416"/>
              <a:gd name="connsiteY1" fmla="*/ 0 h 2335427"/>
              <a:gd name="connsiteX2" fmla="*/ 2681416 w 2681416"/>
              <a:gd name="connsiteY2" fmla="*/ 568410 h 2335427"/>
              <a:gd name="connsiteX3" fmla="*/ 2570205 w 2681416"/>
              <a:gd name="connsiteY3" fmla="*/ 889686 h 2335427"/>
              <a:gd name="connsiteX4" fmla="*/ 1466850 w 2681416"/>
              <a:gd name="connsiteY4" fmla="*/ 1768045 h 2335427"/>
              <a:gd name="connsiteX5" fmla="*/ 1025610 w 2681416"/>
              <a:gd name="connsiteY5" fmla="*/ 2051221 h 2335427"/>
              <a:gd name="connsiteX6" fmla="*/ 556054 w 2681416"/>
              <a:gd name="connsiteY6" fmla="*/ 2335427 h 2335427"/>
              <a:gd name="connsiteX7" fmla="*/ 24713 w 2681416"/>
              <a:gd name="connsiteY7" fmla="*/ 2174789 h 2335427"/>
              <a:gd name="connsiteX8" fmla="*/ 0 w 2681416"/>
              <a:gd name="connsiteY8" fmla="*/ 49427 h 233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416" h="2335427">
                <a:moveTo>
                  <a:pt x="0" y="49427"/>
                </a:moveTo>
                <a:lnTo>
                  <a:pt x="1322173" y="0"/>
                </a:lnTo>
                <a:lnTo>
                  <a:pt x="2681416" y="568410"/>
                </a:lnTo>
                <a:lnTo>
                  <a:pt x="2570205" y="889686"/>
                </a:lnTo>
                <a:lnTo>
                  <a:pt x="1466850" y="1768045"/>
                </a:lnTo>
                <a:cubicBezTo>
                  <a:pt x="1209418" y="1961634"/>
                  <a:pt x="1161534" y="1950307"/>
                  <a:pt x="1025610" y="2051221"/>
                </a:cubicBezTo>
                <a:cubicBezTo>
                  <a:pt x="889686" y="2152135"/>
                  <a:pt x="722870" y="2314832"/>
                  <a:pt x="556054" y="2335427"/>
                </a:cubicBezTo>
                <a:lnTo>
                  <a:pt x="24713" y="2174789"/>
                </a:lnTo>
                <a:lnTo>
                  <a:pt x="0" y="49427"/>
                </a:lnTo>
                <a:close/>
              </a:path>
            </a:pathLst>
          </a:cu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77A3A0D-F0F4-44D1-8565-1D46220A55EA}"/>
              </a:ext>
            </a:extLst>
          </p:cNvPr>
          <p:cNvSpPr/>
          <p:nvPr/>
        </p:nvSpPr>
        <p:spPr>
          <a:xfrm>
            <a:off x="3385751" y="4497859"/>
            <a:ext cx="469557" cy="556055"/>
          </a:xfrm>
          <a:custGeom>
            <a:avLst/>
            <a:gdLst>
              <a:gd name="connsiteX0" fmla="*/ 0 w 518984"/>
              <a:gd name="connsiteY0" fmla="*/ 0 h 556055"/>
              <a:gd name="connsiteX1" fmla="*/ 74141 w 518984"/>
              <a:gd name="connsiteY1" fmla="*/ 556055 h 556055"/>
              <a:gd name="connsiteX2" fmla="*/ 518984 w 518984"/>
              <a:gd name="connsiteY2" fmla="*/ 172995 h 556055"/>
              <a:gd name="connsiteX3" fmla="*/ 0 w 518984"/>
              <a:gd name="connsiteY3" fmla="*/ 0 h 556055"/>
              <a:gd name="connsiteX0" fmla="*/ 0 w 469557"/>
              <a:gd name="connsiteY0" fmla="*/ 0 h 556055"/>
              <a:gd name="connsiteX1" fmla="*/ 24714 w 469557"/>
              <a:gd name="connsiteY1" fmla="*/ 556055 h 556055"/>
              <a:gd name="connsiteX2" fmla="*/ 469557 w 469557"/>
              <a:gd name="connsiteY2" fmla="*/ 172995 h 556055"/>
              <a:gd name="connsiteX3" fmla="*/ 0 w 469557"/>
              <a:gd name="connsiteY3" fmla="*/ 0 h 55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557" h="556055">
                <a:moveTo>
                  <a:pt x="0" y="0"/>
                </a:moveTo>
                <a:lnTo>
                  <a:pt x="24714" y="556055"/>
                </a:lnTo>
                <a:lnTo>
                  <a:pt x="469557" y="17299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B2FA04E-5990-46E8-95E9-C8BF2D2BFBAA}"/>
              </a:ext>
            </a:extLst>
          </p:cNvPr>
          <p:cNvSpPr/>
          <p:nvPr/>
        </p:nvSpPr>
        <p:spPr>
          <a:xfrm>
            <a:off x="4337222" y="4077730"/>
            <a:ext cx="457200" cy="308919"/>
          </a:xfrm>
          <a:custGeom>
            <a:avLst/>
            <a:gdLst>
              <a:gd name="connsiteX0" fmla="*/ 0 w 457200"/>
              <a:gd name="connsiteY0" fmla="*/ 0 h 308919"/>
              <a:gd name="connsiteX1" fmla="*/ 0 w 457200"/>
              <a:gd name="connsiteY1" fmla="*/ 308919 h 308919"/>
              <a:gd name="connsiteX2" fmla="*/ 457200 w 457200"/>
              <a:gd name="connsiteY2" fmla="*/ 0 h 308919"/>
              <a:gd name="connsiteX3" fmla="*/ 0 w 457200"/>
              <a:gd name="connsiteY3" fmla="*/ 0 h 30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308919">
                <a:moveTo>
                  <a:pt x="0" y="0"/>
                </a:moveTo>
                <a:lnTo>
                  <a:pt x="0" y="308919"/>
                </a:lnTo>
                <a:lnTo>
                  <a:pt x="457200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C0C6718-FC01-4490-8A42-FDC6E3235AA9}"/>
              </a:ext>
            </a:extLst>
          </p:cNvPr>
          <p:cNvSpPr/>
          <p:nvPr/>
        </p:nvSpPr>
        <p:spPr>
          <a:xfrm>
            <a:off x="2610853" y="4860758"/>
            <a:ext cx="1503947" cy="1792705"/>
          </a:xfrm>
          <a:custGeom>
            <a:avLst/>
            <a:gdLst>
              <a:gd name="connsiteX0" fmla="*/ 0 w 1503947"/>
              <a:gd name="connsiteY0" fmla="*/ 830179 h 1792705"/>
              <a:gd name="connsiteX1" fmla="*/ 48126 w 1503947"/>
              <a:gd name="connsiteY1" fmla="*/ 1419726 h 1792705"/>
              <a:gd name="connsiteX2" fmla="*/ 180473 w 1503947"/>
              <a:gd name="connsiteY2" fmla="*/ 1792705 h 1792705"/>
              <a:gd name="connsiteX3" fmla="*/ 1503947 w 1503947"/>
              <a:gd name="connsiteY3" fmla="*/ 673768 h 1792705"/>
              <a:gd name="connsiteX4" fmla="*/ 1251284 w 1503947"/>
              <a:gd name="connsiteY4" fmla="*/ 385010 h 1792705"/>
              <a:gd name="connsiteX5" fmla="*/ 1455821 w 1503947"/>
              <a:gd name="connsiteY5" fmla="*/ 156410 h 1792705"/>
              <a:gd name="connsiteX6" fmla="*/ 1347536 w 1503947"/>
              <a:gd name="connsiteY6" fmla="*/ 0 h 1792705"/>
              <a:gd name="connsiteX7" fmla="*/ 830179 w 1503947"/>
              <a:gd name="connsiteY7" fmla="*/ 372979 h 1792705"/>
              <a:gd name="connsiteX8" fmla="*/ 926431 w 1503947"/>
              <a:gd name="connsiteY8" fmla="*/ 830179 h 1792705"/>
              <a:gd name="connsiteX9" fmla="*/ 685800 w 1503947"/>
              <a:gd name="connsiteY9" fmla="*/ 974558 h 1792705"/>
              <a:gd name="connsiteX10" fmla="*/ 565484 w 1503947"/>
              <a:gd name="connsiteY10" fmla="*/ 794084 h 1792705"/>
              <a:gd name="connsiteX11" fmla="*/ 0 w 1503947"/>
              <a:gd name="connsiteY11" fmla="*/ 830179 h 1792705"/>
              <a:gd name="connsiteX0" fmla="*/ 0 w 1503947"/>
              <a:gd name="connsiteY0" fmla="*/ 830179 h 1792705"/>
              <a:gd name="connsiteX1" fmla="*/ 48126 w 1503947"/>
              <a:gd name="connsiteY1" fmla="*/ 1419726 h 1792705"/>
              <a:gd name="connsiteX2" fmla="*/ 180473 w 1503947"/>
              <a:gd name="connsiteY2" fmla="*/ 1792705 h 1792705"/>
              <a:gd name="connsiteX3" fmla="*/ 1503947 w 1503947"/>
              <a:gd name="connsiteY3" fmla="*/ 673768 h 1792705"/>
              <a:gd name="connsiteX4" fmla="*/ 1251284 w 1503947"/>
              <a:gd name="connsiteY4" fmla="*/ 385010 h 1792705"/>
              <a:gd name="connsiteX5" fmla="*/ 1455821 w 1503947"/>
              <a:gd name="connsiteY5" fmla="*/ 181124 h 1792705"/>
              <a:gd name="connsiteX6" fmla="*/ 1347536 w 1503947"/>
              <a:gd name="connsiteY6" fmla="*/ 0 h 1792705"/>
              <a:gd name="connsiteX7" fmla="*/ 830179 w 1503947"/>
              <a:gd name="connsiteY7" fmla="*/ 372979 h 1792705"/>
              <a:gd name="connsiteX8" fmla="*/ 926431 w 1503947"/>
              <a:gd name="connsiteY8" fmla="*/ 830179 h 1792705"/>
              <a:gd name="connsiteX9" fmla="*/ 685800 w 1503947"/>
              <a:gd name="connsiteY9" fmla="*/ 974558 h 1792705"/>
              <a:gd name="connsiteX10" fmla="*/ 565484 w 1503947"/>
              <a:gd name="connsiteY10" fmla="*/ 794084 h 1792705"/>
              <a:gd name="connsiteX11" fmla="*/ 0 w 1503947"/>
              <a:gd name="connsiteY11" fmla="*/ 830179 h 1792705"/>
              <a:gd name="connsiteX0" fmla="*/ 0 w 1503947"/>
              <a:gd name="connsiteY0" fmla="*/ 830179 h 1792705"/>
              <a:gd name="connsiteX1" fmla="*/ 48126 w 1503947"/>
              <a:gd name="connsiteY1" fmla="*/ 1419726 h 1792705"/>
              <a:gd name="connsiteX2" fmla="*/ 180473 w 1503947"/>
              <a:gd name="connsiteY2" fmla="*/ 1792705 h 1792705"/>
              <a:gd name="connsiteX3" fmla="*/ 1503947 w 1503947"/>
              <a:gd name="connsiteY3" fmla="*/ 673768 h 1792705"/>
              <a:gd name="connsiteX4" fmla="*/ 1251284 w 1503947"/>
              <a:gd name="connsiteY4" fmla="*/ 385010 h 1792705"/>
              <a:gd name="connsiteX5" fmla="*/ 1492891 w 1503947"/>
              <a:gd name="connsiteY5" fmla="*/ 181124 h 1792705"/>
              <a:gd name="connsiteX6" fmla="*/ 1347536 w 1503947"/>
              <a:gd name="connsiteY6" fmla="*/ 0 h 1792705"/>
              <a:gd name="connsiteX7" fmla="*/ 830179 w 1503947"/>
              <a:gd name="connsiteY7" fmla="*/ 372979 h 1792705"/>
              <a:gd name="connsiteX8" fmla="*/ 926431 w 1503947"/>
              <a:gd name="connsiteY8" fmla="*/ 830179 h 1792705"/>
              <a:gd name="connsiteX9" fmla="*/ 685800 w 1503947"/>
              <a:gd name="connsiteY9" fmla="*/ 974558 h 1792705"/>
              <a:gd name="connsiteX10" fmla="*/ 565484 w 1503947"/>
              <a:gd name="connsiteY10" fmla="*/ 794084 h 1792705"/>
              <a:gd name="connsiteX11" fmla="*/ 0 w 1503947"/>
              <a:gd name="connsiteY11" fmla="*/ 830179 h 17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3947" h="1792705">
                <a:moveTo>
                  <a:pt x="0" y="830179"/>
                </a:moveTo>
                <a:lnTo>
                  <a:pt x="48126" y="1419726"/>
                </a:lnTo>
                <a:lnTo>
                  <a:pt x="180473" y="1792705"/>
                </a:lnTo>
                <a:lnTo>
                  <a:pt x="1503947" y="673768"/>
                </a:lnTo>
                <a:lnTo>
                  <a:pt x="1251284" y="385010"/>
                </a:lnTo>
                <a:lnTo>
                  <a:pt x="1492891" y="181124"/>
                </a:lnTo>
                <a:lnTo>
                  <a:pt x="1347536" y="0"/>
                </a:lnTo>
                <a:lnTo>
                  <a:pt x="830179" y="372979"/>
                </a:lnTo>
                <a:lnTo>
                  <a:pt x="926431" y="830179"/>
                </a:lnTo>
                <a:lnTo>
                  <a:pt x="685800" y="974558"/>
                </a:lnTo>
                <a:lnTo>
                  <a:pt x="565484" y="794084"/>
                </a:lnTo>
                <a:lnTo>
                  <a:pt x="0" y="83017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26D3CBCE-C758-41B6-B8C7-56BAEBB6C747}"/>
              </a:ext>
            </a:extLst>
          </p:cNvPr>
          <p:cNvSpPr/>
          <p:nvPr/>
        </p:nvSpPr>
        <p:spPr>
          <a:xfrm>
            <a:off x="4030579" y="3801978"/>
            <a:ext cx="1672389" cy="1346236"/>
          </a:xfrm>
          <a:custGeom>
            <a:avLst/>
            <a:gdLst>
              <a:gd name="connsiteX0" fmla="*/ 0 w 1672389"/>
              <a:gd name="connsiteY0" fmla="*/ 962526 h 1419726"/>
              <a:gd name="connsiteX1" fmla="*/ 108284 w 1672389"/>
              <a:gd name="connsiteY1" fmla="*/ 1155032 h 1419726"/>
              <a:gd name="connsiteX2" fmla="*/ 168442 w 1672389"/>
              <a:gd name="connsiteY2" fmla="*/ 1106905 h 1419726"/>
              <a:gd name="connsiteX3" fmla="*/ 481263 w 1672389"/>
              <a:gd name="connsiteY3" fmla="*/ 1419726 h 1419726"/>
              <a:gd name="connsiteX4" fmla="*/ 1672389 w 1672389"/>
              <a:gd name="connsiteY4" fmla="*/ 360947 h 1419726"/>
              <a:gd name="connsiteX5" fmla="*/ 1419726 w 1672389"/>
              <a:gd name="connsiteY5" fmla="*/ 0 h 1419726"/>
              <a:gd name="connsiteX6" fmla="*/ 0 w 1672389"/>
              <a:gd name="connsiteY6" fmla="*/ 962526 h 1419726"/>
              <a:gd name="connsiteX0" fmla="*/ 0 w 1672389"/>
              <a:gd name="connsiteY0" fmla="*/ 962526 h 1395663"/>
              <a:gd name="connsiteX1" fmla="*/ 108284 w 1672389"/>
              <a:gd name="connsiteY1" fmla="*/ 1155032 h 1395663"/>
              <a:gd name="connsiteX2" fmla="*/ 168442 w 1672389"/>
              <a:gd name="connsiteY2" fmla="*/ 1106905 h 1395663"/>
              <a:gd name="connsiteX3" fmla="*/ 445168 w 1672389"/>
              <a:gd name="connsiteY3" fmla="*/ 1395663 h 1395663"/>
              <a:gd name="connsiteX4" fmla="*/ 1672389 w 1672389"/>
              <a:gd name="connsiteY4" fmla="*/ 360947 h 1395663"/>
              <a:gd name="connsiteX5" fmla="*/ 1419726 w 1672389"/>
              <a:gd name="connsiteY5" fmla="*/ 0 h 1395663"/>
              <a:gd name="connsiteX6" fmla="*/ 0 w 1672389"/>
              <a:gd name="connsiteY6" fmla="*/ 962526 h 1395663"/>
              <a:gd name="connsiteX0" fmla="*/ 0 w 1672389"/>
              <a:gd name="connsiteY0" fmla="*/ 962526 h 1395663"/>
              <a:gd name="connsiteX1" fmla="*/ 108284 w 1672389"/>
              <a:gd name="connsiteY1" fmla="*/ 1155032 h 1395663"/>
              <a:gd name="connsiteX2" fmla="*/ 242582 w 1672389"/>
              <a:gd name="connsiteY2" fmla="*/ 1057478 h 1395663"/>
              <a:gd name="connsiteX3" fmla="*/ 445168 w 1672389"/>
              <a:gd name="connsiteY3" fmla="*/ 1395663 h 1395663"/>
              <a:gd name="connsiteX4" fmla="*/ 1672389 w 1672389"/>
              <a:gd name="connsiteY4" fmla="*/ 360947 h 1395663"/>
              <a:gd name="connsiteX5" fmla="*/ 1419726 w 1672389"/>
              <a:gd name="connsiteY5" fmla="*/ 0 h 1395663"/>
              <a:gd name="connsiteX6" fmla="*/ 0 w 1672389"/>
              <a:gd name="connsiteY6" fmla="*/ 962526 h 1395663"/>
              <a:gd name="connsiteX0" fmla="*/ 0 w 1672389"/>
              <a:gd name="connsiteY0" fmla="*/ 962526 h 1346236"/>
              <a:gd name="connsiteX1" fmla="*/ 108284 w 1672389"/>
              <a:gd name="connsiteY1" fmla="*/ 1155032 h 1346236"/>
              <a:gd name="connsiteX2" fmla="*/ 242582 w 1672389"/>
              <a:gd name="connsiteY2" fmla="*/ 1057478 h 1346236"/>
              <a:gd name="connsiteX3" fmla="*/ 494595 w 1672389"/>
              <a:gd name="connsiteY3" fmla="*/ 1346236 h 1346236"/>
              <a:gd name="connsiteX4" fmla="*/ 1672389 w 1672389"/>
              <a:gd name="connsiteY4" fmla="*/ 360947 h 1346236"/>
              <a:gd name="connsiteX5" fmla="*/ 1419726 w 1672389"/>
              <a:gd name="connsiteY5" fmla="*/ 0 h 1346236"/>
              <a:gd name="connsiteX6" fmla="*/ 0 w 1672389"/>
              <a:gd name="connsiteY6" fmla="*/ 962526 h 134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2389" h="1346236">
                <a:moveTo>
                  <a:pt x="0" y="962526"/>
                </a:moveTo>
                <a:lnTo>
                  <a:pt x="108284" y="1155032"/>
                </a:lnTo>
                <a:lnTo>
                  <a:pt x="242582" y="1057478"/>
                </a:lnTo>
                <a:lnTo>
                  <a:pt x="494595" y="1346236"/>
                </a:lnTo>
                <a:lnTo>
                  <a:pt x="1672389" y="360947"/>
                </a:lnTo>
                <a:lnTo>
                  <a:pt x="1419726" y="0"/>
                </a:lnTo>
                <a:lnTo>
                  <a:pt x="0" y="962526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llout: Bent Line 11">
            <a:extLst>
              <a:ext uri="{FF2B5EF4-FFF2-40B4-BE49-F238E27FC236}">
                <a16:creationId xmlns="" xmlns:a16="http://schemas.microsoft.com/office/drawing/2014/main" id="{937ABADC-9295-4281-90BC-AD04551CE4F1}"/>
              </a:ext>
            </a:extLst>
          </p:cNvPr>
          <p:cNvSpPr/>
          <p:nvPr/>
        </p:nvSpPr>
        <p:spPr>
          <a:xfrm>
            <a:off x="5384325" y="4955061"/>
            <a:ext cx="1485900" cy="612648"/>
          </a:xfrm>
          <a:prstGeom prst="borderCallout2">
            <a:avLst>
              <a:gd name="adj1" fmla="val 49509"/>
              <a:gd name="adj2" fmla="val 1993"/>
              <a:gd name="adj3" fmla="val 51581"/>
              <a:gd name="adj4" fmla="val -11701"/>
              <a:gd name="adj5" fmla="val 92947"/>
              <a:gd name="adj6" fmla="val -9889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Government Property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="" xmlns:a16="http://schemas.microsoft.com/office/drawing/2014/main" id="{129A3C60-61D5-4395-8C80-E006F0175132}"/>
              </a:ext>
            </a:extLst>
          </p:cNvPr>
          <p:cNvSpPr/>
          <p:nvPr/>
        </p:nvSpPr>
        <p:spPr>
          <a:xfrm>
            <a:off x="2022737" y="1493529"/>
            <a:ext cx="1665626" cy="612648"/>
          </a:xfrm>
          <a:prstGeom prst="borderCallout2">
            <a:avLst>
              <a:gd name="adj1" fmla="val 37407"/>
              <a:gd name="adj2" fmla="val 96795"/>
              <a:gd name="adj3" fmla="val 39480"/>
              <a:gd name="adj4" fmla="val 105555"/>
              <a:gd name="adj5" fmla="val 192112"/>
              <a:gd name="adj6" fmla="val 1359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Washington Gas (EPA cleanup)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A492BB4-6028-4BEC-9E4E-C6BD61578D2D}"/>
              </a:ext>
            </a:extLst>
          </p:cNvPr>
          <p:cNvCxnSpPr>
            <a:cxnSpLocks/>
          </p:cNvCxnSpPr>
          <p:nvPr/>
        </p:nvCxnSpPr>
        <p:spPr>
          <a:xfrm flipH="1" flipV="1">
            <a:off x="3688363" y="4775886"/>
            <a:ext cx="1548261" cy="4926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70DA2E3-55D9-4CF3-9D8F-334D041A3F75}"/>
              </a:ext>
            </a:extLst>
          </p:cNvPr>
          <p:cNvCxnSpPr>
            <a:cxnSpLocks/>
          </p:cNvCxnSpPr>
          <p:nvPr/>
        </p:nvCxnSpPr>
        <p:spPr>
          <a:xfrm flipH="1" flipV="1">
            <a:off x="4536345" y="4183574"/>
            <a:ext cx="655965" cy="10405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52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1"/>
            <a:ext cx="8178800" cy="1381759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Washington Gas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480"/>
            <a:ext cx="8458200" cy="4717360"/>
          </a:xfrm>
        </p:spPr>
        <p:txBody>
          <a:bodyPr>
            <a:normAutofit/>
          </a:bodyPr>
          <a:lstStyle/>
          <a:p>
            <a:r>
              <a:rPr lang="en-US" sz="2400" dirty="0"/>
              <a:t>September 2012 Consent Decree for “Government Property”</a:t>
            </a:r>
          </a:p>
          <a:p>
            <a:pPr lvl="1"/>
            <a:r>
              <a:rPr lang="en-US" sz="2200" dirty="0"/>
              <a:t>WG conducting investigation under NPS and DOEE oversight</a:t>
            </a:r>
          </a:p>
          <a:p>
            <a:pPr lvl="1"/>
            <a:r>
              <a:rPr lang="en-US" sz="2200" dirty="0"/>
              <a:t>NPS is lead agency under CERCLA</a:t>
            </a:r>
            <a:endParaRPr lang="en-US" sz="2400" dirty="0"/>
          </a:p>
          <a:p>
            <a:r>
              <a:rPr lang="en-US" sz="2400" dirty="0"/>
              <a:t>Two Operable Units</a:t>
            </a:r>
          </a:p>
          <a:p>
            <a:pPr lvl="1"/>
            <a:r>
              <a:rPr lang="en-US" sz="2400" dirty="0"/>
              <a:t>OU-1 Soil: Remedial Action completed, re-vegetation monitoring </a:t>
            </a:r>
            <a:r>
              <a:rPr lang="en-US" sz="2400" dirty="0" smtClean="0"/>
              <a:t>is on-going</a:t>
            </a:r>
            <a:endParaRPr lang="en-US" sz="2400" dirty="0"/>
          </a:p>
          <a:p>
            <a:pPr lvl="1"/>
            <a:r>
              <a:rPr lang="en-US" sz="2400" dirty="0"/>
              <a:t>OU-2 Groundwater and impacted river sediments: </a:t>
            </a:r>
            <a:r>
              <a:rPr lang="en-US" sz="2400"/>
              <a:t>Investigation </a:t>
            </a:r>
            <a:r>
              <a:rPr lang="en-US" sz="2400" smtClean="0"/>
              <a:t>is on-going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376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1"/>
            <a:ext cx="8178800" cy="1381759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Washington Gas Site - OU1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439" y="1381760"/>
            <a:ext cx="10647336" cy="5047474"/>
          </a:xfrm>
        </p:spPr>
        <p:txBody>
          <a:bodyPr>
            <a:normAutofit/>
          </a:bodyPr>
          <a:lstStyle/>
          <a:p>
            <a:r>
              <a:rPr lang="en-US" sz="2400" dirty="0"/>
              <a:t>Remedial Action Work Plan approved: excavation of top 3 feet – September 2014</a:t>
            </a:r>
          </a:p>
          <a:p>
            <a:r>
              <a:rPr lang="en-US" sz="2400" dirty="0"/>
              <a:t>Excavation of contaminated soil completed – July 2015</a:t>
            </a:r>
          </a:p>
          <a:p>
            <a:r>
              <a:rPr lang="en-US" sz="2400" dirty="0"/>
              <a:t>Revegetation monitoring on-going: Performance standards must be met over two consecutive years</a:t>
            </a:r>
          </a:p>
          <a:p>
            <a:pPr lvl="1"/>
            <a:r>
              <a:rPr lang="en-US" sz="2300" dirty="0"/>
              <a:t>First seeding event – October 2015</a:t>
            </a:r>
          </a:p>
          <a:p>
            <a:pPr lvl="1"/>
            <a:r>
              <a:rPr lang="en-US" sz="2300" dirty="0"/>
              <a:t>One year performance evaluation – November 1, 2016</a:t>
            </a:r>
          </a:p>
          <a:p>
            <a:pPr lvl="2"/>
            <a:r>
              <a:rPr lang="en-US" sz="2200" dirty="0"/>
              <a:t>Performance standards not met</a:t>
            </a:r>
          </a:p>
          <a:p>
            <a:pPr lvl="1"/>
            <a:r>
              <a:rPr lang="en-US" sz="2300" dirty="0"/>
              <a:t>Modification to seed list approved – March 2017</a:t>
            </a:r>
          </a:p>
          <a:p>
            <a:pPr lvl="1"/>
            <a:r>
              <a:rPr lang="en-US" sz="2300" dirty="0"/>
              <a:t>Reseeding completed – June and July 2017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A5304D-DB1F-4A20-B643-E577A6C6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07" y="3008892"/>
            <a:ext cx="2962568" cy="3420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687C71-DBCD-4BB9-AD31-BD9C92A95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5" y="4168716"/>
            <a:ext cx="3876419" cy="24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A5757-A61F-4CA9-A4B8-43006C26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313" y="531121"/>
            <a:ext cx="6522599" cy="741846"/>
          </a:xfrm>
        </p:spPr>
        <p:txBody>
          <a:bodyPr/>
          <a:lstStyle/>
          <a:p>
            <a:r>
              <a:rPr lang="en-US" dirty="0"/>
              <a:t>Washington Gas Site – OU2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B8579B-EBED-4D13-ACFD-D53688A72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60" y="1272967"/>
            <a:ext cx="11253046" cy="4716268"/>
          </a:xfrm>
        </p:spPr>
        <p:txBody>
          <a:bodyPr>
            <a:normAutofit/>
          </a:bodyPr>
          <a:lstStyle/>
          <a:p>
            <a:r>
              <a:rPr lang="en-US" sz="2500" dirty="0"/>
              <a:t>Activities Completed</a:t>
            </a:r>
          </a:p>
          <a:p>
            <a:pPr lvl="1"/>
            <a:r>
              <a:rPr lang="en-US" sz="2400" dirty="0"/>
              <a:t>Mobilization 1: soil borings – December 2015</a:t>
            </a:r>
          </a:p>
          <a:p>
            <a:pPr lvl="1"/>
            <a:r>
              <a:rPr lang="en-US" sz="2400" dirty="0"/>
              <a:t>Mobilization 2: hydraulic profiling – May 2016 </a:t>
            </a:r>
          </a:p>
          <a:p>
            <a:pPr lvl="1"/>
            <a:r>
              <a:rPr lang="en-US" sz="2400" dirty="0"/>
              <a:t>Mobilization 3: well installation and groundwater study – December 2016</a:t>
            </a:r>
          </a:p>
          <a:p>
            <a:pPr lvl="1"/>
            <a:r>
              <a:rPr lang="en-US" sz="2400" dirty="0"/>
              <a:t>Mobilization 4: hydrographic survey – October 2016</a:t>
            </a:r>
          </a:p>
          <a:p>
            <a:pPr lvl="1"/>
            <a:r>
              <a:rPr lang="en-US" sz="2400" dirty="0"/>
              <a:t>Mobilization 5: In-river sediment investigation – August 2017</a:t>
            </a:r>
          </a:p>
          <a:p>
            <a:pPr lvl="2"/>
            <a:r>
              <a:rPr lang="en-US" sz="2200" dirty="0"/>
              <a:t>Manufactured gas impacts observed deeper and over a larger area than anticipated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6093C2-2C9B-449C-AA28-65FDC4B00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27682" r="7852" b="37537"/>
          <a:stretch/>
        </p:blipFill>
        <p:spPr>
          <a:xfrm>
            <a:off x="2862485" y="4684295"/>
            <a:ext cx="6175786" cy="1876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722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A5757-A61F-4CA9-A4B8-43006C26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887" y="562116"/>
            <a:ext cx="8180918" cy="741846"/>
          </a:xfrm>
        </p:spPr>
        <p:txBody>
          <a:bodyPr/>
          <a:lstStyle/>
          <a:p>
            <a:r>
              <a:rPr lang="en-US" dirty="0"/>
              <a:t>Washington Gas Site – OU2 (continued)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B8579B-EBED-4D13-ACFD-D53688A72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27" y="1467556"/>
            <a:ext cx="11253046" cy="4716268"/>
          </a:xfrm>
        </p:spPr>
        <p:txBody>
          <a:bodyPr/>
          <a:lstStyle/>
          <a:p>
            <a:r>
              <a:rPr lang="en-US" sz="2500" dirty="0"/>
              <a:t>To Be Completed</a:t>
            </a:r>
          </a:p>
          <a:p>
            <a:pPr lvl="1"/>
            <a:r>
              <a:rPr lang="en-US" sz="2400" dirty="0"/>
              <a:t>Mobilization 6: Additional land-side groundwater investigation – September 2017</a:t>
            </a:r>
          </a:p>
          <a:p>
            <a:pPr lvl="2"/>
            <a:r>
              <a:rPr lang="en-US" sz="2200" dirty="0"/>
              <a:t>Data gap study</a:t>
            </a:r>
          </a:p>
          <a:p>
            <a:pPr lvl="1"/>
            <a:r>
              <a:rPr lang="en-US" sz="2400" dirty="0"/>
              <a:t>RI Report (draft) – August 2018</a:t>
            </a:r>
          </a:p>
          <a:p>
            <a:pPr lvl="1"/>
            <a:r>
              <a:rPr lang="en-US" sz="2400" dirty="0"/>
              <a:t>Feasibility Study – 2018 </a:t>
            </a:r>
          </a:p>
          <a:p>
            <a:pPr lvl="2"/>
            <a:r>
              <a:rPr lang="en-US" sz="2300" dirty="0"/>
              <a:t>If Treatability Study needed it may extend completion date to Jan 2020</a:t>
            </a:r>
          </a:p>
          <a:p>
            <a:pPr lvl="1"/>
            <a:r>
              <a:rPr lang="en-US" sz="2500" dirty="0"/>
              <a:t>Proposed Plan and Record of Decision – 2020 </a:t>
            </a:r>
          </a:p>
          <a:p>
            <a:pPr lvl="2"/>
            <a:endParaRPr lang="en-US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6067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DOEE">
      <a:dk1>
        <a:sysClr val="windowText" lastClr="000000"/>
      </a:dk1>
      <a:lt1>
        <a:sysClr val="window" lastClr="FFFFFF"/>
      </a:lt1>
      <a:dk2>
        <a:srgbClr val="005596"/>
      </a:dk2>
      <a:lt2>
        <a:srgbClr val="EAE7DA"/>
      </a:lt2>
      <a:accent1>
        <a:srgbClr val="4F81BD"/>
      </a:accent1>
      <a:accent2>
        <a:srgbClr val="C1B891"/>
      </a:accent2>
      <a:accent3>
        <a:srgbClr val="238A44"/>
      </a:accent3>
      <a:accent4>
        <a:srgbClr val="C0504D"/>
      </a:accent4>
      <a:accent5>
        <a:srgbClr val="8064A2"/>
      </a:accent5>
      <a:accent6>
        <a:srgbClr val="F79646"/>
      </a:accent6>
      <a:hlink>
        <a:srgbClr val="005596"/>
      </a:hlink>
      <a:folHlink>
        <a:srgbClr val="005596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1160</TotalTime>
  <Words>440</Words>
  <Application>Microsoft Office PowerPoint</Application>
  <PresentationFormat>Custom</PresentationFormat>
  <Paragraphs>54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Wisp</vt:lpstr>
      <vt:lpstr>Washington Gas Site</vt:lpstr>
      <vt:lpstr>PowerPoint Presentation</vt:lpstr>
      <vt:lpstr> Washington Gas Site</vt:lpstr>
      <vt:lpstr>Washington Gas Site  Pre-demolition (1951)</vt:lpstr>
      <vt:lpstr>Washington Gas Site  Post demolition (2017)</vt:lpstr>
      <vt:lpstr> Washington Gas Site</vt:lpstr>
      <vt:lpstr> Washington Gas Site - OU1</vt:lpstr>
      <vt:lpstr>Washington Gas Site – OU2</vt:lpstr>
      <vt:lpstr>Washington Gas Site – OU2 (continued) </vt:lpstr>
    </vt:vector>
  </TitlesOfParts>
  <Company>Tetra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Kristen</dc:creator>
  <cp:lastModifiedBy>ServUS</cp:lastModifiedBy>
  <cp:revision>99</cp:revision>
  <cp:lastPrinted>2015-09-29T12:50:16Z</cp:lastPrinted>
  <dcterms:created xsi:type="dcterms:W3CDTF">2015-09-17T16:47:25Z</dcterms:created>
  <dcterms:modified xsi:type="dcterms:W3CDTF">2017-09-14T13:02:28Z</dcterms:modified>
</cp:coreProperties>
</file>