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8" r:id="rId2"/>
  </p:sldMasterIdLst>
  <p:notesMasterIdLst>
    <p:notesMasterId r:id="rId44"/>
  </p:notesMasterIdLst>
  <p:handoutMasterIdLst>
    <p:handoutMasterId r:id="rId45"/>
  </p:handoutMasterIdLst>
  <p:sldIdLst>
    <p:sldId id="373" r:id="rId3"/>
    <p:sldId id="374" r:id="rId4"/>
    <p:sldId id="375" r:id="rId5"/>
    <p:sldId id="376" r:id="rId6"/>
    <p:sldId id="377" r:id="rId7"/>
    <p:sldId id="378" r:id="rId8"/>
    <p:sldId id="335" r:id="rId9"/>
    <p:sldId id="337" r:id="rId10"/>
    <p:sldId id="338" r:id="rId11"/>
    <p:sldId id="339" r:id="rId12"/>
    <p:sldId id="340" r:id="rId13"/>
    <p:sldId id="341" r:id="rId14"/>
    <p:sldId id="342" r:id="rId15"/>
    <p:sldId id="343" r:id="rId16"/>
    <p:sldId id="344" r:id="rId17"/>
    <p:sldId id="345" r:id="rId18"/>
    <p:sldId id="369"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6" r:id="rId40"/>
    <p:sldId id="367" r:id="rId41"/>
    <p:sldId id="368" r:id="rId42"/>
    <p:sldId id="372" r:id="rId43"/>
  </p:sldIdLst>
  <p:sldSz cx="9144000" cy="6858000" type="overhead"/>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e Johnson Company" initials="JCO" lastIdx="2" clrIdx="0"/>
  <p:cmAuthor id="1" name="Wesley Rosenfeld" initials="WR"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33C"/>
    <a:srgbClr val="09467D"/>
    <a:srgbClr val="99B732"/>
    <a:srgbClr val="083D6E"/>
    <a:srgbClr val="99B73B"/>
    <a:srgbClr val="B1BA38"/>
    <a:srgbClr val="A5CE1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19" autoAdjust="0"/>
    <p:restoredTop sz="94660" autoAdjust="0"/>
  </p:normalViewPr>
  <p:slideViewPr>
    <p:cSldViewPr>
      <p:cViewPr>
        <p:scale>
          <a:sx n="90" d="100"/>
          <a:sy n="90" d="100"/>
        </p:scale>
        <p:origin x="-2244" y="-1050"/>
      </p:cViewPr>
      <p:guideLst>
        <p:guide orient="horz" pos="2160"/>
        <p:guide pos="2880"/>
      </p:guideLst>
    </p:cSldViewPr>
  </p:slideViewPr>
  <p:outlineViewPr>
    <p:cViewPr>
      <p:scale>
        <a:sx n="33" d="100"/>
        <a:sy n="33" d="100"/>
      </p:scale>
      <p:origin x="0" y="1039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2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22ACC9-0F21-412A-99FD-20F4220A7B7D}" type="datetimeFigureOut">
              <a:rPr lang="en-US" smtClean="0"/>
              <a:pPr/>
              <a:t>12/5/2016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EB5633-91E7-476B-BF8F-20212999F3F8}" type="slidenum">
              <a:rPr lang="en-US" smtClean="0"/>
              <a:pPr/>
              <a:t>‹#›</a:t>
            </a:fld>
            <a:endParaRPr lang="en-US"/>
          </a:p>
        </p:txBody>
      </p:sp>
    </p:spTree>
    <p:extLst>
      <p:ext uri="{BB962C8B-B14F-4D97-AF65-F5344CB8AC3E}">
        <p14:creationId xmlns:p14="http://schemas.microsoft.com/office/powerpoint/2010/main" val="2636348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510C6-3974-44F8-A961-F5C6CD0982A8}" type="datetimeFigureOut">
              <a:rPr lang="en-US" smtClean="0"/>
              <a:pPr/>
              <a:t>12/5/2016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9E475C-7583-4517-AA37-463EB54E649E}" type="slidenum">
              <a:rPr lang="en-US" smtClean="0"/>
              <a:pPr/>
              <a:t>‹#›</a:t>
            </a:fld>
            <a:endParaRPr lang="en-US" dirty="0"/>
          </a:p>
        </p:txBody>
      </p:sp>
    </p:spTree>
    <p:extLst>
      <p:ext uri="{BB962C8B-B14F-4D97-AF65-F5344CB8AC3E}">
        <p14:creationId xmlns:p14="http://schemas.microsoft.com/office/powerpoint/2010/main" val="52469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National Park Service administers approximately 1,108 acres along both banks of the Anacostia River, and manages the bed of the Anacostia River.</a:t>
            </a:r>
            <a:endParaRPr lang="en-US" dirty="0"/>
          </a:p>
        </p:txBody>
      </p:sp>
      <p:sp>
        <p:nvSpPr>
          <p:cNvPr id="4" name="Slide Number Placeholder 3"/>
          <p:cNvSpPr>
            <a:spLocks noGrp="1"/>
          </p:cNvSpPr>
          <p:nvPr>
            <p:ph type="sldNum" sz="quarter" idx="10"/>
          </p:nvPr>
        </p:nvSpPr>
        <p:spPr/>
        <p:txBody>
          <a:bodyPr/>
          <a:lstStyle/>
          <a:p>
            <a:fld id="{5F9E475C-7583-4517-AA37-463EB54E649E}" type="slidenum">
              <a:rPr lang="en-US" smtClean="0"/>
              <a:pPr/>
              <a:t>1</a:t>
            </a:fld>
            <a:endParaRPr lang="en-US" dirty="0"/>
          </a:p>
        </p:txBody>
      </p:sp>
    </p:spTree>
    <p:extLst>
      <p:ext uri="{BB962C8B-B14F-4D97-AF65-F5344CB8AC3E}">
        <p14:creationId xmlns:p14="http://schemas.microsoft.com/office/powerpoint/2010/main" val="255053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National Park Service administers approximately 1,108 acres along both banks of the Anacostia River, and manages the bed of the Anacostia River.</a:t>
            </a:r>
            <a:endParaRPr lang="en-US" dirty="0"/>
          </a:p>
        </p:txBody>
      </p:sp>
      <p:sp>
        <p:nvSpPr>
          <p:cNvPr id="4" name="Slide Number Placeholder 3"/>
          <p:cNvSpPr>
            <a:spLocks noGrp="1"/>
          </p:cNvSpPr>
          <p:nvPr>
            <p:ph type="sldNum" sz="quarter" idx="10"/>
          </p:nvPr>
        </p:nvSpPr>
        <p:spPr/>
        <p:txBody>
          <a:bodyPr/>
          <a:lstStyle/>
          <a:p>
            <a:fld id="{5F9E475C-7583-4517-AA37-463EB54E649E}" type="slidenum">
              <a:rPr lang="en-US" smtClean="0"/>
              <a:pPr/>
              <a:t>2</a:t>
            </a:fld>
            <a:endParaRPr lang="en-US" dirty="0"/>
          </a:p>
        </p:txBody>
      </p:sp>
    </p:spTree>
    <p:extLst>
      <p:ext uri="{BB962C8B-B14F-4D97-AF65-F5344CB8AC3E}">
        <p14:creationId xmlns:p14="http://schemas.microsoft.com/office/powerpoint/2010/main" val="40239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National Park Service administers approximately 1,108 acres along both banks of the Anacostia River, and manages the bed of the Anacostia River.</a:t>
            </a:r>
            <a:endParaRPr lang="en-US" dirty="0"/>
          </a:p>
        </p:txBody>
      </p:sp>
      <p:sp>
        <p:nvSpPr>
          <p:cNvPr id="4" name="Slide Number Placeholder 3"/>
          <p:cNvSpPr>
            <a:spLocks noGrp="1"/>
          </p:cNvSpPr>
          <p:nvPr>
            <p:ph type="sldNum" sz="quarter" idx="10"/>
          </p:nvPr>
        </p:nvSpPr>
        <p:spPr/>
        <p:txBody>
          <a:bodyPr/>
          <a:lstStyle/>
          <a:p>
            <a:fld id="{5F9E475C-7583-4517-AA37-463EB54E649E}" type="slidenum">
              <a:rPr lang="en-US" smtClean="0"/>
              <a:pPr/>
              <a:t>3</a:t>
            </a:fld>
            <a:endParaRPr lang="en-US" dirty="0"/>
          </a:p>
        </p:txBody>
      </p:sp>
    </p:spTree>
    <p:extLst>
      <p:ext uri="{BB962C8B-B14F-4D97-AF65-F5344CB8AC3E}">
        <p14:creationId xmlns:p14="http://schemas.microsoft.com/office/powerpoint/2010/main" val="413336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National Park Service administers approximately 1,108 acres along both banks of the Anacostia River, and manages the bed of the Anacostia River.</a:t>
            </a:r>
            <a:endParaRPr lang="en-US" dirty="0"/>
          </a:p>
        </p:txBody>
      </p:sp>
      <p:sp>
        <p:nvSpPr>
          <p:cNvPr id="4" name="Slide Number Placeholder 3"/>
          <p:cNvSpPr>
            <a:spLocks noGrp="1"/>
          </p:cNvSpPr>
          <p:nvPr>
            <p:ph type="sldNum" sz="quarter" idx="10"/>
          </p:nvPr>
        </p:nvSpPr>
        <p:spPr/>
        <p:txBody>
          <a:bodyPr/>
          <a:lstStyle/>
          <a:p>
            <a:fld id="{5F9E475C-7583-4517-AA37-463EB54E649E}" type="slidenum">
              <a:rPr lang="en-US" smtClean="0"/>
              <a:pPr/>
              <a:t>4</a:t>
            </a:fld>
            <a:endParaRPr lang="en-US" dirty="0"/>
          </a:p>
        </p:txBody>
      </p:sp>
    </p:spTree>
    <p:extLst>
      <p:ext uri="{BB962C8B-B14F-4D97-AF65-F5344CB8AC3E}">
        <p14:creationId xmlns:p14="http://schemas.microsoft.com/office/powerpoint/2010/main" val="266882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National Park Service administers approximately 1,108 acres along both banks of the Anacostia River, and manages the bed of the Anacostia River.</a:t>
            </a:r>
            <a:endParaRPr lang="en-US" dirty="0"/>
          </a:p>
        </p:txBody>
      </p:sp>
      <p:sp>
        <p:nvSpPr>
          <p:cNvPr id="4" name="Slide Number Placeholder 3"/>
          <p:cNvSpPr>
            <a:spLocks noGrp="1"/>
          </p:cNvSpPr>
          <p:nvPr>
            <p:ph type="sldNum" sz="quarter" idx="10"/>
          </p:nvPr>
        </p:nvSpPr>
        <p:spPr/>
        <p:txBody>
          <a:bodyPr/>
          <a:lstStyle/>
          <a:p>
            <a:fld id="{5F9E475C-7583-4517-AA37-463EB54E649E}" type="slidenum">
              <a:rPr lang="en-US" smtClean="0"/>
              <a:pPr/>
              <a:t>5</a:t>
            </a:fld>
            <a:endParaRPr lang="en-US" dirty="0"/>
          </a:p>
        </p:txBody>
      </p:sp>
    </p:spTree>
    <p:extLst>
      <p:ext uri="{BB962C8B-B14F-4D97-AF65-F5344CB8AC3E}">
        <p14:creationId xmlns:p14="http://schemas.microsoft.com/office/powerpoint/2010/main" val="2807170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533400"/>
            <a:ext cx="4572000" cy="3429000"/>
          </a:xfrm>
        </p:spPr>
      </p:sp>
      <p:sp>
        <p:nvSpPr>
          <p:cNvPr id="3" name="Notes Placeholder 2"/>
          <p:cNvSpPr>
            <a:spLocks noGrp="1"/>
          </p:cNvSpPr>
          <p:nvPr>
            <p:ph type="body" idx="1"/>
          </p:nvPr>
        </p:nvSpPr>
        <p:spPr/>
        <p:txBody>
          <a:bodyPr>
            <a:normAutofit fontScale="92500" lnSpcReduction="20000"/>
          </a:bodyPr>
          <a:lstStyle/>
          <a:p>
            <a:r>
              <a:rPr lang="en-US" dirty="0" smtClean="0"/>
              <a:t>It is within this context that NPS, as the delegated  CERCLA lead agency at sites under NPS jurisdiction, exercises CERCLA response authority.  Within Anacostia Park, that includes:</a:t>
            </a:r>
          </a:p>
          <a:p>
            <a:endParaRPr lang="en-US" dirty="0"/>
          </a:p>
          <a:p>
            <a:pPr marL="171450" indent="-171450">
              <a:buFontTx/>
              <a:buChar char="-"/>
            </a:pPr>
            <a:r>
              <a:rPr lang="en-US" dirty="0" smtClean="0"/>
              <a:t>Anacostia River sediments</a:t>
            </a:r>
          </a:p>
          <a:p>
            <a:pPr marL="171450" indent="-171450">
              <a:buFontTx/>
              <a:buChar char="-"/>
            </a:pPr>
            <a:r>
              <a:rPr lang="en-US" dirty="0" smtClean="0"/>
              <a:t>Kenilworth Landfill</a:t>
            </a:r>
          </a:p>
          <a:p>
            <a:pPr marL="171450" indent="-171450">
              <a:buFontTx/>
              <a:buChar char="-"/>
            </a:pPr>
            <a:r>
              <a:rPr lang="en-US" dirty="0" smtClean="0"/>
              <a:t>Washington Gas site</a:t>
            </a:r>
          </a:p>
          <a:p>
            <a:pPr marL="171450" indent="-171450">
              <a:buFontTx/>
              <a:buChar char="-"/>
            </a:pPr>
            <a:r>
              <a:rPr lang="en-US" dirty="0" smtClean="0"/>
              <a:t>Poplar Point</a:t>
            </a:r>
          </a:p>
          <a:p>
            <a:endParaRPr lang="en-US" dirty="0" smtClean="0"/>
          </a:p>
          <a:p>
            <a:r>
              <a:rPr lang="en-US" dirty="0" smtClean="0"/>
              <a:t>It is also within this context that cleanup</a:t>
            </a:r>
            <a:r>
              <a:rPr lang="en-US" baseline="0" dirty="0" smtClean="0"/>
              <a:t> standards are determined.  Like EPA-lead sites, cleanups at NPS-lead sites must satisfy two “threshold criteria.”  Cleanups must be both protective (risk-based) and attain “applicable or relevant and appropriate requirements” (ARARs) which include requirements based on the location of the site.  In this case, since these sites (especially the Anacostia River) are within a national park, the cleanup must satisfy the substantive requirements of the NPS Organic Act, specifically the mandate that resources must be preserved or re-established so as to leave them unimpaired for future generations. </a:t>
            </a:r>
          </a:p>
          <a:p>
            <a:endParaRPr lang="en-US" baseline="0" dirty="0" smtClean="0"/>
          </a:p>
          <a:p>
            <a:r>
              <a:rPr lang="en-US" baseline="0" dirty="0" smtClean="0"/>
              <a:t>Unimpaired does not mean “pristine” or free of contaminants but it does mean that the park’s fundamental resources and values must fulfill their role in achieving and preserving the core purposes of the park. </a:t>
            </a:r>
          </a:p>
          <a:p>
            <a:endParaRPr lang="en-US" baseline="0" dirty="0" smtClean="0"/>
          </a:p>
          <a:p>
            <a:r>
              <a:rPr lang="en-US" baseline="0" dirty="0" smtClean="0"/>
              <a:t>To satisfy this “non-impairment standard” with respect to the Anacostia River, which embodies several fundamental resources and values for the Park, the selected remedy must conserve and enhance those resources and values including the River’s ecological functionality, wetlands, habitat, native vegetation communities, and aesthetics so that the River fulfills its role in achieving the core purpose of the Park.</a:t>
            </a:r>
          </a:p>
          <a:p>
            <a:endParaRPr lang="en-US" baseline="0" dirty="0" smtClean="0"/>
          </a:p>
          <a:p>
            <a:r>
              <a:rPr lang="en-US" baseline="0" dirty="0" smtClean="0"/>
              <a:t>This is the NPS vision of what the Anacostia river sediments cleanup will achieve. </a:t>
            </a:r>
          </a:p>
          <a:p>
            <a:endParaRPr lang="en-US" dirty="0"/>
          </a:p>
          <a:p>
            <a:endParaRPr lang="en-US" dirty="0"/>
          </a:p>
        </p:txBody>
      </p:sp>
      <p:sp>
        <p:nvSpPr>
          <p:cNvPr id="4" name="Slide Number Placeholder 3"/>
          <p:cNvSpPr>
            <a:spLocks noGrp="1"/>
          </p:cNvSpPr>
          <p:nvPr>
            <p:ph type="sldNum" sz="quarter" idx="10"/>
          </p:nvPr>
        </p:nvSpPr>
        <p:spPr/>
        <p:txBody>
          <a:bodyPr/>
          <a:lstStyle/>
          <a:p>
            <a:fld id="{5F9E475C-7583-4517-AA37-463EB54E649E}" type="slidenum">
              <a:rPr lang="en-US" smtClean="0"/>
              <a:pPr/>
              <a:t>6</a:t>
            </a:fld>
            <a:endParaRPr lang="en-US" dirty="0"/>
          </a:p>
        </p:txBody>
      </p:sp>
    </p:spTree>
    <p:extLst>
      <p:ext uri="{BB962C8B-B14F-4D97-AF65-F5344CB8AC3E}">
        <p14:creationId xmlns:p14="http://schemas.microsoft.com/office/powerpoint/2010/main" val="203649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F9E475C-7583-4517-AA37-463EB54E649E}"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Dawn</a:t>
            </a:r>
            <a:endParaRPr lang="en-US" dirty="0"/>
          </a:p>
        </p:txBody>
      </p:sp>
      <p:sp>
        <p:nvSpPr>
          <p:cNvPr id="4" name="Slide Number Placeholder 3"/>
          <p:cNvSpPr>
            <a:spLocks noGrp="1"/>
          </p:cNvSpPr>
          <p:nvPr>
            <p:ph type="sldNum" sz="quarter" idx="10"/>
          </p:nvPr>
        </p:nvSpPr>
        <p:spPr/>
        <p:txBody>
          <a:bodyPr/>
          <a:lstStyle/>
          <a:p>
            <a:fld id="{CA188AE1-0F1A-4C07-926B-F19A42E27B94}" type="slidenum">
              <a:rPr lang="en-US" smtClean="0"/>
              <a:t>22</a:t>
            </a:fld>
            <a:endParaRPr lang="en-US"/>
          </a:p>
        </p:txBody>
      </p:sp>
    </p:spTree>
    <p:extLst>
      <p:ext uri="{BB962C8B-B14F-4D97-AF65-F5344CB8AC3E}">
        <p14:creationId xmlns:p14="http://schemas.microsoft.com/office/powerpoint/2010/main" val="985775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9600" y="685800"/>
            <a:ext cx="7772400" cy="1828800"/>
          </a:xfrm>
          <a:noFill/>
        </p:spPr>
        <p:txBody>
          <a:bodyPr>
            <a:normAutofit/>
          </a:bodyPr>
          <a:lstStyle>
            <a:lvl1pPr>
              <a:defRPr sz="4800" b="1" cap="small" baseline="0">
                <a:ln w="12700">
                  <a:solidFill>
                    <a:schemeClr val="bg1">
                      <a:lumMod val="95000"/>
                    </a:schemeClr>
                  </a:solidFill>
                </a:ln>
                <a:solidFill>
                  <a:schemeClr val="accent1">
                    <a:lumMod val="75000"/>
                  </a:schemeClr>
                </a:solidFill>
                <a:effectLst>
                  <a:outerShdw blurRad="63500" dist="38100" dir="2700000" algn="tl" rotWithShape="0">
                    <a:schemeClr val="accent5">
                      <a:lumMod val="50000"/>
                      <a:alpha val="80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5400" y="2743200"/>
            <a:ext cx="6400800" cy="1295400"/>
          </a:xfrm>
        </p:spPr>
        <p:txBody>
          <a:bodyPr/>
          <a:lstStyle>
            <a:lvl1pPr marL="0" indent="0" algn="ctr">
              <a:buNone/>
              <a:defRPr b="0" i="0" baseline="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2" name="Group 11"/>
          <p:cNvGrpSpPr/>
          <p:nvPr userDrawn="1"/>
        </p:nvGrpSpPr>
        <p:grpSpPr>
          <a:xfrm>
            <a:off x="6096000" y="5436921"/>
            <a:ext cx="2750466" cy="1075455"/>
            <a:chOff x="5787420" y="5437754"/>
            <a:chExt cx="3114162" cy="1194998"/>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420" y="5441105"/>
              <a:ext cx="1988780" cy="1191647"/>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86330" y="5437754"/>
              <a:ext cx="915252" cy="1191648"/>
            </a:xfrm>
            <a:prstGeom prst="rect">
              <a:avLst/>
            </a:prstGeom>
          </p:spPr>
        </p:pic>
        <p:cxnSp>
          <p:nvCxnSpPr>
            <p:cNvPr id="15" name="Straight Connector 14"/>
            <p:cNvCxnSpPr/>
            <p:nvPr userDrawn="1"/>
          </p:nvCxnSpPr>
          <p:spPr>
            <a:xfrm>
              <a:off x="7854950" y="5499100"/>
              <a:ext cx="0" cy="10874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4799" y="5492130"/>
            <a:ext cx="3493990" cy="1020246"/>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30052"/>
            <a:ext cx="7772400" cy="1470025"/>
          </a:xfrm>
        </p:spPr>
        <p:txBody>
          <a:bodyPr>
            <a:noAutofit/>
          </a:bodyPr>
          <a:lstStyle>
            <a:lvl1pPr algn="l">
              <a:defRPr sz="3600" b="1" i="0">
                <a:solidFill>
                  <a:schemeClr val="accent3">
                    <a:lumMod val="75000"/>
                  </a:schemeClr>
                </a:solidFill>
                <a:latin typeface="Gill Sans MT"/>
                <a:cs typeface="Gill Sans MT"/>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685800" y="2783399"/>
            <a:ext cx="7772400" cy="1035091"/>
          </a:xfrm>
        </p:spPr>
        <p:txBody>
          <a:bodyPr>
            <a:normAutofit/>
          </a:bodyPr>
          <a:lstStyle>
            <a:lvl1pPr marL="0" indent="0" algn="l">
              <a:buNone/>
              <a:defRPr sz="280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sp>
        <p:nvSpPr>
          <p:cNvPr id="10" name="Text Placeholder 9"/>
          <p:cNvSpPr>
            <a:spLocks noGrp="1"/>
          </p:cNvSpPr>
          <p:nvPr>
            <p:ph type="body" sz="quarter" idx="13"/>
          </p:nvPr>
        </p:nvSpPr>
        <p:spPr>
          <a:xfrm>
            <a:off x="685800" y="4732338"/>
            <a:ext cx="7772400" cy="1624012"/>
          </a:xfrm>
        </p:spPr>
        <p:txBody>
          <a:bodyPr anchor="ctr">
            <a:normAutofit/>
          </a:bodyPr>
          <a:lstStyle>
            <a:lvl1pPr marL="0" indent="0">
              <a:lnSpc>
                <a:spcPct val="80000"/>
              </a:lnSpc>
              <a:buNone/>
              <a:defRPr sz="2000" baseline="0">
                <a:solidFill>
                  <a:schemeClr val="tx1">
                    <a:lumMod val="50000"/>
                    <a:lumOff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39289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
        <p:nvSpPr>
          <p:cNvPr id="4" name="Slide Number Placeholder 4"/>
          <p:cNvSpPr>
            <a:spLocks noGrp="1"/>
          </p:cNvSpPr>
          <p:nvPr>
            <p:ph type="sldNum" sz="quarter" idx="4"/>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875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p:cNvSpPr/>
          <p:nvPr/>
        </p:nvSpPr>
        <p:spPr>
          <a:xfrm>
            <a:off x="6172200" y="4800600"/>
            <a:ext cx="2971800" cy="190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4"/>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3766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2"/>
            <a:ext cx="7772400" cy="1362075"/>
          </a:xfrm>
        </p:spPr>
        <p:txBody>
          <a:bodyPr anchor="t">
            <a:normAutofit/>
          </a:bodyPr>
          <a:lstStyle>
            <a:lvl1pPr algn="l">
              <a:defRPr sz="3200" b="1" cap="none">
                <a:solidFill>
                  <a:srgbClr val="194F8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4"/>
          <p:cNvSpPr>
            <a:spLocks noGrp="1"/>
          </p:cNvSpPr>
          <p:nvPr>
            <p:ph type="sldNum" sz="quarter" idx="4"/>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017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484851"/>
            <a:ext cx="40386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84851"/>
            <a:ext cx="4038600" cy="4641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4"/>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659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482755"/>
            <a:ext cx="4040188" cy="574675"/>
          </a:xfrm>
        </p:spPr>
        <p:txBody>
          <a:bodyPr anchor="b">
            <a:noAutofit/>
          </a:bodyP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29"/>
            <a:ext cx="4040188"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482755"/>
            <a:ext cx="4041775" cy="574675"/>
          </a:xfrm>
        </p:spPr>
        <p:txBody>
          <a:bodyPr anchor="b">
            <a:noAutofit/>
          </a:bodyPr>
          <a:lstStyle>
            <a:lvl1pPr marL="0" indent="0">
              <a:buNone/>
              <a:defRPr sz="2400" b="1">
                <a:solidFill>
                  <a:srgbClr val="194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057429"/>
            <a:ext cx="4041775" cy="406873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10"/>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1462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Slide Number Placeholder 4"/>
          <p:cNvSpPr>
            <a:spLocks noGrp="1"/>
          </p:cNvSpPr>
          <p:nvPr>
            <p:ph type="sldNum" sz="quarter" idx="4"/>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28689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No Content">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627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b="0" i="0" baseline="0">
                <a:solidFill>
                  <a:schemeClr val="accent1">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525963"/>
          </a:xfrm>
        </p:spPr>
        <p:txBody>
          <a:bodyPr/>
          <a:lstStyle>
            <a:lvl1pPr>
              <a:buClr>
                <a:schemeClr val="accent5">
                  <a:lumMod val="50000"/>
                </a:schemeClr>
              </a:buClr>
              <a:defRPr b="0" baseline="0">
                <a:solidFill>
                  <a:schemeClr val="accent5">
                    <a:lumMod val="50000"/>
                  </a:schemeClr>
                </a:solidFill>
              </a:defRPr>
            </a:lvl1pPr>
            <a:lvl2pPr>
              <a:buClr>
                <a:schemeClr val="accent5">
                  <a:lumMod val="50000"/>
                </a:schemeClr>
              </a:buClr>
              <a:defRPr b="0" baseline="0">
                <a:solidFill>
                  <a:schemeClr val="accent5">
                    <a:lumMod val="50000"/>
                  </a:schemeClr>
                </a:solidFill>
              </a:defRPr>
            </a:lvl2pPr>
            <a:lvl3pPr>
              <a:buClr>
                <a:schemeClr val="accent5">
                  <a:lumMod val="50000"/>
                </a:schemeClr>
              </a:buClr>
              <a:defRPr b="0" baseline="0">
                <a:solidFill>
                  <a:schemeClr val="accent5">
                    <a:lumMod val="50000"/>
                  </a:schemeClr>
                </a:solidFill>
              </a:defRPr>
            </a:lvl3pPr>
            <a:lvl4pPr>
              <a:buClr>
                <a:schemeClr val="accent5">
                  <a:lumMod val="50000"/>
                </a:schemeClr>
              </a:buClr>
              <a:defRPr b="0" baseline="0">
                <a:solidFill>
                  <a:schemeClr val="accent5">
                    <a:lumMod val="50000"/>
                  </a:schemeClr>
                </a:solidFill>
              </a:defRPr>
            </a:lvl4pPr>
            <a:lvl5pPr>
              <a:buClr>
                <a:schemeClr val="accent5">
                  <a:lumMod val="50000"/>
                </a:schemeClr>
              </a:buClr>
              <a:defRPr b="0" baseline="0">
                <a:solidFill>
                  <a:schemeClr val="accent5">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1792" y="5937118"/>
            <a:ext cx="646008" cy="841096"/>
          </a:xfrm>
          <a:prstGeom prst="rect">
            <a:avLst/>
          </a:prstGeom>
        </p:spPr>
      </p:pic>
      <p:pic>
        <p:nvPicPr>
          <p:cNvPr id="102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5880957"/>
            <a:ext cx="857250" cy="929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aseline="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5937118"/>
            <a:ext cx="646008" cy="841096"/>
          </a:xfrm>
          <a:prstGeom prst="rect">
            <a:avLst/>
          </a:prstGeom>
        </p:spPr>
      </p:pic>
      <p:sp>
        <p:nvSpPr>
          <p:cNvPr id="8" name="TextBox 7"/>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6110016"/>
            <a:ext cx="2039670" cy="595584"/>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buClr>
                <a:schemeClr val="accent5">
                  <a:lumMod val="50000"/>
                </a:schemeClr>
              </a:buClr>
              <a:defRPr sz="2800">
                <a:solidFill>
                  <a:schemeClr val="accent5">
                    <a:lumMod val="50000"/>
                  </a:schemeClr>
                </a:solidFill>
              </a:defRPr>
            </a:lvl1pPr>
            <a:lvl2pPr>
              <a:buClr>
                <a:schemeClr val="accent5">
                  <a:lumMod val="50000"/>
                </a:schemeClr>
              </a:buClr>
              <a:defRPr sz="2400">
                <a:solidFill>
                  <a:schemeClr val="accent5">
                    <a:lumMod val="50000"/>
                  </a:schemeClr>
                </a:solidFill>
              </a:defRPr>
            </a:lvl2pPr>
            <a:lvl3pPr>
              <a:buClr>
                <a:schemeClr val="accent5">
                  <a:lumMod val="50000"/>
                </a:schemeClr>
              </a:buClr>
              <a:defRPr sz="2000">
                <a:solidFill>
                  <a:schemeClr val="accent5">
                    <a:lumMod val="50000"/>
                  </a:schemeClr>
                </a:solidFill>
              </a:defRPr>
            </a:lvl3pPr>
            <a:lvl4pPr>
              <a:buClr>
                <a:schemeClr val="accent5">
                  <a:lumMod val="50000"/>
                </a:schemeClr>
              </a:buClr>
              <a:defRPr sz="1800">
                <a:solidFill>
                  <a:schemeClr val="accent5">
                    <a:lumMod val="50000"/>
                  </a:schemeClr>
                </a:solidFill>
              </a:defRPr>
            </a:lvl4pPr>
            <a:lvl5pPr>
              <a:buClr>
                <a:schemeClr val="accent5">
                  <a:lumMod val="50000"/>
                </a:schemeClr>
              </a:buClr>
              <a:defRPr sz="1800">
                <a:solidFill>
                  <a:schemeClr val="accent5">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buClr>
                <a:schemeClr val="accent5">
                  <a:lumMod val="50000"/>
                </a:schemeClr>
              </a:buClr>
              <a:defRPr sz="2800">
                <a:solidFill>
                  <a:schemeClr val="accent5">
                    <a:lumMod val="50000"/>
                  </a:schemeClr>
                </a:solidFill>
              </a:defRPr>
            </a:lvl1pPr>
            <a:lvl2pPr>
              <a:buClr>
                <a:schemeClr val="accent5">
                  <a:lumMod val="50000"/>
                </a:schemeClr>
              </a:buClr>
              <a:defRPr sz="2400">
                <a:solidFill>
                  <a:schemeClr val="accent5">
                    <a:lumMod val="50000"/>
                  </a:schemeClr>
                </a:solidFill>
              </a:defRPr>
            </a:lvl2pPr>
            <a:lvl3pPr>
              <a:buClr>
                <a:schemeClr val="accent5">
                  <a:lumMod val="50000"/>
                </a:schemeClr>
              </a:buClr>
              <a:defRPr sz="2000">
                <a:solidFill>
                  <a:schemeClr val="accent5">
                    <a:lumMod val="50000"/>
                  </a:schemeClr>
                </a:solidFill>
              </a:defRPr>
            </a:lvl3pPr>
            <a:lvl4pPr>
              <a:buClr>
                <a:schemeClr val="accent5">
                  <a:lumMod val="50000"/>
                </a:schemeClr>
              </a:buClr>
              <a:defRPr sz="1800">
                <a:solidFill>
                  <a:schemeClr val="accent5">
                    <a:lumMod val="50000"/>
                  </a:schemeClr>
                </a:solidFill>
              </a:defRPr>
            </a:lvl4pPr>
            <a:lvl5pPr>
              <a:buClr>
                <a:schemeClr val="accent5">
                  <a:lumMod val="50000"/>
                </a:schemeClr>
              </a:buClr>
              <a:defRPr sz="1800">
                <a:solidFill>
                  <a:schemeClr val="accent5">
                    <a:lumMod val="50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5937118"/>
            <a:ext cx="646008" cy="841096"/>
          </a:xfrm>
          <a:prstGeom prst="rect">
            <a:avLst/>
          </a:prstGeom>
        </p:spPr>
      </p:pic>
      <p:sp>
        <p:nvSpPr>
          <p:cNvPr id="8" name="TextBox 7"/>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 y="6110016"/>
            <a:ext cx="2039670" cy="595584"/>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chemeClr val="accent5">
                  <a:lumMod val="50000"/>
                </a:schemeClr>
              </a:buClr>
              <a:defRPr sz="2400">
                <a:solidFill>
                  <a:schemeClr val="accent5">
                    <a:lumMod val="50000"/>
                  </a:schemeClr>
                </a:solidFill>
              </a:defRPr>
            </a:lvl1pPr>
            <a:lvl2pPr>
              <a:buClr>
                <a:schemeClr val="accent5">
                  <a:lumMod val="50000"/>
                </a:schemeClr>
              </a:buClr>
              <a:defRPr sz="2000">
                <a:solidFill>
                  <a:schemeClr val="accent5">
                    <a:lumMod val="50000"/>
                  </a:schemeClr>
                </a:solidFill>
              </a:defRPr>
            </a:lvl2pPr>
            <a:lvl3pPr>
              <a:buClr>
                <a:schemeClr val="accent5">
                  <a:lumMod val="50000"/>
                </a:schemeClr>
              </a:buClr>
              <a:defRPr sz="1800">
                <a:solidFill>
                  <a:schemeClr val="accent5">
                    <a:lumMod val="50000"/>
                  </a:schemeClr>
                </a:solidFill>
              </a:defRPr>
            </a:lvl3pPr>
            <a:lvl4pPr>
              <a:buClr>
                <a:schemeClr val="accent5">
                  <a:lumMod val="50000"/>
                </a:schemeClr>
              </a:buClr>
              <a:defRPr sz="1600">
                <a:solidFill>
                  <a:schemeClr val="accent5">
                    <a:lumMod val="50000"/>
                  </a:schemeClr>
                </a:solidFill>
              </a:defRPr>
            </a:lvl4pPr>
            <a:lvl5pPr>
              <a:buClr>
                <a:schemeClr val="accent5">
                  <a:lumMod val="50000"/>
                </a:schemeClr>
              </a:buClr>
              <a:defRPr sz="1600">
                <a:solidFill>
                  <a:schemeClr val="accent5">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buClr>
                <a:schemeClr val="accent5">
                  <a:lumMod val="50000"/>
                </a:schemeClr>
              </a:buClr>
              <a:defRPr sz="2400">
                <a:solidFill>
                  <a:schemeClr val="accent5">
                    <a:lumMod val="50000"/>
                  </a:schemeClr>
                </a:solidFill>
              </a:defRPr>
            </a:lvl1pPr>
            <a:lvl2pPr>
              <a:buClr>
                <a:schemeClr val="accent5">
                  <a:lumMod val="50000"/>
                </a:schemeClr>
              </a:buClr>
              <a:defRPr sz="2000">
                <a:solidFill>
                  <a:schemeClr val="accent5">
                    <a:lumMod val="50000"/>
                  </a:schemeClr>
                </a:solidFill>
              </a:defRPr>
            </a:lvl2pPr>
            <a:lvl3pPr>
              <a:buClr>
                <a:schemeClr val="accent5">
                  <a:lumMod val="50000"/>
                </a:schemeClr>
              </a:buClr>
              <a:defRPr sz="1800">
                <a:solidFill>
                  <a:schemeClr val="accent5">
                    <a:lumMod val="50000"/>
                  </a:schemeClr>
                </a:solidFill>
              </a:defRPr>
            </a:lvl3pPr>
            <a:lvl4pPr>
              <a:buClr>
                <a:schemeClr val="accent5">
                  <a:lumMod val="50000"/>
                </a:schemeClr>
              </a:buClr>
              <a:defRPr sz="1600">
                <a:solidFill>
                  <a:schemeClr val="accent5">
                    <a:lumMod val="50000"/>
                  </a:schemeClr>
                </a:solidFill>
              </a:defRPr>
            </a:lvl4pPr>
            <a:lvl5pPr>
              <a:buClr>
                <a:schemeClr val="accent5">
                  <a:lumMod val="50000"/>
                </a:schemeClr>
              </a:buClr>
              <a:defRPr sz="1600">
                <a:solidFill>
                  <a:schemeClr val="accent5">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80045"/>
            <a:ext cx="609600" cy="76131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0" y="5937118"/>
            <a:ext cx="646008" cy="841096"/>
          </a:xfrm>
          <a:prstGeom prst="rect">
            <a:avLst/>
          </a:prstGeom>
        </p:spPr>
      </p:pic>
      <p:sp>
        <p:nvSpPr>
          <p:cNvPr id="10" name="TextBox 9"/>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80045"/>
            <a:ext cx="609600" cy="76131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0" y="5937118"/>
            <a:ext cx="646008" cy="841096"/>
          </a:xfrm>
          <a:prstGeom prst="rect">
            <a:avLst/>
          </a:prstGeom>
        </p:spPr>
      </p:pic>
      <p:sp>
        <p:nvSpPr>
          <p:cNvPr id="6" name="TextBox 5"/>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80045"/>
            <a:ext cx="609600" cy="76131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0" y="5937118"/>
            <a:ext cx="646008" cy="841096"/>
          </a:xfrm>
          <a:prstGeom prst="rect">
            <a:avLst/>
          </a:prstGeom>
        </p:spPr>
      </p:pic>
      <p:sp>
        <p:nvSpPr>
          <p:cNvPr id="5" name="TextBox 4"/>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vert="horz" lIns="91440" tIns="45720" rIns="91440" bIns="45720" rtlCol="0">
            <a:normAutofit/>
          </a:bodyPr>
          <a:lstStyle>
            <a:lvl1pPr>
              <a:defRPr lang="en-US" b="0" dirty="0" smtClean="0">
                <a:solidFill>
                  <a:schemeClr val="accent5">
                    <a:lumMod val="50000"/>
                  </a:schemeClr>
                </a:solidFill>
              </a:defRPr>
            </a:lvl1pPr>
            <a:lvl2pPr>
              <a:defRPr lang="en-US" b="0" dirty="0" smtClean="0">
                <a:solidFill>
                  <a:schemeClr val="accent5">
                    <a:lumMod val="50000"/>
                  </a:schemeClr>
                </a:solidFill>
              </a:defRPr>
            </a:lvl2pPr>
            <a:lvl3pPr>
              <a:defRPr lang="en-US" b="0" dirty="0" smtClean="0">
                <a:solidFill>
                  <a:schemeClr val="accent5">
                    <a:lumMod val="50000"/>
                  </a:schemeClr>
                </a:solidFill>
              </a:defRPr>
            </a:lvl3pPr>
            <a:lvl4pPr>
              <a:defRPr lang="en-US" b="0" dirty="0" smtClean="0">
                <a:solidFill>
                  <a:schemeClr val="accent5">
                    <a:lumMod val="50000"/>
                  </a:schemeClr>
                </a:solidFill>
              </a:defRPr>
            </a:lvl4pPr>
            <a:lvl5pPr>
              <a:defRPr lang="en-US" b="0" dirty="0">
                <a:solidFill>
                  <a:schemeClr val="accent5">
                    <a:lumMod val="50000"/>
                  </a:schemeClr>
                </a:solidFill>
              </a:defRPr>
            </a:lvl5pPr>
          </a:lstStyle>
          <a:p>
            <a:pPr lvl="0">
              <a:buClr>
                <a:schemeClr val="accent5">
                  <a:lumMod val="50000"/>
                </a:schemeClr>
              </a:buClr>
            </a:pPr>
            <a:r>
              <a:rPr lang="en-US" dirty="0" smtClean="0"/>
              <a:t>Click to edit Master text styles</a:t>
            </a:r>
          </a:p>
          <a:p>
            <a:pPr lvl="1">
              <a:buClr>
                <a:schemeClr val="accent5">
                  <a:lumMod val="50000"/>
                </a:schemeClr>
              </a:buClr>
            </a:pPr>
            <a:r>
              <a:rPr lang="en-US" dirty="0" smtClean="0"/>
              <a:t>Second level</a:t>
            </a:r>
          </a:p>
          <a:p>
            <a:pPr lvl="2">
              <a:buClr>
                <a:schemeClr val="accent5">
                  <a:lumMod val="50000"/>
                </a:schemeClr>
              </a:buClr>
            </a:pPr>
            <a:r>
              <a:rPr lang="en-US" dirty="0" smtClean="0"/>
              <a:t>Third level</a:t>
            </a:r>
          </a:p>
          <a:p>
            <a:pPr lvl="3">
              <a:buClr>
                <a:schemeClr val="accent5">
                  <a:lumMod val="50000"/>
                </a:schemeClr>
              </a:buClr>
            </a:pPr>
            <a:r>
              <a:rPr lang="en-US" dirty="0" smtClean="0"/>
              <a:t>Fourth level</a:t>
            </a:r>
          </a:p>
          <a:p>
            <a:pPr lvl="4">
              <a:buClr>
                <a:schemeClr val="accent5">
                  <a:lumMod val="50000"/>
                </a:schemeClr>
              </a:buClr>
            </a:pPr>
            <a:r>
              <a:rPr lang="en-US" dirty="0" smtClean="0"/>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solidFill>
                  <a:schemeClr val="accent5">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80045"/>
            <a:ext cx="609600" cy="76131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0" y="5937118"/>
            <a:ext cx="646008" cy="841096"/>
          </a:xfrm>
          <a:prstGeom prst="rect">
            <a:avLst/>
          </a:prstGeom>
        </p:spPr>
      </p:pic>
      <p:sp>
        <p:nvSpPr>
          <p:cNvPr id="8" name="TextBox 7"/>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5980045"/>
            <a:ext cx="609600" cy="76131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5800" y="5937118"/>
            <a:ext cx="646008" cy="841096"/>
          </a:xfrm>
          <a:prstGeom prst="rect">
            <a:avLst/>
          </a:prstGeom>
        </p:spPr>
      </p:pic>
      <p:sp>
        <p:nvSpPr>
          <p:cNvPr id="8" name="TextBox 7"/>
          <p:cNvSpPr txBox="1"/>
          <p:nvPr userDrawn="1"/>
        </p:nvSpPr>
        <p:spPr>
          <a:xfrm>
            <a:off x="4198257" y="6462356"/>
            <a:ext cx="747486" cy="369332"/>
          </a:xfrm>
          <a:prstGeom prst="rect">
            <a:avLst/>
          </a:prstGeom>
          <a:noFill/>
        </p:spPr>
        <p:txBody>
          <a:bodyPr wrap="square" rtlCol="0">
            <a:spAutoFit/>
          </a:bodyPr>
          <a:lstStyle/>
          <a:p>
            <a:pPr algn="ctr"/>
            <a:fld id="{EA9FC431-624C-4F22-995F-E9E4293229F7}" type="slidenum">
              <a:rPr lang="en-US" smtClean="0">
                <a:solidFill>
                  <a:schemeClr val="accent5">
                    <a:lumMod val="50000"/>
                  </a:schemeClr>
                </a:solidFill>
              </a:rPr>
              <a:pPr algn="ctr"/>
              <a:t>‹#›</a:t>
            </a:fld>
            <a:endParaRPr lang="en-US" dirty="0">
              <a:solidFill>
                <a:schemeClr val="accent5">
                  <a:lumMod val="50000"/>
                </a:schemeClr>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Box 7"/>
          <p:cNvSpPr txBox="1"/>
          <p:nvPr/>
        </p:nvSpPr>
        <p:spPr>
          <a:xfrm>
            <a:off x="4343402" y="6400801"/>
            <a:ext cx="3922919" cy="246221"/>
          </a:xfrm>
          <a:prstGeom prst="rect">
            <a:avLst/>
          </a:prstGeom>
          <a:noFill/>
        </p:spPr>
        <p:txBody>
          <a:bodyPr wrap="none" rtlCol="0">
            <a:spAutoFit/>
          </a:bodyPr>
          <a:lstStyle/>
          <a:p>
            <a:r>
              <a:rPr lang="en-US" sz="1000" b="1" baseline="0" dirty="0" smtClean="0">
                <a:solidFill>
                  <a:schemeClr val="bg1"/>
                </a:solidFill>
                <a:latin typeface="Arial" pitchFamily="34" charset="0"/>
              </a:rPr>
              <a:t>ENVIRONMENTAL SCIENCE AND ENGINEERING SOLUTIONS</a:t>
            </a:r>
            <a:endParaRPr lang="en-US" sz="1000" b="1" baseline="0" dirty="0">
              <a:solidFill>
                <a:schemeClr val="bg1"/>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ctr" defTabSz="914400" rtl="0" eaLnBrk="1" latinLnBrk="0" hangingPunct="1">
        <a:spcBef>
          <a:spcPct val="0"/>
        </a:spcBef>
        <a:buNone/>
        <a:defRPr sz="4400" b="0" i="0" kern="1200" baseline="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Clr>
          <a:schemeClr val="accent5">
            <a:lumMod val="50000"/>
          </a:schemeClr>
        </a:buClr>
        <a:buFont typeface="Arial" pitchFamily="34" charset="0"/>
        <a:buChar char="•"/>
        <a:defRPr sz="3200" kern="1200" baseline="0">
          <a:solidFill>
            <a:schemeClr val="accent1">
              <a:lumMod val="75000"/>
            </a:schemeClr>
          </a:solidFill>
          <a:latin typeface="+mn-lt"/>
          <a:ea typeface="+mn-ea"/>
          <a:cs typeface="+mn-cs"/>
        </a:defRPr>
      </a:lvl1pPr>
      <a:lvl2pPr marL="742950" indent="-285750" algn="l" defTabSz="914400" rtl="0" eaLnBrk="1" latinLnBrk="0" hangingPunct="1">
        <a:spcBef>
          <a:spcPct val="20000"/>
        </a:spcBef>
        <a:buClr>
          <a:schemeClr val="accent5">
            <a:lumMod val="50000"/>
          </a:schemeClr>
        </a:buClr>
        <a:buFont typeface="Arial" pitchFamily="34" charset="0"/>
        <a:buChar char="–"/>
        <a:defRPr sz="2800" kern="1200" baseline="0">
          <a:solidFill>
            <a:schemeClr val="accent1">
              <a:lumMod val="75000"/>
            </a:schemeClr>
          </a:solidFill>
          <a:latin typeface="+mn-lt"/>
          <a:ea typeface="+mn-ea"/>
          <a:cs typeface="+mn-cs"/>
        </a:defRPr>
      </a:lvl2pPr>
      <a:lvl3pPr marL="1143000" indent="-228600" algn="l" defTabSz="914400" rtl="0" eaLnBrk="1" latinLnBrk="0" hangingPunct="1">
        <a:spcBef>
          <a:spcPct val="20000"/>
        </a:spcBef>
        <a:buClr>
          <a:schemeClr val="accent5">
            <a:lumMod val="50000"/>
          </a:schemeClr>
        </a:buClr>
        <a:buFont typeface="Arial" pitchFamily="34" charset="0"/>
        <a:buChar char="•"/>
        <a:defRPr sz="2400" kern="1200" baseline="0">
          <a:solidFill>
            <a:schemeClr val="accent1">
              <a:lumMod val="75000"/>
            </a:schemeClr>
          </a:solidFill>
          <a:latin typeface="+mn-lt"/>
          <a:ea typeface="+mn-ea"/>
          <a:cs typeface="+mn-cs"/>
        </a:defRPr>
      </a:lvl3pPr>
      <a:lvl4pPr marL="1600200" indent="-228600" algn="l" defTabSz="914400" rtl="0" eaLnBrk="1" latinLnBrk="0" hangingPunct="1">
        <a:spcBef>
          <a:spcPct val="20000"/>
        </a:spcBef>
        <a:buClr>
          <a:schemeClr val="accent5">
            <a:lumMod val="50000"/>
          </a:schemeClr>
        </a:buClr>
        <a:buFont typeface="Arial" pitchFamily="34" charset="0"/>
        <a:buChar char="–"/>
        <a:defRPr sz="2000" kern="1200" baseline="0">
          <a:solidFill>
            <a:schemeClr val="accent1">
              <a:lumMod val="75000"/>
            </a:schemeClr>
          </a:solidFill>
          <a:latin typeface="+mn-lt"/>
          <a:ea typeface="+mn-ea"/>
          <a:cs typeface="+mn-cs"/>
        </a:defRPr>
      </a:lvl4pPr>
      <a:lvl5pPr marL="2057400" indent="-228600" algn="l" defTabSz="914400" rtl="0" eaLnBrk="1" latinLnBrk="0" hangingPunct="1">
        <a:spcBef>
          <a:spcPct val="20000"/>
        </a:spcBef>
        <a:buClr>
          <a:schemeClr val="accent5">
            <a:lumMod val="50000"/>
          </a:schemeClr>
        </a:buClr>
        <a:buFont typeface="Arial" pitchFamily="34" charset="0"/>
        <a:buChar char="»"/>
        <a:defRPr sz="2000" kern="1200" baseline="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58722" y="0"/>
            <a:ext cx="343950" cy="6858000"/>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1" y="239260"/>
            <a:ext cx="8229599" cy="103985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84852"/>
            <a:ext cx="8229600" cy="4641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 y="6749890"/>
            <a:ext cx="9144001" cy="108110"/>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 y="0"/>
            <a:ext cx="343950" cy="68580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703672" y="6190377"/>
            <a:ext cx="1272174" cy="495300"/>
          </a:xfrm>
          <a:prstGeom prst="rect">
            <a:avLst/>
          </a:prstGeom>
        </p:spPr>
      </p:pic>
      <p:pic>
        <p:nvPicPr>
          <p:cNvPr id="4" name="Picture 3"/>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343950" y="5761677"/>
            <a:ext cx="2212597" cy="1140443"/>
          </a:xfrm>
          <a:prstGeom prst="rect">
            <a:avLst/>
          </a:prstGeom>
        </p:spPr>
      </p:pic>
      <p:sp>
        <p:nvSpPr>
          <p:cNvPr id="5" name="Slide Number Placeholder 4"/>
          <p:cNvSpPr>
            <a:spLocks noGrp="1"/>
          </p:cNvSpPr>
          <p:nvPr>
            <p:ph type="sldNum" sz="quarter" idx="4"/>
          </p:nvPr>
        </p:nvSpPr>
        <p:spPr>
          <a:xfrm>
            <a:off x="3633635" y="6384766"/>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06304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iming>
    <p:tnLst>
      <p:par>
        <p:cTn id="1" dur="indefinite" restart="never" nodeType="tmRoot"/>
      </p:par>
    </p:tnLst>
  </p:timing>
  <p:hf hdr="0" ftr="0" dt="0"/>
  <p:txStyles>
    <p:titleStyle>
      <a:lvl1pPr algn="l" defTabSz="457200" rtl="0" eaLnBrk="1" latinLnBrk="0" hangingPunct="1">
        <a:spcBef>
          <a:spcPct val="0"/>
        </a:spcBef>
        <a:buNone/>
        <a:defRPr sz="3400" b="0" i="0" kern="1200">
          <a:solidFill>
            <a:schemeClr val="accent3">
              <a:lumMod val="75000"/>
            </a:schemeClr>
          </a:solidFill>
          <a:latin typeface="Gill Sans MT"/>
          <a:ea typeface="+mj-ea"/>
          <a:cs typeface="Gill Sans MT"/>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Georgia"/>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Georgia"/>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Anacostia Park</a:t>
            </a:r>
            <a:endParaRPr lang="en-US" dirty="0"/>
          </a:p>
        </p:txBody>
      </p:sp>
      <p:sp>
        <p:nvSpPr>
          <p:cNvPr id="3" name="Content Placeholder 2"/>
          <p:cNvSpPr>
            <a:spLocks noGrp="1"/>
          </p:cNvSpPr>
          <p:nvPr>
            <p:ph idx="1"/>
          </p:nvPr>
        </p:nvSpPr>
        <p:spPr/>
        <p:txBody>
          <a:bodyPr/>
          <a:lstStyle/>
          <a:p>
            <a:endParaRPr lang="en-US"/>
          </a:p>
        </p:txBody>
      </p:sp>
      <p:pic>
        <p:nvPicPr>
          <p:cNvPr id="4" name="Shape 73"/>
          <p:cNvPicPr preferRelativeResize="0"/>
          <p:nvPr/>
        </p:nvPicPr>
        <p:blipFill rotWithShape="1">
          <a:blip r:embed="rId3">
            <a:alphaModFix/>
          </a:blip>
          <a:srcRect/>
          <a:stretch/>
        </p:blipFill>
        <p:spPr>
          <a:xfrm>
            <a:off x="381000" y="1522413"/>
            <a:ext cx="8169274" cy="3736974"/>
          </a:xfrm>
          <a:prstGeom prst="rect">
            <a:avLst/>
          </a:prstGeom>
          <a:noFill/>
          <a:ln>
            <a:noFill/>
          </a:ln>
        </p:spPr>
      </p:pic>
    </p:spTree>
    <p:extLst>
      <p:ext uri="{BB962C8B-B14F-4D97-AF65-F5344CB8AC3E}">
        <p14:creationId xmlns:p14="http://schemas.microsoft.com/office/powerpoint/2010/main" val="3301384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Kenilworth Landfill Site</a:t>
            </a:r>
            <a:endParaRPr lang="en-US" dirty="0"/>
          </a:p>
        </p:txBody>
      </p:sp>
      <p:sp>
        <p:nvSpPr>
          <p:cNvPr id="3" name="Content Placeholder 2"/>
          <p:cNvSpPr>
            <a:spLocks noGrp="1"/>
          </p:cNvSpPr>
          <p:nvPr>
            <p:ph idx="1"/>
          </p:nvPr>
        </p:nvSpPr>
        <p:spPr>
          <a:xfrm>
            <a:off x="304800" y="1066800"/>
            <a:ext cx="8458200" cy="5205040"/>
          </a:xfrm>
        </p:spPr>
        <p:txBody>
          <a:bodyPr>
            <a:normAutofit lnSpcReduction="10000"/>
          </a:bodyPr>
          <a:lstStyle/>
          <a:p>
            <a:r>
              <a:rPr lang="en-US" dirty="0" smtClean="0"/>
              <a:t>NPS lead</a:t>
            </a:r>
          </a:p>
          <a:p>
            <a:r>
              <a:rPr lang="en-US" dirty="0" smtClean="0"/>
              <a:t>Two Operable Units</a:t>
            </a:r>
          </a:p>
          <a:p>
            <a:pPr lvl="1"/>
            <a:r>
              <a:rPr lang="en-US" dirty="0" smtClean="0"/>
              <a:t>OU-1 Landfill</a:t>
            </a:r>
          </a:p>
          <a:p>
            <a:pPr lvl="1"/>
            <a:r>
              <a:rPr lang="en-US" dirty="0" smtClean="0"/>
              <a:t>OU-2 Groundwater</a:t>
            </a:r>
          </a:p>
          <a:p>
            <a:r>
              <a:rPr lang="en-US" dirty="0" smtClean="0"/>
              <a:t>OU-1 Supplemental Groundwater Report completed in 2016</a:t>
            </a:r>
          </a:p>
          <a:p>
            <a:r>
              <a:rPr lang="en-US" dirty="0" smtClean="0"/>
              <a:t>OU-1 Additional investigations: January – March, 2017</a:t>
            </a:r>
          </a:p>
          <a:p>
            <a:pPr lvl="2"/>
            <a:r>
              <a:rPr lang="en-US" dirty="0" smtClean="0"/>
              <a:t>Pore water samples</a:t>
            </a:r>
          </a:p>
          <a:p>
            <a:pPr lvl="2"/>
            <a:r>
              <a:rPr lang="en-US" dirty="0" smtClean="0"/>
              <a:t>Pressure transducers</a:t>
            </a:r>
          </a:p>
          <a:p>
            <a:pPr lvl="2"/>
            <a:r>
              <a:rPr lang="en-US" dirty="0" smtClean="0"/>
              <a:t>Surface permeability testing</a:t>
            </a:r>
            <a:endParaRPr lang="en-US" dirty="0"/>
          </a:p>
        </p:txBody>
      </p:sp>
    </p:spTree>
    <p:extLst>
      <p:ext uri="{BB962C8B-B14F-4D97-AF65-F5344CB8AC3E}">
        <p14:creationId xmlns:p14="http://schemas.microsoft.com/office/powerpoint/2010/main" val="3151247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Kenilworth Landfill Site (Continued)</a:t>
            </a:r>
            <a:endParaRPr lang="en-US" dirty="0"/>
          </a:p>
        </p:txBody>
      </p:sp>
      <p:sp>
        <p:nvSpPr>
          <p:cNvPr id="3" name="Content Placeholder 2"/>
          <p:cNvSpPr>
            <a:spLocks noGrp="1"/>
          </p:cNvSpPr>
          <p:nvPr>
            <p:ph idx="1"/>
          </p:nvPr>
        </p:nvSpPr>
        <p:spPr>
          <a:xfrm>
            <a:off x="381000" y="1600200"/>
            <a:ext cx="8534400" cy="4572000"/>
          </a:xfrm>
        </p:spPr>
        <p:txBody>
          <a:bodyPr>
            <a:normAutofit/>
          </a:bodyPr>
          <a:lstStyle/>
          <a:p>
            <a:r>
              <a:rPr lang="en-US" sz="2800" dirty="0" smtClean="0"/>
              <a:t>OU-1 ROD anticipated 	 		–  Early 2018</a:t>
            </a:r>
          </a:p>
          <a:p>
            <a:r>
              <a:rPr lang="en-US" sz="2800" dirty="0" smtClean="0"/>
              <a:t>OU-1 Remedy </a:t>
            </a:r>
            <a:r>
              <a:rPr lang="en-US" sz="2800" dirty="0"/>
              <a:t>I</a:t>
            </a:r>
            <a:r>
              <a:rPr lang="en-US" sz="2800" dirty="0" smtClean="0"/>
              <a:t>mplementation  	–  2020 </a:t>
            </a:r>
          </a:p>
          <a:p>
            <a:r>
              <a:rPr lang="en-US" sz="2800" dirty="0" smtClean="0"/>
              <a:t>OU-2 FS </a:t>
            </a:r>
            <a:r>
              <a:rPr lang="en-US" sz="2800" dirty="0"/>
              <a:t>initiated 	 		–   September 2017</a:t>
            </a:r>
          </a:p>
          <a:p>
            <a:endParaRPr lang="en-US" sz="2800" dirty="0"/>
          </a:p>
        </p:txBody>
      </p:sp>
    </p:spTree>
    <p:extLst>
      <p:ext uri="{BB962C8B-B14F-4D97-AF65-F5344CB8AC3E}">
        <p14:creationId xmlns:p14="http://schemas.microsoft.com/office/powerpoint/2010/main" val="2485654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76" t="5843" r="4537" b="35588"/>
          <a:stretch/>
        </p:blipFill>
        <p:spPr>
          <a:xfrm>
            <a:off x="838200" y="16165"/>
            <a:ext cx="7467600" cy="6289900"/>
          </a:xfrm>
          <a:ln>
            <a:solidFill>
              <a:schemeClr val="tx1"/>
            </a:solidFill>
          </a:ln>
        </p:spPr>
      </p:pic>
      <p:sp>
        <p:nvSpPr>
          <p:cNvPr id="7" name="TextBox 6"/>
          <p:cNvSpPr txBox="1"/>
          <p:nvPr/>
        </p:nvSpPr>
        <p:spPr>
          <a:xfrm>
            <a:off x="4114800" y="4648200"/>
            <a:ext cx="3505200" cy="553998"/>
          </a:xfrm>
          <a:prstGeom prst="rect">
            <a:avLst/>
          </a:prstGeom>
          <a:solidFill>
            <a:schemeClr val="bg1"/>
          </a:solidFill>
          <a:ln>
            <a:solidFill>
              <a:schemeClr val="tx1"/>
            </a:solidFill>
          </a:ln>
        </p:spPr>
        <p:txBody>
          <a:bodyPr wrap="square" rtlCol="0">
            <a:spAutoFit/>
          </a:bodyPr>
          <a:lstStyle/>
          <a:p>
            <a:r>
              <a:rPr lang="en-US" sz="1000" b="1" dirty="0" smtClean="0"/>
              <a:t>LEGEND</a:t>
            </a:r>
          </a:p>
          <a:p>
            <a:r>
              <a:rPr lang="en-US" sz="1000" dirty="0" smtClean="0"/>
              <a:t>          Proposed pore water sampling locations</a:t>
            </a:r>
          </a:p>
          <a:p>
            <a:r>
              <a:rPr lang="en-US" sz="1000" dirty="0" smtClean="0"/>
              <a:t>          Proposed pore water background sampling locations</a:t>
            </a:r>
            <a:endParaRPr lang="en-US" sz="1000" dirty="0"/>
          </a:p>
        </p:txBody>
      </p:sp>
      <p:sp>
        <p:nvSpPr>
          <p:cNvPr id="9" name="Oval 8"/>
          <p:cNvSpPr/>
          <p:nvPr/>
        </p:nvSpPr>
        <p:spPr>
          <a:xfrm>
            <a:off x="4267202" y="4857752"/>
            <a:ext cx="142875" cy="123825"/>
          </a:xfrm>
          <a:prstGeom prst="ellipse">
            <a:avLst/>
          </a:prstGeom>
          <a:solidFill>
            <a:srgbClr val="4EDD43"/>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67200" y="5010150"/>
            <a:ext cx="152400" cy="133351"/>
          </a:xfrm>
          <a:prstGeom prst="ellipse">
            <a:avLst/>
          </a:prstGeom>
          <a:solidFill>
            <a:srgbClr val="003BB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014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910" t="35185" r="16749" b="14074"/>
          <a:stretch/>
        </p:blipFill>
        <p:spPr>
          <a:xfrm>
            <a:off x="894565" y="-12473"/>
            <a:ext cx="7452385" cy="6354626"/>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1" t="88831" r="66623" b="3723"/>
          <a:stretch/>
        </p:blipFill>
        <p:spPr>
          <a:xfrm>
            <a:off x="896004" y="0"/>
            <a:ext cx="3017875" cy="990600"/>
          </a:xfrm>
          <a:prstGeom prst="rect">
            <a:avLst/>
          </a:prstGeom>
          <a:ln>
            <a:solidFill>
              <a:schemeClr val="tx1"/>
            </a:solidFill>
          </a:ln>
        </p:spPr>
      </p:pic>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59086" t="44183" r="25230" b="48636"/>
          <a:stretch/>
        </p:blipFill>
        <p:spPr>
          <a:xfrm>
            <a:off x="2209800" y="990600"/>
            <a:ext cx="5249779" cy="3205020"/>
          </a:xfrm>
          <a:prstGeom prst="rect">
            <a:avLst/>
          </a:prstGeom>
          <a:ln>
            <a:solidFill>
              <a:schemeClr val="tx1"/>
            </a:solidFill>
          </a:ln>
        </p:spPr>
      </p:pic>
    </p:spTree>
    <p:extLst>
      <p:ext uri="{BB962C8B-B14F-4D97-AF65-F5344CB8AC3E}">
        <p14:creationId xmlns:p14="http://schemas.microsoft.com/office/powerpoint/2010/main" val="381572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PEPCO Benning Road Facility</a:t>
            </a:r>
            <a:endParaRPr lang="en-US" dirty="0"/>
          </a:p>
        </p:txBody>
      </p:sp>
      <p:sp>
        <p:nvSpPr>
          <p:cNvPr id="3" name="Content Placeholder 2"/>
          <p:cNvSpPr>
            <a:spLocks noGrp="1"/>
          </p:cNvSpPr>
          <p:nvPr>
            <p:ph idx="1"/>
          </p:nvPr>
        </p:nvSpPr>
        <p:spPr/>
        <p:txBody>
          <a:bodyPr>
            <a:normAutofit fontScale="55000" lnSpcReduction="20000"/>
          </a:bodyPr>
          <a:lstStyle/>
          <a:p>
            <a:pPr>
              <a:lnSpc>
                <a:spcPct val="120000"/>
              </a:lnSpc>
            </a:pPr>
            <a:r>
              <a:rPr lang="en-US" dirty="0" smtClean="0"/>
              <a:t>DOEE lead</a:t>
            </a:r>
          </a:p>
          <a:p>
            <a:pPr>
              <a:lnSpc>
                <a:spcPct val="120000"/>
              </a:lnSpc>
            </a:pPr>
            <a:r>
              <a:rPr lang="en-US" dirty="0" smtClean="0"/>
              <a:t>Draft RI Produced – 2016</a:t>
            </a:r>
          </a:p>
          <a:p>
            <a:pPr lvl="1">
              <a:lnSpc>
                <a:spcPct val="120000"/>
              </a:lnSpc>
            </a:pPr>
            <a:r>
              <a:rPr lang="en-US" dirty="0" smtClean="0"/>
              <a:t>Technical Memo #1 – Conceptual site model</a:t>
            </a:r>
          </a:p>
          <a:p>
            <a:pPr lvl="1">
              <a:lnSpc>
                <a:spcPct val="120000"/>
              </a:lnSpc>
            </a:pPr>
            <a:r>
              <a:rPr lang="en-US" dirty="0" smtClean="0"/>
              <a:t>Technical Memo #2 – Refined background evaluation work plan</a:t>
            </a:r>
          </a:p>
          <a:p>
            <a:pPr lvl="1">
              <a:lnSpc>
                <a:spcPct val="120000"/>
              </a:lnSpc>
            </a:pPr>
            <a:r>
              <a:rPr lang="en-US" dirty="0" smtClean="0"/>
              <a:t>Technical Memo #3 – Baseline human health ecological work plan</a:t>
            </a:r>
          </a:p>
          <a:p>
            <a:pPr lvl="1">
              <a:lnSpc>
                <a:spcPct val="120000"/>
              </a:lnSpc>
            </a:pPr>
            <a:r>
              <a:rPr lang="en-US" dirty="0"/>
              <a:t>RI/FS work plan Addendum 3  -  Additional field investigation </a:t>
            </a:r>
          </a:p>
          <a:p>
            <a:pPr lvl="1">
              <a:lnSpc>
                <a:spcPct val="120000"/>
              </a:lnSpc>
            </a:pPr>
            <a:endParaRPr lang="en-US" dirty="0" smtClean="0"/>
          </a:p>
          <a:p>
            <a:pPr>
              <a:lnSpc>
                <a:spcPct val="120000"/>
              </a:lnSpc>
            </a:pPr>
            <a:r>
              <a:rPr lang="en-US" dirty="0" smtClean="0"/>
              <a:t>Additional Sampling – January-May, 2017</a:t>
            </a:r>
          </a:p>
          <a:p>
            <a:pPr lvl="1">
              <a:lnSpc>
                <a:spcPct val="120000"/>
              </a:lnSpc>
            </a:pPr>
            <a:r>
              <a:rPr lang="en-US" dirty="0" smtClean="0"/>
              <a:t>Sediment sampling</a:t>
            </a:r>
          </a:p>
          <a:p>
            <a:pPr lvl="1">
              <a:lnSpc>
                <a:spcPct val="120000"/>
              </a:lnSpc>
            </a:pPr>
            <a:r>
              <a:rPr lang="en-US" dirty="0" smtClean="0"/>
              <a:t>Near shore sampling</a:t>
            </a:r>
          </a:p>
          <a:p>
            <a:pPr lvl="1">
              <a:lnSpc>
                <a:spcPct val="120000"/>
              </a:lnSpc>
            </a:pPr>
            <a:r>
              <a:rPr lang="en-US" dirty="0" smtClean="0"/>
              <a:t>Site soil/groundwater sampling </a:t>
            </a:r>
          </a:p>
          <a:p>
            <a:pPr>
              <a:lnSpc>
                <a:spcPct val="120000"/>
              </a:lnSpc>
            </a:pPr>
            <a:r>
              <a:rPr lang="en-US" dirty="0" smtClean="0"/>
              <a:t>Final RI Report – January 2018</a:t>
            </a:r>
          </a:p>
          <a:p>
            <a:pPr>
              <a:lnSpc>
                <a:spcPct val="120000"/>
              </a:lnSpc>
            </a:pPr>
            <a:r>
              <a:rPr lang="en-US" dirty="0" smtClean="0"/>
              <a:t>Final FS Report – March 2018</a:t>
            </a:r>
          </a:p>
          <a:p>
            <a:pPr>
              <a:lnSpc>
                <a:spcPct val="120000"/>
              </a:lnSpc>
            </a:pPr>
            <a:r>
              <a:rPr lang="en-US" dirty="0" smtClean="0"/>
              <a:t>ROD Anticipated – September 2018</a:t>
            </a:r>
          </a:p>
          <a:p>
            <a:pPr>
              <a:lnSpc>
                <a:spcPct val="120000"/>
              </a:lnSpc>
            </a:pPr>
            <a:endParaRPr lang="en-US" dirty="0"/>
          </a:p>
        </p:txBody>
      </p:sp>
    </p:spTree>
    <p:extLst>
      <p:ext uri="{BB962C8B-B14F-4D97-AF65-F5344CB8AC3E}">
        <p14:creationId xmlns:p14="http://schemas.microsoft.com/office/powerpoint/2010/main" val="3979610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59" t="2093" r="2279" b="15362"/>
          <a:stretch/>
        </p:blipFill>
        <p:spPr>
          <a:xfrm>
            <a:off x="1749188" y="-3412"/>
            <a:ext cx="5638800" cy="6316583"/>
          </a:xfrm>
          <a:ln>
            <a:solidFill>
              <a:schemeClr val="tx1"/>
            </a:solidFill>
          </a:ln>
        </p:spPr>
      </p:pic>
      <p:pic>
        <p:nvPicPr>
          <p:cNvPr id="6"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33804" t="88985" r="17790" b="2089"/>
          <a:stretch/>
        </p:blipFill>
        <p:spPr>
          <a:xfrm>
            <a:off x="4635279" y="4114801"/>
            <a:ext cx="2729552" cy="651396"/>
          </a:xfrm>
          <a:prstGeom prst="rect">
            <a:avLst/>
          </a:prstGeom>
          <a:ln>
            <a:solidFill>
              <a:schemeClr val="accent1"/>
            </a:solidFill>
          </a:ln>
        </p:spPr>
      </p:pic>
      <p:pic>
        <p:nvPicPr>
          <p:cNvPr id="7"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86850" t="88653" r="2279" b="2089"/>
          <a:stretch/>
        </p:blipFill>
        <p:spPr>
          <a:xfrm>
            <a:off x="6778388" y="1"/>
            <a:ext cx="613012" cy="675564"/>
          </a:xfrm>
          <a:prstGeom prst="rect">
            <a:avLst/>
          </a:prstGeom>
        </p:spPr>
      </p:pic>
      <p:pic>
        <p:nvPicPr>
          <p:cNvPr id="8"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4496" t="88653" r="69606" b="2089"/>
          <a:stretch/>
        </p:blipFill>
        <p:spPr>
          <a:xfrm>
            <a:off x="5910618" y="675565"/>
            <a:ext cx="1460311" cy="675564"/>
          </a:xfrm>
          <a:prstGeom prst="rect">
            <a:avLst/>
          </a:prstGeom>
        </p:spPr>
      </p:pic>
    </p:spTree>
    <p:extLst>
      <p:ext uri="{BB962C8B-B14F-4D97-AF65-F5344CB8AC3E}">
        <p14:creationId xmlns:p14="http://schemas.microsoft.com/office/powerpoint/2010/main" val="1209575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69" t="2828" r="10725" b="32901"/>
          <a:stretch/>
        </p:blipFill>
        <p:spPr>
          <a:xfrm>
            <a:off x="1600200" y="0"/>
            <a:ext cx="5943600" cy="6313171"/>
          </a:xfrm>
          <a:ln>
            <a:solidFill>
              <a:schemeClr val="tx1"/>
            </a:solidFill>
          </a:ln>
        </p:spPr>
      </p:pic>
      <p:pic>
        <p:nvPicPr>
          <p:cNvPr id="6"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0969" t="67514" r="53955" b="15189"/>
          <a:stretch/>
        </p:blipFill>
        <p:spPr>
          <a:xfrm>
            <a:off x="4749424" y="3876101"/>
            <a:ext cx="2794379" cy="1783307"/>
          </a:xfrm>
          <a:prstGeom prst="rect">
            <a:avLst/>
          </a:prstGeom>
        </p:spPr>
      </p:pic>
      <p:pic>
        <p:nvPicPr>
          <p:cNvPr id="7"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0969" t="90514" r="10725" b="2922"/>
          <a:stretch/>
        </p:blipFill>
        <p:spPr>
          <a:xfrm>
            <a:off x="1600201" y="5659409"/>
            <a:ext cx="5943600" cy="644721"/>
          </a:xfrm>
          <a:prstGeom prst="rect">
            <a:avLst/>
          </a:prstGeom>
        </p:spPr>
      </p:pic>
    </p:spTree>
    <p:extLst>
      <p:ext uri="{BB962C8B-B14F-4D97-AF65-F5344CB8AC3E}">
        <p14:creationId xmlns:p14="http://schemas.microsoft.com/office/powerpoint/2010/main" val="3349195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440" y="-17023"/>
            <a:ext cx="5107160" cy="687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68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780" t="11666" r="10576" b="24381"/>
          <a:stretch/>
        </p:blipFill>
        <p:spPr>
          <a:xfrm>
            <a:off x="1676400" y="180723"/>
            <a:ext cx="5827484" cy="6132448"/>
          </a:xfrm>
          <a:ln>
            <a:solidFill>
              <a:schemeClr val="tx1"/>
            </a:solidFill>
          </a:ln>
        </p:spPr>
      </p:pic>
      <p:pic>
        <p:nvPicPr>
          <p:cNvPr id="6"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0780" t="77494" r="67153" b="13631"/>
          <a:stretch/>
        </p:blipFill>
        <p:spPr>
          <a:xfrm>
            <a:off x="5029200" y="4495800"/>
            <a:ext cx="2193878" cy="1141863"/>
          </a:xfrm>
          <a:prstGeom prst="rect">
            <a:avLst/>
          </a:prstGeom>
        </p:spPr>
      </p:pic>
      <p:pic>
        <p:nvPicPr>
          <p:cNvPr id="7"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10780" t="92265" r="10576" b="2749"/>
          <a:stretch/>
        </p:blipFill>
        <p:spPr>
          <a:xfrm>
            <a:off x="1504951" y="5831513"/>
            <a:ext cx="6010275" cy="493089"/>
          </a:xfrm>
          <a:prstGeom prst="rect">
            <a:avLst/>
          </a:prstGeom>
        </p:spPr>
      </p:pic>
    </p:spTree>
    <p:extLst>
      <p:ext uri="{BB962C8B-B14F-4D97-AF65-F5344CB8AC3E}">
        <p14:creationId xmlns:p14="http://schemas.microsoft.com/office/powerpoint/2010/main" val="213283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910" t="35185" r="16749" b="14074"/>
          <a:stretch/>
        </p:blipFill>
        <p:spPr>
          <a:xfrm>
            <a:off x="894565" y="-12473"/>
            <a:ext cx="7452385" cy="6354626"/>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1" t="88831" r="66623" b="3723"/>
          <a:stretch/>
        </p:blipFill>
        <p:spPr>
          <a:xfrm>
            <a:off x="894624" y="0"/>
            <a:ext cx="3017875" cy="990600"/>
          </a:xfrm>
          <a:prstGeom prst="rect">
            <a:avLst/>
          </a:prstGeom>
          <a:ln>
            <a:solidFill>
              <a:schemeClr val="tx1"/>
            </a:solidFill>
          </a:ln>
        </p:spPr>
      </p:pic>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56478" t="55021" r="32302" b="37548"/>
          <a:stretch/>
        </p:blipFill>
        <p:spPr>
          <a:xfrm>
            <a:off x="3429000" y="894032"/>
            <a:ext cx="4495800" cy="3969981"/>
          </a:xfrm>
          <a:prstGeom prst="rect">
            <a:avLst/>
          </a:prstGeom>
          <a:ln>
            <a:solidFill>
              <a:schemeClr val="tx1"/>
            </a:solidFill>
          </a:ln>
        </p:spPr>
      </p:pic>
    </p:spTree>
    <p:extLst>
      <p:ext uri="{BB962C8B-B14F-4D97-AF65-F5344CB8AC3E}">
        <p14:creationId xmlns:p14="http://schemas.microsoft.com/office/powerpoint/2010/main" val="9631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NPS Mission</a:t>
            </a:r>
            <a:endParaRPr lang="en-US" dirty="0"/>
          </a:p>
        </p:txBody>
      </p:sp>
      <p:sp>
        <p:nvSpPr>
          <p:cNvPr id="3" name="Content Placeholder 2"/>
          <p:cNvSpPr>
            <a:spLocks noGrp="1"/>
          </p:cNvSpPr>
          <p:nvPr>
            <p:ph idx="1"/>
          </p:nvPr>
        </p:nvSpPr>
        <p:spPr>
          <a:xfrm>
            <a:off x="457200" y="1219201"/>
            <a:ext cx="8229600" cy="4906964"/>
          </a:xfrm>
        </p:spPr>
        <p:txBody>
          <a:bodyPr>
            <a:noAutofit/>
          </a:bodyPr>
          <a:lstStyle/>
          <a:p>
            <a:pPr marL="0" indent="0">
              <a:buNone/>
            </a:pPr>
            <a:r>
              <a:rPr lang="en-US" sz="1800" dirty="0"/>
              <a:t>The National Park Service (NPS) preserves unimpaired the natural and cultural resources </a:t>
            </a:r>
            <a:r>
              <a:rPr lang="en-US" sz="1800" dirty="0" smtClean="0"/>
              <a:t>and values </a:t>
            </a:r>
            <a:r>
              <a:rPr lang="en-US" sz="1800" dirty="0"/>
              <a:t>of the national park system for the enjoyment, education, and inspiration of this </a:t>
            </a:r>
            <a:r>
              <a:rPr lang="en-US" sz="1800" dirty="0" smtClean="0"/>
              <a:t>and future </a:t>
            </a:r>
            <a:r>
              <a:rPr lang="en-US" sz="1800" dirty="0"/>
              <a:t>generations. </a:t>
            </a:r>
            <a:endParaRPr lang="en-US" sz="1800" dirty="0" smtClean="0"/>
          </a:p>
          <a:p>
            <a:pPr marL="0" indent="0">
              <a:buNone/>
            </a:pPr>
            <a:endParaRPr lang="en-US" sz="1800" dirty="0"/>
          </a:p>
          <a:p>
            <a:pPr marL="0" indent="0">
              <a:buNone/>
            </a:pPr>
            <a:r>
              <a:rPr lang="en-US" sz="1800" dirty="0" smtClean="0"/>
              <a:t>The </a:t>
            </a:r>
            <a:r>
              <a:rPr lang="en-US" sz="1800" dirty="0"/>
              <a:t>NPS core values are a framework in which the National Park Service accomplishes </a:t>
            </a:r>
            <a:r>
              <a:rPr lang="en-US" sz="1800" dirty="0" smtClean="0"/>
              <a:t>its mission</a:t>
            </a:r>
            <a:r>
              <a:rPr lang="en-US" sz="1800" dirty="0"/>
              <a:t>. They express the manner in which, both individually and collectively, the </a:t>
            </a:r>
            <a:r>
              <a:rPr lang="en-US" sz="1800" dirty="0" smtClean="0"/>
              <a:t>National Park </a:t>
            </a:r>
            <a:r>
              <a:rPr lang="en-US" sz="1800" dirty="0"/>
              <a:t>Service pursues its mission. The NPS core values are:</a:t>
            </a:r>
          </a:p>
          <a:p>
            <a:pPr marL="0" indent="0">
              <a:buNone/>
            </a:pPr>
            <a:endParaRPr lang="en-US" sz="1800" dirty="0"/>
          </a:p>
          <a:p>
            <a:r>
              <a:rPr lang="en-US" sz="1800" b="1" dirty="0" smtClean="0"/>
              <a:t>Shared </a:t>
            </a:r>
            <a:r>
              <a:rPr lang="en-US" sz="1800" b="1" dirty="0"/>
              <a:t>stewardship</a:t>
            </a:r>
            <a:r>
              <a:rPr lang="en-US" sz="1800" dirty="0"/>
              <a:t>: We share a commitment to resource stewardship with the </a:t>
            </a:r>
            <a:r>
              <a:rPr lang="en-US" sz="1800" dirty="0" smtClean="0"/>
              <a:t>global preservation community</a:t>
            </a:r>
          </a:p>
          <a:p>
            <a:r>
              <a:rPr lang="en-US" sz="1800" b="1" dirty="0" smtClean="0"/>
              <a:t>Excellence</a:t>
            </a:r>
            <a:r>
              <a:rPr lang="en-US" sz="1800" dirty="0"/>
              <a:t>: We strive continually to learn and improve so that we may achieve </a:t>
            </a:r>
            <a:r>
              <a:rPr lang="en-US" sz="1800" dirty="0" smtClean="0"/>
              <a:t>the highest </a:t>
            </a:r>
            <a:r>
              <a:rPr lang="en-US" sz="1800" dirty="0"/>
              <a:t>ideals of public service.</a:t>
            </a:r>
          </a:p>
          <a:p>
            <a:r>
              <a:rPr lang="en-US" sz="1800" b="1" dirty="0" smtClean="0"/>
              <a:t>Integrity</a:t>
            </a:r>
            <a:r>
              <a:rPr lang="en-US" sz="1800" dirty="0"/>
              <a:t>: We deal honestly and fairly with the public and one </a:t>
            </a:r>
            <a:r>
              <a:rPr lang="en-US" sz="1800" dirty="0" smtClean="0"/>
              <a:t>another.</a:t>
            </a:r>
          </a:p>
          <a:p>
            <a:r>
              <a:rPr lang="en-US" sz="1800" b="1" dirty="0" smtClean="0"/>
              <a:t>Tradition</a:t>
            </a:r>
            <a:r>
              <a:rPr lang="en-US" sz="1800" dirty="0"/>
              <a:t>: We are proud of it; we learn from it; we are not bound by it.</a:t>
            </a:r>
          </a:p>
          <a:p>
            <a:r>
              <a:rPr lang="en-US" sz="1800" b="1" dirty="0" smtClean="0"/>
              <a:t>Respect</a:t>
            </a:r>
            <a:r>
              <a:rPr lang="en-US" sz="1800" dirty="0"/>
              <a:t>: We embrace each other’s differences so that we may enrich the </a:t>
            </a:r>
            <a:r>
              <a:rPr lang="en-US" sz="1800" dirty="0" smtClean="0"/>
              <a:t>well-being of </a:t>
            </a:r>
            <a:r>
              <a:rPr lang="en-US" sz="1800" dirty="0"/>
              <a:t>everyone.</a:t>
            </a:r>
          </a:p>
        </p:txBody>
      </p:sp>
    </p:spTree>
    <p:extLst>
      <p:ext uri="{BB962C8B-B14F-4D97-AF65-F5344CB8AC3E}">
        <p14:creationId xmlns:p14="http://schemas.microsoft.com/office/powerpoint/2010/main" val="668627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CSX Transportation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DOEE Lead</a:t>
            </a:r>
          </a:p>
          <a:p>
            <a:pPr lvl="1"/>
            <a:r>
              <a:rPr lang="en-US" dirty="0" smtClean="0"/>
              <a:t>CWA violation/consent decree</a:t>
            </a:r>
          </a:p>
          <a:p>
            <a:pPr lvl="1"/>
            <a:r>
              <a:rPr lang="en-US" dirty="0" smtClean="0"/>
              <a:t>Diesel oil release</a:t>
            </a:r>
          </a:p>
          <a:p>
            <a:r>
              <a:rPr lang="en-US" dirty="0" smtClean="0"/>
              <a:t>Site Assessment</a:t>
            </a:r>
          </a:p>
          <a:p>
            <a:pPr lvl="1"/>
            <a:r>
              <a:rPr lang="en-US" dirty="0" smtClean="0"/>
              <a:t>Facility (soil, groundwater, surface water) – 2008-2011</a:t>
            </a:r>
          </a:p>
          <a:p>
            <a:pPr lvl="1"/>
            <a:r>
              <a:rPr lang="en-US" smtClean="0"/>
              <a:t>Fort DuPont </a:t>
            </a:r>
            <a:r>
              <a:rPr lang="en-US" dirty="0" smtClean="0"/>
              <a:t>Creek, Anacostia River – 2011 </a:t>
            </a:r>
          </a:p>
          <a:p>
            <a:r>
              <a:rPr lang="en-US" dirty="0" smtClean="0"/>
              <a:t>Landside Corrective Action</a:t>
            </a:r>
          </a:p>
          <a:p>
            <a:pPr lvl="1"/>
            <a:r>
              <a:rPr lang="en-US" dirty="0" smtClean="0"/>
              <a:t>Landside soil removal – 2015</a:t>
            </a:r>
          </a:p>
          <a:p>
            <a:pPr lvl="1"/>
            <a:r>
              <a:rPr lang="en-US" dirty="0" smtClean="0"/>
              <a:t>Groundwater free product removal – prior to 2015 soil removal</a:t>
            </a:r>
          </a:p>
          <a:p>
            <a:r>
              <a:rPr lang="en-US" dirty="0" smtClean="0"/>
              <a:t>Post Remediation Groundwater Monitoring – ongoing</a:t>
            </a:r>
          </a:p>
          <a:p>
            <a:r>
              <a:rPr lang="en-US" dirty="0" smtClean="0"/>
              <a:t>No Additional Sediment Sampling/Remediation Currently Planned</a:t>
            </a:r>
          </a:p>
          <a:p>
            <a:endParaRPr lang="en-US" dirty="0"/>
          </a:p>
        </p:txBody>
      </p:sp>
    </p:spTree>
    <p:extLst>
      <p:ext uri="{BB962C8B-B14F-4D97-AF65-F5344CB8AC3E}">
        <p14:creationId xmlns:p14="http://schemas.microsoft.com/office/powerpoint/2010/main" val="3211883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910" t="35185" r="16749" b="14074"/>
          <a:stretch/>
        </p:blipFill>
        <p:spPr>
          <a:xfrm>
            <a:off x="894565" y="-12473"/>
            <a:ext cx="7452385" cy="6354626"/>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1" t="88831" r="66623" b="3723"/>
          <a:stretch/>
        </p:blipFill>
        <p:spPr>
          <a:xfrm>
            <a:off x="892085" y="8164"/>
            <a:ext cx="3017875" cy="990600"/>
          </a:xfrm>
          <a:prstGeom prst="rect">
            <a:avLst/>
          </a:prstGeom>
          <a:ln>
            <a:solidFill>
              <a:schemeClr val="tx1"/>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7467" y="1219200"/>
            <a:ext cx="4205009" cy="37567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32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8077200" cy="1066800"/>
          </a:xfrm>
        </p:spPr>
        <p:txBody>
          <a:bodyPr/>
          <a:lstStyle/>
          <a:p>
            <a:r>
              <a:rPr lang="en-US" dirty="0" smtClean="0"/>
              <a:t>Washington Gas Site</a:t>
            </a:r>
            <a:endParaRPr lang="en-US" dirty="0"/>
          </a:p>
        </p:txBody>
      </p:sp>
      <p:sp>
        <p:nvSpPr>
          <p:cNvPr id="3" name="Content Placeholder 2"/>
          <p:cNvSpPr>
            <a:spLocks noGrp="1"/>
          </p:cNvSpPr>
          <p:nvPr>
            <p:ph idx="1"/>
          </p:nvPr>
        </p:nvSpPr>
        <p:spPr>
          <a:xfrm>
            <a:off x="304800" y="990600"/>
            <a:ext cx="8458200" cy="5281240"/>
          </a:xfrm>
        </p:spPr>
        <p:txBody>
          <a:bodyPr>
            <a:normAutofit fontScale="70000" lnSpcReduction="20000"/>
          </a:bodyPr>
          <a:lstStyle/>
          <a:p>
            <a:r>
              <a:rPr lang="en-US" dirty="0" smtClean="0"/>
              <a:t>NPS Lead</a:t>
            </a:r>
          </a:p>
          <a:p>
            <a:r>
              <a:rPr lang="en-US" dirty="0" smtClean="0"/>
              <a:t>September 2012 Consent Decree</a:t>
            </a:r>
          </a:p>
          <a:p>
            <a:r>
              <a:rPr lang="en-US" dirty="0" smtClean="0"/>
              <a:t>Two Operable Units</a:t>
            </a:r>
          </a:p>
          <a:p>
            <a:pPr lvl="1"/>
            <a:r>
              <a:rPr lang="en-US" dirty="0" smtClean="0"/>
              <a:t>OU-1 Soil</a:t>
            </a:r>
          </a:p>
          <a:p>
            <a:pPr lvl="1"/>
            <a:r>
              <a:rPr lang="en-US" dirty="0" smtClean="0"/>
              <a:t>OU-2 Groundwater</a:t>
            </a:r>
          </a:p>
          <a:p>
            <a:r>
              <a:rPr lang="en-US" dirty="0" smtClean="0"/>
              <a:t>OU-1</a:t>
            </a:r>
          </a:p>
          <a:p>
            <a:pPr lvl="1"/>
            <a:r>
              <a:rPr lang="en-US" dirty="0" smtClean="0"/>
              <a:t>Remedial Action: excavation of top 3 feet – July 2015</a:t>
            </a:r>
          </a:p>
          <a:p>
            <a:r>
              <a:rPr lang="en-US" dirty="0" smtClean="0"/>
              <a:t>OU-2</a:t>
            </a:r>
          </a:p>
          <a:p>
            <a:pPr lvl="1"/>
            <a:r>
              <a:rPr lang="en-US" dirty="0" smtClean="0"/>
              <a:t>Mobilization 1: soil borings – December 2015</a:t>
            </a:r>
          </a:p>
          <a:p>
            <a:pPr lvl="1"/>
            <a:r>
              <a:rPr lang="en-US" dirty="0" smtClean="0"/>
              <a:t>Mobilization 2: hydraulic profiling – May 2016 </a:t>
            </a:r>
          </a:p>
          <a:p>
            <a:pPr lvl="1"/>
            <a:r>
              <a:rPr lang="en-US" dirty="0" smtClean="0"/>
              <a:t>Mobilization 3: well installation and groundwater study – ongoing </a:t>
            </a:r>
          </a:p>
          <a:p>
            <a:pPr lvl="1"/>
            <a:r>
              <a:rPr lang="en-US" dirty="0" smtClean="0"/>
              <a:t>Mobilization 4: hydrographic survey – October 2016</a:t>
            </a:r>
          </a:p>
          <a:p>
            <a:pPr lvl="1"/>
            <a:r>
              <a:rPr lang="en-US" dirty="0" smtClean="0"/>
              <a:t>In-river sediment investigation – Spring 2017</a:t>
            </a:r>
          </a:p>
          <a:p>
            <a:pPr lvl="1"/>
            <a:r>
              <a:rPr lang="en-US" dirty="0" smtClean="0"/>
              <a:t>RI Report (draft) -August 2018</a:t>
            </a:r>
          </a:p>
          <a:p>
            <a:pPr lvl="1"/>
            <a:r>
              <a:rPr lang="en-US" dirty="0" smtClean="0"/>
              <a:t>Feasibility Study – 2018 </a:t>
            </a:r>
          </a:p>
          <a:p>
            <a:pPr lvl="2"/>
            <a:r>
              <a:rPr lang="en-US" dirty="0" smtClean="0"/>
              <a:t>If Treatability Study needed it may extend completion date to Jan 2020</a:t>
            </a:r>
          </a:p>
        </p:txBody>
      </p:sp>
    </p:spTree>
    <p:extLst>
      <p:ext uri="{BB962C8B-B14F-4D97-AF65-F5344CB8AC3E}">
        <p14:creationId xmlns:p14="http://schemas.microsoft.com/office/powerpoint/2010/main" val="4253760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29" t="2273" r="1764" b="3636"/>
          <a:stretch/>
        </p:blipFill>
        <p:spPr>
          <a:xfrm>
            <a:off x="0" y="2"/>
            <a:ext cx="9146144" cy="5728447"/>
          </a:xfrm>
        </p:spPr>
      </p:pic>
    </p:spTree>
    <p:extLst>
      <p:ext uri="{BB962C8B-B14F-4D97-AF65-F5344CB8AC3E}">
        <p14:creationId xmlns:p14="http://schemas.microsoft.com/office/powerpoint/2010/main" val="3866321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910" t="35185" r="16749" b="14074"/>
          <a:stretch/>
        </p:blipFill>
        <p:spPr>
          <a:xfrm>
            <a:off x="894565" y="-12473"/>
            <a:ext cx="7452385" cy="6354626"/>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1" t="88831" r="66623" b="3723"/>
          <a:stretch/>
        </p:blipFill>
        <p:spPr>
          <a:xfrm>
            <a:off x="892630" y="-10885"/>
            <a:ext cx="3017875" cy="990600"/>
          </a:xfrm>
          <a:prstGeom prst="rect">
            <a:avLst/>
          </a:prstGeom>
          <a:ln>
            <a:solidFill>
              <a:schemeClr val="tx1"/>
            </a:solidFill>
          </a:ln>
        </p:spPr>
      </p:pic>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34135" t="63475" r="59449" b="29147"/>
          <a:stretch/>
        </p:blipFill>
        <p:spPr>
          <a:xfrm>
            <a:off x="2514600" y="1447802"/>
            <a:ext cx="2971800" cy="4556759"/>
          </a:xfrm>
          <a:prstGeom prst="rect">
            <a:avLst/>
          </a:prstGeom>
          <a:ln>
            <a:solidFill>
              <a:schemeClr val="tx1"/>
            </a:solidFill>
          </a:ln>
        </p:spPr>
      </p:pic>
    </p:spTree>
    <p:extLst>
      <p:ext uri="{BB962C8B-B14F-4D97-AF65-F5344CB8AC3E}">
        <p14:creationId xmlns:p14="http://schemas.microsoft.com/office/powerpoint/2010/main" val="261927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Washington Navy Yard Superfund Site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EPA lead</a:t>
            </a:r>
          </a:p>
          <a:p>
            <a:r>
              <a:rPr lang="en-US" dirty="0" smtClean="0"/>
              <a:t>Large, complicated site</a:t>
            </a:r>
          </a:p>
          <a:p>
            <a:r>
              <a:rPr lang="en-US" dirty="0" smtClean="0"/>
              <a:t>Two OU’s; 19 sites; multiple Site Screening areas consisting of former building usage </a:t>
            </a:r>
          </a:p>
          <a:p>
            <a:r>
              <a:rPr lang="en-US" dirty="0" smtClean="0"/>
              <a:t>Multiple removal actions at sites and storm sewers from 1996-2008</a:t>
            </a:r>
          </a:p>
          <a:p>
            <a:r>
              <a:rPr lang="en-US" dirty="0" smtClean="0"/>
              <a:t>OU-1 – base-wide groundwater operable unit</a:t>
            </a:r>
          </a:p>
          <a:p>
            <a:pPr lvl="1"/>
            <a:r>
              <a:rPr lang="en-US" dirty="0" smtClean="0"/>
              <a:t>Final FS – August 2017</a:t>
            </a:r>
          </a:p>
          <a:p>
            <a:pPr lvl="1"/>
            <a:r>
              <a:rPr lang="en-US" dirty="0" smtClean="0"/>
              <a:t>Draft Proposed Plan – October 2017</a:t>
            </a:r>
          </a:p>
          <a:p>
            <a:pPr lvl="1"/>
            <a:r>
              <a:rPr lang="en-US" dirty="0" smtClean="0"/>
              <a:t>Draft Final ROD – September 2018</a:t>
            </a:r>
          </a:p>
          <a:p>
            <a:r>
              <a:rPr lang="en-US" dirty="0" smtClean="0"/>
              <a:t>OU-2 – Near shore sediments</a:t>
            </a:r>
          </a:p>
          <a:p>
            <a:pPr lvl="1"/>
            <a:r>
              <a:rPr lang="en-US" dirty="0" smtClean="0"/>
              <a:t>Sediment Sampling – March 2016 </a:t>
            </a:r>
          </a:p>
          <a:p>
            <a:pPr lvl="1"/>
            <a:r>
              <a:rPr lang="en-US" dirty="0" smtClean="0"/>
              <a:t>Final FS – September 2017</a:t>
            </a:r>
          </a:p>
          <a:p>
            <a:pPr lvl="1"/>
            <a:r>
              <a:rPr lang="en-US" dirty="0" smtClean="0"/>
              <a:t>Proposed Plan – March 2018</a:t>
            </a:r>
          </a:p>
          <a:p>
            <a:pPr lvl="1"/>
            <a:r>
              <a:rPr lang="en-US" dirty="0" smtClean="0"/>
              <a:t>Final ROD – October 2018</a:t>
            </a:r>
            <a:endParaRPr lang="en-US" dirty="0"/>
          </a:p>
          <a:p>
            <a:pPr lvl="1"/>
            <a:endParaRPr lang="en-US" dirty="0" smtClean="0"/>
          </a:p>
          <a:p>
            <a:endParaRPr lang="en-US" dirty="0"/>
          </a:p>
        </p:txBody>
      </p:sp>
    </p:spTree>
    <p:extLst>
      <p:ext uri="{BB962C8B-B14F-4D97-AF65-F5344CB8AC3E}">
        <p14:creationId xmlns:p14="http://schemas.microsoft.com/office/powerpoint/2010/main" val="2166573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910" t="35185" r="16749" b="14074"/>
          <a:stretch/>
        </p:blipFill>
        <p:spPr>
          <a:xfrm>
            <a:off x="894565" y="-12473"/>
            <a:ext cx="7452385" cy="6354626"/>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1" t="88831" r="66623" b="3723"/>
          <a:stretch/>
        </p:blipFill>
        <p:spPr>
          <a:xfrm>
            <a:off x="892630" y="-10885"/>
            <a:ext cx="3017875" cy="990600"/>
          </a:xfrm>
          <a:prstGeom prst="rect">
            <a:avLst/>
          </a:prstGeom>
          <a:ln>
            <a:solidFill>
              <a:schemeClr val="tx1"/>
            </a:solidFill>
          </a:ln>
        </p:spPr>
      </p:pic>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27394" t="63478" r="64867" b="30289"/>
          <a:stretch/>
        </p:blipFill>
        <p:spPr>
          <a:xfrm>
            <a:off x="1708642" y="1676402"/>
            <a:ext cx="3472958" cy="3729319"/>
          </a:xfrm>
          <a:prstGeom prst="rect">
            <a:avLst/>
          </a:prstGeom>
          <a:ln>
            <a:solidFill>
              <a:schemeClr val="tx1"/>
            </a:solidFill>
          </a:ln>
        </p:spPr>
      </p:pic>
    </p:spTree>
    <p:extLst>
      <p:ext uri="{BB962C8B-B14F-4D97-AF65-F5344CB8AC3E}">
        <p14:creationId xmlns:p14="http://schemas.microsoft.com/office/powerpoint/2010/main" val="284689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Southeast Federal Center</a:t>
            </a:r>
            <a:endParaRPr lang="en-US" dirty="0"/>
          </a:p>
        </p:txBody>
      </p:sp>
      <p:sp>
        <p:nvSpPr>
          <p:cNvPr id="3" name="Content Placeholder 2"/>
          <p:cNvSpPr>
            <a:spLocks noGrp="1"/>
          </p:cNvSpPr>
          <p:nvPr>
            <p:ph idx="1"/>
          </p:nvPr>
        </p:nvSpPr>
        <p:spPr>
          <a:xfrm>
            <a:off x="457200" y="1295401"/>
            <a:ext cx="8229600" cy="4830764"/>
          </a:xfrm>
        </p:spPr>
        <p:txBody>
          <a:bodyPr>
            <a:normAutofit fontScale="77500" lnSpcReduction="20000"/>
          </a:bodyPr>
          <a:lstStyle/>
          <a:p>
            <a:r>
              <a:rPr lang="en-US" dirty="0" smtClean="0"/>
              <a:t>55.3 Acre parcel separated from the Washington Navy Yard in 1963</a:t>
            </a:r>
          </a:p>
          <a:p>
            <a:pPr lvl="1"/>
            <a:r>
              <a:rPr lang="en-US" dirty="0" smtClean="0"/>
              <a:t>11.3 acre parcel-DOT Headquarters</a:t>
            </a:r>
          </a:p>
          <a:p>
            <a:pPr lvl="1"/>
            <a:r>
              <a:rPr lang="en-US" dirty="0" smtClean="0"/>
              <a:t>44 Acre Parcel-GSA</a:t>
            </a:r>
            <a:endParaRPr lang="en-US" dirty="0"/>
          </a:p>
          <a:p>
            <a:r>
              <a:rPr lang="en-US" dirty="0" smtClean="0"/>
              <a:t>GSA Lead</a:t>
            </a:r>
          </a:p>
          <a:p>
            <a:r>
              <a:rPr lang="en-US" dirty="0" smtClean="0"/>
              <a:t>EPA 1999 Section 3013 Order on Consent</a:t>
            </a:r>
          </a:p>
          <a:p>
            <a:pPr lvl="1"/>
            <a:r>
              <a:rPr lang="en-US" dirty="0" smtClean="0"/>
              <a:t>Six parcels remediated and prepared for redevelopment</a:t>
            </a:r>
          </a:p>
          <a:p>
            <a:pPr lvl="1"/>
            <a:r>
              <a:rPr lang="en-US" dirty="0" smtClean="0"/>
              <a:t>DOT parcel; Parcels M,P,K,D and N</a:t>
            </a:r>
          </a:p>
          <a:p>
            <a:r>
              <a:rPr lang="en-US" dirty="0" smtClean="0"/>
              <a:t>EPA 2014 RCRA Corrective Action Order for remaining 9 parcels</a:t>
            </a:r>
          </a:p>
          <a:p>
            <a:r>
              <a:rPr lang="en-US" dirty="0" smtClean="0"/>
              <a:t>Statement of Basis signed by EPA-June 2015</a:t>
            </a:r>
          </a:p>
          <a:p>
            <a:r>
              <a:rPr lang="en-US" dirty="0" smtClean="0"/>
              <a:t>SEFC won EPA Phoenix Award for Environmental Restoration at a Brownfield Site in 2013</a:t>
            </a:r>
          </a:p>
          <a:p>
            <a:endParaRPr lang="en-US" dirty="0" smtClean="0"/>
          </a:p>
        </p:txBody>
      </p:sp>
    </p:spTree>
    <p:extLst>
      <p:ext uri="{BB962C8B-B14F-4D97-AF65-F5344CB8AC3E}">
        <p14:creationId xmlns:p14="http://schemas.microsoft.com/office/powerpoint/2010/main" val="328743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910" t="35185" r="16749" b="14074"/>
          <a:stretch/>
        </p:blipFill>
        <p:spPr>
          <a:xfrm>
            <a:off x="894565" y="-12473"/>
            <a:ext cx="7452385" cy="6354626"/>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1" t="88831" r="66623" b="3723"/>
          <a:stretch/>
        </p:blipFill>
        <p:spPr>
          <a:xfrm>
            <a:off x="894623" y="1993"/>
            <a:ext cx="3017875" cy="990600"/>
          </a:xfrm>
          <a:prstGeom prst="rect">
            <a:avLst/>
          </a:prstGeom>
          <a:ln>
            <a:solidFill>
              <a:schemeClr val="tx1"/>
            </a:solidFill>
          </a:ln>
        </p:spPr>
      </p:pic>
      <p:pic>
        <p:nvPicPr>
          <p:cNvPr id="9"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29076" t="68444" r="57071" b="25655"/>
          <a:stretch/>
        </p:blipFill>
        <p:spPr>
          <a:xfrm>
            <a:off x="1105289" y="3505200"/>
            <a:ext cx="4830418" cy="2743200"/>
          </a:xfrm>
          <a:prstGeom prst="rect">
            <a:avLst/>
          </a:prstGeom>
          <a:ln>
            <a:solidFill>
              <a:schemeClr val="tx1"/>
            </a:solidFill>
          </a:ln>
        </p:spPr>
      </p:pic>
    </p:spTree>
    <p:extLst>
      <p:ext uri="{BB962C8B-B14F-4D97-AF65-F5344CB8AC3E}">
        <p14:creationId xmlns:p14="http://schemas.microsoft.com/office/powerpoint/2010/main" val="9014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Poplar Point</a:t>
            </a:r>
            <a:endParaRPr lang="en-US" dirty="0"/>
          </a:p>
        </p:txBody>
      </p:sp>
      <p:sp>
        <p:nvSpPr>
          <p:cNvPr id="3" name="Content Placeholder 2"/>
          <p:cNvSpPr>
            <a:spLocks noGrp="1"/>
          </p:cNvSpPr>
          <p:nvPr>
            <p:ph idx="1"/>
          </p:nvPr>
        </p:nvSpPr>
        <p:spPr/>
        <p:txBody>
          <a:bodyPr>
            <a:normAutofit/>
          </a:bodyPr>
          <a:lstStyle/>
          <a:p>
            <a:pPr lvl="0"/>
            <a:r>
              <a:rPr lang="en-US" dirty="0" smtClean="0"/>
              <a:t>NPS Lead- approximately 100 Acre </a:t>
            </a:r>
          </a:p>
          <a:p>
            <a:pPr lvl="0"/>
            <a:r>
              <a:rPr lang="en-US" dirty="0" smtClean="0"/>
              <a:t>Phase I RI Work plan recently approved by NPS; needs </a:t>
            </a:r>
            <a:r>
              <a:rPr lang="en-US" dirty="0"/>
              <a:t>to be </a:t>
            </a:r>
            <a:r>
              <a:rPr lang="en-US" dirty="0" smtClean="0"/>
              <a:t>completed</a:t>
            </a:r>
          </a:p>
          <a:p>
            <a:r>
              <a:rPr lang="en-US" dirty="0"/>
              <a:t>RI/FS schedule </a:t>
            </a:r>
            <a:r>
              <a:rPr lang="en-US" dirty="0" smtClean="0"/>
              <a:t>unclear</a:t>
            </a:r>
            <a:endParaRPr lang="en-US" dirty="0"/>
          </a:p>
          <a:p>
            <a:pPr lvl="0"/>
            <a:r>
              <a:rPr lang="en-US" dirty="0" smtClean="0"/>
              <a:t>NPS will </a:t>
            </a:r>
            <a:r>
              <a:rPr lang="en-US" dirty="0"/>
              <a:t>continue to work with </a:t>
            </a:r>
            <a:r>
              <a:rPr lang="en-US" dirty="0" smtClean="0"/>
              <a:t>DOEE </a:t>
            </a:r>
            <a:r>
              <a:rPr lang="en-US" dirty="0"/>
              <a:t>and DMPED to move </a:t>
            </a:r>
            <a:r>
              <a:rPr lang="en-US" dirty="0" smtClean="0"/>
              <a:t>forward</a:t>
            </a:r>
          </a:p>
          <a:p>
            <a:pPr lvl="0"/>
            <a:endParaRPr lang="en-US" dirty="0"/>
          </a:p>
          <a:p>
            <a:endParaRPr lang="en-US" dirty="0"/>
          </a:p>
        </p:txBody>
      </p:sp>
    </p:spTree>
    <p:extLst>
      <p:ext uri="{BB962C8B-B14F-4D97-AF65-F5344CB8AC3E}">
        <p14:creationId xmlns:p14="http://schemas.microsoft.com/office/powerpoint/2010/main" val="28093049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Anacostia Park</a:t>
            </a:r>
            <a:endParaRPr lang="en-US" dirty="0"/>
          </a:p>
        </p:txBody>
      </p:sp>
      <p:pic>
        <p:nvPicPr>
          <p:cNvPr id="5" name="Shape 82"/>
          <p:cNvPicPr preferRelativeResize="0"/>
          <p:nvPr/>
        </p:nvPicPr>
        <p:blipFill rotWithShape="1">
          <a:blip r:embed="rId3">
            <a:alphaModFix/>
          </a:blip>
          <a:srcRect/>
          <a:stretch/>
        </p:blipFill>
        <p:spPr>
          <a:xfrm>
            <a:off x="867189" y="1417639"/>
            <a:ext cx="7409622" cy="4602161"/>
          </a:xfrm>
          <a:prstGeom prst="rect">
            <a:avLst/>
          </a:prstGeom>
          <a:noFill/>
          <a:ln>
            <a:noFill/>
          </a:ln>
        </p:spPr>
      </p:pic>
    </p:spTree>
    <p:extLst>
      <p:ext uri="{BB962C8B-B14F-4D97-AF65-F5344CB8AC3E}">
        <p14:creationId xmlns:p14="http://schemas.microsoft.com/office/powerpoint/2010/main" val="629631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Sewer Overflows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Anacostia River Tunnel (ART) completed –March 2018</a:t>
            </a:r>
          </a:p>
          <a:p>
            <a:r>
              <a:rPr lang="en-US" dirty="0" smtClean="0"/>
              <a:t>ART takes into account all CSOs on Anacostia</a:t>
            </a:r>
          </a:p>
          <a:p>
            <a:r>
              <a:rPr lang="en-US" dirty="0" smtClean="0"/>
              <a:t>After </a:t>
            </a:r>
            <a:r>
              <a:rPr lang="en-US" dirty="0"/>
              <a:t>completion CSO overflows still possible</a:t>
            </a:r>
          </a:p>
          <a:p>
            <a:pPr lvl="1"/>
            <a:r>
              <a:rPr lang="en-US" dirty="0"/>
              <a:t>Estimated at </a:t>
            </a:r>
            <a:r>
              <a:rPr lang="en-US" dirty="0" smtClean="0"/>
              <a:t>2 releases/yr</a:t>
            </a:r>
            <a:r>
              <a:rPr lang="en-US" dirty="0"/>
              <a:t>.</a:t>
            </a:r>
          </a:p>
          <a:p>
            <a:pPr lvl="1"/>
            <a:r>
              <a:rPr lang="en-US" dirty="0" smtClean="0"/>
              <a:t>Most releases at CSO 019 </a:t>
            </a:r>
            <a:r>
              <a:rPr lang="en-US" dirty="0"/>
              <a:t>and ‘O’ Street </a:t>
            </a:r>
          </a:p>
          <a:p>
            <a:pPr lvl="1"/>
            <a:r>
              <a:rPr lang="en-US" dirty="0"/>
              <a:t>54 </a:t>
            </a:r>
            <a:r>
              <a:rPr lang="en-US" dirty="0" smtClean="0"/>
              <a:t>MG/</a:t>
            </a:r>
            <a:r>
              <a:rPr lang="en-US" dirty="0" err="1" smtClean="0"/>
              <a:t>yr</a:t>
            </a:r>
            <a:r>
              <a:rPr lang="en-US" dirty="0" smtClean="0"/>
              <a:t> (total): 33MG/</a:t>
            </a:r>
            <a:r>
              <a:rPr lang="en-US" dirty="0" err="1" smtClean="0"/>
              <a:t>avg</a:t>
            </a:r>
            <a:r>
              <a:rPr lang="en-US" dirty="0" smtClean="0"/>
              <a:t> </a:t>
            </a:r>
            <a:r>
              <a:rPr lang="en-US" dirty="0" err="1" smtClean="0"/>
              <a:t>yr</a:t>
            </a:r>
            <a:r>
              <a:rPr lang="en-US" dirty="0" smtClean="0"/>
              <a:t> </a:t>
            </a:r>
            <a:r>
              <a:rPr lang="en-US" dirty="0"/>
              <a:t>at CS O19; 21 </a:t>
            </a:r>
            <a:r>
              <a:rPr lang="en-US" dirty="0" smtClean="0"/>
              <a:t>MG/</a:t>
            </a:r>
            <a:r>
              <a:rPr lang="en-US" dirty="0" err="1" smtClean="0"/>
              <a:t>avg</a:t>
            </a:r>
            <a:r>
              <a:rPr lang="en-US" dirty="0" smtClean="0"/>
              <a:t> </a:t>
            </a:r>
            <a:r>
              <a:rPr lang="en-US" dirty="0" err="1" smtClean="0"/>
              <a:t>yr</a:t>
            </a:r>
            <a:r>
              <a:rPr lang="en-US" dirty="0" smtClean="0"/>
              <a:t> </a:t>
            </a:r>
            <a:r>
              <a:rPr lang="en-US" dirty="0"/>
              <a:t>at CSO </a:t>
            </a:r>
            <a:r>
              <a:rPr lang="en-US" dirty="0" smtClean="0"/>
              <a:t>10</a:t>
            </a:r>
          </a:p>
          <a:p>
            <a:endParaRPr lang="en-US" dirty="0" smtClean="0"/>
          </a:p>
          <a:p>
            <a:r>
              <a:rPr lang="en-US" dirty="0" smtClean="0"/>
              <a:t>MS4s not being addressed by this project</a:t>
            </a:r>
          </a:p>
          <a:p>
            <a:pPr lvl="1"/>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5704996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143000"/>
          </a:xfrm>
        </p:spPr>
        <p:txBody>
          <a:bodyPr>
            <a:normAutofit fontScale="90000"/>
          </a:bodyPr>
          <a:lstStyle/>
          <a:p>
            <a:r>
              <a:rPr lang="en-US" dirty="0" smtClean="0"/>
              <a:t>All Planned Sediment Sampling will be Completed by June 2017</a:t>
            </a:r>
            <a:endParaRPr lang="en-US" dirty="0"/>
          </a:p>
        </p:txBody>
      </p:sp>
      <p:sp>
        <p:nvSpPr>
          <p:cNvPr id="3" name="Content Placeholder 2"/>
          <p:cNvSpPr>
            <a:spLocks noGrp="1"/>
          </p:cNvSpPr>
          <p:nvPr>
            <p:ph idx="1"/>
          </p:nvPr>
        </p:nvSpPr>
        <p:spPr/>
        <p:txBody>
          <a:bodyPr/>
          <a:lstStyle/>
          <a:p>
            <a:r>
              <a:rPr lang="en-US" dirty="0" smtClean="0"/>
              <a:t>Anacostia River </a:t>
            </a:r>
            <a:r>
              <a:rPr lang="en-US" smtClean="0"/>
              <a:t>Phase </a:t>
            </a:r>
            <a:r>
              <a:rPr lang="en-US"/>
              <a:t>2</a:t>
            </a:r>
            <a:r>
              <a:rPr lang="en-US" smtClean="0"/>
              <a:t> </a:t>
            </a:r>
            <a:r>
              <a:rPr lang="en-US" dirty="0" smtClean="0"/>
              <a:t>RI</a:t>
            </a:r>
          </a:p>
          <a:p>
            <a:r>
              <a:rPr lang="en-US" dirty="0" smtClean="0"/>
              <a:t>PEPCO</a:t>
            </a:r>
          </a:p>
          <a:p>
            <a:r>
              <a:rPr lang="en-US" dirty="0" smtClean="0"/>
              <a:t>Washington Gas</a:t>
            </a:r>
          </a:p>
          <a:p>
            <a:r>
              <a:rPr lang="en-US" dirty="0" smtClean="0"/>
              <a:t>Washington Navy Yard</a:t>
            </a:r>
            <a:endParaRPr lang="en-US" dirty="0"/>
          </a:p>
        </p:txBody>
      </p:sp>
    </p:spTree>
    <p:extLst>
      <p:ext uri="{BB962C8B-B14F-4D97-AF65-F5344CB8AC3E}">
        <p14:creationId xmlns:p14="http://schemas.microsoft.com/office/powerpoint/2010/main" val="3744226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922" t="2221" r="9341" b="15185"/>
          <a:stretch/>
        </p:blipFill>
        <p:spPr>
          <a:xfrm>
            <a:off x="2057400" y="0"/>
            <a:ext cx="5055881" cy="6345936"/>
          </a:xfrm>
          <a:prstGeom prst="rect">
            <a:avLst/>
          </a:prstGeom>
          <a:ln>
            <a:solidFill>
              <a:schemeClr val="tx1"/>
            </a:solidFill>
          </a:ln>
        </p:spPr>
      </p:pic>
      <p:pic>
        <p:nvPicPr>
          <p:cNvPr id="7"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3492" t="88977" r="66988" b="3295"/>
          <a:stretch/>
        </p:blipFill>
        <p:spPr>
          <a:xfrm>
            <a:off x="4910632" y="5577085"/>
            <a:ext cx="2202649" cy="768851"/>
          </a:xfrm>
          <a:prstGeom prst="rect">
            <a:avLst/>
          </a:prstGeom>
          <a:ln>
            <a:solidFill>
              <a:schemeClr val="tx1"/>
            </a:solidFill>
          </a:ln>
        </p:spPr>
      </p:pic>
    </p:spTree>
    <p:extLst>
      <p:ext uri="{BB962C8B-B14F-4D97-AF65-F5344CB8AC3E}">
        <p14:creationId xmlns:p14="http://schemas.microsoft.com/office/powerpoint/2010/main" val="726165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086" t="2221" r="9342" b="15185"/>
          <a:stretch/>
        </p:blipFill>
        <p:spPr>
          <a:xfrm>
            <a:off x="2057400" y="0"/>
            <a:ext cx="5046395" cy="6345936"/>
          </a:xfrm>
          <a:prstGeom prst="rect">
            <a:avLst/>
          </a:prstGeom>
          <a:ln>
            <a:solidFill>
              <a:schemeClr val="tx1"/>
            </a:solidFill>
          </a:ln>
        </p:spPr>
      </p:pic>
      <p:pic>
        <p:nvPicPr>
          <p:cNvPr id="8"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3521" t="88891" r="67468" b="3526"/>
          <a:stretch/>
        </p:blipFill>
        <p:spPr>
          <a:xfrm>
            <a:off x="4897529" y="5577085"/>
            <a:ext cx="2206266" cy="768851"/>
          </a:xfrm>
          <a:prstGeom prst="rect">
            <a:avLst/>
          </a:prstGeom>
          <a:ln>
            <a:solidFill>
              <a:schemeClr val="tx1"/>
            </a:solidFill>
          </a:ln>
        </p:spPr>
      </p:pic>
    </p:spTree>
    <p:extLst>
      <p:ext uri="{BB962C8B-B14F-4D97-AF65-F5344CB8AC3E}">
        <p14:creationId xmlns:p14="http://schemas.microsoft.com/office/powerpoint/2010/main" val="30008250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22" t="2221" r="9341" b="15309"/>
          <a:stretch/>
        </p:blipFill>
        <p:spPr>
          <a:xfrm>
            <a:off x="2057400" y="0"/>
            <a:ext cx="5063451" cy="6345936"/>
          </a:xfrm>
          <a:prstGeom prst="rect">
            <a:avLst/>
          </a:prstGeom>
          <a:ln>
            <a:solidFill>
              <a:schemeClr val="tx1"/>
            </a:solidFill>
          </a:ln>
        </p:spPr>
      </p:pic>
      <p:pic>
        <p:nvPicPr>
          <p:cNvPr id="9"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3555" t="88986" r="67666" b="3441"/>
          <a:stretch/>
        </p:blipFill>
        <p:spPr>
          <a:xfrm>
            <a:off x="4951201" y="5584655"/>
            <a:ext cx="2169650" cy="761281"/>
          </a:xfrm>
          <a:prstGeom prst="rect">
            <a:avLst/>
          </a:prstGeom>
          <a:ln>
            <a:solidFill>
              <a:schemeClr val="tx1"/>
            </a:solidFill>
          </a:ln>
        </p:spPr>
      </p:pic>
    </p:spTree>
    <p:extLst>
      <p:ext uri="{BB962C8B-B14F-4D97-AF65-F5344CB8AC3E}">
        <p14:creationId xmlns:p14="http://schemas.microsoft.com/office/powerpoint/2010/main" val="1901203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22" t="2099" r="9341" b="15185"/>
          <a:stretch/>
        </p:blipFill>
        <p:spPr>
          <a:xfrm>
            <a:off x="2057400" y="0"/>
            <a:ext cx="5048335" cy="6345936"/>
          </a:xfrm>
          <a:prstGeom prst="rect">
            <a:avLst/>
          </a:prstGeom>
          <a:ln>
            <a:solidFill>
              <a:schemeClr val="tx1"/>
            </a:solidFill>
          </a:ln>
        </p:spPr>
      </p:pic>
      <p:pic>
        <p:nvPicPr>
          <p:cNvPr id="9"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3284" t="88861" r="68015" b="3474"/>
          <a:stretch/>
        </p:blipFill>
        <p:spPr>
          <a:xfrm>
            <a:off x="4936085" y="5573400"/>
            <a:ext cx="2169650" cy="772536"/>
          </a:xfrm>
          <a:prstGeom prst="rect">
            <a:avLst/>
          </a:prstGeom>
          <a:ln>
            <a:solidFill>
              <a:schemeClr val="tx1"/>
            </a:solidFill>
          </a:ln>
        </p:spPr>
      </p:pic>
    </p:spTree>
    <p:extLst>
      <p:ext uri="{BB962C8B-B14F-4D97-AF65-F5344CB8AC3E}">
        <p14:creationId xmlns:p14="http://schemas.microsoft.com/office/powerpoint/2010/main" val="2485377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22" t="2221" r="9506" b="15185"/>
          <a:stretch/>
        </p:blipFill>
        <p:spPr>
          <a:xfrm>
            <a:off x="2057400" y="0"/>
            <a:ext cx="5046396" cy="6345936"/>
          </a:xfrm>
          <a:prstGeom prst="rect">
            <a:avLst/>
          </a:prstGeom>
          <a:ln>
            <a:solidFill>
              <a:schemeClr val="tx1"/>
            </a:solidFill>
          </a:ln>
        </p:spPr>
      </p:pic>
      <p:pic>
        <p:nvPicPr>
          <p:cNvPr id="9"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3515" t="89101" r="61772" b="3502"/>
          <a:stretch/>
        </p:blipFill>
        <p:spPr>
          <a:xfrm>
            <a:off x="4362941" y="5567175"/>
            <a:ext cx="2740855" cy="778761"/>
          </a:xfrm>
          <a:prstGeom prst="rect">
            <a:avLst/>
          </a:prstGeom>
          <a:ln>
            <a:solidFill>
              <a:schemeClr val="tx1"/>
            </a:solidFill>
          </a:ln>
        </p:spPr>
      </p:pic>
    </p:spTree>
    <p:extLst>
      <p:ext uri="{BB962C8B-B14F-4D97-AF65-F5344CB8AC3E}">
        <p14:creationId xmlns:p14="http://schemas.microsoft.com/office/powerpoint/2010/main" val="3607977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922" t="2099" r="9670" b="15556"/>
          <a:stretch/>
        </p:blipFill>
        <p:spPr>
          <a:xfrm>
            <a:off x="2057400" y="0"/>
            <a:ext cx="5052012" cy="6345936"/>
          </a:xfrm>
          <a:prstGeom prst="rect">
            <a:avLst/>
          </a:prstGeom>
          <a:ln>
            <a:solidFill>
              <a:schemeClr val="tx1"/>
            </a:solidFill>
          </a:ln>
        </p:spPr>
      </p:pic>
      <p:pic>
        <p:nvPicPr>
          <p:cNvPr id="9"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3253" t="88880" r="58880" b="3520"/>
          <a:stretch/>
        </p:blipFill>
        <p:spPr>
          <a:xfrm>
            <a:off x="4186061" y="5563631"/>
            <a:ext cx="2923351" cy="782305"/>
          </a:xfrm>
          <a:prstGeom prst="rect">
            <a:avLst/>
          </a:prstGeom>
          <a:ln>
            <a:solidFill>
              <a:schemeClr val="tx1"/>
            </a:solidFill>
          </a:ln>
        </p:spPr>
      </p:pic>
    </p:spTree>
    <p:extLst>
      <p:ext uri="{BB962C8B-B14F-4D97-AF65-F5344CB8AC3E}">
        <p14:creationId xmlns:p14="http://schemas.microsoft.com/office/powerpoint/2010/main" val="17871857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98" t="2099" r="9875" b="15309"/>
          <a:stretch/>
        </p:blipFill>
        <p:spPr>
          <a:xfrm>
            <a:off x="2057401" y="0"/>
            <a:ext cx="5034156" cy="6348340"/>
          </a:xfrm>
          <a:prstGeom prst="rect">
            <a:avLst/>
          </a:prstGeom>
          <a:ln>
            <a:solidFill>
              <a:schemeClr val="tx1"/>
            </a:solidFill>
          </a:ln>
        </p:spPr>
      </p:pic>
      <p:pic>
        <p:nvPicPr>
          <p:cNvPr id="9" name="Content Placeholder 2"/>
          <p:cNvPicPr>
            <a:picLocks noChangeAspect="1"/>
          </p:cNvPicPr>
          <p:nvPr/>
        </p:nvPicPr>
        <p:blipFill rotWithShape="1">
          <a:blip r:embed="rId3" cstate="print">
            <a:extLst>
              <a:ext uri="{28A0092B-C50C-407E-A947-70E740481C1C}">
                <a14:useLocalDpi xmlns:a14="http://schemas.microsoft.com/office/drawing/2010/main" val="0"/>
              </a:ext>
            </a:extLst>
          </a:blip>
          <a:srcRect l="3444" t="89041" r="56112" b="3542"/>
          <a:stretch/>
        </p:blipFill>
        <p:spPr>
          <a:xfrm>
            <a:off x="3883544" y="5566035"/>
            <a:ext cx="3199545" cy="782305"/>
          </a:xfrm>
          <a:prstGeom prst="rect">
            <a:avLst/>
          </a:prstGeom>
          <a:ln>
            <a:solidFill>
              <a:schemeClr val="tx1"/>
            </a:solidFill>
          </a:ln>
        </p:spPr>
      </p:pic>
    </p:spTree>
    <p:extLst>
      <p:ext uri="{BB962C8B-B14F-4D97-AF65-F5344CB8AC3E}">
        <p14:creationId xmlns:p14="http://schemas.microsoft.com/office/powerpoint/2010/main" val="2669647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Sites Will Select Remedies in 2018</a:t>
            </a:r>
            <a:endParaRPr lang="en-US" dirty="0"/>
          </a:p>
        </p:txBody>
      </p:sp>
      <p:sp>
        <p:nvSpPr>
          <p:cNvPr id="3" name="Content Placeholder 2"/>
          <p:cNvSpPr>
            <a:spLocks noGrp="1"/>
          </p:cNvSpPr>
          <p:nvPr>
            <p:ph idx="1"/>
          </p:nvPr>
        </p:nvSpPr>
        <p:spPr/>
        <p:txBody>
          <a:bodyPr/>
          <a:lstStyle/>
          <a:p>
            <a:r>
              <a:rPr lang="en-US" dirty="0" smtClean="0"/>
              <a:t>Anacostia River Sediment Site-ROD June 2018</a:t>
            </a:r>
          </a:p>
          <a:p>
            <a:r>
              <a:rPr lang="en-US" dirty="0" smtClean="0"/>
              <a:t>Kenilworth Landfill- ROD early 2018</a:t>
            </a:r>
          </a:p>
          <a:p>
            <a:r>
              <a:rPr lang="en-US" dirty="0" smtClean="0"/>
              <a:t>PEPCO-ROD September 2018</a:t>
            </a:r>
          </a:p>
          <a:p>
            <a:r>
              <a:rPr lang="en-US" dirty="0" smtClean="0"/>
              <a:t>Washington Gas- OU-2 Draft Final RI Report Oct. 2018; FS Report-June 2020</a:t>
            </a:r>
          </a:p>
          <a:p>
            <a:r>
              <a:rPr lang="en-US" dirty="0" smtClean="0"/>
              <a:t>Washington Navy Yard-OU-2 ROD Oct. 2018</a:t>
            </a:r>
          </a:p>
          <a:p>
            <a:r>
              <a:rPr lang="en-US" dirty="0" smtClean="0"/>
              <a:t>CSOs- ART Complete March 2018</a:t>
            </a:r>
            <a:endParaRPr lang="en-US" dirty="0"/>
          </a:p>
        </p:txBody>
      </p:sp>
    </p:spTree>
    <p:extLst>
      <p:ext uri="{BB962C8B-B14F-4D97-AF65-F5344CB8AC3E}">
        <p14:creationId xmlns:p14="http://schemas.microsoft.com/office/powerpoint/2010/main" val="522012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Anacostia Park</a:t>
            </a:r>
          </a:p>
        </p:txBody>
      </p:sp>
      <p:sp>
        <p:nvSpPr>
          <p:cNvPr id="3" name="Content Placeholder 2"/>
          <p:cNvSpPr>
            <a:spLocks noGrp="1"/>
          </p:cNvSpPr>
          <p:nvPr>
            <p:ph idx="1"/>
          </p:nvPr>
        </p:nvSpPr>
        <p:spPr>
          <a:xfrm>
            <a:off x="457200" y="1295400"/>
            <a:ext cx="8534400" cy="3687761"/>
          </a:xfrm>
        </p:spPr>
        <p:txBody>
          <a:bodyPr>
            <a:normAutofit/>
          </a:bodyPr>
          <a:lstStyle/>
          <a:p>
            <a:pPr marL="0" indent="0">
              <a:buNone/>
            </a:pPr>
            <a:r>
              <a:rPr lang="en-US" sz="3000" b="1" dirty="0">
                <a:latin typeface="Arial"/>
                <a:ea typeface="Arial"/>
                <a:cs typeface="Arial"/>
                <a:sym typeface="Arial"/>
              </a:rPr>
              <a:t>1933 - Capper-Cramton Act (PL 71-284) </a:t>
            </a:r>
          </a:p>
          <a:p>
            <a:pPr marL="0" indent="0">
              <a:buNone/>
            </a:pPr>
            <a:r>
              <a:rPr lang="en-US" sz="3000" dirty="0" smtClean="0">
                <a:latin typeface="Arial"/>
                <a:ea typeface="Arial"/>
                <a:cs typeface="Arial"/>
                <a:sym typeface="Arial"/>
              </a:rPr>
              <a:t>“…</a:t>
            </a:r>
            <a:r>
              <a:rPr lang="en-US" sz="3000" i="1" dirty="0">
                <a:latin typeface="Arial"/>
                <a:ea typeface="Arial"/>
                <a:cs typeface="Arial"/>
                <a:sym typeface="Arial"/>
              </a:rPr>
              <a:t>to preserve the flow of water and prevent pollution in Rock Creek and the Potomac and Anacostia Rivers</a:t>
            </a:r>
            <a:r>
              <a:rPr lang="en-US" sz="3000" i="1" dirty="0" smtClean="0">
                <a:latin typeface="Arial"/>
                <a:ea typeface="Arial"/>
                <a:cs typeface="Arial"/>
                <a:sym typeface="Arial"/>
              </a:rPr>
              <a:t>, </a:t>
            </a:r>
            <a:r>
              <a:rPr lang="en-US" sz="3000" i="1" dirty="0">
                <a:latin typeface="Arial"/>
                <a:ea typeface="Arial"/>
                <a:cs typeface="Arial"/>
                <a:sym typeface="Arial"/>
              </a:rPr>
              <a:t>to preserve forests and the natural scenery in and about Washington, and to provide recreational opportunities in the Nation’s Capital</a:t>
            </a:r>
            <a:r>
              <a:rPr lang="en-US" sz="3000" dirty="0">
                <a:latin typeface="Arial"/>
                <a:ea typeface="Arial"/>
                <a:cs typeface="Arial"/>
                <a:sym typeface="Arial"/>
              </a:rPr>
              <a:t>.”</a:t>
            </a:r>
          </a:p>
          <a:p>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31579" b="19079"/>
          <a:stretch/>
        </p:blipFill>
        <p:spPr>
          <a:xfrm>
            <a:off x="1676400" y="4648200"/>
            <a:ext cx="5791200" cy="1905000"/>
          </a:xfrm>
          <a:prstGeom prst="rect">
            <a:avLst/>
          </a:prstGeom>
        </p:spPr>
      </p:pic>
    </p:spTree>
    <p:extLst>
      <p:ext uri="{BB962C8B-B14F-4D97-AF65-F5344CB8AC3E}">
        <p14:creationId xmlns:p14="http://schemas.microsoft.com/office/powerpoint/2010/main" val="567452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319447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9400" y="177476"/>
            <a:ext cx="8229599" cy="1039858"/>
          </a:xfrm>
        </p:spPr>
        <p:txBody>
          <a:bodyPr/>
          <a:lstStyle/>
          <a:p>
            <a:r>
              <a:rPr lang="en-US" dirty="0" smtClean="0"/>
              <a:t>Project Schedule</a:t>
            </a:r>
            <a:endParaRPr lang="en-US" dirty="0"/>
          </a:p>
        </p:txBody>
      </p:sp>
      <p:sp>
        <p:nvSpPr>
          <p:cNvPr id="4" name="Slide Number Placeholder 3"/>
          <p:cNvSpPr>
            <a:spLocks noGrp="1"/>
          </p:cNvSpPr>
          <p:nvPr>
            <p:ph type="sldNum" sz="quarter" idx="4"/>
          </p:nvPr>
        </p:nvSpPr>
        <p:spPr/>
        <p:txBody>
          <a:bodyPr/>
          <a:lstStyle/>
          <a:p>
            <a:r>
              <a:rPr lang="en-US" dirty="0" smtClean="0">
                <a:solidFill>
                  <a:prstClr val="black">
                    <a:tint val="75000"/>
                  </a:prstClr>
                </a:solidFill>
              </a:rPr>
              <a:t>Slide </a:t>
            </a:r>
            <a:fld id="{A35CC995-5FAC-41E6-97FD-A5564B5A2624}" type="slidenum">
              <a:rPr lang="en-US" smtClean="0">
                <a:solidFill>
                  <a:prstClr val="black">
                    <a:tint val="75000"/>
                  </a:prstClr>
                </a:solidFill>
              </a:rPr>
              <a:pPr/>
              <a:t>41</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537837" y="1371600"/>
            <a:ext cx="8411153" cy="4049724"/>
          </a:xfrm>
          <a:prstGeom prst="rect">
            <a:avLst/>
          </a:prstGeom>
        </p:spPr>
      </p:pic>
      <p:sp>
        <p:nvSpPr>
          <p:cNvPr id="2" name="TextBox 1"/>
          <p:cNvSpPr txBox="1"/>
          <p:nvPr/>
        </p:nvSpPr>
        <p:spPr>
          <a:xfrm>
            <a:off x="6928084" y="5421324"/>
            <a:ext cx="619785" cy="369332"/>
          </a:xfrm>
          <a:prstGeom prst="rect">
            <a:avLst/>
          </a:prstGeom>
          <a:noFill/>
        </p:spPr>
        <p:txBody>
          <a:bodyPr wrap="none" rtlCol="0">
            <a:spAutoFit/>
          </a:bodyPr>
          <a:lstStyle/>
          <a:p>
            <a:r>
              <a:rPr lang="en-US" dirty="0" smtClean="0">
                <a:solidFill>
                  <a:prstClr val="black"/>
                </a:solidFill>
              </a:rPr>
              <a:t>Now</a:t>
            </a:r>
            <a:endParaRPr lang="en-US" dirty="0">
              <a:solidFill>
                <a:prstClr val="black"/>
              </a:solidFill>
            </a:endParaRPr>
          </a:p>
        </p:txBody>
      </p:sp>
    </p:spTree>
    <p:extLst>
      <p:ext uri="{BB962C8B-B14F-4D97-AF65-F5344CB8AC3E}">
        <p14:creationId xmlns:p14="http://schemas.microsoft.com/office/powerpoint/2010/main" val="2193840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for Anacostia Park</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a:t>Anacostia Park can be a model urban park that demonstrates how NPS can support historically underserved communities and provide economic drivers for the redevelopment of urban areas.   Residents and visitors enjoy high quality outdoor experiences, a healthy environment, and an enhanced quality of life.</a:t>
            </a:r>
          </a:p>
          <a:p>
            <a:pPr marL="0" indent="0">
              <a:buNone/>
            </a:pPr>
            <a:endParaRPr lang="en-US" dirty="0" smtClean="0"/>
          </a:p>
          <a:p>
            <a:pPr marL="0" indent="0">
              <a:buNone/>
            </a:pPr>
            <a:r>
              <a:rPr lang="en-US" dirty="0" smtClean="0"/>
              <a:t>We </a:t>
            </a:r>
            <a:r>
              <a:rPr lang="en-US" dirty="0"/>
              <a:t>envision a park that offers:</a:t>
            </a:r>
          </a:p>
          <a:p>
            <a:r>
              <a:rPr lang="en-US" dirty="0"/>
              <a:t>A clean and healthy river </a:t>
            </a:r>
          </a:p>
          <a:p>
            <a:r>
              <a:rPr lang="en-US" dirty="0"/>
              <a:t>A recreation destination for neighboring disadvantaged communities</a:t>
            </a:r>
          </a:p>
          <a:p>
            <a:r>
              <a:rPr lang="en-US" dirty="0"/>
              <a:t>Hiking, biking, and paddling</a:t>
            </a:r>
          </a:p>
          <a:p>
            <a:r>
              <a:rPr lang="en-US" dirty="0"/>
              <a:t>Playing fields and other opportunities for youth sports activities</a:t>
            </a:r>
          </a:p>
          <a:p>
            <a:r>
              <a:rPr lang="en-US" dirty="0"/>
              <a:t>Restored wetlands that provide habitat and storm resiliency</a:t>
            </a:r>
          </a:p>
          <a:p>
            <a:r>
              <a:rPr lang="en-US" dirty="0"/>
              <a:t>Truly unique places and experiences</a:t>
            </a:r>
          </a:p>
          <a:p>
            <a:endParaRPr lang="en-US" dirty="0"/>
          </a:p>
        </p:txBody>
      </p:sp>
    </p:spTree>
    <p:extLst>
      <p:ext uri="{BB962C8B-B14F-4D97-AF65-F5344CB8AC3E}">
        <p14:creationId xmlns:p14="http://schemas.microsoft.com/office/powerpoint/2010/main" val="2301336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CERCLA Authority</a:t>
            </a:r>
            <a:endParaRPr lang="en-US" dirty="0"/>
          </a:p>
        </p:txBody>
      </p:sp>
      <p:sp>
        <p:nvSpPr>
          <p:cNvPr id="3" name="Content Placeholder 2"/>
          <p:cNvSpPr>
            <a:spLocks noGrp="1"/>
          </p:cNvSpPr>
          <p:nvPr>
            <p:ph idx="1"/>
          </p:nvPr>
        </p:nvSpPr>
        <p:spPr/>
        <p:txBody>
          <a:bodyPr/>
          <a:lstStyle/>
          <a:p>
            <a:r>
              <a:rPr lang="en-US" dirty="0" smtClean="0"/>
              <a:t>NPS exercises CERCLA lead agency authority at several Anacostia sites</a:t>
            </a:r>
          </a:p>
          <a:p>
            <a:r>
              <a:rPr lang="en-US" dirty="0" smtClean="0"/>
              <a:t>CERCLA cleanups in national </a:t>
            </a:r>
            <a:r>
              <a:rPr lang="en-US" dirty="0"/>
              <a:t>p</a:t>
            </a:r>
            <a:r>
              <a:rPr lang="en-US" dirty="0" smtClean="0"/>
              <a:t>arks must attain NPS Organic Act standards</a:t>
            </a:r>
          </a:p>
          <a:p>
            <a:r>
              <a:rPr lang="en-US" dirty="0" smtClean="0"/>
              <a:t>Fundamental park resources and values impacted by hazardous substances must be re-established in an unimpaired condition </a:t>
            </a:r>
          </a:p>
          <a:p>
            <a:endParaRPr lang="en-US" dirty="0" smtClean="0"/>
          </a:p>
          <a:p>
            <a:endParaRPr lang="en-US" dirty="0"/>
          </a:p>
        </p:txBody>
      </p:sp>
    </p:spTree>
    <p:extLst>
      <p:ext uri="{BB962C8B-B14F-4D97-AF65-F5344CB8AC3E}">
        <p14:creationId xmlns:p14="http://schemas.microsoft.com/office/powerpoint/2010/main" val="3047320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Anacostia River Sediments Project and Active </a:t>
            </a:r>
            <a:r>
              <a:rPr lang="en-US" dirty="0"/>
              <a:t>L</a:t>
            </a:r>
            <a:r>
              <a:rPr lang="en-US" dirty="0" smtClean="0"/>
              <a:t>and Sites Status</a:t>
            </a:r>
            <a:endParaRPr lang="en-US" dirty="0"/>
          </a:p>
        </p:txBody>
      </p:sp>
      <p:sp>
        <p:nvSpPr>
          <p:cNvPr id="3" name="Subtitle 2"/>
          <p:cNvSpPr>
            <a:spLocks noGrp="1"/>
          </p:cNvSpPr>
          <p:nvPr>
            <p:ph type="subTitle" idx="1"/>
          </p:nvPr>
        </p:nvSpPr>
        <p:spPr>
          <a:xfrm>
            <a:off x="1143000" y="2743200"/>
            <a:ext cx="7010400" cy="1676400"/>
          </a:xfrm>
        </p:spPr>
        <p:txBody>
          <a:bodyPr>
            <a:normAutofit/>
          </a:bodyPr>
          <a:lstStyle/>
          <a:p>
            <a:r>
              <a:rPr lang="en-US" b="1" dirty="0"/>
              <a:t>Leadership Council for a Cleaner Anacostia River</a:t>
            </a:r>
            <a:endParaRPr lang="en-US" dirty="0"/>
          </a:p>
          <a:p>
            <a:r>
              <a:rPr lang="en-US" b="1" i="1" dirty="0" smtClean="0"/>
              <a:t>December 7, 2016</a:t>
            </a:r>
            <a:endParaRPr lang="en-US" b="1" i="1" dirty="0"/>
          </a:p>
        </p:txBody>
      </p:sp>
    </p:spTree>
    <p:extLst>
      <p:ext uri="{BB962C8B-B14F-4D97-AF65-F5344CB8AC3E}">
        <p14:creationId xmlns:p14="http://schemas.microsoft.com/office/powerpoint/2010/main" val="170056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458200" cy="1752600"/>
          </a:xfrm>
        </p:spPr>
        <p:txBody>
          <a:bodyPr>
            <a:noAutofit/>
          </a:bodyPr>
          <a:lstStyle/>
          <a:p>
            <a:r>
              <a:rPr lang="en-US" sz="3600" dirty="0" smtClean="0"/>
              <a:t>Active Potential Environmental Cleanup Sites (PECs) along the Anacostia River in the District of Columbia</a:t>
            </a:r>
            <a:br>
              <a:rPr lang="en-US" sz="3600" dirty="0" smtClean="0"/>
            </a:br>
            <a:endParaRPr lang="en-US" sz="3600" dirty="0"/>
          </a:p>
        </p:txBody>
      </p:sp>
      <p:sp>
        <p:nvSpPr>
          <p:cNvPr id="3" name="Content Placeholder 2"/>
          <p:cNvSpPr>
            <a:spLocks noGrp="1"/>
          </p:cNvSpPr>
          <p:nvPr>
            <p:ph idx="1"/>
          </p:nvPr>
        </p:nvSpPr>
        <p:spPr>
          <a:xfrm>
            <a:off x="914400" y="2590800"/>
            <a:ext cx="7848600" cy="3985840"/>
          </a:xfrm>
        </p:spPr>
        <p:txBody>
          <a:bodyPr>
            <a:noAutofit/>
          </a:bodyPr>
          <a:lstStyle/>
          <a:p>
            <a:r>
              <a:rPr lang="en-US" sz="2400" dirty="0" smtClean="0"/>
              <a:t>Kenilworth Landfill</a:t>
            </a:r>
          </a:p>
          <a:p>
            <a:r>
              <a:rPr lang="en-US" sz="2400" dirty="0" smtClean="0"/>
              <a:t>PEPCO</a:t>
            </a:r>
          </a:p>
          <a:p>
            <a:r>
              <a:rPr lang="en-US" sz="2400" dirty="0" smtClean="0"/>
              <a:t>CSX Transportation</a:t>
            </a:r>
          </a:p>
          <a:p>
            <a:r>
              <a:rPr lang="en-US" sz="2400" dirty="0" smtClean="0"/>
              <a:t>Washington Gas</a:t>
            </a:r>
          </a:p>
          <a:p>
            <a:r>
              <a:rPr lang="en-US" sz="2400" dirty="0" smtClean="0"/>
              <a:t>Washington Navy Yard</a:t>
            </a:r>
          </a:p>
          <a:p>
            <a:r>
              <a:rPr lang="en-US" sz="2400" dirty="0" smtClean="0"/>
              <a:t>Southeast Federal Center</a:t>
            </a:r>
          </a:p>
          <a:p>
            <a:r>
              <a:rPr lang="en-US" sz="2400" dirty="0" smtClean="0"/>
              <a:t>Poplar Point</a:t>
            </a:r>
          </a:p>
          <a:p>
            <a:r>
              <a:rPr lang="en-US" sz="2400" dirty="0" smtClean="0"/>
              <a:t>Combined Sewer Overflows</a:t>
            </a:r>
            <a:endParaRPr lang="en-US" sz="2400" dirty="0"/>
          </a:p>
        </p:txBody>
      </p:sp>
    </p:spTree>
    <p:extLst>
      <p:ext uri="{BB962C8B-B14F-4D97-AF65-F5344CB8AC3E}">
        <p14:creationId xmlns:p14="http://schemas.microsoft.com/office/powerpoint/2010/main" val="2396548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910" t="35185" r="16749" b="14074"/>
          <a:stretch/>
        </p:blipFill>
        <p:spPr>
          <a:xfrm>
            <a:off x="894565" y="-12473"/>
            <a:ext cx="7452385" cy="6354626"/>
          </a:xfrm>
          <a:prstGeom prst="rect">
            <a:avLst/>
          </a:prstGeom>
          <a:ln>
            <a:solidFill>
              <a:schemeClr val="tx1"/>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131" t="88831" r="66623" b="3723"/>
          <a:stretch/>
        </p:blipFill>
        <p:spPr>
          <a:xfrm>
            <a:off x="894566" y="-12473"/>
            <a:ext cx="3017875" cy="990600"/>
          </a:xfrm>
          <a:prstGeom prst="rect">
            <a:avLst/>
          </a:prstGeom>
          <a:ln>
            <a:solidFill>
              <a:schemeClr val="tx1"/>
            </a:solidFill>
          </a:ln>
        </p:spPr>
      </p:pic>
      <p:pic>
        <p:nvPicPr>
          <p:cNvPr id="8"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64360" t="34859" r="19100" b="55132"/>
          <a:stretch/>
        </p:blipFill>
        <p:spPr>
          <a:xfrm>
            <a:off x="4623118" y="-12472"/>
            <a:ext cx="4313681" cy="3480840"/>
          </a:xfrm>
          <a:prstGeom prst="rect">
            <a:avLst/>
          </a:prstGeom>
          <a:ln>
            <a:solidFill>
              <a:schemeClr val="tx1"/>
            </a:solidFill>
          </a:ln>
        </p:spPr>
      </p:pic>
    </p:spTree>
    <p:extLst>
      <p:ext uri="{BB962C8B-B14F-4D97-AF65-F5344CB8AC3E}">
        <p14:creationId xmlns:p14="http://schemas.microsoft.com/office/powerpoint/2010/main" val="84499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CO PowerPoint Templat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hio_EGMSMeeting_2013Apr11">
  <a:themeElements>
    <a:clrScheme name="USAID KMC">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JCO PowerPoint Template</Template>
  <TotalTime>2899</TotalTime>
  <Words>1382</Words>
  <Application>Microsoft Office PowerPoint</Application>
  <PresentationFormat>Overhead</PresentationFormat>
  <Paragraphs>187</Paragraphs>
  <Slides>41</Slides>
  <Notes>8</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JCO PowerPoint Template</vt:lpstr>
      <vt:lpstr>Ohio_EGMSMeeting_2013Apr11</vt:lpstr>
      <vt:lpstr>Anacostia Park</vt:lpstr>
      <vt:lpstr>NPS Mission</vt:lpstr>
      <vt:lpstr>Anacostia Park</vt:lpstr>
      <vt:lpstr>Purpose of Anacostia Park</vt:lpstr>
      <vt:lpstr>Vision for Anacostia Park</vt:lpstr>
      <vt:lpstr>CERCLA Authority</vt:lpstr>
      <vt:lpstr>Anacostia River Sediments Project and Active Land Sites Status</vt:lpstr>
      <vt:lpstr>Active Potential Environmental Cleanup Sites (PECs) along the Anacostia River in the District of Columbia </vt:lpstr>
      <vt:lpstr>PowerPoint Presentation</vt:lpstr>
      <vt:lpstr>Kenilworth Landfill Site</vt:lpstr>
      <vt:lpstr>Kenilworth Landfill Site (Continued)</vt:lpstr>
      <vt:lpstr>PowerPoint Presentation</vt:lpstr>
      <vt:lpstr>PowerPoint Presentation</vt:lpstr>
      <vt:lpstr>PEPCO Benning Road Facility</vt:lpstr>
      <vt:lpstr>PowerPoint Presentation</vt:lpstr>
      <vt:lpstr>PowerPoint Presentation</vt:lpstr>
      <vt:lpstr>PowerPoint Presentation</vt:lpstr>
      <vt:lpstr>PowerPoint Presentation</vt:lpstr>
      <vt:lpstr>PowerPoint Presentation</vt:lpstr>
      <vt:lpstr>CSX Transportation</vt:lpstr>
      <vt:lpstr>PowerPoint Presentation</vt:lpstr>
      <vt:lpstr>Washington Gas Site</vt:lpstr>
      <vt:lpstr>PowerPoint Presentation</vt:lpstr>
      <vt:lpstr>PowerPoint Presentation</vt:lpstr>
      <vt:lpstr>Washington Navy Yard Superfund Site</vt:lpstr>
      <vt:lpstr>PowerPoint Presentation</vt:lpstr>
      <vt:lpstr>Southeast Federal Center</vt:lpstr>
      <vt:lpstr>PowerPoint Presentation</vt:lpstr>
      <vt:lpstr>Poplar Point</vt:lpstr>
      <vt:lpstr>Combined Sewer Overflows</vt:lpstr>
      <vt:lpstr>All Planned Sediment Sampling will be Completed by June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Sites Will Select Remedies in 2018</vt:lpstr>
      <vt:lpstr>Questions?</vt:lpstr>
      <vt:lpstr>Project Schedule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Kozuskanich</dc:creator>
  <cp:lastModifiedBy>ServUS</cp:lastModifiedBy>
  <cp:revision>192</cp:revision>
  <dcterms:created xsi:type="dcterms:W3CDTF">2016-11-03T18:46:18Z</dcterms:created>
  <dcterms:modified xsi:type="dcterms:W3CDTF">2016-12-05T20:46:40Z</dcterms:modified>
</cp:coreProperties>
</file>