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6"/>
  </p:notesMasterIdLst>
  <p:sldIdLst>
    <p:sldId id="256" r:id="rId5"/>
    <p:sldId id="257" r:id="rId6"/>
    <p:sldId id="312" r:id="rId7"/>
    <p:sldId id="261" r:id="rId8"/>
    <p:sldId id="305" r:id="rId9"/>
    <p:sldId id="318" r:id="rId10"/>
    <p:sldId id="322" r:id="rId11"/>
    <p:sldId id="316" r:id="rId12"/>
    <p:sldId id="321" r:id="rId13"/>
    <p:sldId id="268" r:id="rId14"/>
    <p:sldId id="320" r:id="rId15"/>
  </p:sldIdLst>
  <p:sldSz cx="18288000" cy="10287000"/>
  <p:notesSz cx="6858000" cy="9144000"/>
  <p:embeddedFontLst>
    <p:embeddedFont>
      <p:font typeface="Calibri" panose="020F0502020204030204" pitchFamily="34" charset="0"/>
      <p:regular r:id="rId17"/>
      <p:bold r:id="rId18"/>
      <p:italic r:id="rId19"/>
      <p:boldItalic r:id="rId20"/>
    </p:embeddedFont>
    <p:embeddedFont>
      <p:font typeface="Lato" panose="020B0604020202020204" charset="0"/>
      <p:regular r:id="rId21"/>
      <p:bold r:id="rId22"/>
      <p:italic r:id="rId23"/>
      <p:boldItalic r:id="rId24"/>
    </p:embeddedFont>
    <p:embeddedFont>
      <p:font typeface="League Spartan"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15" autoAdjust="0"/>
    <p:restoredTop sz="94622" autoAdjust="0"/>
  </p:normalViewPr>
  <p:slideViewPr>
    <p:cSldViewPr>
      <p:cViewPr>
        <p:scale>
          <a:sx n="46" d="100"/>
          <a:sy n="46" d="100"/>
        </p:scale>
        <p:origin x="45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365CCC-3633-436A-ACE8-1082C1844287}" type="datetimeFigureOut">
              <a:rPr lang="en-US" smtClean="0"/>
              <a:t>6/17/2020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055FCE-B0EE-46EE-BDCE-B8883E46C62A}" type="slidenum">
              <a:rPr lang="en-US" smtClean="0"/>
              <a:t>‹#›</a:t>
            </a:fld>
            <a:endParaRPr lang="en-US"/>
          </a:p>
        </p:txBody>
      </p:sp>
    </p:spTree>
    <p:extLst>
      <p:ext uri="{BB962C8B-B14F-4D97-AF65-F5344CB8AC3E}">
        <p14:creationId xmlns:p14="http://schemas.microsoft.com/office/powerpoint/2010/main" val="2955963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055FCE-B0EE-46EE-BDCE-B8883E46C62A}" type="slidenum">
              <a:rPr lang="en-US" smtClean="0"/>
              <a:t>2</a:t>
            </a:fld>
            <a:endParaRPr lang="en-US"/>
          </a:p>
        </p:txBody>
      </p:sp>
    </p:spTree>
    <p:extLst>
      <p:ext uri="{BB962C8B-B14F-4D97-AF65-F5344CB8AC3E}">
        <p14:creationId xmlns:p14="http://schemas.microsoft.com/office/powerpoint/2010/main" val="2486946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kern="1200" dirty="0">
                <a:solidFill>
                  <a:schemeClr val="tx1"/>
                </a:solidFill>
                <a:effectLst/>
                <a:latin typeface="+mn-lt"/>
                <a:ea typeface="+mn-ea"/>
                <a:cs typeface="+mn-cs"/>
              </a:rPr>
              <a:t>2020 Objective</a:t>
            </a:r>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As the year 2020 marks the 20</a:t>
            </a:r>
            <a:r>
              <a:rPr lang="en-US" sz="1200" b="0" i="0" kern="1200" baseline="30000" dirty="0">
                <a:solidFill>
                  <a:schemeClr val="tx1"/>
                </a:solidFill>
                <a:effectLst/>
                <a:latin typeface="+mn-lt"/>
                <a:ea typeface="+mn-ea"/>
                <a:cs typeface="+mn-cs"/>
              </a:rPr>
              <a:t>th</a:t>
            </a:r>
            <a:r>
              <a:rPr lang="en-US" sz="1200" b="0" i="0" kern="1200" dirty="0">
                <a:solidFill>
                  <a:schemeClr val="tx1"/>
                </a:solidFill>
                <a:effectLst/>
                <a:latin typeface="+mn-lt"/>
                <a:ea typeface="+mn-ea"/>
                <a:cs typeface="+mn-cs"/>
              </a:rPr>
              <a:t> anniversary of Serve DC, and its rich legacy of cultivating, and curating volunteerism and service throughout the District, this year’s</a:t>
            </a:r>
            <a:r>
              <a:rPr lang="en-US" sz="1200" b="1" i="0" kern="1200" dirty="0">
                <a:solidFill>
                  <a:schemeClr val="tx1"/>
                </a:solidFill>
                <a:effectLst/>
                <a:latin typeface="+mn-lt"/>
                <a:ea typeface="+mn-ea"/>
                <a:cs typeface="+mn-cs"/>
              </a:rPr>
              <a:t> Annual Serve DC Volunteer Appreciation Awards </a:t>
            </a:r>
            <a:r>
              <a:rPr lang="en-US" sz="1200" b="0" i="0" kern="1200" dirty="0">
                <a:solidFill>
                  <a:schemeClr val="tx1"/>
                </a:solidFill>
                <a:effectLst/>
                <a:latin typeface="+mn-lt"/>
                <a:ea typeface="+mn-ea"/>
                <a:cs typeface="+mn-cs"/>
              </a:rPr>
              <a:t>will serve as an anchor event to celebrate this valuable lynchpin of the Commission.    </a:t>
            </a:r>
          </a:p>
          <a:p>
            <a:pPr rtl="0" fontAlgn="base"/>
            <a:r>
              <a:rPr lang="en-US" sz="1200" b="0" i="0" kern="1200" dirty="0">
                <a:solidFill>
                  <a:schemeClr val="tx1"/>
                </a:solidFill>
                <a:effectLst/>
                <a:latin typeface="+mn-lt"/>
                <a:ea typeface="+mn-ea"/>
                <a:cs typeface="+mn-cs"/>
              </a:rPr>
              <a:t>In its virtual format, this convening will reaffirm the value of service and recognize residents, organizations, philanthropic and private industry partners that power community engagement and volunteerism throughout the District. It will also serve as the platform to announce the kick-off of the Serve DC 20th anniversary campaign and celebrations.   </a:t>
            </a:r>
          </a:p>
          <a:p>
            <a:endParaRPr lang="en-US" dirty="0"/>
          </a:p>
        </p:txBody>
      </p:sp>
      <p:sp>
        <p:nvSpPr>
          <p:cNvPr id="4" name="Slide Number Placeholder 3"/>
          <p:cNvSpPr>
            <a:spLocks noGrp="1"/>
          </p:cNvSpPr>
          <p:nvPr>
            <p:ph type="sldNum" sz="quarter" idx="5"/>
          </p:nvPr>
        </p:nvSpPr>
        <p:spPr/>
        <p:txBody>
          <a:bodyPr/>
          <a:lstStyle/>
          <a:p>
            <a:fld id="{C9055FCE-B0EE-46EE-BDCE-B8883E46C62A}" type="slidenum">
              <a:rPr lang="en-US" smtClean="0"/>
              <a:t>8</a:t>
            </a:fld>
            <a:endParaRPr lang="en-US"/>
          </a:p>
        </p:txBody>
      </p:sp>
    </p:spTree>
    <p:extLst>
      <p:ext uri="{BB962C8B-B14F-4D97-AF65-F5344CB8AC3E}">
        <p14:creationId xmlns:p14="http://schemas.microsoft.com/office/powerpoint/2010/main" val="3005289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kern="1200" dirty="0">
                <a:solidFill>
                  <a:schemeClr val="tx1"/>
                </a:solidFill>
                <a:effectLst/>
                <a:latin typeface="+mn-lt"/>
                <a:ea typeface="+mn-ea"/>
                <a:cs typeface="+mn-cs"/>
              </a:rPr>
              <a:t>Previous Awards Categories</a:t>
            </a:r>
            <a:r>
              <a:rPr lang="en-US" sz="1200" b="0" i="0" kern="1200" dirty="0">
                <a:solidFill>
                  <a:schemeClr val="tx1"/>
                </a:solidFill>
                <a:effectLst/>
                <a:latin typeface="+mn-lt"/>
                <a:ea typeface="+mn-ea"/>
                <a:cs typeface="+mn-cs"/>
              </a:rPr>
              <a:t> </a:t>
            </a:r>
          </a:p>
          <a:p>
            <a:pPr rtl="0" fontAlgn="base"/>
            <a:r>
              <a:rPr lang="en-US" sz="1200" b="1" i="0" u="sng" kern="1200" dirty="0">
                <a:solidFill>
                  <a:schemeClr val="tx1"/>
                </a:solidFill>
                <a:effectLst/>
                <a:latin typeface="+mn-lt"/>
                <a:ea typeface="+mn-ea"/>
                <a:cs typeface="+mn-cs"/>
              </a:rPr>
              <a:t>2018 Awards Categories</a:t>
            </a:r>
            <a:r>
              <a:rPr lang="en-US" sz="1200" b="0" i="0" kern="1200" dirty="0">
                <a:solidFill>
                  <a:schemeClr val="tx1"/>
                </a:solidFill>
                <a:effectLst/>
                <a:latin typeface="+mn-lt"/>
                <a:ea typeface="+mn-ea"/>
                <a:cs typeface="+mn-cs"/>
              </a:rPr>
              <a:t> </a:t>
            </a:r>
          </a:p>
          <a:p>
            <a:pPr rtl="0" fontAlgn="base"/>
            <a:r>
              <a:rPr lang="en-US" sz="1200" b="1" i="1" kern="1200" dirty="0">
                <a:solidFill>
                  <a:schemeClr val="tx1"/>
                </a:solidFill>
                <a:effectLst/>
                <a:latin typeface="+mn-lt"/>
                <a:ea typeface="+mn-ea"/>
                <a:cs typeface="+mn-cs"/>
              </a:rPr>
              <a:t>National Service Award</a:t>
            </a:r>
            <a:r>
              <a:rPr lang="en-US" sz="1200" b="0" i="0" kern="1200" dirty="0">
                <a:solidFill>
                  <a:schemeClr val="tx1"/>
                </a:solidFill>
                <a:effectLst/>
                <a:latin typeface="+mn-lt"/>
                <a:ea typeface="+mn-ea"/>
                <a:cs typeface="+mn-cs"/>
              </a:rPr>
              <a:t> - Individuals nominated must be District residents who have demonstrated exemplary commitment to volunteerism and service within a national service capacity or program, i.e. AmeriCorps and its affiliates. </a:t>
            </a:r>
          </a:p>
          <a:p>
            <a:pPr rtl="0" fontAlgn="base"/>
            <a:r>
              <a:rPr lang="en-US" sz="1200" b="1" i="1" kern="1200" dirty="0">
                <a:solidFill>
                  <a:schemeClr val="tx1"/>
                </a:solidFill>
                <a:effectLst/>
                <a:latin typeface="+mn-lt"/>
                <a:ea typeface="+mn-ea"/>
                <a:cs typeface="+mn-cs"/>
              </a:rPr>
              <a:t>Emergency Preparedness and Public Safety Award</a:t>
            </a:r>
            <a:r>
              <a:rPr lang="en-US" sz="1200" b="0" i="0" kern="1200" dirty="0">
                <a:solidFill>
                  <a:schemeClr val="tx1"/>
                </a:solidFill>
                <a:effectLst/>
                <a:latin typeface="+mn-lt"/>
                <a:ea typeface="+mn-ea"/>
                <a:cs typeface="+mn-cs"/>
              </a:rPr>
              <a:t> -Individuals nominated must be District residents who have demonstrated exemplary commitment to emergency preparedness and/or public safety through volunteerism and service. </a:t>
            </a:r>
          </a:p>
          <a:p>
            <a:pPr rtl="0" fontAlgn="base"/>
            <a:r>
              <a:rPr lang="en-US" sz="1200" b="1" i="1" kern="1200" dirty="0">
                <a:solidFill>
                  <a:schemeClr val="tx1"/>
                </a:solidFill>
                <a:effectLst/>
                <a:latin typeface="+mn-lt"/>
                <a:ea typeface="+mn-ea"/>
                <a:cs typeface="+mn-cs"/>
              </a:rPr>
              <a:t>Education Service Award</a:t>
            </a:r>
            <a:r>
              <a:rPr lang="en-US" sz="1200" b="0" i="0" kern="1200" dirty="0">
                <a:solidFill>
                  <a:schemeClr val="tx1"/>
                </a:solidFill>
                <a:effectLst/>
                <a:latin typeface="+mn-lt"/>
                <a:ea typeface="+mn-ea"/>
                <a:cs typeface="+mn-cs"/>
              </a:rPr>
              <a:t> - Individuals nominated must be District residents who have demonstrated exemplary commitment to supporting education through volunteerism and service. </a:t>
            </a:r>
            <a:br>
              <a:rPr lang="en-US" sz="1200" b="0" i="0" kern="1200" dirty="0">
                <a:solidFill>
                  <a:schemeClr val="tx1"/>
                </a:solidFill>
                <a:effectLst/>
                <a:latin typeface="+mn-lt"/>
                <a:ea typeface="+mn-ea"/>
                <a:cs typeface="+mn-cs"/>
              </a:rPr>
            </a:br>
            <a:r>
              <a:rPr lang="en-US" sz="1200" b="1" i="1" kern="1200" dirty="0">
                <a:solidFill>
                  <a:schemeClr val="tx1"/>
                </a:solidFill>
                <a:effectLst/>
                <a:latin typeface="+mn-lt"/>
                <a:ea typeface="+mn-ea"/>
                <a:cs typeface="+mn-cs"/>
              </a:rPr>
              <a:t>Youth Volunteer Service Award</a:t>
            </a:r>
            <a:r>
              <a:rPr lang="en-US" sz="1200" b="0" i="0" kern="1200" dirty="0">
                <a:solidFill>
                  <a:schemeClr val="tx1"/>
                </a:solidFill>
                <a:effectLst/>
                <a:latin typeface="+mn-lt"/>
                <a:ea typeface="+mn-ea"/>
                <a:cs typeface="+mn-cs"/>
              </a:rPr>
              <a:t> - Individual nominated must be District residents, age 24 or younger, who have demonstrated exemplary commitment to volunteerism and service. </a:t>
            </a:r>
          </a:p>
          <a:p>
            <a:pPr rtl="0" fontAlgn="base"/>
            <a:r>
              <a:rPr lang="en-US" sz="1200" b="1" i="1" kern="1200" dirty="0">
                <a:solidFill>
                  <a:schemeClr val="tx1"/>
                </a:solidFill>
                <a:effectLst/>
                <a:latin typeface="+mn-lt"/>
                <a:ea typeface="+mn-ea"/>
                <a:cs typeface="+mn-cs"/>
              </a:rPr>
              <a:t>The Advocate Award: HIV/AIDS</a:t>
            </a:r>
            <a:r>
              <a:rPr lang="en-US" sz="1200" b="0" i="0" kern="1200" dirty="0">
                <a:solidFill>
                  <a:schemeClr val="tx1"/>
                </a:solidFill>
                <a:effectLst/>
                <a:latin typeface="+mn-lt"/>
                <a:ea typeface="+mn-ea"/>
                <a:cs typeface="+mn-cs"/>
              </a:rPr>
              <a:t> - Individuals nominated must be District residents, who have demonstrated exemplary commitment to HIV/AIDS education and prevention through volunteerism and service. </a:t>
            </a:r>
          </a:p>
          <a:p>
            <a:pPr rtl="0" fontAlgn="base"/>
            <a:r>
              <a:rPr lang="en-US" sz="1200" b="1" i="1" kern="1200" dirty="0">
                <a:solidFill>
                  <a:schemeClr val="tx1"/>
                </a:solidFill>
                <a:effectLst/>
                <a:latin typeface="+mn-lt"/>
                <a:ea typeface="+mn-ea"/>
                <a:cs typeface="+mn-cs"/>
              </a:rPr>
              <a:t>The Community Service Award</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 - Individuals nominated must be District residents, who have demonstrated exemplary commitment to their neighborhood and/or Ward through volunteerism and service. </a:t>
            </a:r>
          </a:p>
          <a:p>
            <a:pPr rtl="0" fontAlgn="base"/>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 </a:t>
            </a:r>
          </a:p>
          <a:p>
            <a:pPr rtl="0" fontAlgn="base"/>
            <a:r>
              <a:rPr lang="en-US" sz="1200" b="1" i="0" u="sng" kern="1200" dirty="0">
                <a:solidFill>
                  <a:schemeClr val="tx1"/>
                </a:solidFill>
                <a:effectLst/>
                <a:latin typeface="+mn-lt"/>
                <a:ea typeface="+mn-ea"/>
                <a:cs typeface="+mn-cs"/>
              </a:rPr>
              <a:t>2017 Awards Categories</a:t>
            </a:r>
            <a:r>
              <a:rPr lang="en-US" sz="1200" b="0" i="0" kern="1200" dirty="0">
                <a:solidFill>
                  <a:schemeClr val="tx1"/>
                </a:solidFill>
                <a:effectLst/>
                <a:latin typeface="+mn-lt"/>
                <a:ea typeface="+mn-ea"/>
                <a:cs typeface="+mn-cs"/>
              </a:rPr>
              <a:t> </a:t>
            </a:r>
          </a:p>
          <a:p>
            <a:pPr rtl="0" fontAlgn="base"/>
            <a:r>
              <a:rPr lang="en-US" sz="1200" b="1" i="1" kern="1200" dirty="0">
                <a:solidFill>
                  <a:schemeClr val="tx1"/>
                </a:solidFill>
                <a:effectLst/>
                <a:latin typeface="+mn-lt"/>
                <a:ea typeface="+mn-ea"/>
                <a:cs typeface="+mn-cs"/>
              </a:rPr>
              <a:t>Promising Partnership Award</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 </a:t>
            </a:r>
          </a:p>
          <a:p>
            <a:pPr rtl="0" fontAlgn="base"/>
            <a:r>
              <a:rPr lang="en-US" sz="1200" b="1" i="1" kern="1200" dirty="0">
                <a:solidFill>
                  <a:schemeClr val="tx1"/>
                </a:solidFill>
                <a:effectLst/>
                <a:latin typeface="+mn-lt"/>
                <a:ea typeface="+mn-ea"/>
                <a:cs typeface="+mn-cs"/>
              </a:rPr>
              <a:t>Preparing the Whole Community Award </a:t>
            </a:r>
            <a:r>
              <a:rPr lang="en-US" sz="1200" b="0" i="0" kern="1200" dirty="0">
                <a:solidFill>
                  <a:schemeClr val="tx1"/>
                </a:solidFill>
                <a:effectLst/>
                <a:latin typeface="+mn-lt"/>
                <a:ea typeface="+mn-ea"/>
                <a:cs typeface="+mn-cs"/>
              </a:rPr>
              <a:t> </a:t>
            </a:r>
          </a:p>
          <a:p>
            <a:pPr rtl="0" fontAlgn="base"/>
            <a:r>
              <a:rPr lang="en-US" sz="1200" b="1" i="1" kern="1200" dirty="0">
                <a:solidFill>
                  <a:schemeClr val="tx1"/>
                </a:solidFill>
                <a:effectLst/>
                <a:latin typeface="+mn-lt"/>
                <a:ea typeface="+mn-ea"/>
                <a:cs typeface="+mn-cs"/>
              </a:rPr>
              <a:t>Community Preparedness Hero Award</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C9055FCE-B0EE-46EE-BDCE-B8883E46C62A}" type="slidenum">
              <a:rPr lang="en-US" smtClean="0"/>
              <a:t>9</a:t>
            </a:fld>
            <a:endParaRPr lang="en-US"/>
          </a:p>
        </p:txBody>
      </p:sp>
    </p:spTree>
    <p:extLst>
      <p:ext uri="{BB962C8B-B14F-4D97-AF65-F5344CB8AC3E}">
        <p14:creationId xmlns:p14="http://schemas.microsoft.com/office/powerpoint/2010/main" val="1305609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dcnet.webex.com/dcnet/j.php?MTID=md6a5bba1efa8cf5cf4f6889e8d71cf29"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mailto:AYRIS.SCALES@DC.GOV"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tel:%2B1-650-479-3208,,*01*1608090903%23%23*01*" TargetMode="External"/><Relationship Id="rId5" Type="http://schemas.openxmlformats.org/officeDocument/2006/relationships/hyperlink" Target="https://dcnet.webex.com/dcnet/j.php?MTID=md6a5bba1efa8cf5cf4f6889e8d71cf29"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4.jpg"/><Relationship Id="rId4" Type="http://schemas.openxmlformats.org/officeDocument/2006/relationships/hyperlink" Target="https://serve.dc.gov/node/1475996"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2"/>
          <p:cNvSpPr txBox="1"/>
          <p:nvPr/>
        </p:nvSpPr>
        <p:spPr>
          <a:xfrm>
            <a:off x="1905000" y="4240351"/>
            <a:ext cx="13416162" cy="2447925"/>
          </a:xfrm>
          <a:prstGeom prst="rect">
            <a:avLst/>
          </a:prstGeom>
        </p:spPr>
        <p:txBody>
          <a:bodyPr lIns="0" tIns="0" rIns="0" bIns="0" rtlCol="0" anchor="t">
            <a:spAutoFit/>
          </a:bodyPr>
          <a:lstStyle/>
          <a:p>
            <a:pPr>
              <a:lnSpc>
                <a:spcPts val="9600"/>
              </a:lnSpc>
            </a:pPr>
            <a:r>
              <a:rPr lang="en-US" sz="8000" b="1" i="0" dirty="0">
                <a:solidFill>
                  <a:srgbClr val="F2EFEB"/>
                </a:solidFill>
                <a:latin typeface="League Spartan"/>
              </a:rPr>
              <a:t>SPECIAL COMMISIONERS MEETING</a:t>
            </a:r>
          </a:p>
        </p:txBody>
      </p:sp>
      <p:sp>
        <p:nvSpPr>
          <p:cNvPr id="3" name="TextBox 3"/>
          <p:cNvSpPr txBox="1"/>
          <p:nvPr/>
        </p:nvSpPr>
        <p:spPr>
          <a:xfrm>
            <a:off x="2270969" y="7277100"/>
            <a:ext cx="8903673" cy="1264577"/>
          </a:xfrm>
          <a:prstGeom prst="rect">
            <a:avLst/>
          </a:prstGeom>
        </p:spPr>
        <p:txBody>
          <a:bodyPr lIns="0" tIns="0" rIns="0" bIns="0" rtlCol="0" anchor="t">
            <a:spAutoFit/>
          </a:bodyPr>
          <a:lstStyle/>
          <a:p>
            <a:pPr>
              <a:lnSpc>
                <a:spcPts val="3359"/>
              </a:lnSpc>
            </a:pPr>
            <a:r>
              <a:rPr lang="en-US" sz="2400" spc="264" dirty="0">
                <a:solidFill>
                  <a:srgbClr val="F2EFEB"/>
                </a:solidFill>
                <a:latin typeface="Lato"/>
              </a:rPr>
              <a:t>Friday June 19</a:t>
            </a:r>
            <a:r>
              <a:rPr lang="en-US" sz="2400" b="0" i="0" spc="264" dirty="0">
                <a:solidFill>
                  <a:srgbClr val="F2EFEB"/>
                </a:solidFill>
                <a:latin typeface="Lato"/>
              </a:rPr>
              <a:t>, 2020</a:t>
            </a:r>
          </a:p>
          <a:p>
            <a:pPr>
              <a:lnSpc>
                <a:spcPts val="3359"/>
              </a:lnSpc>
            </a:pPr>
            <a:r>
              <a:rPr lang="en-US" sz="2400" spc="264" dirty="0">
                <a:solidFill>
                  <a:srgbClr val="F2EFEB"/>
                </a:solidFill>
                <a:latin typeface="Lato"/>
              </a:rPr>
              <a:t>9:00 am</a:t>
            </a:r>
          </a:p>
          <a:p>
            <a:pPr>
              <a:lnSpc>
                <a:spcPts val="3359"/>
              </a:lnSpc>
            </a:pPr>
            <a:r>
              <a:rPr lang="en-US" sz="2400" b="0" i="0" spc="264" dirty="0">
                <a:solidFill>
                  <a:srgbClr val="F2EFEB"/>
                </a:solidFill>
                <a:latin typeface="Lato"/>
              </a:rPr>
              <a:t>Via </a:t>
            </a:r>
            <a:r>
              <a:rPr lang="en-US" sz="2400" b="0" i="0" spc="264" dirty="0" err="1">
                <a:solidFill>
                  <a:srgbClr val="F2EFEB"/>
                </a:solidFill>
                <a:latin typeface="Lato"/>
                <a:hlinkClick r:id="rId2"/>
              </a:rPr>
              <a:t>Webex</a:t>
            </a:r>
            <a:r>
              <a:rPr lang="en-US" sz="2400" b="0" i="0" spc="264" dirty="0">
                <a:solidFill>
                  <a:srgbClr val="F2EFEB"/>
                </a:solidFill>
                <a:latin typeface="Lato"/>
              </a:rPr>
              <a:t> </a:t>
            </a:r>
          </a:p>
        </p:txBody>
      </p:sp>
      <p:grpSp>
        <p:nvGrpSpPr>
          <p:cNvPr id="5" name="Group 5"/>
          <p:cNvGrpSpPr/>
          <p:nvPr/>
        </p:nvGrpSpPr>
        <p:grpSpPr>
          <a:xfrm flipH="1">
            <a:off x="-304800" y="0"/>
            <a:ext cx="304800" cy="10287000"/>
            <a:chOff x="0" y="0"/>
            <a:chExt cx="354052" cy="2392363"/>
          </a:xfrm>
        </p:grpSpPr>
        <p:sp>
          <p:nvSpPr>
            <p:cNvPr id="6" name="Freeform 6"/>
            <p:cNvSpPr/>
            <p:nvPr/>
          </p:nvSpPr>
          <p:spPr>
            <a:xfrm>
              <a:off x="0" y="0"/>
              <a:ext cx="354052" cy="2392362"/>
            </a:xfrm>
            <a:custGeom>
              <a:avLst/>
              <a:gdLst/>
              <a:ahLst/>
              <a:cxnLst/>
              <a:rect l="l" t="t" r="r" b="b"/>
              <a:pathLst>
                <a:path w="354052" h="2392362">
                  <a:moveTo>
                    <a:pt x="0" y="0"/>
                  </a:moveTo>
                  <a:lnTo>
                    <a:pt x="354052" y="0"/>
                  </a:lnTo>
                  <a:lnTo>
                    <a:pt x="354052" y="2392362"/>
                  </a:lnTo>
                  <a:lnTo>
                    <a:pt x="0" y="2392362"/>
                  </a:lnTo>
                  <a:close/>
                </a:path>
              </a:pathLst>
            </a:custGeom>
            <a:solidFill>
              <a:srgbClr val="F2EFEB"/>
            </a:solidFill>
          </p:spPr>
        </p:sp>
      </p:grpSp>
      <p:pic>
        <p:nvPicPr>
          <p:cNvPr id="7" name="Picture 7"/>
          <p:cNvPicPr>
            <a:picLocks noChangeAspect="1"/>
          </p:cNvPicPr>
          <p:nvPr/>
        </p:nvPicPr>
        <p:blipFill>
          <a:blip r:embed="rId3"/>
          <a:srcRect/>
          <a:stretch>
            <a:fillRect/>
          </a:stretch>
        </p:blipFill>
        <p:spPr>
          <a:xfrm>
            <a:off x="3352862" y="673302"/>
            <a:ext cx="6739888" cy="2797054"/>
          </a:xfrm>
          <a:prstGeom prst="rect">
            <a:avLst/>
          </a:prstGeom>
        </p:spPr>
      </p:pic>
      <p:pic>
        <p:nvPicPr>
          <p:cNvPr id="8" name="Picture 8"/>
          <p:cNvPicPr>
            <a:picLocks noChangeAspect="1"/>
          </p:cNvPicPr>
          <p:nvPr/>
        </p:nvPicPr>
        <p:blipFill>
          <a:blip r:embed="rId4"/>
          <a:srcRect l="8811" r="6425"/>
          <a:stretch>
            <a:fillRect/>
          </a:stretch>
        </p:blipFill>
        <p:spPr>
          <a:xfrm>
            <a:off x="1905000" y="3464211"/>
            <a:ext cx="14345310" cy="712251"/>
          </a:xfrm>
          <a:prstGeom prst="rect">
            <a:avLst/>
          </a:prstGeom>
        </p:spPr>
      </p:pic>
      <p:pic>
        <p:nvPicPr>
          <p:cNvPr id="9" name="Picture 9"/>
          <p:cNvPicPr>
            <a:picLocks noChangeAspect="1"/>
          </p:cNvPicPr>
          <p:nvPr/>
        </p:nvPicPr>
        <p:blipFill>
          <a:blip r:embed="rId5"/>
          <a:srcRect/>
          <a:stretch>
            <a:fillRect/>
          </a:stretch>
        </p:blipFill>
        <p:spPr>
          <a:xfrm>
            <a:off x="13411200" y="9200092"/>
            <a:ext cx="3366607" cy="6564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2" name="Group 2"/>
          <p:cNvGrpSpPr/>
          <p:nvPr/>
        </p:nvGrpSpPr>
        <p:grpSpPr>
          <a:xfrm>
            <a:off x="914358" y="647700"/>
            <a:ext cx="15621041" cy="8522127"/>
            <a:chOff x="0" y="0"/>
            <a:chExt cx="43506949" cy="17785064"/>
          </a:xfrm>
        </p:grpSpPr>
        <p:sp>
          <p:nvSpPr>
            <p:cNvPr id="3" name="Freeform 3"/>
            <p:cNvSpPr/>
            <p:nvPr/>
          </p:nvSpPr>
          <p:spPr>
            <a:xfrm>
              <a:off x="72390" y="72390"/>
              <a:ext cx="43362168" cy="17640284"/>
            </a:xfrm>
            <a:custGeom>
              <a:avLst/>
              <a:gdLst/>
              <a:ahLst/>
              <a:cxnLst/>
              <a:rect l="l" t="t" r="r" b="b"/>
              <a:pathLst>
                <a:path w="43362168" h="17640284">
                  <a:moveTo>
                    <a:pt x="0" y="0"/>
                  </a:moveTo>
                  <a:lnTo>
                    <a:pt x="43362168" y="0"/>
                  </a:lnTo>
                  <a:lnTo>
                    <a:pt x="43362168" y="17640284"/>
                  </a:lnTo>
                  <a:lnTo>
                    <a:pt x="0" y="17640284"/>
                  </a:lnTo>
                  <a:lnTo>
                    <a:pt x="0" y="0"/>
                  </a:lnTo>
                  <a:close/>
                </a:path>
              </a:pathLst>
            </a:custGeom>
            <a:solidFill>
              <a:schemeClr val="accent1"/>
            </a:solidFill>
          </p:spPr>
        </p:sp>
        <p:sp>
          <p:nvSpPr>
            <p:cNvPr id="4" name="Freeform 4"/>
            <p:cNvSpPr/>
            <p:nvPr/>
          </p:nvSpPr>
          <p:spPr>
            <a:xfrm>
              <a:off x="0" y="0"/>
              <a:ext cx="43506951" cy="17785063"/>
            </a:xfrm>
            <a:custGeom>
              <a:avLst/>
              <a:gdLst/>
              <a:ahLst/>
              <a:cxnLst/>
              <a:rect l="l" t="t" r="r" b="b"/>
              <a:pathLst>
                <a:path w="43506951" h="17785063">
                  <a:moveTo>
                    <a:pt x="43362169" y="17640284"/>
                  </a:moveTo>
                  <a:lnTo>
                    <a:pt x="43506951" y="17640284"/>
                  </a:lnTo>
                  <a:lnTo>
                    <a:pt x="43506951" y="17785063"/>
                  </a:lnTo>
                  <a:lnTo>
                    <a:pt x="43362169" y="17785063"/>
                  </a:lnTo>
                  <a:lnTo>
                    <a:pt x="43362169" y="17640284"/>
                  </a:lnTo>
                  <a:close/>
                  <a:moveTo>
                    <a:pt x="0" y="144780"/>
                  </a:moveTo>
                  <a:lnTo>
                    <a:pt x="144780" y="144780"/>
                  </a:lnTo>
                  <a:lnTo>
                    <a:pt x="144780" y="17640284"/>
                  </a:lnTo>
                  <a:lnTo>
                    <a:pt x="0" y="17640284"/>
                  </a:lnTo>
                  <a:lnTo>
                    <a:pt x="0" y="144780"/>
                  </a:lnTo>
                  <a:close/>
                  <a:moveTo>
                    <a:pt x="0" y="17640284"/>
                  </a:moveTo>
                  <a:lnTo>
                    <a:pt x="144780" y="17640284"/>
                  </a:lnTo>
                  <a:lnTo>
                    <a:pt x="144780" y="17785063"/>
                  </a:lnTo>
                  <a:lnTo>
                    <a:pt x="0" y="17785063"/>
                  </a:lnTo>
                  <a:lnTo>
                    <a:pt x="0" y="17640284"/>
                  </a:lnTo>
                  <a:close/>
                  <a:moveTo>
                    <a:pt x="43362169" y="144780"/>
                  </a:moveTo>
                  <a:lnTo>
                    <a:pt x="43506951" y="144780"/>
                  </a:lnTo>
                  <a:lnTo>
                    <a:pt x="43506951" y="17640284"/>
                  </a:lnTo>
                  <a:lnTo>
                    <a:pt x="43362169" y="17640284"/>
                  </a:lnTo>
                  <a:lnTo>
                    <a:pt x="43362169" y="144780"/>
                  </a:lnTo>
                  <a:close/>
                  <a:moveTo>
                    <a:pt x="144780" y="17640284"/>
                  </a:moveTo>
                  <a:lnTo>
                    <a:pt x="43362169" y="17640284"/>
                  </a:lnTo>
                  <a:lnTo>
                    <a:pt x="43362169" y="17785063"/>
                  </a:lnTo>
                  <a:lnTo>
                    <a:pt x="144780" y="17785063"/>
                  </a:lnTo>
                  <a:lnTo>
                    <a:pt x="144780" y="17640284"/>
                  </a:lnTo>
                  <a:close/>
                  <a:moveTo>
                    <a:pt x="43362169" y="0"/>
                  </a:moveTo>
                  <a:lnTo>
                    <a:pt x="43506951" y="0"/>
                  </a:lnTo>
                  <a:lnTo>
                    <a:pt x="43506951" y="144780"/>
                  </a:lnTo>
                  <a:lnTo>
                    <a:pt x="43362169" y="144780"/>
                  </a:lnTo>
                  <a:lnTo>
                    <a:pt x="43362169" y="0"/>
                  </a:lnTo>
                  <a:close/>
                  <a:moveTo>
                    <a:pt x="0" y="0"/>
                  </a:moveTo>
                  <a:lnTo>
                    <a:pt x="144780" y="0"/>
                  </a:lnTo>
                  <a:lnTo>
                    <a:pt x="144780" y="144780"/>
                  </a:lnTo>
                  <a:lnTo>
                    <a:pt x="0" y="144780"/>
                  </a:lnTo>
                  <a:lnTo>
                    <a:pt x="0" y="0"/>
                  </a:lnTo>
                  <a:close/>
                  <a:moveTo>
                    <a:pt x="144780" y="0"/>
                  </a:moveTo>
                  <a:lnTo>
                    <a:pt x="43362169" y="0"/>
                  </a:lnTo>
                  <a:lnTo>
                    <a:pt x="43362169" y="144780"/>
                  </a:lnTo>
                  <a:lnTo>
                    <a:pt x="144780" y="144780"/>
                  </a:lnTo>
                  <a:lnTo>
                    <a:pt x="144780" y="0"/>
                  </a:lnTo>
                  <a:close/>
                </a:path>
              </a:pathLst>
            </a:custGeom>
            <a:solidFill>
              <a:srgbClr val="E42308"/>
            </a:solidFill>
          </p:spPr>
        </p:sp>
      </p:grpSp>
      <p:sp>
        <p:nvSpPr>
          <p:cNvPr id="6" name="TextBox 6"/>
          <p:cNvSpPr txBox="1"/>
          <p:nvPr/>
        </p:nvSpPr>
        <p:spPr>
          <a:xfrm>
            <a:off x="1522097" y="1485900"/>
            <a:ext cx="15250733" cy="9628277"/>
          </a:xfrm>
          <a:prstGeom prst="rect">
            <a:avLst/>
          </a:prstGeom>
        </p:spPr>
        <p:txBody>
          <a:bodyPr wrap="square" lIns="0" tIns="0" rIns="0" bIns="0" rtlCol="0" anchor="t">
            <a:spAutoFit/>
          </a:bodyPr>
          <a:lstStyle/>
          <a:p>
            <a:pPr>
              <a:lnSpc>
                <a:spcPts val="9000"/>
              </a:lnSpc>
            </a:pPr>
            <a:r>
              <a:rPr lang="en-US" sz="8940" b="1" i="0" spc="357" dirty="0">
                <a:solidFill>
                  <a:srgbClr val="F2EFEB"/>
                </a:solidFill>
                <a:latin typeface="League Spartan"/>
              </a:rPr>
              <a:t>UPDATES &amp; ANNOUNCEMENTS</a:t>
            </a:r>
          </a:p>
          <a:p>
            <a:pPr marL="342900" indent="-342900">
              <a:lnSpc>
                <a:spcPct val="150000"/>
              </a:lnSpc>
              <a:buFontTx/>
              <a:buChar char="-"/>
            </a:pPr>
            <a:r>
              <a:rPr lang="en-US" sz="2800" b="1" spc="357" dirty="0"/>
              <a:t>CERT Training Goes Virtual – June 29</a:t>
            </a:r>
            <a:r>
              <a:rPr lang="en-US" sz="2800" b="1" spc="357" baseline="30000" dirty="0"/>
              <a:t>th</a:t>
            </a:r>
            <a:r>
              <a:rPr lang="en-US" sz="2800" b="1" spc="357" dirty="0"/>
              <a:t> </a:t>
            </a:r>
          </a:p>
          <a:p>
            <a:pPr marL="342900" indent="-342900">
              <a:lnSpc>
                <a:spcPct val="150000"/>
              </a:lnSpc>
              <a:buFontTx/>
              <a:buChar char="-"/>
            </a:pPr>
            <a:r>
              <a:rPr lang="en-US" sz="2800" b="1" spc="357" dirty="0"/>
              <a:t>20</a:t>
            </a:r>
            <a:r>
              <a:rPr lang="en-US" sz="2800" b="1" spc="357" baseline="30000" dirty="0"/>
              <a:t>th</a:t>
            </a:r>
            <a:r>
              <a:rPr lang="en-US" sz="2800" b="1" spc="357" dirty="0"/>
              <a:t> Anniversary – July 21</a:t>
            </a:r>
            <a:r>
              <a:rPr lang="en-US" sz="2800" b="1" spc="357" baseline="30000" dirty="0"/>
              <a:t>st</a:t>
            </a:r>
            <a:r>
              <a:rPr lang="en-US" sz="2800" b="1" spc="357" dirty="0"/>
              <a:t> </a:t>
            </a:r>
          </a:p>
          <a:p>
            <a:pPr marL="342900" indent="-342900">
              <a:lnSpc>
                <a:spcPct val="150000"/>
              </a:lnSpc>
              <a:buFontTx/>
              <a:buChar char="-"/>
            </a:pPr>
            <a:r>
              <a:rPr lang="en-US" sz="2800" b="1" i="1" spc="357" dirty="0"/>
              <a:t>How I Respond, I SERVE.</a:t>
            </a:r>
          </a:p>
          <a:p>
            <a:pPr marL="1714500" lvl="3" indent="-342900">
              <a:lnSpc>
                <a:spcPct val="150000"/>
              </a:lnSpc>
              <a:buFontTx/>
              <a:buChar char="-"/>
            </a:pPr>
            <a:r>
              <a:rPr lang="en-US" sz="2400" b="1" i="0" spc="357" dirty="0">
                <a:solidFill>
                  <a:schemeClr val="bg1"/>
                </a:solidFill>
                <a:ea typeface="Yu Mincho" panose="020B0400000000000000" pitchFamily="18" charset="-128"/>
              </a:rPr>
              <a:t>Agency Rebrand</a:t>
            </a:r>
          </a:p>
          <a:p>
            <a:pPr marL="1714500" lvl="3" indent="-342900">
              <a:lnSpc>
                <a:spcPct val="150000"/>
              </a:lnSpc>
              <a:buFontTx/>
              <a:buChar char="-"/>
            </a:pPr>
            <a:r>
              <a:rPr lang="en-US" sz="2400" b="1" spc="357" dirty="0">
                <a:solidFill>
                  <a:schemeClr val="bg1"/>
                </a:solidFill>
                <a:ea typeface="Yu Mincho" panose="020B0400000000000000" pitchFamily="18" charset="-128"/>
              </a:rPr>
              <a:t>20 Years. 20 Shares.</a:t>
            </a:r>
            <a:endParaRPr lang="en-US" sz="2400" b="1" i="0" spc="357" dirty="0">
              <a:solidFill>
                <a:schemeClr val="bg1"/>
              </a:solidFill>
              <a:ea typeface="Yu Mincho" panose="020B0400000000000000" pitchFamily="18" charset="-128"/>
            </a:endParaRPr>
          </a:p>
          <a:p>
            <a:pPr marL="1714500" lvl="3" indent="-342900">
              <a:lnSpc>
                <a:spcPct val="150000"/>
              </a:lnSpc>
              <a:buFontTx/>
              <a:buChar char="-"/>
            </a:pPr>
            <a:r>
              <a:rPr lang="en-US" sz="2400" b="1" spc="357" dirty="0">
                <a:solidFill>
                  <a:schemeClr val="bg1"/>
                </a:solidFill>
                <a:ea typeface="Yu Mincho" panose="020B0400000000000000" pitchFamily="18" charset="-128"/>
              </a:rPr>
              <a:t>Volunteer Appreciation Awards</a:t>
            </a:r>
          </a:p>
          <a:p>
            <a:pPr marL="1714500" lvl="3" indent="-342900">
              <a:lnSpc>
                <a:spcPct val="150000"/>
              </a:lnSpc>
              <a:buFontTx/>
              <a:buChar char="-"/>
            </a:pPr>
            <a:r>
              <a:rPr lang="en-US" sz="2400" b="1" spc="357" dirty="0">
                <a:solidFill>
                  <a:schemeClr val="bg1"/>
                </a:solidFill>
                <a:ea typeface="Yu Mincho" panose="020B0400000000000000" pitchFamily="18" charset="-128"/>
              </a:rPr>
              <a:t>Ready for Recovery Series</a:t>
            </a:r>
          </a:p>
          <a:p>
            <a:pPr marL="1714500" lvl="3" indent="-342900">
              <a:lnSpc>
                <a:spcPct val="150000"/>
              </a:lnSpc>
              <a:buFontTx/>
              <a:buChar char="-"/>
            </a:pPr>
            <a:r>
              <a:rPr lang="en-US" sz="2400" b="1" i="0" spc="357" dirty="0">
                <a:solidFill>
                  <a:schemeClr val="bg1"/>
                </a:solidFill>
                <a:ea typeface="Yu Mincho" panose="020B0400000000000000" pitchFamily="18" charset="-128"/>
              </a:rPr>
              <a:t>Public Private Partnership Townhall</a:t>
            </a:r>
          </a:p>
          <a:p>
            <a:pPr marL="1714500" lvl="3" indent="-342900">
              <a:lnSpc>
                <a:spcPct val="150000"/>
              </a:lnSpc>
              <a:buFontTx/>
              <a:buChar char="-"/>
            </a:pPr>
            <a:r>
              <a:rPr lang="en-US" sz="2400" b="1" spc="357" dirty="0">
                <a:solidFill>
                  <a:schemeClr val="bg1"/>
                </a:solidFill>
                <a:ea typeface="Yu Mincho" panose="020B0400000000000000" pitchFamily="18" charset="-128"/>
              </a:rPr>
              <a:t>SDC Path Forward Video</a:t>
            </a:r>
            <a:endParaRPr lang="en-US" sz="2400" b="1" i="0" spc="357" dirty="0">
              <a:solidFill>
                <a:schemeClr val="bg1"/>
              </a:solidFill>
              <a:ea typeface="Yu Mincho" panose="020B0400000000000000" pitchFamily="18" charset="-128"/>
            </a:endParaRPr>
          </a:p>
          <a:p>
            <a:pPr marL="1714500" lvl="3" indent="-342900">
              <a:lnSpc>
                <a:spcPct val="150000"/>
              </a:lnSpc>
              <a:buFontTx/>
              <a:buChar char="-"/>
            </a:pPr>
            <a:endParaRPr lang="en-US" sz="2800" i="0" spc="357" dirty="0">
              <a:latin typeface="League Spartan"/>
            </a:endParaRPr>
          </a:p>
          <a:p>
            <a:pPr>
              <a:lnSpc>
                <a:spcPts val="10996"/>
              </a:lnSpc>
            </a:pPr>
            <a:endParaRPr lang="en-US" sz="8940" b="1" i="0" spc="357" dirty="0">
              <a:solidFill>
                <a:srgbClr val="F2EFEB"/>
              </a:solidFill>
              <a:latin typeface="League Spartan"/>
            </a:endParaRPr>
          </a:p>
        </p:txBody>
      </p:sp>
      <p:sp>
        <p:nvSpPr>
          <p:cNvPr id="8" name="AutoShape 8"/>
          <p:cNvSpPr/>
          <p:nvPr/>
        </p:nvSpPr>
        <p:spPr>
          <a:xfrm>
            <a:off x="14432673" y="0"/>
            <a:ext cx="2675830" cy="3697607"/>
          </a:xfrm>
          <a:prstGeom prst="rect">
            <a:avLst/>
          </a:prstGeom>
          <a:solidFill>
            <a:srgbClr val="E42308"/>
          </a:solidFill>
        </p:spPr>
      </p:sp>
      <p:pic>
        <p:nvPicPr>
          <p:cNvPr id="10" name="Picture 10"/>
          <p:cNvPicPr>
            <a:picLocks noChangeAspect="1"/>
          </p:cNvPicPr>
          <p:nvPr/>
        </p:nvPicPr>
        <p:blipFill>
          <a:blip r:embed="rId2"/>
          <a:srcRect/>
          <a:stretch>
            <a:fillRect/>
          </a:stretch>
        </p:blipFill>
        <p:spPr>
          <a:xfrm>
            <a:off x="14361146" y="9334098"/>
            <a:ext cx="3619500" cy="705802"/>
          </a:xfrm>
          <a:prstGeom prst="rect">
            <a:avLst/>
          </a:prstGeom>
        </p:spPr>
      </p:pic>
      <p:pic>
        <p:nvPicPr>
          <p:cNvPr id="11" name="Picture 11"/>
          <p:cNvPicPr>
            <a:picLocks noChangeAspect="1"/>
          </p:cNvPicPr>
          <p:nvPr/>
        </p:nvPicPr>
        <p:blipFill>
          <a:blip r:embed="rId3"/>
          <a:srcRect/>
          <a:stretch>
            <a:fillRect/>
          </a:stretch>
        </p:blipFill>
        <p:spPr>
          <a:xfrm>
            <a:off x="14561613" y="2298782"/>
            <a:ext cx="2379053" cy="98730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2"/>
          <p:cNvSpPr txBox="1"/>
          <p:nvPr/>
        </p:nvSpPr>
        <p:spPr>
          <a:xfrm>
            <a:off x="2096120" y="4060356"/>
            <a:ext cx="13792200" cy="2462213"/>
          </a:xfrm>
          <a:prstGeom prst="rect">
            <a:avLst/>
          </a:prstGeom>
        </p:spPr>
        <p:txBody>
          <a:bodyPr wrap="square" lIns="0" tIns="0" rIns="0" bIns="0" rtlCol="0" anchor="t">
            <a:spAutoFit/>
          </a:bodyPr>
          <a:lstStyle/>
          <a:p>
            <a:pPr algn="ctr">
              <a:lnSpc>
                <a:spcPts val="9600"/>
              </a:lnSpc>
            </a:pPr>
            <a:r>
              <a:rPr lang="en-US" sz="6000" b="1" i="0" dirty="0">
                <a:latin typeface="League Spartan"/>
              </a:rPr>
              <a:t>THANK YOU</a:t>
            </a:r>
          </a:p>
          <a:p>
            <a:pPr>
              <a:lnSpc>
                <a:spcPts val="9600"/>
              </a:lnSpc>
            </a:pPr>
            <a:r>
              <a:rPr lang="en-US" sz="6000" b="1" dirty="0">
                <a:solidFill>
                  <a:srgbClr val="F2EFEB"/>
                </a:solidFill>
                <a:latin typeface="League Spartan"/>
              </a:rPr>
              <a:t>QUESTIONS….READY TO SERVE?</a:t>
            </a:r>
            <a:endParaRPr lang="en-US" sz="6000" b="1" i="0" dirty="0">
              <a:solidFill>
                <a:srgbClr val="F2EFEB"/>
              </a:solidFill>
              <a:latin typeface="League Spartan"/>
            </a:endParaRPr>
          </a:p>
        </p:txBody>
      </p:sp>
      <p:grpSp>
        <p:nvGrpSpPr>
          <p:cNvPr id="5" name="Group 5"/>
          <p:cNvGrpSpPr/>
          <p:nvPr/>
        </p:nvGrpSpPr>
        <p:grpSpPr>
          <a:xfrm flipH="1">
            <a:off x="-304800" y="0"/>
            <a:ext cx="304800" cy="10287000"/>
            <a:chOff x="0" y="0"/>
            <a:chExt cx="354052" cy="2392363"/>
          </a:xfrm>
        </p:grpSpPr>
        <p:sp>
          <p:nvSpPr>
            <p:cNvPr id="6" name="Freeform 6"/>
            <p:cNvSpPr/>
            <p:nvPr/>
          </p:nvSpPr>
          <p:spPr>
            <a:xfrm>
              <a:off x="0" y="0"/>
              <a:ext cx="354052" cy="2392362"/>
            </a:xfrm>
            <a:custGeom>
              <a:avLst/>
              <a:gdLst/>
              <a:ahLst/>
              <a:cxnLst/>
              <a:rect l="l" t="t" r="r" b="b"/>
              <a:pathLst>
                <a:path w="354052" h="2392362">
                  <a:moveTo>
                    <a:pt x="0" y="0"/>
                  </a:moveTo>
                  <a:lnTo>
                    <a:pt x="354052" y="0"/>
                  </a:lnTo>
                  <a:lnTo>
                    <a:pt x="354052" y="2392362"/>
                  </a:lnTo>
                  <a:lnTo>
                    <a:pt x="0" y="2392362"/>
                  </a:lnTo>
                  <a:close/>
                </a:path>
              </a:pathLst>
            </a:custGeom>
            <a:solidFill>
              <a:srgbClr val="F2EFEB"/>
            </a:solidFill>
          </p:spPr>
        </p:sp>
      </p:grpSp>
      <p:pic>
        <p:nvPicPr>
          <p:cNvPr id="7" name="Picture 7"/>
          <p:cNvPicPr>
            <a:picLocks noChangeAspect="1"/>
          </p:cNvPicPr>
          <p:nvPr/>
        </p:nvPicPr>
        <p:blipFill>
          <a:blip r:embed="rId2"/>
          <a:srcRect/>
          <a:stretch>
            <a:fillRect/>
          </a:stretch>
        </p:blipFill>
        <p:spPr>
          <a:xfrm>
            <a:off x="5638800" y="341378"/>
            <a:ext cx="6706841" cy="2783339"/>
          </a:xfrm>
          <a:prstGeom prst="rect">
            <a:avLst/>
          </a:prstGeom>
        </p:spPr>
      </p:pic>
      <p:pic>
        <p:nvPicPr>
          <p:cNvPr id="8" name="Picture 8"/>
          <p:cNvPicPr>
            <a:picLocks noChangeAspect="1"/>
          </p:cNvPicPr>
          <p:nvPr/>
        </p:nvPicPr>
        <p:blipFill>
          <a:blip r:embed="rId3"/>
          <a:srcRect l="8811" r="6425"/>
          <a:stretch>
            <a:fillRect/>
          </a:stretch>
        </p:blipFill>
        <p:spPr>
          <a:xfrm>
            <a:off x="2017730" y="3075848"/>
            <a:ext cx="14704659" cy="712251"/>
          </a:xfrm>
          <a:prstGeom prst="rect">
            <a:avLst/>
          </a:prstGeom>
        </p:spPr>
      </p:pic>
      <p:pic>
        <p:nvPicPr>
          <p:cNvPr id="9" name="Picture 9"/>
          <p:cNvPicPr>
            <a:picLocks noChangeAspect="1"/>
          </p:cNvPicPr>
          <p:nvPr/>
        </p:nvPicPr>
        <p:blipFill>
          <a:blip r:embed="rId4"/>
          <a:srcRect/>
          <a:stretch>
            <a:fillRect/>
          </a:stretch>
        </p:blipFill>
        <p:spPr>
          <a:xfrm>
            <a:off x="13411200" y="9200092"/>
            <a:ext cx="3366607" cy="656488"/>
          </a:xfrm>
          <a:prstGeom prst="rect">
            <a:avLst/>
          </a:prstGeom>
        </p:spPr>
      </p:pic>
      <p:sp>
        <p:nvSpPr>
          <p:cNvPr id="11" name="TextBox 9">
            <a:extLst>
              <a:ext uri="{FF2B5EF4-FFF2-40B4-BE49-F238E27FC236}">
                <a16:creationId xmlns:a16="http://schemas.microsoft.com/office/drawing/2014/main" id="{E3358097-F97D-41D0-A17D-CE7983EE0D5B}"/>
              </a:ext>
            </a:extLst>
          </p:cNvPr>
          <p:cNvSpPr txBox="1"/>
          <p:nvPr/>
        </p:nvSpPr>
        <p:spPr>
          <a:xfrm>
            <a:off x="4466134" y="6913694"/>
            <a:ext cx="8895392" cy="1034899"/>
          </a:xfrm>
          <a:prstGeom prst="rect">
            <a:avLst/>
          </a:prstGeom>
        </p:spPr>
        <p:txBody>
          <a:bodyPr lIns="0" tIns="0" rIns="0" bIns="0" rtlCol="0" anchor="t">
            <a:spAutoFit/>
          </a:bodyPr>
          <a:lstStyle/>
          <a:p>
            <a:pPr algn="ctr">
              <a:lnSpc>
                <a:spcPts val="4160"/>
              </a:lnSpc>
            </a:pPr>
            <a:r>
              <a:rPr lang="en-US" sz="3200" i="0" spc="32" dirty="0">
                <a:solidFill>
                  <a:srgbClr val="042039"/>
                </a:solidFill>
                <a:latin typeface="League Spartan"/>
              </a:rPr>
              <a:t>Ayris T. Scales | Chief Service Officer </a:t>
            </a:r>
            <a:r>
              <a:rPr lang="en-US" sz="3200" spc="32" dirty="0">
                <a:solidFill>
                  <a:srgbClr val="042039"/>
                </a:solidFill>
                <a:latin typeface="League Spartan"/>
              </a:rPr>
              <a:t>          </a:t>
            </a:r>
            <a:r>
              <a:rPr lang="en-US" sz="2400" spc="32" dirty="0">
                <a:solidFill>
                  <a:schemeClr val="bg1"/>
                </a:solidFill>
                <a:latin typeface="League Spartan"/>
                <a:hlinkClick r:id="rId5">
                  <a:extLst>
                    <a:ext uri="{A12FA001-AC4F-418D-AE19-62706E023703}">
                      <ahyp:hlinkClr xmlns:ahyp="http://schemas.microsoft.com/office/drawing/2018/hyperlinkcolor" val="tx"/>
                    </a:ext>
                  </a:extLst>
                </a:hlinkClick>
              </a:rPr>
              <a:t>AYRIS.SCALES@DC.GOV</a:t>
            </a:r>
            <a:endParaRPr lang="en-US" sz="2400" spc="32" dirty="0">
              <a:solidFill>
                <a:schemeClr val="bg1"/>
              </a:solidFill>
              <a:latin typeface="League Spartan"/>
            </a:endParaRPr>
          </a:p>
        </p:txBody>
      </p:sp>
    </p:spTree>
    <p:extLst>
      <p:ext uri="{BB962C8B-B14F-4D97-AF65-F5344CB8AC3E}">
        <p14:creationId xmlns:p14="http://schemas.microsoft.com/office/powerpoint/2010/main" val="2293999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2" name="Group 2"/>
          <p:cNvGrpSpPr/>
          <p:nvPr/>
        </p:nvGrpSpPr>
        <p:grpSpPr>
          <a:xfrm>
            <a:off x="444597" y="1071933"/>
            <a:ext cx="17614804" cy="8804354"/>
            <a:chOff x="0" y="0"/>
            <a:chExt cx="15246887" cy="8823660"/>
          </a:xfrm>
        </p:grpSpPr>
        <p:sp>
          <p:nvSpPr>
            <p:cNvPr id="3" name="Freeform 3"/>
            <p:cNvSpPr/>
            <p:nvPr/>
          </p:nvSpPr>
          <p:spPr>
            <a:xfrm>
              <a:off x="0" y="0"/>
              <a:ext cx="15246886" cy="8823660"/>
            </a:xfrm>
            <a:custGeom>
              <a:avLst/>
              <a:gdLst/>
              <a:ahLst/>
              <a:cxnLst/>
              <a:rect l="l" t="t" r="r" b="b"/>
              <a:pathLst>
                <a:path w="15246886" h="8823660">
                  <a:moveTo>
                    <a:pt x="0" y="0"/>
                  </a:moveTo>
                  <a:lnTo>
                    <a:pt x="0" y="8823660"/>
                  </a:lnTo>
                  <a:lnTo>
                    <a:pt x="15246886" y="8823660"/>
                  </a:lnTo>
                  <a:lnTo>
                    <a:pt x="15246886" y="0"/>
                  </a:lnTo>
                  <a:lnTo>
                    <a:pt x="0" y="0"/>
                  </a:lnTo>
                  <a:close/>
                  <a:moveTo>
                    <a:pt x="15185927" y="8762700"/>
                  </a:moveTo>
                  <a:lnTo>
                    <a:pt x="59690" y="8762700"/>
                  </a:lnTo>
                  <a:lnTo>
                    <a:pt x="59690" y="59690"/>
                  </a:lnTo>
                  <a:lnTo>
                    <a:pt x="15185927" y="59690"/>
                  </a:lnTo>
                  <a:lnTo>
                    <a:pt x="15185927" y="8762700"/>
                  </a:lnTo>
                  <a:close/>
                </a:path>
              </a:pathLst>
            </a:custGeom>
            <a:solidFill>
              <a:srgbClr val="042039"/>
            </a:solidFill>
          </p:spPr>
        </p:sp>
      </p:grpSp>
      <p:sp>
        <p:nvSpPr>
          <p:cNvPr id="4" name="TextBox 4"/>
          <p:cNvSpPr txBox="1"/>
          <p:nvPr/>
        </p:nvSpPr>
        <p:spPr>
          <a:xfrm>
            <a:off x="997298" y="117777"/>
            <a:ext cx="4942033" cy="981075"/>
          </a:xfrm>
          <a:prstGeom prst="rect">
            <a:avLst/>
          </a:prstGeom>
        </p:spPr>
        <p:txBody>
          <a:bodyPr lIns="0" tIns="0" rIns="0" bIns="0" rtlCol="0" anchor="t">
            <a:spAutoFit/>
          </a:bodyPr>
          <a:lstStyle/>
          <a:p>
            <a:pPr>
              <a:lnSpc>
                <a:spcPts val="7800"/>
              </a:lnSpc>
            </a:pPr>
            <a:r>
              <a:rPr lang="en-US" sz="6000" b="0" i="0" spc="60" dirty="0">
                <a:solidFill>
                  <a:srgbClr val="042039"/>
                </a:solidFill>
                <a:latin typeface="League Spartan"/>
              </a:rPr>
              <a:t>Agenda</a:t>
            </a:r>
          </a:p>
        </p:txBody>
      </p:sp>
      <p:sp>
        <p:nvSpPr>
          <p:cNvPr id="5" name="AutoShape 5"/>
          <p:cNvSpPr/>
          <p:nvPr/>
        </p:nvSpPr>
        <p:spPr>
          <a:xfrm>
            <a:off x="16033737" y="1071933"/>
            <a:ext cx="1809666" cy="8529374"/>
          </a:xfrm>
          <a:prstGeom prst="rect">
            <a:avLst/>
          </a:prstGeom>
          <a:solidFill>
            <a:schemeClr val="accent1"/>
          </a:solidFill>
        </p:spPr>
      </p:sp>
      <p:pic>
        <p:nvPicPr>
          <p:cNvPr id="6" name="Picture 6"/>
          <p:cNvPicPr>
            <a:picLocks noChangeAspect="1"/>
          </p:cNvPicPr>
          <p:nvPr/>
        </p:nvPicPr>
        <p:blipFill>
          <a:blip r:embed="rId3"/>
          <a:srcRect l="18955" r="23532" b="3051"/>
          <a:stretch>
            <a:fillRect/>
          </a:stretch>
        </p:blipFill>
        <p:spPr>
          <a:xfrm rot="5400000">
            <a:off x="12935891" y="4614117"/>
            <a:ext cx="10159038" cy="1058765"/>
          </a:xfrm>
          <a:prstGeom prst="rect">
            <a:avLst/>
          </a:prstGeom>
        </p:spPr>
      </p:pic>
      <p:sp>
        <p:nvSpPr>
          <p:cNvPr id="7" name="TextBox 7"/>
          <p:cNvSpPr txBox="1"/>
          <p:nvPr/>
        </p:nvSpPr>
        <p:spPr>
          <a:xfrm>
            <a:off x="1025007" y="2994151"/>
            <a:ext cx="16272732" cy="6360716"/>
          </a:xfrm>
          <a:prstGeom prst="rect">
            <a:avLst/>
          </a:prstGeom>
        </p:spPr>
        <p:txBody>
          <a:bodyPr wrap="square" lIns="0" tIns="0" rIns="0" bIns="0" rtlCol="0" anchor="t">
            <a:spAutoFit/>
          </a:bodyPr>
          <a:lstStyle/>
          <a:p>
            <a:pPr marL="396240" lvl="1" indent="-198120">
              <a:lnSpc>
                <a:spcPts val="3120"/>
              </a:lnSpc>
              <a:buFont typeface="Arial"/>
              <a:buChar char="•"/>
            </a:pPr>
            <a:r>
              <a:rPr lang="en-US" sz="2400" b="0" i="0" spc="24" dirty="0">
                <a:solidFill>
                  <a:srgbClr val="042039"/>
                </a:solidFill>
                <a:latin typeface="League Spartan"/>
              </a:rPr>
              <a:t>Call to Order ………………………………………</a:t>
            </a:r>
            <a:r>
              <a:rPr lang="en-US" sz="2000" b="0" i="0" spc="24" dirty="0">
                <a:solidFill>
                  <a:srgbClr val="042039"/>
                </a:solidFill>
                <a:latin typeface="League Spartan"/>
              </a:rPr>
              <a:t>Brandon Andrews, Chair</a:t>
            </a:r>
          </a:p>
          <a:p>
            <a:pPr>
              <a:lnSpc>
                <a:spcPts val="3120"/>
              </a:lnSpc>
            </a:pPr>
            <a:endParaRPr lang="en-US" sz="2400" b="0" i="0" spc="24" dirty="0">
              <a:solidFill>
                <a:srgbClr val="042039"/>
              </a:solidFill>
              <a:latin typeface="League Spartan"/>
            </a:endParaRPr>
          </a:p>
          <a:p>
            <a:pPr marL="396240" lvl="1" indent="-198120">
              <a:lnSpc>
                <a:spcPts val="3120"/>
              </a:lnSpc>
              <a:buFont typeface="Arial"/>
              <a:buChar char="•"/>
            </a:pPr>
            <a:r>
              <a:rPr lang="en-US" sz="2400" b="0" i="0" spc="24" dirty="0">
                <a:solidFill>
                  <a:srgbClr val="042039"/>
                </a:solidFill>
                <a:latin typeface="League Spartan"/>
              </a:rPr>
              <a:t>Roll Call ………………………………………………</a:t>
            </a:r>
            <a:r>
              <a:rPr lang="en-US" sz="2000" b="0" i="0" spc="24" dirty="0">
                <a:solidFill>
                  <a:srgbClr val="042039"/>
                </a:solidFill>
                <a:latin typeface="League Spartan"/>
              </a:rPr>
              <a:t>Lavita Anthony, Exec. Assistant</a:t>
            </a:r>
          </a:p>
          <a:p>
            <a:pPr>
              <a:lnSpc>
                <a:spcPts val="3120"/>
              </a:lnSpc>
            </a:pPr>
            <a:endParaRPr lang="en-US" sz="2400" b="0" i="0" spc="24" dirty="0">
              <a:solidFill>
                <a:srgbClr val="042039"/>
              </a:solidFill>
              <a:latin typeface="League Spartan"/>
            </a:endParaRPr>
          </a:p>
          <a:p>
            <a:pPr marL="396240" lvl="1" indent="-198120">
              <a:lnSpc>
                <a:spcPts val="3120"/>
              </a:lnSpc>
              <a:buFont typeface="Arial"/>
              <a:buChar char="•"/>
            </a:pPr>
            <a:r>
              <a:rPr lang="en-US" sz="2400" b="0" i="0" spc="24" dirty="0">
                <a:solidFill>
                  <a:srgbClr val="042039"/>
                </a:solidFill>
                <a:latin typeface="League Spartan"/>
              </a:rPr>
              <a:t>Opening Remarks…………………………………</a:t>
            </a:r>
            <a:r>
              <a:rPr lang="en-US" sz="2000" b="0" i="0" spc="24" dirty="0">
                <a:solidFill>
                  <a:srgbClr val="042039"/>
                </a:solidFill>
                <a:latin typeface="League Spartan"/>
              </a:rPr>
              <a:t>Ayris T. Scales, Chief Service Officer</a:t>
            </a:r>
          </a:p>
          <a:p>
            <a:pPr marL="396240" lvl="1" indent="-198120">
              <a:lnSpc>
                <a:spcPts val="3120"/>
              </a:lnSpc>
              <a:buFont typeface="Arial"/>
              <a:buChar char="•"/>
            </a:pPr>
            <a:endParaRPr lang="en-US" sz="2400" spc="24" dirty="0">
              <a:solidFill>
                <a:srgbClr val="042039"/>
              </a:solidFill>
              <a:latin typeface="League Spartan"/>
            </a:endParaRPr>
          </a:p>
          <a:p>
            <a:pPr marL="396240" lvl="1" indent="-198120">
              <a:lnSpc>
                <a:spcPts val="3120"/>
              </a:lnSpc>
              <a:buFont typeface="Arial"/>
              <a:buChar char="•"/>
            </a:pPr>
            <a:r>
              <a:rPr lang="en-US" sz="2400" b="0" i="0" spc="24" dirty="0">
                <a:solidFill>
                  <a:srgbClr val="042039"/>
                </a:solidFill>
                <a:latin typeface="League Spartan"/>
              </a:rPr>
              <a:t>New Business (30 Mins) </a:t>
            </a:r>
          </a:p>
          <a:p>
            <a:pPr marL="853440" lvl="2" indent="-198120">
              <a:lnSpc>
                <a:spcPts val="3120"/>
              </a:lnSpc>
              <a:buFont typeface="Arial"/>
              <a:buChar char="•"/>
            </a:pPr>
            <a:r>
              <a:rPr lang="en-US" sz="2000" spc="24" dirty="0">
                <a:solidFill>
                  <a:srgbClr val="042039"/>
                </a:solidFill>
                <a:latin typeface="League Spartan"/>
              </a:rPr>
              <a:t>Vote – FY20 Volunteer Generation Fund Grantees……Ayris T. Scales/Jenny Kessler, National Service Director</a:t>
            </a:r>
          </a:p>
          <a:p>
            <a:pPr>
              <a:lnSpc>
                <a:spcPts val="3120"/>
              </a:lnSpc>
            </a:pPr>
            <a:r>
              <a:rPr lang="en-US" sz="2400" b="0" i="0" spc="24" dirty="0">
                <a:solidFill>
                  <a:srgbClr val="042039"/>
                </a:solidFill>
                <a:latin typeface="League Spartan"/>
              </a:rPr>
              <a:t> </a:t>
            </a:r>
          </a:p>
          <a:p>
            <a:pPr marL="853440" lvl="2" indent="-198120">
              <a:lnSpc>
                <a:spcPts val="3120"/>
              </a:lnSpc>
              <a:buFont typeface="Arial"/>
              <a:buChar char="•"/>
            </a:pPr>
            <a:r>
              <a:rPr lang="en-US" sz="2000" spc="24" dirty="0">
                <a:solidFill>
                  <a:srgbClr val="042039"/>
                </a:solidFill>
                <a:latin typeface="League Spartan"/>
              </a:rPr>
              <a:t>Overview -Volunteer Appreciation Awards ………Jaida Jackson, Partnership Engagement Specialist </a:t>
            </a:r>
          </a:p>
          <a:p>
            <a:pPr marL="396240" lvl="1" indent="-198120">
              <a:lnSpc>
                <a:spcPts val="3120"/>
              </a:lnSpc>
              <a:buFont typeface="Arial"/>
              <a:buChar char="•"/>
            </a:pPr>
            <a:endParaRPr lang="en-US" sz="2400" spc="24" dirty="0">
              <a:solidFill>
                <a:srgbClr val="042039"/>
              </a:solidFill>
              <a:latin typeface="League Spartan"/>
            </a:endParaRPr>
          </a:p>
          <a:p>
            <a:pPr marL="396240" lvl="1" indent="-198120">
              <a:lnSpc>
                <a:spcPts val="3120"/>
              </a:lnSpc>
              <a:buFont typeface="Arial"/>
              <a:buChar char="•"/>
            </a:pPr>
            <a:r>
              <a:rPr lang="en-US" sz="2400" spc="24" dirty="0">
                <a:solidFill>
                  <a:srgbClr val="042039"/>
                </a:solidFill>
                <a:latin typeface="League Spartan"/>
              </a:rPr>
              <a:t>Updates &amp; Announcements ( 15 mins)…………</a:t>
            </a:r>
            <a:r>
              <a:rPr lang="en-US" sz="2000" spc="24" dirty="0">
                <a:solidFill>
                  <a:srgbClr val="042039"/>
                </a:solidFill>
                <a:latin typeface="League Spartan"/>
              </a:rPr>
              <a:t>Ayris T. Scales/Brenda Walker, Marketing &amp; Comm. Specialist</a:t>
            </a:r>
          </a:p>
          <a:p>
            <a:pPr marL="1767840" lvl="4" indent="-198120">
              <a:lnSpc>
                <a:spcPts val="3120"/>
              </a:lnSpc>
              <a:buFont typeface="Arial"/>
              <a:buChar char="•"/>
            </a:pPr>
            <a:r>
              <a:rPr lang="en-US" sz="2000" spc="24" dirty="0">
                <a:solidFill>
                  <a:srgbClr val="042039"/>
                </a:solidFill>
                <a:latin typeface="League Spartan"/>
              </a:rPr>
              <a:t>CERT Online Training – June 29</a:t>
            </a:r>
            <a:r>
              <a:rPr lang="en-US" sz="2000" spc="24" baseline="30000" dirty="0">
                <a:solidFill>
                  <a:srgbClr val="042039"/>
                </a:solidFill>
                <a:latin typeface="League Spartan"/>
              </a:rPr>
              <a:t>th</a:t>
            </a:r>
            <a:r>
              <a:rPr lang="en-US" sz="2000" spc="24" dirty="0">
                <a:solidFill>
                  <a:srgbClr val="042039"/>
                </a:solidFill>
                <a:latin typeface="League Spartan"/>
              </a:rPr>
              <a:t> </a:t>
            </a:r>
          </a:p>
          <a:p>
            <a:pPr marL="1767840" lvl="4" indent="-198120">
              <a:lnSpc>
                <a:spcPts val="3120"/>
              </a:lnSpc>
              <a:buFont typeface="Arial"/>
              <a:buChar char="•"/>
            </a:pPr>
            <a:r>
              <a:rPr lang="en-US" sz="2000" spc="24" dirty="0">
                <a:solidFill>
                  <a:srgbClr val="042039"/>
                </a:solidFill>
                <a:latin typeface="League Spartan"/>
              </a:rPr>
              <a:t>20</a:t>
            </a:r>
            <a:r>
              <a:rPr lang="en-US" sz="2000" spc="24" baseline="30000" dirty="0">
                <a:solidFill>
                  <a:srgbClr val="042039"/>
                </a:solidFill>
                <a:latin typeface="League Spartan"/>
              </a:rPr>
              <a:t>th</a:t>
            </a:r>
            <a:r>
              <a:rPr lang="en-US" sz="2000" spc="24" dirty="0">
                <a:solidFill>
                  <a:srgbClr val="042039"/>
                </a:solidFill>
                <a:latin typeface="League Spartan"/>
              </a:rPr>
              <a:t> Anniversary – July 21</a:t>
            </a:r>
            <a:r>
              <a:rPr lang="en-US" sz="2000" spc="24" baseline="30000" dirty="0">
                <a:solidFill>
                  <a:srgbClr val="042039"/>
                </a:solidFill>
                <a:latin typeface="League Spartan"/>
              </a:rPr>
              <a:t>st</a:t>
            </a:r>
            <a:endParaRPr lang="en-US" sz="2000" spc="24" dirty="0">
              <a:solidFill>
                <a:srgbClr val="042039"/>
              </a:solidFill>
              <a:latin typeface="League Spartan"/>
            </a:endParaRPr>
          </a:p>
          <a:p>
            <a:pPr>
              <a:lnSpc>
                <a:spcPts val="3120"/>
              </a:lnSpc>
            </a:pPr>
            <a:endParaRPr lang="en-US" sz="2400" b="0" i="0" spc="24" dirty="0">
              <a:solidFill>
                <a:srgbClr val="042039"/>
              </a:solidFill>
              <a:latin typeface="League Spartan"/>
            </a:endParaRPr>
          </a:p>
          <a:p>
            <a:pPr marL="396240" lvl="1" indent="-198120">
              <a:lnSpc>
                <a:spcPts val="3120"/>
              </a:lnSpc>
              <a:buFont typeface="Arial"/>
              <a:buChar char="•"/>
            </a:pPr>
            <a:r>
              <a:rPr lang="en-US" sz="2400" b="0" i="0" spc="24" dirty="0">
                <a:solidFill>
                  <a:srgbClr val="042039"/>
                </a:solidFill>
                <a:latin typeface="League Spartan"/>
              </a:rPr>
              <a:t>Adjourn</a:t>
            </a:r>
          </a:p>
        </p:txBody>
      </p:sp>
      <p:pic>
        <p:nvPicPr>
          <p:cNvPr id="8" name="Picture 9">
            <a:extLst>
              <a:ext uri="{FF2B5EF4-FFF2-40B4-BE49-F238E27FC236}">
                <a16:creationId xmlns:a16="http://schemas.microsoft.com/office/drawing/2014/main" id="{B87A27DE-BF3D-461C-B7EB-7AA248807935}"/>
              </a:ext>
            </a:extLst>
          </p:cNvPr>
          <p:cNvPicPr>
            <a:picLocks noChangeAspect="1"/>
          </p:cNvPicPr>
          <p:nvPr/>
        </p:nvPicPr>
        <p:blipFill>
          <a:blip r:embed="rId4"/>
          <a:srcRect/>
          <a:stretch>
            <a:fillRect/>
          </a:stretch>
        </p:blipFill>
        <p:spPr>
          <a:xfrm>
            <a:off x="14323074" y="8798527"/>
            <a:ext cx="3205330" cy="802780"/>
          </a:xfrm>
          <a:prstGeom prst="rect">
            <a:avLst/>
          </a:prstGeom>
        </p:spPr>
      </p:pic>
      <p:sp>
        <p:nvSpPr>
          <p:cNvPr id="9" name="TextBox 4">
            <a:extLst>
              <a:ext uri="{FF2B5EF4-FFF2-40B4-BE49-F238E27FC236}">
                <a16:creationId xmlns:a16="http://schemas.microsoft.com/office/drawing/2014/main" id="{7B5592AC-2CDD-430C-840E-FF70467A8E64}"/>
              </a:ext>
            </a:extLst>
          </p:cNvPr>
          <p:cNvSpPr txBox="1"/>
          <p:nvPr/>
        </p:nvSpPr>
        <p:spPr>
          <a:xfrm>
            <a:off x="982282" y="1415013"/>
            <a:ext cx="16503745" cy="1275990"/>
          </a:xfrm>
          <a:prstGeom prst="rect">
            <a:avLst/>
          </a:prstGeom>
        </p:spPr>
        <p:txBody>
          <a:bodyPr wrap="square" lIns="0" tIns="0" rIns="0" bIns="0" rtlCol="0" anchor="t">
            <a:spAutoFit/>
          </a:bodyPr>
          <a:lstStyle/>
          <a:p>
            <a:pPr>
              <a:lnSpc>
                <a:spcPts val="3359"/>
              </a:lnSpc>
            </a:pPr>
            <a:r>
              <a:rPr lang="en-US" sz="2000" spc="264" dirty="0">
                <a:solidFill>
                  <a:srgbClr val="F2EFEB"/>
                </a:solidFill>
                <a:latin typeface="League Spartan" panose="020B0604020202020204" charset="0"/>
                <a:cs typeface="Kartika" panose="020B0502040204020203" pitchFamily="18" charset="0"/>
              </a:rPr>
              <a:t>Meeting Access </a:t>
            </a:r>
            <a:endParaRPr lang="en-US" sz="2000" b="0" i="0" spc="264" dirty="0">
              <a:solidFill>
                <a:srgbClr val="F2EFEB"/>
              </a:solidFill>
              <a:latin typeface="League Spartan" panose="020B0604020202020204" charset="0"/>
              <a:cs typeface="Kartika" panose="020B0502040204020203" pitchFamily="18" charset="0"/>
            </a:endParaRPr>
          </a:p>
          <a:p>
            <a:pPr>
              <a:lnSpc>
                <a:spcPts val="3359"/>
              </a:lnSpc>
            </a:pPr>
            <a:r>
              <a:rPr lang="en-US" sz="2000" spc="264" dirty="0">
                <a:solidFill>
                  <a:srgbClr val="F2EFEB"/>
                </a:solidFill>
                <a:latin typeface="League Spartan" panose="020B0604020202020204" charset="0"/>
                <a:cs typeface="Kartika" panose="020B0502040204020203" pitchFamily="18" charset="0"/>
                <a:hlinkClick r:id="rId5"/>
              </a:rPr>
              <a:t>https://dcnet.webex.com/dcnet/j.php?MTID=md6a5bba1efa8cf5cf4f6889e8d71cf29</a:t>
            </a:r>
            <a:endParaRPr lang="en-US" sz="2000" spc="264" dirty="0">
              <a:solidFill>
                <a:srgbClr val="F2EFEB"/>
              </a:solidFill>
              <a:latin typeface="League Spartan" panose="020B0604020202020204" charset="0"/>
              <a:cs typeface="Kartika" panose="020B0502040204020203" pitchFamily="18" charset="0"/>
            </a:endParaRPr>
          </a:p>
          <a:p>
            <a:pPr>
              <a:lnSpc>
                <a:spcPts val="3359"/>
              </a:lnSpc>
            </a:pPr>
            <a:r>
              <a:rPr lang="en-US" sz="2000" dirty="0">
                <a:latin typeface="League Spartan" panose="020B0604020202020204" charset="0"/>
                <a:cs typeface="Kartika" panose="020B0502040204020203" pitchFamily="18" charset="0"/>
              </a:rPr>
              <a:t>Call-in toll number</a:t>
            </a:r>
            <a:r>
              <a:rPr lang="en-US" sz="2000" spc="264" dirty="0">
                <a:solidFill>
                  <a:srgbClr val="F2EFEB"/>
                </a:solidFill>
                <a:latin typeface="League Spartan" panose="020B0604020202020204" charset="0"/>
                <a:cs typeface="Kartika" panose="020B0502040204020203" pitchFamily="18" charset="0"/>
              </a:rPr>
              <a:t>  </a:t>
            </a:r>
            <a:r>
              <a:rPr lang="en-US" sz="2000" b="1" u="sng" dirty="0">
                <a:latin typeface="League Spartan" panose="020B0604020202020204" charset="0"/>
                <a:cs typeface="Kartika" panose="020B0502040204020203" pitchFamily="18" charset="0"/>
                <a:hlinkClick r:id="rId6">
                  <a:extLst>
                    <a:ext uri="{A12FA001-AC4F-418D-AE19-62706E023703}">
                      <ahyp:hlinkClr xmlns:ahyp="http://schemas.microsoft.com/office/drawing/2018/hyperlinkcolor" val="tx"/>
                    </a:ext>
                  </a:extLst>
                </a:hlinkClick>
              </a:rPr>
              <a:t>1-650-479-3208</a:t>
            </a:r>
            <a:r>
              <a:rPr lang="en-US" sz="2000" b="1" u="sng" dirty="0">
                <a:latin typeface="League Spartan" panose="020B0604020202020204" charset="0"/>
                <a:cs typeface="Kartika" panose="020B0502040204020203" pitchFamily="18" charset="0"/>
              </a:rPr>
              <a:t> </a:t>
            </a:r>
            <a:endParaRPr lang="en-US" sz="2000" b="1" i="0" u="sng" spc="264" dirty="0">
              <a:latin typeface="League Spartan" panose="020B06040202020202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2" name="Group 2"/>
          <p:cNvGrpSpPr/>
          <p:nvPr/>
        </p:nvGrpSpPr>
        <p:grpSpPr>
          <a:xfrm>
            <a:off x="1469718" y="1314450"/>
            <a:ext cx="15245514" cy="7658100"/>
            <a:chOff x="0" y="0"/>
            <a:chExt cx="43506949" cy="17785064"/>
          </a:xfrm>
        </p:grpSpPr>
        <p:sp>
          <p:nvSpPr>
            <p:cNvPr id="3" name="Freeform 3"/>
            <p:cNvSpPr/>
            <p:nvPr/>
          </p:nvSpPr>
          <p:spPr>
            <a:xfrm>
              <a:off x="72390" y="72390"/>
              <a:ext cx="43362168" cy="17640284"/>
            </a:xfrm>
            <a:custGeom>
              <a:avLst/>
              <a:gdLst/>
              <a:ahLst/>
              <a:cxnLst/>
              <a:rect l="l" t="t" r="r" b="b"/>
              <a:pathLst>
                <a:path w="43362168" h="17640284">
                  <a:moveTo>
                    <a:pt x="0" y="0"/>
                  </a:moveTo>
                  <a:lnTo>
                    <a:pt x="43362168" y="0"/>
                  </a:lnTo>
                  <a:lnTo>
                    <a:pt x="43362168" y="17640284"/>
                  </a:lnTo>
                  <a:lnTo>
                    <a:pt x="0" y="17640284"/>
                  </a:lnTo>
                  <a:lnTo>
                    <a:pt x="0" y="0"/>
                  </a:lnTo>
                  <a:close/>
                </a:path>
              </a:pathLst>
            </a:custGeom>
            <a:solidFill>
              <a:schemeClr val="accent1"/>
            </a:solidFill>
          </p:spPr>
        </p:sp>
        <p:sp>
          <p:nvSpPr>
            <p:cNvPr id="4" name="Freeform 4"/>
            <p:cNvSpPr/>
            <p:nvPr/>
          </p:nvSpPr>
          <p:spPr>
            <a:xfrm>
              <a:off x="0" y="0"/>
              <a:ext cx="43506951" cy="17785063"/>
            </a:xfrm>
            <a:custGeom>
              <a:avLst/>
              <a:gdLst/>
              <a:ahLst/>
              <a:cxnLst/>
              <a:rect l="l" t="t" r="r" b="b"/>
              <a:pathLst>
                <a:path w="43506951" h="17785063">
                  <a:moveTo>
                    <a:pt x="43362169" y="17640284"/>
                  </a:moveTo>
                  <a:lnTo>
                    <a:pt x="43506951" y="17640284"/>
                  </a:lnTo>
                  <a:lnTo>
                    <a:pt x="43506951" y="17785063"/>
                  </a:lnTo>
                  <a:lnTo>
                    <a:pt x="43362169" y="17785063"/>
                  </a:lnTo>
                  <a:lnTo>
                    <a:pt x="43362169" y="17640284"/>
                  </a:lnTo>
                  <a:close/>
                  <a:moveTo>
                    <a:pt x="0" y="144780"/>
                  </a:moveTo>
                  <a:lnTo>
                    <a:pt x="144780" y="144780"/>
                  </a:lnTo>
                  <a:lnTo>
                    <a:pt x="144780" y="17640284"/>
                  </a:lnTo>
                  <a:lnTo>
                    <a:pt x="0" y="17640284"/>
                  </a:lnTo>
                  <a:lnTo>
                    <a:pt x="0" y="144780"/>
                  </a:lnTo>
                  <a:close/>
                  <a:moveTo>
                    <a:pt x="0" y="17640284"/>
                  </a:moveTo>
                  <a:lnTo>
                    <a:pt x="144780" y="17640284"/>
                  </a:lnTo>
                  <a:lnTo>
                    <a:pt x="144780" y="17785063"/>
                  </a:lnTo>
                  <a:lnTo>
                    <a:pt x="0" y="17785063"/>
                  </a:lnTo>
                  <a:lnTo>
                    <a:pt x="0" y="17640284"/>
                  </a:lnTo>
                  <a:close/>
                  <a:moveTo>
                    <a:pt x="43362169" y="144780"/>
                  </a:moveTo>
                  <a:lnTo>
                    <a:pt x="43506951" y="144780"/>
                  </a:lnTo>
                  <a:lnTo>
                    <a:pt x="43506951" y="17640284"/>
                  </a:lnTo>
                  <a:lnTo>
                    <a:pt x="43362169" y="17640284"/>
                  </a:lnTo>
                  <a:lnTo>
                    <a:pt x="43362169" y="144780"/>
                  </a:lnTo>
                  <a:close/>
                  <a:moveTo>
                    <a:pt x="144780" y="17640284"/>
                  </a:moveTo>
                  <a:lnTo>
                    <a:pt x="43362169" y="17640284"/>
                  </a:lnTo>
                  <a:lnTo>
                    <a:pt x="43362169" y="17785063"/>
                  </a:lnTo>
                  <a:lnTo>
                    <a:pt x="144780" y="17785063"/>
                  </a:lnTo>
                  <a:lnTo>
                    <a:pt x="144780" y="17640284"/>
                  </a:lnTo>
                  <a:close/>
                  <a:moveTo>
                    <a:pt x="43362169" y="0"/>
                  </a:moveTo>
                  <a:lnTo>
                    <a:pt x="43506951" y="0"/>
                  </a:lnTo>
                  <a:lnTo>
                    <a:pt x="43506951" y="144780"/>
                  </a:lnTo>
                  <a:lnTo>
                    <a:pt x="43362169" y="144780"/>
                  </a:lnTo>
                  <a:lnTo>
                    <a:pt x="43362169" y="0"/>
                  </a:lnTo>
                  <a:close/>
                  <a:moveTo>
                    <a:pt x="0" y="0"/>
                  </a:moveTo>
                  <a:lnTo>
                    <a:pt x="144780" y="0"/>
                  </a:lnTo>
                  <a:lnTo>
                    <a:pt x="144780" y="144780"/>
                  </a:lnTo>
                  <a:lnTo>
                    <a:pt x="0" y="144780"/>
                  </a:lnTo>
                  <a:lnTo>
                    <a:pt x="0" y="0"/>
                  </a:lnTo>
                  <a:close/>
                  <a:moveTo>
                    <a:pt x="144780" y="0"/>
                  </a:moveTo>
                  <a:lnTo>
                    <a:pt x="43362169" y="0"/>
                  </a:lnTo>
                  <a:lnTo>
                    <a:pt x="43362169" y="144780"/>
                  </a:lnTo>
                  <a:lnTo>
                    <a:pt x="144780" y="144780"/>
                  </a:lnTo>
                  <a:lnTo>
                    <a:pt x="144780" y="0"/>
                  </a:lnTo>
                  <a:close/>
                </a:path>
              </a:pathLst>
            </a:custGeom>
            <a:solidFill>
              <a:srgbClr val="E42308"/>
            </a:solidFill>
          </p:spPr>
        </p:sp>
      </p:grpSp>
      <p:grpSp>
        <p:nvGrpSpPr>
          <p:cNvPr id="5" name="Group 5"/>
          <p:cNvGrpSpPr/>
          <p:nvPr/>
        </p:nvGrpSpPr>
        <p:grpSpPr>
          <a:xfrm>
            <a:off x="2170697" y="3819889"/>
            <a:ext cx="13821257" cy="4955500"/>
            <a:chOff x="-77936" y="-736328"/>
            <a:chExt cx="18428341" cy="6607334"/>
          </a:xfrm>
        </p:grpSpPr>
        <p:sp>
          <p:nvSpPr>
            <p:cNvPr id="6" name="TextBox 6"/>
            <p:cNvSpPr txBox="1"/>
            <p:nvPr/>
          </p:nvSpPr>
          <p:spPr>
            <a:xfrm>
              <a:off x="-77936" y="-736328"/>
              <a:ext cx="18398609" cy="1795363"/>
            </a:xfrm>
            <a:prstGeom prst="rect">
              <a:avLst/>
            </a:prstGeom>
          </p:spPr>
          <p:txBody>
            <a:bodyPr lIns="0" tIns="0" rIns="0" bIns="0" rtlCol="0" anchor="t">
              <a:spAutoFit/>
            </a:bodyPr>
            <a:lstStyle/>
            <a:p>
              <a:pPr>
                <a:lnSpc>
                  <a:spcPts val="10823"/>
                </a:lnSpc>
              </a:pPr>
              <a:r>
                <a:rPr lang="en-US" sz="8000" b="1" i="0" spc="351" dirty="0">
                  <a:solidFill>
                    <a:srgbClr val="F2EFEB"/>
                  </a:solidFill>
                  <a:latin typeface="League Spartan"/>
                </a:rPr>
                <a:t>OPENING REMARKS</a:t>
              </a:r>
            </a:p>
          </p:txBody>
        </p:sp>
        <p:sp>
          <p:nvSpPr>
            <p:cNvPr id="7" name="TextBox 7"/>
            <p:cNvSpPr txBox="1"/>
            <p:nvPr/>
          </p:nvSpPr>
          <p:spPr>
            <a:xfrm>
              <a:off x="-48204" y="5047362"/>
              <a:ext cx="18398609" cy="823644"/>
            </a:xfrm>
            <a:prstGeom prst="rect">
              <a:avLst/>
            </a:prstGeom>
          </p:spPr>
          <p:txBody>
            <a:bodyPr lIns="0" tIns="0" rIns="0" bIns="0" rtlCol="0" anchor="t">
              <a:spAutoFit/>
            </a:bodyPr>
            <a:lstStyle/>
            <a:p>
              <a:pPr>
                <a:lnSpc>
                  <a:spcPts val="5400"/>
                </a:lnSpc>
              </a:pPr>
              <a:r>
                <a:rPr lang="en-US" sz="3600" b="0" i="0" spc="36" dirty="0">
                  <a:solidFill>
                    <a:srgbClr val="F2EFEB"/>
                  </a:solidFill>
                  <a:latin typeface="Lato"/>
                </a:rPr>
                <a:t>Ayris T. Scales, Chief Service Officer</a:t>
              </a:r>
              <a:endParaRPr lang="en-US" sz="3599" b="0" i="0" spc="35" dirty="0">
                <a:solidFill>
                  <a:srgbClr val="F2EFEB"/>
                </a:solidFill>
                <a:latin typeface="Lato"/>
              </a:endParaRPr>
            </a:p>
          </p:txBody>
        </p:sp>
      </p:grpSp>
      <p:pic>
        <p:nvPicPr>
          <p:cNvPr id="8" name="Picture 8"/>
          <p:cNvPicPr>
            <a:picLocks noChangeAspect="1"/>
          </p:cNvPicPr>
          <p:nvPr/>
        </p:nvPicPr>
        <p:blipFill>
          <a:blip r:embed="rId2"/>
          <a:srcRect/>
          <a:stretch>
            <a:fillRect/>
          </a:stretch>
        </p:blipFill>
        <p:spPr>
          <a:xfrm>
            <a:off x="13354050" y="9258300"/>
            <a:ext cx="3361181" cy="655430"/>
          </a:xfrm>
          <a:prstGeom prst="rect">
            <a:avLst/>
          </a:prstGeom>
        </p:spPr>
      </p:pic>
      <p:sp>
        <p:nvSpPr>
          <p:cNvPr id="10" name="AutoShape 10"/>
          <p:cNvSpPr/>
          <p:nvPr/>
        </p:nvSpPr>
        <p:spPr>
          <a:xfrm>
            <a:off x="13596095" y="0"/>
            <a:ext cx="3663205" cy="3516633"/>
          </a:xfrm>
          <a:prstGeom prst="rect">
            <a:avLst/>
          </a:prstGeom>
          <a:solidFill>
            <a:srgbClr val="E42308"/>
          </a:solidFill>
        </p:spPr>
      </p:sp>
      <p:pic>
        <p:nvPicPr>
          <p:cNvPr id="11" name="Picture 11"/>
          <p:cNvPicPr>
            <a:picLocks noChangeAspect="1"/>
          </p:cNvPicPr>
          <p:nvPr/>
        </p:nvPicPr>
        <p:blipFill>
          <a:blip r:embed="rId3"/>
          <a:srcRect/>
          <a:stretch>
            <a:fillRect/>
          </a:stretch>
        </p:blipFill>
        <p:spPr>
          <a:xfrm>
            <a:off x="13798350" y="1740998"/>
            <a:ext cx="3258694" cy="1352358"/>
          </a:xfrm>
          <a:prstGeom prst="rect">
            <a:avLst/>
          </a:prstGeom>
        </p:spPr>
      </p:pic>
    </p:spTree>
    <p:extLst>
      <p:ext uri="{BB962C8B-B14F-4D97-AF65-F5344CB8AC3E}">
        <p14:creationId xmlns:p14="http://schemas.microsoft.com/office/powerpoint/2010/main" val="595101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2" name="Group 2"/>
          <p:cNvGrpSpPr/>
          <p:nvPr/>
        </p:nvGrpSpPr>
        <p:grpSpPr>
          <a:xfrm>
            <a:off x="521419" y="656898"/>
            <a:ext cx="16535400" cy="8458200"/>
            <a:chOff x="0" y="0"/>
            <a:chExt cx="43506949" cy="17785064"/>
          </a:xfrm>
        </p:grpSpPr>
        <p:sp>
          <p:nvSpPr>
            <p:cNvPr id="3" name="Freeform 3"/>
            <p:cNvSpPr/>
            <p:nvPr/>
          </p:nvSpPr>
          <p:spPr>
            <a:xfrm>
              <a:off x="72390" y="72390"/>
              <a:ext cx="43362168" cy="17640284"/>
            </a:xfrm>
            <a:custGeom>
              <a:avLst/>
              <a:gdLst/>
              <a:ahLst/>
              <a:cxnLst/>
              <a:rect l="l" t="t" r="r" b="b"/>
              <a:pathLst>
                <a:path w="43362168" h="17640284">
                  <a:moveTo>
                    <a:pt x="0" y="0"/>
                  </a:moveTo>
                  <a:lnTo>
                    <a:pt x="43362168" y="0"/>
                  </a:lnTo>
                  <a:lnTo>
                    <a:pt x="43362168" y="17640284"/>
                  </a:lnTo>
                  <a:lnTo>
                    <a:pt x="0" y="17640284"/>
                  </a:lnTo>
                  <a:lnTo>
                    <a:pt x="0" y="0"/>
                  </a:lnTo>
                  <a:close/>
                </a:path>
              </a:pathLst>
            </a:custGeom>
            <a:solidFill>
              <a:schemeClr val="accent1"/>
            </a:solidFill>
          </p:spPr>
        </p:sp>
        <p:sp>
          <p:nvSpPr>
            <p:cNvPr id="4" name="Freeform 4"/>
            <p:cNvSpPr/>
            <p:nvPr/>
          </p:nvSpPr>
          <p:spPr>
            <a:xfrm>
              <a:off x="0" y="0"/>
              <a:ext cx="43506951" cy="17785063"/>
            </a:xfrm>
            <a:custGeom>
              <a:avLst/>
              <a:gdLst/>
              <a:ahLst/>
              <a:cxnLst/>
              <a:rect l="l" t="t" r="r" b="b"/>
              <a:pathLst>
                <a:path w="43506951" h="17785063">
                  <a:moveTo>
                    <a:pt x="43362169" y="17640284"/>
                  </a:moveTo>
                  <a:lnTo>
                    <a:pt x="43506951" y="17640284"/>
                  </a:lnTo>
                  <a:lnTo>
                    <a:pt x="43506951" y="17785063"/>
                  </a:lnTo>
                  <a:lnTo>
                    <a:pt x="43362169" y="17785063"/>
                  </a:lnTo>
                  <a:lnTo>
                    <a:pt x="43362169" y="17640284"/>
                  </a:lnTo>
                  <a:close/>
                  <a:moveTo>
                    <a:pt x="0" y="144780"/>
                  </a:moveTo>
                  <a:lnTo>
                    <a:pt x="144780" y="144780"/>
                  </a:lnTo>
                  <a:lnTo>
                    <a:pt x="144780" y="17640284"/>
                  </a:lnTo>
                  <a:lnTo>
                    <a:pt x="0" y="17640284"/>
                  </a:lnTo>
                  <a:lnTo>
                    <a:pt x="0" y="144780"/>
                  </a:lnTo>
                  <a:close/>
                  <a:moveTo>
                    <a:pt x="0" y="17640284"/>
                  </a:moveTo>
                  <a:lnTo>
                    <a:pt x="144780" y="17640284"/>
                  </a:lnTo>
                  <a:lnTo>
                    <a:pt x="144780" y="17785063"/>
                  </a:lnTo>
                  <a:lnTo>
                    <a:pt x="0" y="17785063"/>
                  </a:lnTo>
                  <a:lnTo>
                    <a:pt x="0" y="17640284"/>
                  </a:lnTo>
                  <a:close/>
                  <a:moveTo>
                    <a:pt x="43362169" y="144780"/>
                  </a:moveTo>
                  <a:lnTo>
                    <a:pt x="43506951" y="144780"/>
                  </a:lnTo>
                  <a:lnTo>
                    <a:pt x="43506951" y="17640284"/>
                  </a:lnTo>
                  <a:lnTo>
                    <a:pt x="43362169" y="17640284"/>
                  </a:lnTo>
                  <a:lnTo>
                    <a:pt x="43362169" y="144780"/>
                  </a:lnTo>
                  <a:close/>
                  <a:moveTo>
                    <a:pt x="144780" y="17640284"/>
                  </a:moveTo>
                  <a:lnTo>
                    <a:pt x="43362169" y="17640284"/>
                  </a:lnTo>
                  <a:lnTo>
                    <a:pt x="43362169" y="17785063"/>
                  </a:lnTo>
                  <a:lnTo>
                    <a:pt x="144780" y="17785063"/>
                  </a:lnTo>
                  <a:lnTo>
                    <a:pt x="144780" y="17640284"/>
                  </a:lnTo>
                  <a:close/>
                  <a:moveTo>
                    <a:pt x="43362169" y="0"/>
                  </a:moveTo>
                  <a:lnTo>
                    <a:pt x="43506951" y="0"/>
                  </a:lnTo>
                  <a:lnTo>
                    <a:pt x="43506951" y="144780"/>
                  </a:lnTo>
                  <a:lnTo>
                    <a:pt x="43362169" y="144780"/>
                  </a:lnTo>
                  <a:lnTo>
                    <a:pt x="43362169" y="0"/>
                  </a:lnTo>
                  <a:close/>
                  <a:moveTo>
                    <a:pt x="0" y="0"/>
                  </a:moveTo>
                  <a:lnTo>
                    <a:pt x="144780" y="0"/>
                  </a:lnTo>
                  <a:lnTo>
                    <a:pt x="144780" y="144780"/>
                  </a:lnTo>
                  <a:lnTo>
                    <a:pt x="0" y="144780"/>
                  </a:lnTo>
                  <a:lnTo>
                    <a:pt x="0" y="0"/>
                  </a:lnTo>
                  <a:close/>
                  <a:moveTo>
                    <a:pt x="144780" y="0"/>
                  </a:moveTo>
                  <a:lnTo>
                    <a:pt x="43362169" y="0"/>
                  </a:lnTo>
                  <a:lnTo>
                    <a:pt x="43362169" y="144780"/>
                  </a:lnTo>
                  <a:lnTo>
                    <a:pt x="144780" y="144780"/>
                  </a:lnTo>
                  <a:lnTo>
                    <a:pt x="144780" y="0"/>
                  </a:lnTo>
                  <a:close/>
                </a:path>
              </a:pathLst>
            </a:custGeom>
            <a:solidFill>
              <a:srgbClr val="E42308"/>
            </a:solidFill>
          </p:spPr>
        </p:sp>
      </p:grpSp>
      <p:grpSp>
        <p:nvGrpSpPr>
          <p:cNvPr id="5" name="Group 5"/>
          <p:cNvGrpSpPr/>
          <p:nvPr/>
        </p:nvGrpSpPr>
        <p:grpSpPr>
          <a:xfrm>
            <a:off x="1541686" y="3527060"/>
            <a:ext cx="14338922" cy="4898206"/>
            <a:chOff x="0" y="-28575"/>
            <a:chExt cx="19118562" cy="6530941"/>
          </a:xfrm>
        </p:grpSpPr>
        <p:sp>
          <p:nvSpPr>
            <p:cNvPr id="6" name="TextBox 6"/>
            <p:cNvSpPr txBox="1"/>
            <p:nvPr/>
          </p:nvSpPr>
          <p:spPr>
            <a:xfrm>
              <a:off x="0" y="-28575"/>
              <a:ext cx="18813049" cy="3457359"/>
            </a:xfrm>
            <a:prstGeom prst="rect">
              <a:avLst/>
            </a:prstGeom>
          </p:spPr>
          <p:txBody>
            <a:bodyPr lIns="0" tIns="0" rIns="0" bIns="0" rtlCol="0" anchor="t">
              <a:spAutoFit/>
            </a:bodyPr>
            <a:lstStyle/>
            <a:p>
              <a:pPr>
                <a:lnSpc>
                  <a:spcPts val="10824"/>
                </a:lnSpc>
              </a:pPr>
              <a:r>
                <a:rPr lang="en-US" sz="8800" b="1" i="0" spc="351" dirty="0">
                  <a:solidFill>
                    <a:srgbClr val="F2EFEB"/>
                  </a:solidFill>
                  <a:latin typeface="League Spartan"/>
                </a:rPr>
                <a:t>NATIONAL SERVICE</a:t>
              </a:r>
            </a:p>
            <a:p>
              <a:pPr marL="1485900" lvl="2" indent="-571500">
                <a:lnSpc>
                  <a:spcPts val="10824"/>
                </a:lnSpc>
                <a:buFont typeface="Arial" panose="020B0604020202020204" pitchFamily="34" charset="0"/>
                <a:buChar char="•"/>
              </a:pPr>
              <a:r>
                <a:rPr lang="en-US" sz="4400" b="1" spc="351" dirty="0">
                  <a:solidFill>
                    <a:srgbClr val="F2EFEB"/>
                  </a:solidFill>
                  <a:latin typeface="League Spartan"/>
                </a:rPr>
                <a:t>Vote: Volunteer Generation Fund</a:t>
              </a:r>
              <a:endParaRPr lang="en-US" sz="4400" b="1" i="0" spc="351" dirty="0">
                <a:solidFill>
                  <a:srgbClr val="F2EFEB"/>
                </a:solidFill>
                <a:latin typeface="League Spartan"/>
              </a:endParaRPr>
            </a:p>
          </p:txBody>
        </p:sp>
        <p:sp>
          <p:nvSpPr>
            <p:cNvPr id="7" name="TextBox 7"/>
            <p:cNvSpPr txBox="1"/>
            <p:nvPr/>
          </p:nvSpPr>
          <p:spPr>
            <a:xfrm>
              <a:off x="305513" y="4755477"/>
              <a:ext cx="18813049" cy="1746889"/>
            </a:xfrm>
            <a:prstGeom prst="rect">
              <a:avLst/>
            </a:prstGeom>
          </p:spPr>
          <p:txBody>
            <a:bodyPr lIns="0" tIns="0" rIns="0" bIns="0" rtlCol="0" anchor="t">
              <a:spAutoFit/>
            </a:bodyPr>
            <a:lstStyle/>
            <a:p>
              <a:pPr>
                <a:lnSpc>
                  <a:spcPts val="5399"/>
                </a:lnSpc>
              </a:pPr>
              <a:r>
                <a:rPr lang="en-US" sz="3599" b="0" i="0" spc="35" dirty="0">
                  <a:solidFill>
                    <a:srgbClr val="F2EFEB"/>
                  </a:solidFill>
                  <a:latin typeface="Lato"/>
                </a:rPr>
                <a:t>Ayris T. Scales  - Chief Service Officer &amp; </a:t>
              </a:r>
            </a:p>
            <a:p>
              <a:pPr>
                <a:lnSpc>
                  <a:spcPts val="5399"/>
                </a:lnSpc>
              </a:pPr>
              <a:r>
                <a:rPr lang="en-US" sz="3599" b="0" i="0" spc="35" dirty="0">
                  <a:solidFill>
                    <a:srgbClr val="F2EFEB"/>
                  </a:solidFill>
                  <a:latin typeface="Lato"/>
                </a:rPr>
                <a:t>Jenny Kessler</a:t>
              </a:r>
              <a:r>
                <a:rPr lang="en-US" sz="3599" spc="35" dirty="0">
                  <a:solidFill>
                    <a:srgbClr val="F2EFEB"/>
                  </a:solidFill>
                  <a:latin typeface="Lato"/>
                </a:rPr>
                <a:t> - </a:t>
              </a:r>
              <a:r>
                <a:rPr lang="en-US" sz="3599" b="0" i="0" spc="35" dirty="0">
                  <a:solidFill>
                    <a:srgbClr val="F2EFEB"/>
                  </a:solidFill>
                  <a:latin typeface="Lato"/>
                </a:rPr>
                <a:t>National Service Director</a:t>
              </a:r>
            </a:p>
          </p:txBody>
        </p:sp>
      </p:grpSp>
      <p:pic>
        <p:nvPicPr>
          <p:cNvPr id="11" name="Picture 11"/>
          <p:cNvPicPr>
            <a:picLocks noChangeAspect="1"/>
          </p:cNvPicPr>
          <p:nvPr/>
        </p:nvPicPr>
        <p:blipFill>
          <a:blip r:embed="rId2"/>
          <a:srcRect/>
          <a:stretch>
            <a:fillRect/>
          </a:stretch>
        </p:blipFill>
        <p:spPr>
          <a:xfrm>
            <a:off x="14478000" y="9292727"/>
            <a:ext cx="3619500" cy="705802"/>
          </a:xfrm>
          <a:prstGeom prst="rect">
            <a:avLst/>
          </a:prstGeom>
        </p:spPr>
      </p:pic>
      <p:sp>
        <p:nvSpPr>
          <p:cNvPr id="12" name="AutoShape 8">
            <a:extLst>
              <a:ext uri="{FF2B5EF4-FFF2-40B4-BE49-F238E27FC236}">
                <a16:creationId xmlns:a16="http://schemas.microsoft.com/office/drawing/2014/main" id="{D3E247C8-72B8-4101-B031-D79435183DF9}"/>
              </a:ext>
            </a:extLst>
          </p:cNvPr>
          <p:cNvSpPr/>
          <p:nvPr/>
        </p:nvSpPr>
        <p:spPr>
          <a:xfrm>
            <a:off x="13944600" y="0"/>
            <a:ext cx="3885871" cy="3697607"/>
          </a:xfrm>
          <a:prstGeom prst="rect">
            <a:avLst/>
          </a:prstGeom>
          <a:solidFill>
            <a:srgbClr val="E42308"/>
          </a:solidFill>
        </p:spPr>
      </p:sp>
      <p:pic>
        <p:nvPicPr>
          <p:cNvPr id="13" name="Picture 11">
            <a:extLst>
              <a:ext uri="{FF2B5EF4-FFF2-40B4-BE49-F238E27FC236}">
                <a16:creationId xmlns:a16="http://schemas.microsoft.com/office/drawing/2014/main" id="{39323875-9958-4590-B8DC-08C39D7D77F3}"/>
              </a:ext>
            </a:extLst>
          </p:cNvPr>
          <p:cNvPicPr>
            <a:picLocks noChangeAspect="1"/>
          </p:cNvPicPr>
          <p:nvPr/>
        </p:nvPicPr>
        <p:blipFill>
          <a:blip r:embed="rId3"/>
          <a:srcRect/>
          <a:stretch>
            <a:fillRect/>
          </a:stretch>
        </p:blipFill>
        <p:spPr>
          <a:xfrm>
            <a:off x="14153419" y="1848803"/>
            <a:ext cx="3557550" cy="147638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C19B3F-9BBA-43F9-A61D-2E92D37FB524}"/>
              </a:ext>
            </a:extLst>
          </p:cNvPr>
          <p:cNvSpPr/>
          <p:nvPr/>
        </p:nvSpPr>
        <p:spPr>
          <a:xfrm>
            <a:off x="1150373" y="609563"/>
            <a:ext cx="13703330" cy="923330"/>
          </a:xfrm>
          <a:prstGeom prst="rect">
            <a:avLst/>
          </a:prstGeom>
        </p:spPr>
        <p:txBody>
          <a:bodyPr wrap="square">
            <a:spAutoFit/>
          </a:bodyPr>
          <a:lstStyle/>
          <a:p>
            <a:r>
              <a:rPr lang="en-US" sz="5400" b="1" spc="351" dirty="0">
                <a:solidFill>
                  <a:srgbClr val="F2EFEB"/>
                </a:solidFill>
                <a:latin typeface="League Spartan"/>
              </a:rPr>
              <a:t>VOLUNTEER GENERATION FUND</a:t>
            </a:r>
          </a:p>
        </p:txBody>
      </p:sp>
      <p:sp>
        <p:nvSpPr>
          <p:cNvPr id="8" name="AutoShape 10">
            <a:extLst>
              <a:ext uri="{FF2B5EF4-FFF2-40B4-BE49-F238E27FC236}">
                <a16:creationId xmlns:a16="http://schemas.microsoft.com/office/drawing/2014/main" id="{AC9C91A0-4289-45C8-BBA8-4CE6125CA917}"/>
              </a:ext>
            </a:extLst>
          </p:cNvPr>
          <p:cNvSpPr/>
          <p:nvPr/>
        </p:nvSpPr>
        <p:spPr>
          <a:xfrm>
            <a:off x="13999234" y="24245"/>
            <a:ext cx="3296060" cy="3312724"/>
          </a:xfrm>
          <a:prstGeom prst="rect">
            <a:avLst/>
          </a:prstGeom>
          <a:solidFill>
            <a:srgbClr val="E42308"/>
          </a:solidFill>
        </p:spPr>
      </p:sp>
      <p:pic>
        <p:nvPicPr>
          <p:cNvPr id="9" name="Picture 11">
            <a:extLst>
              <a:ext uri="{FF2B5EF4-FFF2-40B4-BE49-F238E27FC236}">
                <a16:creationId xmlns:a16="http://schemas.microsoft.com/office/drawing/2014/main" id="{151FB198-6B0B-467D-AF8D-191B5323C8F1}"/>
              </a:ext>
            </a:extLst>
          </p:cNvPr>
          <p:cNvPicPr>
            <a:picLocks noChangeAspect="1"/>
          </p:cNvPicPr>
          <p:nvPr/>
        </p:nvPicPr>
        <p:blipFill>
          <a:blip r:embed="rId2"/>
          <a:srcRect/>
          <a:stretch>
            <a:fillRect/>
          </a:stretch>
        </p:blipFill>
        <p:spPr>
          <a:xfrm>
            <a:off x="13999234" y="1854698"/>
            <a:ext cx="3194933" cy="1325898"/>
          </a:xfrm>
          <a:prstGeom prst="rect">
            <a:avLst/>
          </a:prstGeom>
        </p:spPr>
      </p:pic>
      <p:sp>
        <p:nvSpPr>
          <p:cNvPr id="10" name="Freeform 4">
            <a:extLst>
              <a:ext uri="{FF2B5EF4-FFF2-40B4-BE49-F238E27FC236}">
                <a16:creationId xmlns:a16="http://schemas.microsoft.com/office/drawing/2014/main" id="{E56F791E-AFD3-4C27-BCD7-BF2C8D13E894}"/>
              </a:ext>
            </a:extLst>
          </p:cNvPr>
          <p:cNvSpPr/>
          <p:nvPr/>
        </p:nvSpPr>
        <p:spPr>
          <a:xfrm>
            <a:off x="685800" y="271248"/>
            <a:ext cx="15849600" cy="9672851"/>
          </a:xfrm>
          <a:custGeom>
            <a:avLst/>
            <a:gdLst/>
            <a:ahLst/>
            <a:cxnLst/>
            <a:rect l="l" t="t" r="r" b="b"/>
            <a:pathLst>
              <a:path w="43506951" h="17785063">
                <a:moveTo>
                  <a:pt x="43362169" y="17640284"/>
                </a:moveTo>
                <a:lnTo>
                  <a:pt x="43506951" y="17640284"/>
                </a:lnTo>
                <a:lnTo>
                  <a:pt x="43506951" y="17785063"/>
                </a:lnTo>
                <a:lnTo>
                  <a:pt x="43362169" y="17785063"/>
                </a:lnTo>
                <a:lnTo>
                  <a:pt x="43362169" y="17640284"/>
                </a:lnTo>
                <a:close/>
                <a:moveTo>
                  <a:pt x="0" y="144780"/>
                </a:moveTo>
                <a:lnTo>
                  <a:pt x="144780" y="144780"/>
                </a:lnTo>
                <a:lnTo>
                  <a:pt x="144780" y="17640284"/>
                </a:lnTo>
                <a:lnTo>
                  <a:pt x="0" y="17640284"/>
                </a:lnTo>
                <a:lnTo>
                  <a:pt x="0" y="144780"/>
                </a:lnTo>
                <a:close/>
                <a:moveTo>
                  <a:pt x="0" y="17640284"/>
                </a:moveTo>
                <a:lnTo>
                  <a:pt x="144780" y="17640284"/>
                </a:lnTo>
                <a:lnTo>
                  <a:pt x="144780" y="17785063"/>
                </a:lnTo>
                <a:lnTo>
                  <a:pt x="0" y="17785063"/>
                </a:lnTo>
                <a:lnTo>
                  <a:pt x="0" y="17640284"/>
                </a:lnTo>
                <a:close/>
                <a:moveTo>
                  <a:pt x="43362169" y="144780"/>
                </a:moveTo>
                <a:lnTo>
                  <a:pt x="43506951" y="144780"/>
                </a:lnTo>
                <a:lnTo>
                  <a:pt x="43506951" y="17640284"/>
                </a:lnTo>
                <a:lnTo>
                  <a:pt x="43362169" y="17640284"/>
                </a:lnTo>
                <a:lnTo>
                  <a:pt x="43362169" y="144780"/>
                </a:lnTo>
                <a:close/>
                <a:moveTo>
                  <a:pt x="144780" y="17640284"/>
                </a:moveTo>
                <a:lnTo>
                  <a:pt x="43362169" y="17640284"/>
                </a:lnTo>
                <a:lnTo>
                  <a:pt x="43362169" y="17785063"/>
                </a:lnTo>
                <a:lnTo>
                  <a:pt x="144780" y="17785063"/>
                </a:lnTo>
                <a:lnTo>
                  <a:pt x="144780" y="17640284"/>
                </a:lnTo>
                <a:close/>
                <a:moveTo>
                  <a:pt x="43362169" y="0"/>
                </a:moveTo>
                <a:lnTo>
                  <a:pt x="43506951" y="0"/>
                </a:lnTo>
                <a:lnTo>
                  <a:pt x="43506951" y="144780"/>
                </a:lnTo>
                <a:lnTo>
                  <a:pt x="43362169" y="144780"/>
                </a:lnTo>
                <a:lnTo>
                  <a:pt x="43362169" y="0"/>
                </a:lnTo>
                <a:close/>
                <a:moveTo>
                  <a:pt x="0" y="0"/>
                </a:moveTo>
                <a:lnTo>
                  <a:pt x="144780" y="0"/>
                </a:lnTo>
                <a:lnTo>
                  <a:pt x="144780" y="144780"/>
                </a:lnTo>
                <a:lnTo>
                  <a:pt x="0" y="144780"/>
                </a:lnTo>
                <a:lnTo>
                  <a:pt x="0" y="0"/>
                </a:lnTo>
                <a:close/>
                <a:moveTo>
                  <a:pt x="144780" y="0"/>
                </a:moveTo>
                <a:lnTo>
                  <a:pt x="43362169" y="0"/>
                </a:lnTo>
                <a:lnTo>
                  <a:pt x="43362169" y="144780"/>
                </a:lnTo>
                <a:lnTo>
                  <a:pt x="144780" y="144780"/>
                </a:lnTo>
                <a:lnTo>
                  <a:pt x="144780" y="0"/>
                </a:lnTo>
                <a:close/>
              </a:path>
            </a:pathLst>
          </a:custGeom>
          <a:solidFill>
            <a:srgbClr val="E42308"/>
          </a:solidFill>
        </p:spPr>
      </p:sp>
      <p:pic>
        <p:nvPicPr>
          <p:cNvPr id="11" name="Picture 8">
            <a:extLst>
              <a:ext uri="{FF2B5EF4-FFF2-40B4-BE49-F238E27FC236}">
                <a16:creationId xmlns:a16="http://schemas.microsoft.com/office/drawing/2014/main" id="{3AE88B8F-CCBB-4A90-87E0-ADCC73963252}"/>
              </a:ext>
            </a:extLst>
          </p:cNvPr>
          <p:cNvPicPr>
            <a:picLocks noChangeAspect="1"/>
          </p:cNvPicPr>
          <p:nvPr/>
        </p:nvPicPr>
        <p:blipFill>
          <a:blip r:embed="rId3"/>
          <a:srcRect/>
          <a:stretch>
            <a:fillRect/>
          </a:stretch>
        </p:blipFill>
        <p:spPr>
          <a:xfrm>
            <a:off x="14619607" y="9259592"/>
            <a:ext cx="3361181" cy="655430"/>
          </a:xfrm>
          <a:prstGeom prst="rect">
            <a:avLst/>
          </a:prstGeom>
        </p:spPr>
      </p:pic>
      <p:pic>
        <p:nvPicPr>
          <p:cNvPr id="14" name="Picture 13">
            <a:hlinkClick r:id="rId4"/>
            <a:extLst>
              <a:ext uri="{FF2B5EF4-FFF2-40B4-BE49-F238E27FC236}">
                <a16:creationId xmlns:a16="http://schemas.microsoft.com/office/drawing/2014/main" id="{04B6A744-EBCD-4D50-B06E-BA6FED2FF535}"/>
              </a:ext>
            </a:extLst>
          </p:cNvPr>
          <p:cNvPicPr>
            <a:picLocks noChangeAspect="1"/>
          </p:cNvPicPr>
          <p:nvPr/>
        </p:nvPicPr>
        <p:blipFill rotWithShape="1">
          <a:blip r:embed="rId5">
            <a:extLst>
              <a:ext uri="{28A0092B-C50C-407E-A947-70E740481C1C}">
                <a14:useLocalDpi xmlns:a14="http://schemas.microsoft.com/office/drawing/2010/main" val="0"/>
              </a:ext>
            </a:extLst>
          </a:blip>
          <a:srcRect l="10273" t="23012" r="6568" b="16583"/>
          <a:stretch/>
        </p:blipFill>
        <p:spPr>
          <a:xfrm>
            <a:off x="1371600" y="1943099"/>
            <a:ext cx="5425816" cy="42571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Content Placeholder 16">
            <a:extLst>
              <a:ext uri="{FF2B5EF4-FFF2-40B4-BE49-F238E27FC236}">
                <a16:creationId xmlns:a16="http://schemas.microsoft.com/office/drawing/2014/main" id="{BEAA653B-3896-4886-99A7-810DA0DFFA4D}"/>
              </a:ext>
            </a:extLst>
          </p:cNvPr>
          <p:cNvSpPr>
            <a:spLocks noGrp="1"/>
          </p:cNvSpPr>
          <p:nvPr>
            <p:ph sz="half" idx="2"/>
          </p:nvPr>
        </p:nvSpPr>
        <p:spPr>
          <a:xfrm>
            <a:off x="8267701" y="1451568"/>
            <a:ext cx="8967354" cy="7739000"/>
          </a:xfrm>
        </p:spPr>
        <p:txBody>
          <a:bodyPr>
            <a:normAutofit fontScale="92500" lnSpcReduction="10000"/>
          </a:bodyPr>
          <a:lstStyle/>
          <a:p>
            <a:pPr marL="0" indent="0">
              <a:lnSpc>
                <a:spcPct val="300000"/>
              </a:lnSpc>
              <a:spcBef>
                <a:spcPts val="0"/>
              </a:spcBef>
              <a:buNone/>
            </a:pPr>
            <a:r>
              <a:rPr lang="en-US" sz="3200" b="1" dirty="0"/>
              <a:t>VGF 2020</a:t>
            </a:r>
            <a:endParaRPr lang="en-US" dirty="0"/>
          </a:p>
          <a:p>
            <a:pPr marL="0" indent="0">
              <a:buNone/>
            </a:pPr>
            <a:r>
              <a:rPr lang="en-US" b="1" dirty="0"/>
              <a:t>Capacity Building Partner: </a:t>
            </a:r>
          </a:p>
          <a:p>
            <a:pPr>
              <a:buFontTx/>
              <a:buChar char="-"/>
            </a:pPr>
            <a:r>
              <a:rPr lang="en-US" dirty="0"/>
              <a:t>Center for Nonprofit Advancement</a:t>
            </a:r>
          </a:p>
          <a:p>
            <a:pPr lvl="1">
              <a:buFontTx/>
              <a:buChar char="-"/>
            </a:pPr>
            <a:r>
              <a:rPr lang="en-US" dirty="0"/>
              <a:t>Grantee Technical Support</a:t>
            </a:r>
          </a:p>
          <a:p>
            <a:pPr marL="0" indent="0">
              <a:buNone/>
            </a:pPr>
            <a:endParaRPr lang="en-US" b="1" dirty="0"/>
          </a:p>
          <a:p>
            <a:pPr marL="0" indent="0">
              <a:buNone/>
            </a:pPr>
            <a:r>
              <a:rPr lang="en-US" b="1" dirty="0"/>
              <a:t>Evolved VGF Focus: </a:t>
            </a:r>
          </a:p>
          <a:p>
            <a:pPr>
              <a:buFont typeface="Courier New" panose="02070309020205020404" pitchFamily="49" charset="0"/>
              <a:buChar char="o"/>
            </a:pPr>
            <a:r>
              <a:rPr lang="en-US" dirty="0"/>
              <a:t>Reimagining, Re-engaging, Re-Activating Volunteer  </a:t>
            </a:r>
          </a:p>
          <a:p>
            <a:pPr marL="0" indent="0">
              <a:buNone/>
            </a:pPr>
            <a:r>
              <a:rPr lang="en-US" dirty="0"/>
              <a:t>     Engagement</a:t>
            </a:r>
          </a:p>
          <a:p>
            <a:pPr>
              <a:buFont typeface="Courier New" panose="02070309020205020404" pitchFamily="49" charset="0"/>
              <a:buChar char="o"/>
            </a:pPr>
            <a:r>
              <a:rPr lang="en-US" dirty="0"/>
              <a:t>Development of Volunteer Engagement</a:t>
            </a:r>
          </a:p>
          <a:p>
            <a:pPr marL="0" indent="0">
              <a:buNone/>
            </a:pPr>
            <a:r>
              <a:rPr lang="en-US" dirty="0"/>
              <a:t>     Toolkits, Multi-Media Assets, Technical  </a:t>
            </a:r>
          </a:p>
          <a:p>
            <a:pPr marL="0" indent="0">
              <a:buNone/>
            </a:pPr>
            <a:r>
              <a:rPr lang="en-US" dirty="0"/>
              <a:t>     Assistance and Capacity Building Tools</a:t>
            </a:r>
          </a:p>
          <a:p>
            <a:pPr marL="0" indent="0">
              <a:buNone/>
            </a:pPr>
            <a:endParaRPr lang="en-US" b="1" dirty="0"/>
          </a:p>
          <a:p>
            <a:pPr>
              <a:buFont typeface="Courier New" panose="02070309020205020404" pitchFamily="49" charset="0"/>
              <a:buChar char="o"/>
            </a:pPr>
            <a:r>
              <a:rPr lang="en-US" b="1" dirty="0"/>
              <a:t>Increased Budget and Cohort Size </a:t>
            </a:r>
          </a:p>
          <a:p>
            <a:pPr marL="0" indent="0">
              <a:buNone/>
            </a:pPr>
            <a:r>
              <a:rPr lang="en-US" b="1" dirty="0"/>
              <a:t>     by $25K and 5 slots respectively</a:t>
            </a:r>
          </a:p>
          <a:p>
            <a:pPr marL="0" indent="0">
              <a:buNone/>
            </a:pPr>
            <a:r>
              <a:rPr lang="en-US" b="1" dirty="0"/>
              <a:t>     =  </a:t>
            </a:r>
            <a:r>
              <a:rPr lang="en-US" b="1" dirty="0">
                <a:solidFill>
                  <a:schemeClr val="bg1"/>
                </a:solidFill>
              </a:rPr>
              <a:t>$75,000 for up to 10 orgs</a:t>
            </a:r>
          </a:p>
          <a:p>
            <a:pPr marL="0" indent="0">
              <a:buNone/>
            </a:pPr>
            <a:endParaRPr lang="en-US" dirty="0"/>
          </a:p>
        </p:txBody>
      </p:sp>
      <p:sp>
        <p:nvSpPr>
          <p:cNvPr id="4" name="Explosion: 8 Points 3">
            <a:extLst>
              <a:ext uri="{FF2B5EF4-FFF2-40B4-BE49-F238E27FC236}">
                <a16:creationId xmlns:a16="http://schemas.microsoft.com/office/drawing/2014/main" id="{66090E63-B098-49BC-8CA6-87654219A6FB}"/>
              </a:ext>
            </a:extLst>
          </p:cNvPr>
          <p:cNvSpPr/>
          <p:nvPr/>
        </p:nvSpPr>
        <p:spPr>
          <a:xfrm>
            <a:off x="1874383" y="5783826"/>
            <a:ext cx="4114800" cy="3354092"/>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31</a:t>
            </a:r>
            <a:r>
              <a:rPr lang="en-US" dirty="0"/>
              <a:t> </a:t>
            </a:r>
            <a:r>
              <a:rPr lang="en-US" sz="2800" dirty="0"/>
              <a:t>Applicants</a:t>
            </a:r>
          </a:p>
        </p:txBody>
      </p:sp>
    </p:spTree>
    <p:extLst>
      <p:ext uri="{BB962C8B-B14F-4D97-AF65-F5344CB8AC3E}">
        <p14:creationId xmlns:p14="http://schemas.microsoft.com/office/powerpoint/2010/main" val="282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2" name="Group 2"/>
          <p:cNvGrpSpPr/>
          <p:nvPr/>
        </p:nvGrpSpPr>
        <p:grpSpPr>
          <a:xfrm>
            <a:off x="772131" y="421821"/>
            <a:ext cx="15842300" cy="9443358"/>
            <a:chOff x="0" y="0"/>
            <a:chExt cx="43506949" cy="17785064"/>
          </a:xfrm>
        </p:grpSpPr>
        <p:sp>
          <p:nvSpPr>
            <p:cNvPr id="3" name="Freeform 3"/>
            <p:cNvSpPr/>
            <p:nvPr/>
          </p:nvSpPr>
          <p:spPr>
            <a:xfrm>
              <a:off x="72390" y="72390"/>
              <a:ext cx="43362168" cy="17640284"/>
            </a:xfrm>
            <a:custGeom>
              <a:avLst/>
              <a:gdLst/>
              <a:ahLst/>
              <a:cxnLst/>
              <a:rect l="l" t="t" r="r" b="b"/>
              <a:pathLst>
                <a:path w="43362168" h="17640284">
                  <a:moveTo>
                    <a:pt x="0" y="0"/>
                  </a:moveTo>
                  <a:lnTo>
                    <a:pt x="43362168" y="0"/>
                  </a:lnTo>
                  <a:lnTo>
                    <a:pt x="43362168" y="17640284"/>
                  </a:lnTo>
                  <a:lnTo>
                    <a:pt x="0" y="17640284"/>
                  </a:lnTo>
                  <a:lnTo>
                    <a:pt x="0" y="0"/>
                  </a:lnTo>
                  <a:close/>
                </a:path>
              </a:pathLst>
            </a:custGeom>
            <a:solidFill>
              <a:schemeClr val="accent1"/>
            </a:solidFill>
          </p:spPr>
          <p:txBody>
            <a:bodyPr/>
            <a:lstStyle/>
            <a:p>
              <a:endParaRPr lang="en-US" dirty="0"/>
            </a:p>
          </p:txBody>
        </p:sp>
        <p:sp>
          <p:nvSpPr>
            <p:cNvPr id="4" name="Freeform 4"/>
            <p:cNvSpPr/>
            <p:nvPr/>
          </p:nvSpPr>
          <p:spPr>
            <a:xfrm>
              <a:off x="0" y="0"/>
              <a:ext cx="43506951" cy="17785063"/>
            </a:xfrm>
            <a:custGeom>
              <a:avLst/>
              <a:gdLst/>
              <a:ahLst/>
              <a:cxnLst/>
              <a:rect l="l" t="t" r="r" b="b"/>
              <a:pathLst>
                <a:path w="43506951" h="17785063">
                  <a:moveTo>
                    <a:pt x="43362169" y="17640284"/>
                  </a:moveTo>
                  <a:lnTo>
                    <a:pt x="43506951" y="17640284"/>
                  </a:lnTo>
                  <a:lnTo>
                    <a:pt x="43506951" y="17785063"/>
                  </a:lnTo>
                  <a:lnTo>
                    <a:pt x="43362169" y="17785063"/>
                  </a:lnTo>
                  <a:lnTo>
                    <a:pt x="43362169" y="17640284"/>
                  </a:lnTo>
                  <a:close/>
                  <a:moveTo>
                    <a:pt x="0" y="144780"/>
                  </a:moveTo>
                  <a:lnTo>
                    <a:pt x="144780" y="144780"/>
                  </a:lnTo>
                  <a:lnTo>
                    <a:pt x="144780" y="17640284"/>
                  </a:lnTo>
                  <a:lnTo>
                    <a:pt x="0" y="17640284"/>
                  </a:lnTo>
                  <a:lnTo>
                    <a:pt x="0" y="144780"/>
                  </a:lnTo>
                  <a:close/>
                  <a:moveTo>
                    <a:pt x="0" y="17640284"/>
                  </a:moveTo>
                  <a:lnTo>
                    <a:pt x="144780" y="17640284"/>
                  </a:lnTo>
                  <a:lnTo>
                    <a:pt x="144780" y="17785063"/>
                  </a:lnTo>
                  <a:lnTo>
                    <a:pt x="0" y="17785063"/>
                  </a:lnTo>
                  <a:lnTo>
                    <a:pt x="0" y="17640284"/>
                  </a:lnTo>
                  <a:close/>
                  <a:moveTo>
                    <a:pt x="43362169" y="144780"/>
                  </a:moveTo>
                  <a:lnTo>
                    <a:pt x="43506951" y="144780"/>
                  </a:lnTo>
                  <a:lnTo>
                    <a:pt x="43506951" y="17640284"/>
                  </a:lnTo>
                  <a:lnTo>
                    <a:pt x="43362169" y="17640284"/>
                  </a:lnTo>
                  <a:lnTo>
                    <a:pt x="43362169" y="144780"/>
                  </a:lnTo>
                  <a:close/>
                  <a:moveTo>
                    <a:pt x="144780" y="17640284"/>
                  </a:moveTo>
                  <a:lnTo>
                    <a:pt x="43362169" y="17640284"/>
                  </a:lnTo>
                  <a:lnTo>
                    <a:pt x="43362169" y="17785063"/>
                  </a:lnTo>
                  <a:lnTo>
                    <a:pt x="144780" y="17785063"/>
                  </a:lnTo>
                  <a:lnTo>
                    <a:pt x="144780" y="17640284"/>
                  </a:lnTo>
                  <a:close/>
                  <a:moveTo>
                    <a:pt x="43362169" y="0"/>
                  </a:moveTo>
                  <a:lnTo>
                    <a:pt x="43506951" y="0"/>
                  </a:lnTo>
                  <a:lnTo>
                    <a:pt x="43506951" y="144780"/>
                  </a:lnTo>
                  <a:lnTo>
                    <a:pt x="43362169" y="144780"/>
                  </a:lnTo>
                  <a:lnTo>
                    <a:pt x="43362169" y="0"/>
                  </a:lnTo>
                  <a:close/>
                  <a:moveTo>
                    <a:pt x="0" y="0"/>
                  </a:moveTo>
                  <a:lnTo>
                    <a:pt x="144780" y="0"/>
                  </a:lnTo>
                  <a:lnTo>
                    <a:pt x="144780" y="144780"/>
                  </a:lnTo>
                  <a:lnTo>
                    <a:pt x="0" y="144780"/>
                  </a:lnTo>
                  <a:lnTo>
                    <a:pt x="0" y="0"/>
                  </a:lnTo>
                  <a:close/>
                  <a:moveTo>
                    <a:pt x="144780" y="0"/>
                  </a:moveTo>
                  <a:lnTo>
                    <a:pt x="43362169" y="0"/>
                  </a:lnTo>
                  <a:lnTo>
                    <a:pt x="43362169" y="144780"/>
                  </a:lnTo>
                  <a:lnTo>
                    <a:pt x="144780" y="144780"/>
                  </a:lnTo>
                  <a:lnTo>
                    <a:pt x="144780" y="0"/>
                  </a:lnTo>
                  <a:close/>
                </a:path>
              </a:pathLst>
            </a:custGeom>
            <a:solidFill>
              <a:srgbClr val="E42308"/>
            </a:solidFill>
          </p:spPr>
        </p:sp>
      </p:grpSp>
      <p:grpSp>
        <p:nvGrpSpPr>
          <p:cNvPr id="5" name="Group 5"/>
          <p:cNvGrpSpPr/>
          <p:nvPr/>
        </p:nvGrpSpPr>
        <p:grpSpPr>
          <a:xfrm>
            <a:off x="1518963" y="718866"/>
            <a:ext cx="14709226" cy="5895837"/>
            <a:chOff x="-815455" y="-3778654"/>
            <a:chExt cx="19741393" cy="10474442"/>
          </a:xfrm>
        </p:grpSpPr>
        <p:sp>
          <p:nvSpPr>
            <p:cNvPr id="6" name="TextBox 6"/>
            <p:cNvSpPr txBox="1"/>
            <p:nvPr/>
          </p:nvSpPr>
          <p:spPr>
            <a:xfrm>
              <a:off x="-815455" y="-3778654"/>
              <a:ext cx="19741393" cy="5085152"/>
            </a:xfrm>
            <a:prstGeom prst="rect">
              <a:avLst/>
            </a:prstGeom>
          </p:spPr>
          <p:txBody>
            <a:bodyPr wrap="square" lIns="0" tIns="0" rIns="0" bIns="0" rtlCol="0" anchor="t">
              <a:spAutoFit/>
            </a:bodyPr>
            <a:lstStyle/>
            <a:p>
              <a:r>
                <a:rPr lang="en-US" altLang="en-US" sz="4800" b="1" dirty="0">
                  <a:solidFill>
                    <a:schemeClr val="bg1"/>
                  </a:solidFill>
                  <a:latin typeface="League Spartan" panose="020B0604020202020204" charset="0"/>
                  <a:cs typeface="Arial" panose="020B0604020202020204" pitchFamily="34" charset="0"/>
                </a:rPr>
                <a:t>FY20 Volunteer Generation Fund Grant Recommendations</a:t>
              </a:r>
              <a:endParaRPr lang="en-US" sz="4800" b="1" spc="351" dirty="0">
                <a:solidFill>
                  <a:schemeClr val="bg1"/>
                </a:solidFill>
                <a:latin typeface="League Spartan" panose="020B0604020202020204" charset="0"/>
              </a:endParaRPr>
            </a:p>
            <a:p>
              <a:pPr>
                <a:lnSpc>
                  <a:spcPts val="10823"/>
                </a:lnSpc>
              </a:pPr>
              <a:endParaRPr lang="en-US" sz="8799" b="1" spc="351" dirty="0">
                <a:solidFill>
                  <a:srgbClr val="F2EFEB"/>
                </a:solidFill>
                <a:latin typeface="League Spartan"/>
              </a:endParaRPr>
            </a:p>
          </p:txBody>
        </p:sp>
        <p:sp>
          <p:nvSpPr>
            <p:cNvPr id="7" name="TextBox 7"/>
            <p:cNvSpPr txBox="1"/>
            <p:nvPr/>
          </p:nvSpPr>
          <p:spPr>
            <a:xfrm>
              <a:off x="0" y="4368168"/>
              <a:ext cx="18398609" cy="2327620"/>
            </a:xfrm>
            <a:prstGeom prst="rect">
              <a:avLst/>
            </a:prstGeom>
          </p:spPr>
          <p:txBody>
            <a:bodyPr lIns="0" tIns="0" rIns="0" bIns="0" rtlCol="0" anchor="t">
              <a:spAutoFit/>
            </a:bodyPr>
            <a:lstStyle/>
            <a:p>
              <a:pPr>
                <a:lnSpc>
                  <a:spcPts val="5399"/>
                </a:lnSpc>
              </a:pPr>
              <a:endParaRPr lang="en-US" sz="3599" spc="35" dirty="0">
                <a:solidFill>
                  <a:srgbClr val="F2EFEB"/>
                </a:solidFill>
                <a:latin typeface="Lato"/>
              </a:endParaRPr>
            </a:p>
            <a:p>
              <a:pPr>
                <a:lnSpc>
                  <a:spcPts val="5399"/>
                </a:lnSpc>
              </a:pPr>
              <a:endParaRPr lang="en-US" sz="3599" spc="35" dirty="0">
                <a:solidFill>
                  <a:srgbClr val="F2EFEB"/>
                </a:solidFill>
                <a:latin typeface="Lato"/>
              </a:endParaRPr>
            </a:p>
          </p:txBody>
        </p:sp>
      </p:grpSp>
      <p:pic>
        <p:nvPicPr>
          <p:cNvPr id="8" name="Picture 8"/>
          <p:cNvPicPr>
            <a:picLocks noChangeAspect="1"/>
          </p:cNvPicPr>
          <p:nvPr/>
        </p:nvPicPr>
        <p:blipFill>
          <a:blip r:embed="rId2"/>
          <a:srcRect/>
          <a:stretch>
            <a:fillRect/>
          </a:stretch>
        </p:blipFill>
        <p:spPr>
          <a:xfrm>
            <a:off x="14154688" y="9392580"/>
            <a:ext cx="3361181" cy="655430"/>
          </a:xfrm>
          <a:prstGeom prst="rect">
            <a:avLst/>
          </a:prstGeom>
        </p:spPr>
      </p:pic>
      <p:sp>
        <p:nvSpPr>
          <p:cNvPr id="10" name="AutoShape 10"/>
          <p:cNvSpPr/>
          <p:nvPr/>
        </p:nvSpPr>
        <p:spPr>
          <a:xfrm>
            <a:off x="14554200" y="0"/>
            <a:ext cx="2705100" cy="3516633"/>
          </a:xfrm>
          <a:prstGeom prst="rect">
            <a:avLst/>
          </a:prstGeom>
          <a:solidFill>
            <a:srgbClr val="E42308"/>
          </a:solidFill>
        </p:spPr>
      </p:sp>
      <p:pic>
        <p:nvPicPr>
          <p:cNvPr id="11" name="Picture 11"/>
          <p:cNvPicPr>
            <a:picLocks noChangeAspect="1"/>
          </p:cNvPicPr>
          <p:nvPr/>
        </p:nvPicPr>
        <p:blipFill>
          <a:blip r:embed="rId3"/>
          <a:srcRect/>
          <a:stretch>
            <a:fillRect/>
          </a:stretch>
        </p:blipFill>
        <p:spPr>
          <a:xfrm>
            <a:off x="14650930" y="2078565"/>
            <a:ext cx="2560964" cy="1062800"/>
          </a:xfrm>
          <a:prstGeom prst="rect">
            <a:avLst/>
          </a:prstGeom>
        </p:spPr>
      </p:pic>
      <p:graphicFrame>
        <p:nvGraphicFramePr>
          <p:cNvPr id="9" name="Table 8">
            <a:extLst>
              <a:ext uri="{FF2B5EF4-FFF2-40B4-BE49-F238E27FC236}">
                <a16:creationId xmlns:a16="http://schemas.microsoft.com/office/drawing/2014/main" id="{D9BB69B8-E7F9-40B9-8339-6E2D5A99A266}"/>
              </a:ext>
            </a:extLst>
          </p:cNvPr>
          <p:cNvGraphicFramePr>
            <a:graphicFrameLocks noGrp="1"/>
          </p:cNvGraphicFramePr>
          <p:nvPr>
            <p:extLst>
              <p:ext uri="{D42A27DB-BD31-4B8C-83A1-F6EECF244321}">
                <p14:modId xmlns:p14="http://schemas.microsoft.com/office/powerpoint/2010/main" val="1905473021"/>
              </p:ext>
            </p:extLst>
          </p:nvPr>
        </p:nvGraphicFramePr>
        <p:xfrm>
          <a:off x="2437517" y="2478335"/>
          <a:ext cx="11582400" cy="6808143"/>
        </p:xfrm>
        <a:graphic>
          <a:graphicData uri="http://schemas.openxmlformats.org/drawingml/2006/table">
            <a:tbl>
              <a:tblPr/>
              <a:tblGrid>
                <a:gridCol w="5365379">
                  <a:extLst>
                    <a:ext uri="{9D8B030D-6E8A-4147-A177-3AD203B41FA5}">
                      <a16:colId xmlns:a16="http://schemas.microsoft.com/office/drawing/2014/main" val="795287446"/>
                    </a:ext>
                  </a:extLst>
                </a:gridCol>
                <a:gridCol w="6217021">
                  <a:extLst>
                    <a:ext uri="{9D8B030D-6E8A-4147-A177-3AD203B41FA5}">
                      <a16:colId xmlns:a16="http://schemas.microsoft.com/office/drawing/2014/main" val="627975529"/>
                    </a:ext>
                  </a:extLst>
                </a:gridCol>
              </a:tblGrid>
              <a:tr h="964914">
                <a:tc>
                  <a:txBody>
                    <a:bodyPr/>
                    <a:lstStyle/>
                    <a:p>
                      <a:pPr algn="l" rtl="0" fontAlgn="base"/>
                      <a:r>
                        <a:rPr lang="en-US" sz="3200" b="1" i="0">
                          <a:effectLst/>
                          <a:latin typeface="Calibri" panose="020F0502020204030204" pitchFamily="34" charset="0"/>
                        </a:rPr>
                        <a:t>Deliverable Type</a:t>
                      </a:r>
                      <a:r>
                        <a:rPr lang="en-US" sz="3200" b="0" i="0">
                          <a:effectLst/>
                          <a:latin typeface="Calibri" panose="020F0502020204030204" pitchFamily="34" charset="0"/>
                        </a:rPr>
                        <a:t> </a:t>
                      </a:r>
                      <a:endParaRPr lang="en-US" sz="3200" b="0" i="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l" rtl="0" fontAlgn="base"/>
                      <a:r>
                        <a:rPr lang="en-US" sz="3200" b="1" i="0" dirty="0">
                          <a:effectLst/>
                          <a:latin typeface="Calibri" panose="020F0502020204030204" pitchFamily="34" charset="0"/>
                        </a:rPr>
                        <a:t>Organization Name</a:t>
                      </a:r>
                      <a:r>
                        <a:rPr lang="en-US" sz="3200" b="0" i="0" dirty="0">
                          <a:effectLst/>
                          <a:latin typeface="Calibri" panose="020F0502020204030204" pitchFamily="34" charset="0"/>
                        </a:rPr>
                        <a:t> </a:t>
                      </a:r>
                      <a:endParaRPr lang="en-US" sz="3200" b="0" i="0" dirty="0">
                        <a:effectLst/>
                      </a:endParaRPr>
                    </a:p>
                  </a:txBody>
                  <a:tcPr>
                    <a:lnL w="9525" cap="flat" cmpd="sng" algn="ctr">
                      <a:solidFill>
                        <a:schemeClr val="bg1"/>
                      </a:solidFill>
                      <a:prstDash val="solid"/>
                      <a:round/>
                      <a:headEnd type="none" w="med" len="med"/>
                      <a:tailEnd type="none" w="med" len="med"/>
                    </a:lnL>
                    <a:lnR w="9525" cap="flat" cmpd="sng" algn="ctr">
                      <a:solidFill>
                        <a:srgbClr val="803DB8"/>
                      </a:solidFill>
                      <a:prstDash val="solid"/>
                      <a:round/>
                      <a:headEnd type="none" w="med" len="med"/>
                      <a:tailEnd type="none" w="med" len="med"/>
                    </a:lnR>
                    <a:lnT w="9525" cap="flat" cmpd="sng" algn="ctr">
                      <a:solidFill>
                        <a:srgbClr val="803DB8"/>
                      </a:solidFill>
                      <a:prstDash val="solid"/>
                      <a:round/>
                      <a:headEnd type="none" w="med" len="med"/>
                      <a:tailEnd type="none" w="med" len="med"/>
                    </a:lnT>
                    <a:lnB w="9525" cap="flat" cmpd="sng" algn="ctr">
                      <a:solidFill>
                        <a:srgbClr val="803DB8"/>
                      </a:solidFill>
                      <a:prstDash val="solid"/>
                      <a:round/>
                      <a:headEnd type="none" w="med" len="med"/>
                      <a:tailEnd type="none" w="med" len="med"/>
                    </a:lnB>
                  </a:tcPr>
                </a:tc>
                <a:extLst>
                  <a:ext uri="{0D108BD9-81ED-4DB2-BD59-A6C34878D82A}">
                    <a16:rowId xmlns:a16="http://schemas.microsoft.com/office/drawing/2014/main" val="214461940"/>
                  </a:ext>
                </a:extLst>
              </a:tr>
              <a:tr h="430918">
                <a:tc>
                  <a:txBody>
                    <a:bodyPr/>
                    <a:lstStyle/>
                    <a:p>
                      <a:pPr algn="l" rtl="0" fontAlgn="base"/>
                      <a:r>
                        <a:rPr lang="en-US" sz="2400" b="1" i="0" dirty="0">
                          <a:effectLst/>
                          <a:latin typeface="Calibri" panose="020F0502020204030204" pitchFamily="34" charset="0"/>
                        </a:rPr>
                        <a:t>Database </a:t>
                      </a:r>
                      <a:endParaRPr lang="en-US" sz="2400" b="1" i="0" dirty="0">
                        <a:effectLst/>
                      </a:endParaRPr>
                    </a:p>
                  </a:txBody>
                  <a:tcPr>
                    <a:lnL w="9525" cap="flat" cmpd="sng" algn="ctr">
                      <a:solidFill>
                        <a:srgbClr val="483CB8"/>
                      </a:solidFill>
                      <a:prstDash val="solid"/>
                      <a:round/>
                      <a:headEnd type="none" w="med" len="med"/>
                      <a:tailEnd type="none" w="med" len="med"/>
                    </a:lnL>
                    <a:lnR w="9525" cap="flat" cmpd="sng" algn="ctr">
                      <a:solidFill>
                        <a:srgbClr val="483CB8"/>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solidFill>
                      <a:srgbClr val="CCECFF"/>
                    </a:solidFill>
                  </a:tcPr>
                </a:tc>
                <a:tc>
                  <a:txBody>
                    <a:bodyPr/>
                    <a:lstStyle/>
                    <a:p>
                      <a:pPr algn="l" rtl="0" fontAlgn="base"/>
                      <a:r>
                        <a:rPr lang="en-US" sz="2400" b="1" i="0">
                          <a:effectLst/>
                          <a:latin typeface="Calibri" panose="020F0502020204030204" pitchFamily="34" charset="0"/>
                        </a:rPr>
                        <a:t>CASA DC </a:t>
                      </a:r>
                      <a:endParaRPr lang="en-US" sz="2400" b="1" i="0">
                        <a:effectLst/>
                      </a:endParaRPr>
                    </a:p>
                  </a:txBody>
                  <a:tcPr>
                    <a:lnL w="9525" cap="flat" cmpd="sng" algn="ctr">
                      <a:solidFill>
                        <a:srgbClr val="483CB8"/>
                      </a:solidFill>
                      <a:prstDash val="solid"/>
                      <a:round/>
                      <a:headEnd type="none" w="med" len="med"/>
                      <a:tailEnd type="none" w="med" len="med"/>
                    </a:lnL>
                    <a:lnR w="9525" cap="flat" cmpd="sng" algn="ctr">
                      <a:solidFill>
                        <a:srgbClr val="D03EB8"/>
                      </a:solidFill>
                      <a:prstDash val="solid"/>
                      <a:round/>
                      <a:headEnd type="none" w="med" len="med"/>
                      <a:tailEnd type="none" w="med" len="med"/>
                    </a:lnR>
                    <a:lnT w="9525" cap="flat" cmpd="sng" algn="ctr">
                      <a:solidFill>
                        <a:srgbClr val="803DB8"/>
                      </a:solidFill>
                      <a:prstDash val="solid"/>
                      <a:round/>
                      <a:headEnd type="none" w="med" len="med"/>
                      <a:tailEnd type="none" w="med" len="med"/>
                    </a:lnT>
                    <a:lnB w="9525" cap="flat" cmpd="sng" algn="ctr">
                      <a:solidFill>
                        <a:srgbClr val="D03EB8"/>
                      </a:solidFill>
                      <a:prstDash val="solid"/>
                      <a:round/>
                      <a:headEnd type="none" w="med" len="med"/>
                      <a:tailEnd type="none" w="med" len="med"/>
                    </a:lnB>
                    <a:solidFill>
                      <a:srgbClr val="CCECFF"/>
                    </a:solidFill>
                  </a:tcPr>
                </a:tc>
                <a:extLst>
                  <a:ext uri="{0D108BD9-81ED-4DB2-BD59-A6C34878D82A}">
                    <a16:rowId xmlns:a16="http://schemas.microsoft.com/office/drawing/2014/main" val="290283717"/>
                  </a:ext>
                </a:extLst>
              </a:tr>
              <a:tr h="430918">
                <a:tc>
                  <a:txBody>
                    <a:bodyPr/>
                    <a:lstStyle/>
                    <a:p>
                      <a:pPr algn="l" rtl="0" fontAlgn="base"/>
                      <a:r>
                        <a:rPr lang="en-US" sz="2400" b="1" i="0" dirty="0">
                          <a:effectLst/>
                          <a:latin typeface="Calibri" panose="020F0502020204030204" pitchFamily="34" charset="0"/>
                        </a:rPr>
                        <a:t> </a:t>
                      </a:r>
                    </a:p>
                  </a:txBody>
                  <a:tcPr>
                    <a:lnL w="9525" cap="flat" cmpd="sng" algn="ctr">
                      <a:solidFill>
                        <a:srgbClr val="E83EB8"/>
                      </a:solidFill>
                      <a:prstDash val="solid"/>
                      <a:round/>
                      <a:headEnd type="none" w="med" len="med"/>
                      <a:tailEnd type="none" w="med" len="med"/>
                    </a:lnL>
                    <a:lnR w="9525" cap="flat" cmpd="sng" algn="ctr">
                      <a:solidFill>
                        <a:srgbClr val="E83EB8"/>
                      </a:solidFill>
                      <a:prstDash val="solid"/>
                      <a:round/>
                      <a:headEnd type="none" w="med" len="med"/>
                      <a:tailEnd type="none" w="med" len="med"/>
                    </a:lnR>
                    <a:lnT>
                      <a:noFill/>
                    </a:lnT>
                    <a:lnB w="9525" cap="flat" cmpd="sng" algn="ctr">
                      <a:solidFill>
                        <a:srgbClr val="E83EB8"/>
                      </a:solidFill>
                      <a:prstDash val="solid"/>
                      <a:round/>
                      <a:headEnd type="none" w="med" len="med"/>
                      <a:tailEnd type="none" w="med" len="med"/>
                    </a:lnB>
                    <a:solidFill>
                      <a:srgbClr val="CCECFF"/>
                    </a:solidFill>
                  </a:tcPr>
                </a:tc>
                <a:tc>
                  <a:txBody>
                    <a:bodyPr/>
                    <a:lstStyle/>
                    <a:p>
                      <a:pPr algn="l" rtl="0" fontAlgn="base"/>
                      <a:r>
                        <a:rPr lang="en-US" sz="2400" b="1" i="0" dirty="0">
                          <a:effectLst/>
                          <a:latin typeface="Calibri" panose="020F0502020204030204" pitchFamily="34" charset="0"/>
                        </a:rPr>
                        <a:t>DC Scores </a:t>
                      </a:r>
                      <a:endParaRPr lang="en-US" sz="2400" b="1" i="0" dirty="0">
                        <a:effectLst/>
                      </a:endParaRPr>
                    </a:p>
                  </a:txBody>
                  <a:tcPr>
                    <a:lnL w="9525" cap="flat" cmpd="sng" algn="ctr">
                      <a:solidFill>
                        <a:srgbClr val="E83EB8"/>
                      </a:solidFill>
                      <a:prstDash val="solid"/>
                      <a:round/>
                      <a:headEnd type="none" w="med" len="med"/>
                      <a:tailEnd type="none" w="med" len="med"/>
                    </a:lnL>
                    <a:lnR w="9525" cap="flat" cmpd="sng" algn="ctr">
                      <a:solidFill>
                        <a:srgbClr val="7800B8"/>
                      </a:solidFill>
                      <a:prstDash val="solid"/>
                      <a:round/>
                      <a:headEnd type="none" w="med" len="med"/>
                      <a:tailEnd type="none" w="med" len="med"/>
                    </a:lnR>
                    <a:lnT w="9525" cap="flat" cmpd="sng" algn="ctr">
                      <a:solidFill>
                        <a:srgbClr val="D03EB8"/>
                      </a:solidFill>
                      <a:prstDash val="solid"/>
                      <a:round/>
                      <a:headEnd type="none" w="med" len="med"/>
                      <a:tailEnd type="none" w="med" len="med"/>
                    </a:lnT>
                    <a:lnB w="9525" cap="flat" cmpd="sng" algn="ctr">
                      <a:solidFill>
                        <a:srgbClr val="7800B8"/>
                      </a:solidFill>
                      <a:prstDash val="solid"/>
                      <a:round/>
                      <a:headEnd type="none" w="med" len="med"/>
                      <a:tailEnd type="none" w="med" len="med"/>
                    </a:lnB>
                    <a:solidFill>
                      <a:srgbClr val="CCECFF"/>
                    </a:solidFill>
                  </a:tcPr>
                </a:tc>
                <a:extLst>
                  <a:ext uri="{0D108BD9-81ED-4DB2-BD59-A6C34878D82A}">
                    <a16:rowId xmlns:a16="http://schemas.microsoft.com/office/drawing/2014/main" val="479612421"/>
                  </a:ext>
                </a:extLst>
              </a:tr>
              <a:tr h="744362">
                <a:tc>
                  <a:txBody>
                    <a:bodyPr/>
                    <a:lstStyle/>
                    <a:p>
                      <a:pPr algn="l" rtl="0" fontAlgn="base"/>
                      <a:r>
                        <a:rPr lang="en-US" sz="2400" b="1" i="0">
                          <a:effectLst/>
                          <a:latin typeface="Calibri" panose="020F0502020204030204" pitchFamily="34" charset="0"/>
                        </a:rPr>
                        <a:t>Toolkit </a:t>
                      </a:r>
                      <a:endParaRPr lang="en-US" sz="2400" b="1" i="0">
                        <a:effectLst/>
                      </a:endParaRPr>
                    </a:p>
                  </a:txBody>
                  <a:tcPr>
                    <a:lnL w="9525" cap="flat" cmpd="sng" algn="ctr">
                      <a:solidFill>
                        <a:srgbClr val="5001B8"/>
                      </a:solidFill>
                      <a:prstDash val="solid"/>
                      <a:round/>
                      <a:headEnd type="none" w="med" len="med"/>
                      <a:tailEnd type="none" w="med" len="med"/>
                    </a:lnL>
                    <a:lnR w="9525" cap="flat" cmpd="sng" algn="ctr">
                      <a:solidFill>
                        <a:srgbClr val="5001B8"/>
                      </a:solidFill>
                      <a:prstDash val="solid"/>
                      <a:round/>
                      <a:headEnd type="none" w="med" len="med"/>
                      <a:tailEnd type="none" w="med" len="med"/>
                    </a:lnR>
                    <a:lnT w="9525" cap="flat" cmpd="sng" algn="ctr">
                      <a:solidFill>
                        <a:srgbClr val="E83EB8"/>
                      </a:solidFill>
                      <a:prstDash val="solid"/>
                      <a:round/>
                      <a:headEnd type="none" w="med" len="med"/>
                      <a:tailEnd type="none" w="med" len="med"/>
                    </a:lnT>
                    <a:lnB>
                      <a:noFill/>
                    </a:lnB>
                    <a:solidFill>
                      <a:schemeClr val="bg2">
                        <a:lumMod val="75000"/>
                      </a:schemeClr>
                    </a:solidFill>
                  </a:tcPr>
                </a:tc>
                <a:tc>
                  <a:txBody>
                    <a:bodyPr/>
                    <a:lstStyle/>
                    <a:p>
                      <a:pPr algn="l" rtl="0" fontAlgn="base"/>
                      <a:r>
                        <a:rPr lang="en-US" sz="2400" b="1" i="0" dirty="0">
                          <a:effectLst/>
                          <a:latin typeface="Calibri" panose="020F0502020204030204" pitchFamily="34" charset="0"/>
                        </a:rPr>
                        <a:t>East of the River Clergy Police Community Partnership  </a:t>
                      </a:r>
                      <a:endParaRPr lang="en-US" sz="2400" b="1" i="0" dirty="0">
                        <a:effectLst/>
                      </a:endParaRPr>
                    </a:p>
                  </a:txBody>
                  <a:tcPr>
                    <a:lnL w="9525" cap="flat" cmpd="sng" algn="ctr">
                      <a:solidFill>
                        <a:srgbClr val="5001B8"/>
                      </a:solidFill>
                      <a:prstDash val="solid"/>
                      <a:round/>
                      <a:headEnd type="none" w="med" len="med"/>
                      <a:tailEnd type="none" w="med" len="med"/>
                    </a:lnL>
                    <a:lnR w="9525" cap="flat" cmpd="sng" algn="ctr">
                      <a:solidFill>
                        <a:srgbClr val="2802B8"/>
                      </a:solidFill>
                      <a:prstDash val="solid"/>
                      <a:round/>
                      <a:headEnd type="none" w="med" len="med"/>
                      <a:tailEnd type="none" w="med" len="med"/>
                    </a:lnR>
                    <a:lnT w="9525" cap="flat" cmpd="sng" algn="ctr">
                      <a:solidFill>
                        <a:srgbClr val="7800B8"/>
                      </a:solidFill>
                      <a:prstDash val="solid"/>
                      <a:round/>
                      <a:headEnd type="none" w="med" len="med"/>
                      <a:tailEnd type="none" w="med" len="med"/>
                    </a:lnT>
                    <a:lnB w="9525" cap="flat" cmpd="sng" algn="ctr">
                      <a:solidFill>
                        <a:srgbClr val="2802B8"/>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618569928"/>
                  </a:ext>
                </a:extLst>
              </a:tr>
              <a:tr h="430918">
                <a:tc>
                  <a:txBody>
                    <a:bodyPr/>
                    <a:lstStyle/>
                    <a:p>
                      <a:pPr algn="l" rtl="0" fontAlgn="base"/>
                      <a:r>
                        <a:rPr lang="en-US" sz="2400" b="1" i="0">
                          <a:effectLst/>
                          <a:latin typeface="Calibri" panose="020F0502020204030204" pitchFamily="34" charset="0"/>
                        </a:rPr>
                        <a:t> </a:t>
                      </a:r>
                    </a:p>
                  </a:txBody>
                  <a:tcPr>
                    <a:lnL w="9525" cap="flat" cmpd="sng" algn="ctr">
                      <a:solidFill>
                        <a:srgbClr val="2802B8"/>
                      </a:solidFill>
                      <a:prstDash val="solid"/>
                      <a:round/>
                      <a:headEnd type="none" w="med" len="med"/>
                      <a:tailEnd type="none" w="med" len="med"/>
                    </a:lnL>
                    <a:lnR w="9525" cap="flat" cmpd="sng" algn="ctr">
                      <a:solidFill>
                        <a:srgbClr val="2802B8"/>
                      </a:solidFill>
                      <a:prstDash val="solid"/>
                      <a:round/>
                      <a:headEnd type="none" w="med" len="med"/>
                      <a:tailEnd type="none" w="med" len="med"/>
                    </a:lnR>
                    <a:lnT>
                      <a:noFill/>
                    </a:lnT>
                    <a:lnB w="9525" cap="flat" cmpd="sng" algn="ctr">
                      <a:solidFill>
                        <a:srgbClr val="2802B8"/>
                      </a:solidFill>
                      <a:prstDash val="solid"/>
                      <a:round/>
                      <a:headEnd type="none" w="med" len="med"/>
                      <a:tailEnd type="none" w="med" len="med"/>
                    </a:lnB>
                    <a:solidFill>
                      <a:schemeClr val="bg2">
                        <a:lumMod val="75000"/>
                      </a:schemeClr>
                    </a:solidFill>
                  </a:tcPr>
                </a:tc>
                <a:tc>
                  <a:txBody>
                    <a:bodyPr/>
                    <a:lstStyle/>
                    <a:p>
                      <a:pPr algn="l" rtl="0" fontAlgn="base"/>
                      <a:r>
                        <a:rPr lang="en-US" sz="2400" b="1" i="0">
                          <a:effectLst/>
                          <a:latin typeface="Calibri" panose="020F0502020204030204" pitchFamily="34" charset="0"/>
                        </a:rPr>
                        <a:t>House of Ruth </a:t>
                      </a:r>
                      <a:endParaRPr lang="en-US" sz="2400" b="1" i="0">
                        <a:effectLst/>
                      </a:endParaRPr>
                    </a:p>
                  </a:txBody>
                  <a:tcPr>
                    <a:lnL w="9525" cap="flat" cmpd="sng" algn="ctr">
                      <a:solidFill>
                        <a:srgbClr val="2802B8"/>
                      </a:solidFill>
                      <a:prstDash val="solid"/>
                      <a:round/>
                      <a:headEnd type="none" w="med" len="med"/>
                      <a:tailEnd type="none" w="med" len="med"/>
                    </a:lnL>
                    <a:lnR w="9525" cap="flat" cmpd="sng" algn="ctr">
                      <a:solidFill>
                        <a:srgbClr val="6003B8"/>
                      </a:solidFill>
                      <a:prstDash val="solid"/>
                      <a:round/>
                      <a:headEnd type="none" w="med" len="med"/>
                      <a:tailEnd type="none" w="med" len="med"/>
                    </a:lnR>
                    <a:lnT w="9525" cap="flat" cmpd="sng" algn="ctr">
                      <a:solidFill>
                        <a:srgbClr val="2802B8"/>
                      </a:solidFill>
                      <a:prstDash val="solid"/>
                      <a:round/>
                      <a:headEnd type="none" w="med" len="med"/>
                      <a:tailEnd type="none" w="med" len="med"/>
                    </a:lnT>
                    <a:lnB w="9525" cap="flat" cmpd="sng" algn="ctr">
                      <a:solidFill>
                        <a:srgbClr val="6003B8"/>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986039305"/>
                  </a:ext>
                </a:extLst>
              </a:tr>
              <a:tr h="744362">
                <a:tc>
                  <a:txBody>
                    <a:bodyPr/>
                    <a:lstStyle/>
                    <a:p>
                      <a:pPr algn="l" rtl="0" fontAlgn="base"/>
                      <a:r>
                        <a:rPr lang="en-US" sz="2400" b="1" i="0" dirty="0">
                          <a:effectLst/>
                          <a:latin typeface="Calibri" panose="020F0502020204030204" pitchFamily="34" charset="0"/>
                        </a:rPr>
                        <a:t> </a:t>
                      </a:r>
                    </a:p>
                  </a:txBody>
                  <a:tcPr>
                    <a:lnL w="9525" cap="flat" cmpd="sng" algn="ctr">
                      <a:solidFill>
                        <a:srgbClr val="C804B8"/>
                      </a:solidFill>
                      <a:prstDash val="solid"/>
                      <a:round/>
                      <a:headEnd type="none" w="med" len="med"/>
                      <a:tailEnd type="none" w="med" len="med"/>
                    </a:lnL>
                    <a:lnR w="9525" cap="flat" cmpd="sng" algn="ctr">
                      <a:solidFill>
                        <a:srgbClr val="C804B8"/>
                      </a:solidFill>
                      <a:prstDash val="solid"/>
                      <a:round/>
                      <a:headEnd type="none" w="med" len="med"/>
                      <a:tailEnd type="none" w="med" len="med"/>
                    </a:lnR>
                    <a:lnT w="9525" cap="flat" cmpd="sng" algn="ctr">
                      <a:solidFill>
                        <a:srgbClr val="2802B8"/>
                      </a:solidFill>
                      <a:prstDash val="solid"/>
                      <a:round/>
                      <a:headEnd type="none" w="med" len="med"/>
                      <a:tailEnd type="none" w="med" len="med"/>
                    </a:lnT>
                    <a:lnB w="9525" cap="flat" cmpd="sng" algn="ctr">
                      <a:solidFill>
                        <a:srgbClr val="C804B8"/>
                      </a:solidFill>
                      <a:prstDash val="solid"/>
                      <a:round/>
                      <a:headEnd type="none" w="med" len="med"/>
                      <a:tailEnd type="none" w="med" len="med"/>
                    </a:lnB>
                    <a:solidFill>
                      <a:schemeClr val="bg2">
                        <a:lumMod val="75000"/>
                      </a:schemeClr>
                    </a:solidFill>
                  </a:tcPr>
                </a:tc>
                <a:tc>
                  <a:txBody>
                    <a:bodyPr/>
                    <a:lstStyle/>
                    <a:p>
                      <a:pPr algn="l" rtl="0" fontAlgn="base"/>
                      <a:r>
                        <a:rPr lang="en-US" sz="2400" b="1" i="0">
                          <a:effectLst/>
                          <a:latin typeface="Calibri" panose="020F0502020204030204" pitchFamily="34" charset="0"/>
                        </a:rPr>
                        <a:t>Athletes United for Social Justice (Grassroots Project) </a:t>
                      </a:r>
                      <a:endParaRPr lang="en-US" sz="2400" b="1" i="0">
                        <a:effectLst/>
                      </a:endParaRPr>
                    </a:p>
                  </a:txBody>
                  <a:tcPr>
                    <a:lnL w="9525" cap="flat" cmpd="sng" algn="ctr">
                      <a:solidFill>
                        <a:srgbClr val="C804B8"/>
                      </a:solidFill>
                      <a:prstDash val="solid"/>
                      <a:round/>
                      <a:headEnd type="none" w="med" len="med"/>
                      <a:tailEnd type="none" w="med" len="med"/>
                    </a:lnL>
                    <a:lnR w="9525" cap="flat" cmpd="sng" algn="ctr">
                      <a:solidFill>
                        <a:srgbClr val="B808B8"/>
                      </a:solidFill>
                      <a:prstDash val="solid"/>
                      <a:round/>
                      <a:headEnd type="none" w="med" len="med"/>
                      <a:tailEnd type="none" w="med" len="med"/>
                    </a:lnR>
                    <a:lnT w="9525" cap="flat" cmpd="sng" algn="ctr">
                      <a:solidFill>
                        <a:srgbClr val="6003B8"/>
                      </a:solidFill>
                      <a:prstDash val="solid"/>
                      <a:round/>
                      <a:headEnd type="none" w="med" len="med"/>
                      <a:tailEnd type="none" w="med" len="med"/>
                    </a:lnT>
                    <a:lnB w="9525" cap="flat" cmpd="sng" algn="ctr">
                      <a:solidFill>
                        <a:srgbClr val="B808B8"/>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853750657"/>
                  </a:ext>
                </a:extLst>
              </a:tr>
              <a:tr h="430918">
                <a:tc>
                  <a:txBody>
                    <a:bodyPr/>
                    <a:lstStyle/>
                    <a:p>
                      <a:pPr algn="l" rtl="0" fontAlgn="base"/>
                      <a:r>
                        <a:rPr lang="en-US" sz="2400" b="1" i="0">
                          <a:effectLst/>
                          <a:latin typeface="Calibri" panose="020F0502020204030204" pitchFamily="34" charset="0"/>
                        </a:rPr>
                        <a:t> </a:t>
                      </a:r>
                    </a:p>
                  </a:txBody>
                  <a:tcPr>
                    <a:lnL w="9525" cap="flat" cmpd="sng" algn="ctr">
                      <a:solidFill>
                        <a:srgbClr val="2808B8"/>
                      </a:solidFill>
                      <a:prstDash val="solid"/>
                      <a:round/>
                      <a:headEnd type="none" w="med" len="med"/>
                      <a:tailEnd type="none" w="med" len="med"/>
                    </a:lnL>
                    <a:lnR w="9525" cap="flat" cmpd="sng" algn="ctr">
                      <a:solidFill>
                        <a:srgbClr val="2808B8"/>
                      </a:solidFill>
                      <a:prstDash val="solid"/>
                      <a:round/>
                      <a:headEnd type="none" w="med" len="med"/>
                      <a:tailEnd type="none" w="med" len="med"/>
                    </a:lnR>
                    <a:lnT w="9525" cap="flat" cmpd="sng" algn="ctr">
                      <a:solidFill>
                        <a:srgbClr val="C804B8"/>
                      </a:solidFill>
                      <a:prstDash val="solid"/>
                      <a:round/>
                      <a:headEnd type="none" w="med" len="med"/>
                      <a:tailEnd type="none" w="med" len="med"/>
                    </a:lnT>
                    <a:lnB w="9525" cap="flat" cmpd="sng" algn="ctr">
                      <a:solidFill>
                        <a:srgbClr val="2808B8"/>
                      </a:solidFill>
                      <a:prstDash val="solid"/>
                      <a:round/>
                      <a:headEnd type="none" w="med" len="med"/>
                      <a:tailEnd type="none" w="med" len="med"/>
                    </a:lnB>
                    <a:solidFill>
                      <a:schemeClr val="bg2">
                        <a:lumMod val="75000"/>
                      </a:schemeClr>
                    </a:solidFill>
                  </a:tcPr>
                </a:tc>
                <a:tc>
                  <a:txBody>
                    <a:bodyPr/>
                    <a:lstStyle/>
                    <a:p>
                      <a:pPr algn="l" rtl="0" fontAlgn="base"/>
                      <a:r>
                        <a:rPr lang="en-US" sz="2400" b="1" i="0" dirty="0">
                          <a:effectLst/>
                          <a:latin typeface="Calibri" panose="020F0502020204030204" pitchFamily="34" charset="0"/>
                        </a:rPr>
                        <a:t>My Sister’s Place </a:t>
                      </a:r>
                      <a:endParaRPr lang="en-US" sz="2400" b="1" i="0" dirty="0">
                        <a:effectLst/>
                      </a:endParaRPr>
                    </a:p>
                  </a:txBody>
                  <a:tcPr>
                    <a:lnL w="9525" cap="flat" cmpd="sng" algn="ctr">
                      <a:solidFill>
                        <a:srgbClr val="2808B8"/>
                      </a:solidFill>
                      <a:prstDash val="solid"/>
                      <a:round/>
                      <a:headEnd type="none" w="med" len="med"/>
                      <a:tailEnd type="none" w="med" len="med"/>
                    </a:lnL>
                    <a:lnR w="9525" cap="flat" cmpd="sng" algn="ctr">
                      <a:solidFill>
                        <a:srgbClr val="D806B8"/>
                      </a:solidFill>
                      <a:prstDash val="solid"/>
                      <a:round/>
                      <a:headEnd type="none" w="med" len="med"/>
                      <a:tailEnd type="none" w="med" len="med"/>
                    </a:lnR>
                    <a:lnT w="9525" cap="flat" cmpd="sng" algn="ctr">
                      <a:solidFill>
                        <a:srgbClr val="B808B8"/>
                      </a:solidFill>
                      <a:prstDash val="solid"/>
                      <a:round/>
                      <a:headEnd type="none" w="med" len="med"/>
                      <a:tailEnd type="none" w="med" len="med"/>
                    </a:lnT>
                    <a:lnB w="9525" cap="flat" cmpd="sng" algn="ctr">
                      <a:solidFill>
                        <a:srgbClr val="D806B8"/>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4286645610"/>
                  </a:ext>
                </a:extLst>
              </a:tr>
              <a:tr h="709747">
                <a:tc>
                  <a:txBody>
                    <a:bodyPr/>
                    <a:lstStyle/>
                    <a:p>
                      <a:pPr algn="l" rtl="0" fontAlgn="base"/>
                      <a:r>
                        <a:rPr lang="en-US" sz="2400" b="1" i="0" dirty="0">
                          <a:effectLst/>
                          <a:latin typeface="Calibri" panose="020F0502020204030204" pitchFamily="34" charset="0"/>
                        </a:rPr>
                        <a:t>Multimedia </a:t>
                      </a:r>
                      <a:endParaRPr lang="en-US" sz="2400" b="1" i="0" dirty="0">
                        <a:effectLst/>
                      </a:endParaRPr>
                    </a:p>
                  </a:txBody>
                  <a:tcPr>
                    <a:lnL w="9525" cap="flat" cmpd="sng" algn="ctr">
                      <a:solidFill>
                        <a:srgbClr val="D806B8"/>
                      </a:solidFill>
                      <a:prstDash val="solid"/>
                      <a:round/>
                      <a:headEnd type="none" w="med" len="med"/>
                      <a:tailEnd type="none" w="med" len="med"/>
                    </a:lnL>
                    <a:lnR w="9525" cap="flat" cmpd="sng" algn="ctr">
                      <a:solidFill>
                        <a:srgbClr val="D806B8"/>
                      </a:solidFill>
                      <a:prstDash val="solid"/>
                      <a:round/>
                      <a:headEnd type="none" w="med" len="med"/>
                      <a:tailEnd type="none" w="med" len="med"/>
                    </a:lnR>
                    <a:lnT w="9525" cap="flat" cmpd="sng" algn="ctr">
                      <a:solidFill>
                        <a:srgbClr val="2808B8"/>
                      </a:solidFill>
                      <a:prstDash val="solid"/>
                      <a:round/>
                      <a:headEnd type="none" w="med" len="med"/>
                      <a:tailEnd type="none" w="med" len="med"/>
                    </a:lnT>
                    <a:lnB>
                      <a:noFill/>
                    </a:lnB>
                    <a:solidFill>
                      <a:schemeClr val="accent6">
                        <a:lumMod val="60000"/>
                        <a:lumOff val="40000"/>
                      </a:schemeClr>
                    </a:solidFill>
                  </a:tcPr>
                </a:tc>
                <a:tc>
                  <a:txBody>
                    <a:bodyPr/>
                    <a:lstStyle/>
                    <a:p>
                      <a:pPr algn="l" rtl="0" fontAlgn="base"/>
                      <a:r>
                        <a:rPr lang="en-US" sz="2400" b="1" i="0">
                          <a:effectLst/>
                          <a:latin typeface="Calibri" panose="020F0502020204030204" pitchFamily="34" charset="0"/>
                        </a:rPr>
                        <a:t>District Alliance for Safe Housing (DASH) </a:t>
                      </a:r>
                      <a:endParaRPr lang="en-US" sz="2400" b="1" i="0">
                        <a:effectLst/>
                      </a:endParaRPr>
                    </a:p>
                  </a:txBody>
                  <a:tcPr>
                    <a:lnL w="9525" cap="flat" cmpd="sng" algn="ctr">
                      <a:solidFill>
                        <a:srgbClr val="D806B8"/>
                      </a:solidFill>
                      <a:prstDash val="solid"/>
                      <a:round/>
                      <a:headEnd type="none" w="med" len="med"/>
                      <a:tailEnd type="none" w="med" len="med"/>
                    </a:lnL>
                    <a:lnR w="9525" cap="flat" cmpd="sng" algn="ctr">
                      <a:solidFill>
                        <a:srgbClr val="D806B8"/>
                      </a:solidFill>
                      <a:prstDash val="solid"/>
                      <a:round/>
                      <a:headEnd type="none" w="med" len="med"/>
                      <a:tailEnd type="none" w="med" len="med"/>
                    </a:lnR>
                    <a:lnT w="9525" cap="flat" cmpd="sng" algn="ctr">
                      <a:solidFill>
                        <a:srgbClr val="D806B8"/>
                      </a:solidFill>
                      <a:prstDash val="solid"/>
                      <a:round/>
                      <a:headEnd type="none" w="med" len="med"/>
                      <a:tailEnd type="none" w="med" len="med"/>
                    </a:lnT>
                    <a:lnB w="9525" cap="flat" cmpd="sng" algn="ctr">
                      <a:solidFill>
                        <a:srgbClr val="D806B8"/>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525785294"/>
                  </a:ext>
                </a:extLst>
              </a:tr>
              <a:tr h="430918">
                <a:tc>
                  <a:txBody>
                    <a:bodyPr/>
                    <a:lstStyle/>
                    <a:p>
                      <a:pPr algn="l" rtl="0" fontAlgn="base"/>
                      <a:r>
                        <a:rPr lang="en-US" sz="2400" b="1" i="0" dirty="0">
                          <a:effectLst/>
                          <a:latin typeface="Calibri" panose="020F0502020204030204" pitchFamily="34" charset="0"/>
                        </a:rPr>
                        <a:t> </a:t>
                      </a:r>
                    </a:p>
                  </a:txBody>
                  <a:tcPr>
                    <a:lnL w="9525" cap="flat" cmpd="sng" algn="ctr">
                      <a:solidFill>
                        <a:srgbClr val="D806B8"/>
                      </a:solidFill>
                      <a:prstDash val="solid"/>
                      <a:round/>
                      <a:headEnd type="none" w="med" len="med"/>
                      <a:tailEnd type="none" w="med" len="med"/>
                    </a:lnL>
                    <a:lnR w="9525" cap="flat" cmpd="sng" algn="ctr">
                      <a:solidFill>
                        <a:srgbClr val="D806B8"/>
                      </a:solidFill>
                      <a:prstDash val="solid"/>
                      <a:round/>
                      <a:headEnd type="none" w="med" len="med"/>
                      <a:tailEnd type="none" w="med" len="med"/>
                    </a:lnR>
                    <a:lnT>
                      <a:noFill/>
                    </a:lnT>
                    <a:lnB>
                      <a:noFill/>
                    </a:lnB>
                    <a:solidFill>
                      <a:schemeClr val="accent6">
                        <a:lumMod val="60000"/>
                        <a:lumOff val="40000"/>
                      </a:schemeClr>
                    </a:solidFill>
                  </a:tcPr>
                </a:tc>
                <a:tc>
                  <a:txBody>
                    <a:bodyPr/>
                    <a:lstStyle/>
                    <a:p>
                      <a:pPr algn="l" rtl="0" fontAlgn="base"/>
                      <a:r>
                        <a:rPr lang="en-US" sz="2400" b="1" i="0">
                          <a:effectLst/>
                          <a:latin typeface="Calibri" panose="020F0502020204030204" pitchFamily="34" charset="0"/>
                        </a:rPr>
                        <a:t>Rock Creek Conservancy  </a:t>
                      </a:r>
                      <a:endParaRPr lang="en-US" sz="2400" b="1" i="0">
                        <a:effectLst/>
                      </a:endParaRPr>
                    </a:p>
                  </a:txBody>
                  <a:tcPr>
                    <a:lnL w="9525" cap="flat" cmpd="sng" algn="ctr">
                      <a:solidFill>
                        <a:srgbClr val="D806B8"/>
                      </a:solidFill>
                      <a:prstDash val="solid"/>
                      <a:round/>
                      <a:headEnd type="none" w="med" len="med"/>
                      <a:tailEnd type="none" w="med" len="med"/>
                    </a:lnL>
                    <a:lnR w="9525" cap="flat" cmpd="sng" algn="ctr">
                      <a:solidFill>
                        <a:srgbClr val="6810B8"/>
                      </a:solidFill>
                      <a:prstDash val="solid"/>
                      <a:round/>
                      <a:headEnd type="none" w="med" len="med"/>
                      <a:tailEnd type="none" w="med" len="med"/>
                    </a:lnR>
                    <a:lnT w="9525" cap="flat" cmpd="sng" algn="ctr">
                      <a:solidFill>
                        <a:srgbClr val="D806B8"/>
                      </a:solidFill>
                      <a:prstDash val="solid"/>
                      <a:round/>
                      <a:headEnd type="none" w="med" len="med"/>
                      <a:tailEnd type="none" w="med" len="med"/>
                    </a:lnT>
                    <a:lnB w="9525" cap="flat" cmpd="sng" algn="ctr">
                      <a:solidFill>
                        <a:srgbClr val="6810B8"/>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029261841"/>
                  </a:ext>
                </a:extLst>
              </a:tr>
              <a:tr h="430918">
                <a:tc>
                  <a:txBody>
                    <a:bodyPr/>
                    <a:lstStyle/>
                    <a:p>
                      <a:pPr algn="l" rtl="0" fontAlgn="base"/>
                      <a:r>
                        <a:rPr lang="en-US" sz="2400" b="1" i="0" dirty="0">
                          <a:effectLst/>
                          <a:latin typeface="Calibri" panose="020F0502020204030204" pitchFamily="34" charset="0"/>
                        </a:rPr>
                        <a:t> </a:t>
                      </a:r>
                    </a:p>
                  </a:txBody>
                  <a:tcPr>
                    <a:lnL w="9525" cap="flat" cmpd="sng" algn="ctr">
                      <a:solidFill>
                        <a:srgbClr val="000FB8"/>
                      </a:solidFill>
                      <a:prstDash val="solid"/>
                      <a:round/>
                      <a:headEnd type="none" w="med" len="med"/>
                      <a:tailEnd type="none" w="med" len="med"/>
                    </a:lnL>
                    <a:lnR w="9525" cap="flat" cmpd="sng" algn="ctr">
                      <a:solidFill>
                        <a:srgbClr val="000FB8"/>
                      </a:solidFill>
                      <a:prstDash val="solid"/>
                      <a:round/>
                      <a:headEnd type="none" w="med" len="med"/>
                      <a:tailEnd type="none" w="med" len="med"/>
                    </a:lnR>
                    <a:lnT>
                      <a:noFill/>
                    </a:lnT>
                    <a:lnB w="9525" cap="flat" cmpd="sng" algn="ctr">
                      <a:solidFill>
                        <a:srgbClr val="000FB8"/>
                      </a:solidFill>
                      <a:prstDash val="solid"/>
                      <a:round/>
                      <a:headEnd type="none" w="med" len="med"/>
                      <a:tailEnd type="none" w="med" len="med"/>
                    </a:lnB>
                    <a:solidFill>
                      <a:schemeClr val="accent6">
                        <a:lumMod val="60000"/>
                        <a:lumOff val="40000"/>
                      </a:schemeClr>
                    </a:solidFill>
                  </a:tcPr>
                </a:tc>
                <a:tc>
                  <a:txBody>
                    <a:bodyPr/>
                    <a:lstStyle/>
                    <a:p>
                      <a:pPr algn="l" rtl="0" fontAlgn="base"/>
                      <a:r>
                        <a:rPr lang="en-US" sz="2400" b="1" i="0" dirty="0">
                          <a:effectLst/>
                          <a:latin typeface="Calibri" panose="020F0502020204030204" pitchFamily="34" charset="0"/>
                        </a:rPr>
                        <a:t>Stoddard Baptist Nursing Home </a:t>
                      </a:r>
                      <a:endParaRPr lang="en-US" sz="2400" b="1" i="0" dirty="0">
                        <a:effectLst/>
                      </a:endParaRPr>
                    </a:p>
                  </a:txBody>
                  <a:tcPr>
                    <a:lnL w="9525" cap="flat" cmpd="sng" algn="ctr">
                      <a:solidFill>
                        <a:srgbClr val="000FB8"/>
                      </a:solidFill>
                      <a:prstDash val="solid"/>
                      <a:round/>
                      <a:headEnd type="none" w="med" len="med"/>
                      <a:tailEnd type="none" w="med" len="med"/>
                    </a:lnL>
                    <a:lnR w="9525" cap="flat" cmpd="sng" algn="ctr">
                      <a:solidFill>
                        <a:srgbClr val="3012B8"/>
                      </a:solidFill>
                      <a:prstDash val="solid"/>
                      <a:round/>
                      <a:headEnd type="none" w="med" len="med"/>
                      <a:tailEnd type="none" w="med" len="med"/>
                    </a:lnR>
                    <a:lnT w="9525" cap="flat" cmpd="sng" algn="ctr">
                      <a:solidFill>
                        <a:srgbClr val="6810B8"/>
                      </a:solidFill>
                      <a:prstDash val="solid"/>
                      <a:round/>
                      <a:headEnd type="none" w="med" len="med"/>
                      <a:tailEnd type="none" w="med" len="med"/>
                    </a:lnT>
                    <a:lnB w="9525" cap="flat" cmpd="sng" algn="ctr">
                      <a:solidFill>
                        <a:srgbClr val="3012B8"/>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462573948"/>
                  </a:ext>
                </a:extLst>
              </a:tr>
              <a:tr h="744362">
                <a:tc>
                  <a:txBody>
                    <a:bodyPr/>
                    <a:lstStyle/>
                    <a:p>
                      <a:pPr algn="l" rtl="0" fontAlgn="base"/>
                      <a:r>
                        <a:rPr lang="en-US" sz="2400" b="1" i="0" dirty="0">
                          <a:effectLst/>
                          <a:latin typeface="Calibri" panose="020F0502020204030204" pitchFamily="34" charset="0"/>
                        </a:rPr>
                        <a:t>Virtual Series </a:t>
                      </a:r>
                      <a:endParaRPr lang="en-US" sz="2400" b="1" i="0" dirty="0">
                        <a:effectLst/>
                      </a:endParaRPr>
                    </a:p>
                  </a:txBody>
                  <a:tcPr>
                    <a:lnL w="9525" cap="flat" cmpd="sng" algn="ctr">
                      <a:solidFill>
                        <a:srgbClr val="3012B8"/>
                      </a:solidFill>
                      <a:prstDash val="solid"/>
                      <a:round/>
                      <a:headEnd type="none" w="med" len="med"/>
                      <a:tailEnd type="none" w="med" len="med"/>
                    </a:lnL>
                    <a:lnR w="9525" cap="flat" cmpd="sng" algn="ctr">
                      <a:solidFill>
                        <a:srgbClr val="3012B8"/>
                      </a:solidFill>
                      <a:prstDash val="solid"/>
                      <a:round/>
                      <a:headEnd type="none" w="med" len="med"/>
                      <a:tailEnd type="none" w="med" len="med"/>
                    </a:lnR>
                    <a:lnT w="9525" cap="flat" cmpd="sng" algn="ctr">
                      <a:solidFill>
                        <a:srgbClr val="000FB8"/>
                      </a:solidFill>
                      <a:prstDash val="solid"/>
                      <a:round/>
                      <a:headEnd type="none" w="med" len="med"/>
                      <a:tailEnd type="none" w="med" len="med"/>
                    </a:lnT>
                    <a:lnB>
                      <a:noFill/>
                    </a:lnB>
                    <a:solidFill>
                      <a:schemeClr val="accent4">
                        <a:lumMod val="60000"/>
                        <a:lumOff val="40000"/>
                      </a:schemeClr>
                    </a:solidFill>
                  </a:tcPr>
                </a:tc>
                <a:tc>
                  <a:txBody>
                    <a:bodyPr/>
                    <a:lstStyle/>
                    <a:p>
                      <a:pPr algn="l" rtl="0" fontAlgn="base"/>
                      <a:r>
                        <a:rPr lang="en-US" sz="2400" b="1" i="0" dirty="0">
                          <a:effectLst/>
                          <a:latin typeface="Calibri" panose="020F0502020204030204" pitchFamily="34" charset="0"/>
                        </a:rPr>
                        <a:t>Academy of Hope- Adult Public Charter School </a:t>
                      </a:r>
                      <a:endParaRPr lang="en-US" sz="2400" b="1" i="0" dirty="0">
                        <a:effectLst/>
                      </a:endParaRPr>
                    </a:p>
                  </a:txBody>
                  <a:tcPr>
                    <a:lnL w="9525" cap="flat" cmpd="sng" algn="ctr">
                      <a:solidFill>
                        <a:srgbClr val="3012B8"/>
                      </a:solidFill>
                      <a:prstDash val="solid"/>
                      <a:round/>
                      <a:headEnd type="none" w="med" len="med"/>
                      <a:tailEnd type="none" w="med" len="med"/>
                    </a:lnL>
                    <a:lnR w="9525" cap="flat" cmpd="sng" algn="ctr">
                      <a:solidFill>
                        <a:srgbClr val="3012B8"/>
                      </a:solidFill>
                      <a:prstDash val="solid"/>
                      <a:round/>
                      <a:headEnd type="none" w="med" len="med"/>
                      <a:tailEnd type="none" w="med" len="med"/>
                    </a:lnR>
                    <a:lnT w="9525" cap="flat" cmpd="sng" algn="ctr">
                      <a:solidFill>
                        <a:srgbClr val="3012B8"/>
                      </a:solidFill>
                      <a:prstDash val="solid"/>
                      <a:round/>
                      <a:headEnd type="none" w="med" len="med"/>
                      <a:tailEnd type="none" w="med" len="med"/>
                    </a:lnT>
                    <a:lnB w="9525" cap="flat" cmpd="sng" algn="ctr">
                      <a:solidFill>
                        <a:srgbClr val="3012B8"/>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13271980"/>
                  </a:ext>
                </a:extLst>
              </a:tr>
            </a:tbl>
          </a:graphicData>
        </a:graphic>
      </p:graphicFrame>
      <p:sp>
        <p:nvSpPr>
          <p:cNvPr id="12" name="Rectangle 1">
            <a:extLst>
              <a:ext uri="{FF2B5EF4-FFF2-40B4-BE49-F238E27FC236}">
                <a16:creationId xmlns:a16="http://schemas.microsoft.com/office/drawing/2014/main" id="{1311C52B-6D4E-4847-AA36-66E912ECBF4E}"/>
              </a:ext>
            </a:extLst>
          </p:cNvPr>
          <p:cNvSpPr>
            <a:spLocks noChangeArrowheads="1"/>
          </p:cNvSpPr>
          <p:nvPr/>
        </p:nvSpPr>
        <p:spPr bwMode="auto">
          <a:xfrm>
            <a:off x="-1631110" y="2312522"/>
            <a:ext cx="37853558"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3455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2" name="Group 2"/>
          <p:cNvGrpSpPr/>
          <p:nvPr/>
        </p:nvGrpSpPr>
        <p:grpSpPr>
          <a:xfrm>
            <a:off x="1469718" y="1314450"/>
            <a:ext cx="15245514" cy="7658100"/>
            <a:chOff x="0" y="0"/>
            <a:chExt cx="43506949" cy="17785064"/>
          </a:xfrm>
        </p:grpSpPr>
        <p:sp>
          <p:nvSpPr>
            <p:cNvPr id="3" name="Freeform 3"/>
            <p:cNvSpPr/>
            <p:nvPr/>
          </p:nvSpPr>
          <p:spPr>
            <a:xfrm>
              <a:off x="72390" y="72390"/>
              <a:ext cx="43362168" cy="17640284"/>
            </a:xfrm>
            <a:custGeom>
              <a:avLst/>
              <a:gdLst/>
              <a:ahLst/>
              <a:cxnLst/>
              <a:rect l="l" t="t" r="r" b="b"/>
              <a:pathLst>
                <a:path w="43362168" h="17640284">
                  <a:moveTo>
                    <a:pt x="0" y="0"/>
                  </a:moveTo>
                  <a:lnTo>
                    <a:pt x="43362168" y="0"/>
                  </a:lnTo>
                  <a:lnTo>
                    <a:pt x="43362168" y="17640284"/>
                  </a:lnTo>
                  <a:lnTo>
                    <a:pt x="0" y="17640284"/>
                  </a:lnTo>
                  <a:lnTo>
                    <a:pt x="0" y="0"/>
                  </a:lnTo>
                  <a:close/>
                </a:path>
              </a:pathLst>
            </a:custGeom>
            <a:solidFill>
              <a:schemeClr val="accent1"/>
            </a:solidFill>
          </p:spPr>
        </p:sp>
        <p:sp>
          <p:nvSpPr>
            <p:cNvPr id="4" name="Freeform 4"/>
            <p:cNvSpPr/>
            <p:nvPr/>
          </p:nvSpPr>
          <p:spPr>
            <a:xfrm>
              <a:off x="0" y="0"/>
              <a:ext cx="43506951" cy="17785063"/>
            </a:xfrm>
            <a:custGeom>
              <a:avLst/>
              <a:gdLst/>
              <a:ahLst/>
              <a:cxnLst/>
              <a:rect l="l" t="t" r="r" b="b"/>
              <a:pathLst>
                <a:path w="43506951" h="17785063">
                  <a:moveTo>
                    <a:pt x="43362169" y="17640284"/>
                  </a:moveTo>
                  <a:lnTo>
                    <a:pt x="43506951" y="17640284"/>
                  </a:lnTo>
                  <a:lnTo>
                    <a:pt x="43506951" y="17785063"/>
                  </a:lnTo>
                  <a:lnTo>
                    <a:pt x="43362169" y="17785063"/>
                  </a:lnTo>
                  <a:lnTo>
                    <a:pt x="43362169" y="17640284"/>
                  </a:lnTo>
                  <a:close/>
                  <a:moveTo>
                    <a:pt x="0" y="144780"/>
                  </a:moveTo>
                  <a:lnTo>
                    <a:pt x="144780" y="144780"/>
                  </a:lnTo>
                  <a:lnTo>
                    <a:pt x="144780" y="17640284"/>
                  </a:lnTo>
                  <a:lnTo>
                    <a:pt x="0" y="17640284"/>
                  </a:lnTo>
                  <a:lnTo>
                    <a:pt x="0" y="144780"/>
                  </a:lnTo>
                  <a:close/>
                  <a:moveTo>
                    <a:pt x="0" y="17640284"/>
                  </a:moveTo>
                  <a:lnTo>
                    <a:pt x="144780" y="17640284"/>
                  </a:lnTo>
                  <a:lnTo>
                    <a:pt x="144780" y="17785063"/>
                  </a:lnTo>
                  <a:lnTo>
                    <a:pt x="0" y="17785063"/>
                  </a:lnTo>
                  <a:lnTo>
                    <a:pt x="0" y="17640284"/>
                  </a:lnTo>
                  <a:close/>
                  <a:moveTo>
                    <a:pt x="43362169" y="144780"/>
                  </a:moveTo>
                  <a:lnTo>
                    <a:pt x="43506951" y="144780"/>
                  </a:lnTo>
                  <a:lnTo>
                    <a:pt x="43506951" y="17640284"/>
                  </a:lnTo>
                  <a:lnTo>
                    <a:pt x="43362169" y="17640284"/>
                  </a:lnTo>
                  <a:lnTo>
                    <a:pt x="43362169" y="144780"/>
                  </a:lnTo>
                  <a:close/>
                  <a:moveTo>
                    <a:pt x="144780" y="17640284"/>
                  </a:moveTo>
                  <a:lnTo>
                    <a:pt x="43362169" y="17640284"/>
                  </a:lnTo>
                  <a:lnTo>
                    <a:pt x="43362169" y="17785063"/>
                  </a:lnTo>
                  <a:lnTo>
                    <a:pt x="144780" y="17785063"/>
                  </a:lnTo>
                  <a:lnTo>
                    <a:pt x="144780" y="17640284"/>
                  </a:lnTo>
                  <a:close/>
                  <a:moveTo>
                    <a:pt x="43362169" y="0"/>
                  </a:moveTo>
                  <a:lnTo>
                    <a:pt x="43506951" y="0"/>
                  </a:lnTo>
                  <a:lnTo>
                    <a:pt x="43506951" y="144780"/>
                  </a:lnTo>
                  <a:lnTo>
                    <a:pt x="43362169" y="144780"/>
                  </a:lnTo>
                  <a:lnTo>
                    <a:pt x="43362169" y="0"/>
                  </a:lnTo>
                  <a:close/>
                  <a:moveTo>
                    <a:pt x="0" y="0"/>
                  </a:moveTo>
                  <a:lnTo>
                    <a:pt x="144780" y="0"/>
                  </a:lnTo>
                  <a:lnTo>
                    <a:pt x="144780" y="144780"/>
                  </a:lnTo>
                  <a:lnTo>
                    <a:pt x="0" y="144780"/>
                  </a:lnTo>
                  <a:lnTo>
                    <a:pt x="0" y="0"/>
                  </a:lnTo>
                  <a:close/>
                  <a:moveTo>
                    <a:pt x="144780" y="0"/>
                  </a:moveTo>
                  <a:lnTo>
                    <a:pt x="43362169" y="0"/>
                  </a:lnTo>
                  <a:lnTo>
                    <a:pt x="43362169" y="144780"/>
                  </a:lnTo>
                  <a:lnTo>
                    <a:pt x="144780" y="144780"/>
                  </a:lnTo>
                  <a:lnTo>
                    <a:pt x="144780" y="0"/>
                  </a:lnTo>
                  <a:close/>
                </a:path>
              </a:pathLst>
            </a:custGeom>
            <a:solidFill>
              <a:srgbClr val="E42308"/>
            </a:solidFill>
          </p:spPr>
        </p:sp>
      </p:grpSp>
      <p:grpSp>
        <p:nvGrpSpPr>
          <p:cNvPr id="5" name="Group 5"/>
          <p:cNvGrpSpPr/>
          <p:nvPr/>
        </p:nvGrpSpPr>
        <p:grpSpPr>
          <a:xfrm>
            <a:off x="1905000" y="2744943"/>
            <a:ext cx="14086954" cy="5801059"/>
            <a:chOff x="-447064" y="-1728048"/>
            <a:chExt cx="18782604" cy="7734746"/>
          </a:xfrm>
        </p:grpSpPr>
        <p:sp>
          <p:nvSpPr>
            <p:cNvPr id="6" name="TextBox 6"/>
            <p:cNvSpPr txBox="1"/>
            <p:nvPr/>
          </p:nvSpPr>
          <p:spPr>
            <a:xfrm>
              <a:off x="-447064" y="-1728048"/>
              <a:ext cx="18398609" cy="5283498"/>
            </a:xfrm>
            <a:prstGeom prst="rect">
              <a:avLst/>
            </a:prstGeom>
          </p:spPr>
          <p:txBody>
            <a:bodyPr lIns="0" tIns="0" rIns="0" bIns="0" rtlCol="0" anchor="t">
              <a:spAutoFit/>
            </a:bodyPr>
            <a:lstStyle/>
            <a:p>
              <a:pPr>
                <a:lnSpc>
                  <a:spcPts val="10823"/>
                </a:lnSpc>
              </a:pPr>
              <a:r>
                <a:rPr lang="en-US" sz="8000" b="1" spc="351" dirty="0">
                  <a:solidFill>
                    <a:srgbClr val="F2EFEB"/>
                  </a:solidFill>
                  <a:latin typeface="League Spartan"/>
                </a:rPr>
                <a:t>PARTNERSHIPS &amp; ENGAGEMENT</a:t>
              </a:r>
            </a:p>
            <a:p>
              <a:pPr marL="1028700" lvl="1" indent="-571500">
                <a:lnSpc>
                  <a:spcPts val="10823"/>
                </a:lnSpc>
                <a:buFont typeface="Arial" panose="020B0604020202020204" pitchFamily="34" charset="0"/>
                <a:buChar char="•"/>
              </a:pPr>
              <a:r>
                <a:rPr lang="en-US" sz="4000" b="1" i="0" spc="351" dirty="0">
                  <a:solidFill>
                    <a:srgbClr val="F2EFEB"/>
                  </a:solidFill>
                  <a:latin typeface="League Spartan"/>
                </a:rPr>
                <a:t>Volunteer Appreciation Awards</a:t>
              </a:r>
            </a:p>
          </p:txBody>
        </p:sp>
        <p:sp>
          <p:nvSpPr>
            <p:cNvPr id="7" name="TextBox 7"/>
            <p:cNvSpPr txBox="1"/>
            <p:nvPr/>
          </p:nvSpPr>
          <p:spPr>
            <a:xfrm>
              <a:off x="-63069" y="5183054"/>
              <a:ext cx="18398609" cy="823644"/>
            </a:xfrm>
            <a:prstGeom prst="rect">
              <a:avLst/>
            </a:prstGeom>
          </p:spPr>
          <p:txBody>
            <a:bodyPr lIns="0" tIns="0" rIns="0" bIns="0" rtlCol="0" anchor="t">
              <a:spAutoFit/>
            </a:bodyPr>
            <a:lstStyle/>
            <a:p>
              <a:pPr>
                <a:lnSpc>
                  <a:spcPts val="5400"/>
                </a:lnSpc>
              </a:pPr>
              <a:r>
                <a:rPr lang="en-US" sz="3600" b="0" i="0" spc="36" dirty="0">
                  <a:solidFill>
                    <a:srgbClr val="F2EFEB"/>
                  </a:solidFill>
                  <a:latin typeface="Lato"/>
                </a:rPr>
                <a:t>Jaida Jackson, Partnership Engagement Specialist</a:t>
              </a:r>
              <a:endParaRPr lang="en-US" sz="3599" b="0" i="0" spc="35" dirty="0">
                <a:solidFill>
                  <a:srgbClr val="F2EFEB"/>
                </a:solidFill>
                <a:latin typeface="Lato"/>
              </a:endParaRPr>
            </a:p>
          </p:txBody>
        </p:sp>
      </p:grpSp>
      <p:pic>
        <p:nvPicPr>
          <p:cNvPr id="8" name="Picture 8"/>
          <p:cNvPicPr>
            <a:picLocks noChangeAspect="1"/>
          </p:cNvPicPr>
          <p:nvPr/>
        </p:nvPicPr>
        <p:blipFill>
          <a:blip r:embed="rId2"/>
          <a:srcRect/>
          <a:stretch>
            <a:fillRect/>
          </a:stretch>
        </p:blipFill>
        <p:spPr>
          <a:xfrm>
            <a:off x="13354050" y="9258300"/>
            <a:ext cx="3361181" cy="655430"/>
          </a:xfrm>
          <a:prstGeom prst="rect">
            <a:avLst/>
          </a:prstGeom>
        </p:spPr>
      </p:pic>
      <p:sp>
        <p:nvSpPr>
          <p:cNvPr id="10" name="AutoShape 10"/>
          <p:cNvSpPr/>
          <p:nvPr/>
        </p:nvSpPr>
        <p:spPr>
          <a:xfrm>
            <a:off x="13596095" y="0"/>
            <a:ext cx="3663205" cy="3516633"/>
          </a:xfrm>
          <a:prstGeom prst="rect">
            <a:avLst/>
          </a:prstGeom>
          <a:solidFill>
            <a:srgbClr val="E42308"/>
          </a:solidFill>
        </p:spPr>
      </p:sp>
      <p:pic>
        <p:nvPicPr>
          <p:cNvPr id="11" name="Picture 11"/>
          <p:cNvPicPr>
            <a:picLocks noChangeAspect="1"/>
          </p:cNvPicPr>
          <p:nvPr/>
        </p:nvPicPr>
        <p:blipFill>
          <a:blip r:embed="rId3"/>
          <a:srcRect/>
          <a:stretch>
            <a:fillRect/>
          </a:stretch>
        </p:blipFill>
        <p:spPr>
          <a:xfrm>
            <a:off x="13798350" y="1740998"/>
            <a:ext cx="3258694" cy="1352358"/>
          </a:xfrm>
          <a:prstGeom prst="rect">
            <a:avLst/>
          </a:prstGeom>
        </p:spPr>
      </p:pic>
    </p:spTree>
    <p:extLst>
      <p:ext uri="{BB962C8B-B14F-4D97-AF65-F5344CB8AC3E}">
        <p14:creationId xmlns:p14="http://schemas.microsoft.com/office/powerpoint/2010/main" val="3104285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2" name="Group 2"/>
          <p:cNvGrpSpPr/>
          <p:nvPr/>
        </p:nvGrpSpPr>
        <p:grpSpPr>
          <a:xfrm>
            <a:off x="803410" y="139715"/>
            <a:ext cx="15946457" cy="8988055"/>
            <a:chOff x="0" y="-581755"/>
            <a:chExt cx="44197175" cy="18366818"/>
          </a:xfrm>
        </p:grpSpPr>
        <p:sp>
          <p:nvSpPr>
            <p:cNvPr id="3" name="Freeform 3"/>
            <p:cNvSpPr/>
            <p:nvPr/>
          </p:nvSpPr>
          <p:spPr>
            <a:xfrm>
              <a:off x="72390" y="-581755"/>
              <a:ext cx="44124785" cy="18294429"/>
            </a:xfrm>
            <a:custGeom>
              <a:avLst/>
              <a:gdLst/>
              <a:ahLst/>
              <a:cxnLst/>
              <a:rect l="l" t="t" r="r" b="b"/>
              <a:pathLst>
                <a:path w="43362168" h="17640284">
                  <a:moveTo>
                    <a:pt x="0" y="0"/>
                  </a:moveTo>
                  <a:lnTo>
                    <a:pt x="43362168" y="0"/>
                  </a:lnTo>
                  <a:lnTo>
                    <a:pt x="43362168" y="17640284"/>
                  </a:lnTo>
                  <a:lnTo>
                    <a:pt x="0" y="17640284"/>
                  </a:lnTo>
                  <a:lnTo>
                    <a:pt x="0" y="0"/>
                  </a:lnTo>
                  <a:close/>
                </a:path>
              </a:pathLst>
            </a:custGeom>
            <a:solidFill>
              <a:schemeClr val="accent1"/>
            </a:solidFill>
          </p:spPr>
          <p:txBody>
            <a:bodyPr/>
            <a:lstStyle/>
            <a:p>
              <a:endParaRPr lang="en-US" dirty="0"/>
            </a:p>
          </p:txBody>
        </p:sp>
        <p:sp>
          <p:nvSpPr>
            <p:cNvPr id="4" name="Freeform 4"/>
            <p:cNvSpPr/>
            <p:nvPr/>
          </p:nvSpPr>
          <p:spPr>
            <a:xfrm>
              <a:off x="0" y="0"/>
              <a:ext cx="43506951" cy="17785063"/>
            </a:xfrm>
            <a:custGeom>
              <a:avLst/>
              <a:gdLst/>
              <a:ahLst/>
              <a:cxnLst/>
              <a:rect l="l" t="t" r="r" b="b"/>
              <a:pathLst>
                <a:path w="43506951" h="17785063">
                  <a:moveTo>
                    <a:pt x="43362169" y="17640284"/>
                  </a:moveTo>
                  <a:lnTo>
                    <a:pt x="43506951" y="17640284"/>
                  </a:lnTo>
                  <a:lnTo>
                    <a:pt x="43506951" y="17785063"/>
                  </a:lnTo>
                  <a:lnTo>
                    <a:pt x="43362169" y="17785063"/>
                  </a:lnTo>
                  <a:lnTo>
                    <a:pt x="43362169" y="17640284"/>
                  </a:lnTo>
                  <a:close/>
                  <a:moveTo>
                    <a:pt x="0" y="144780"/>
                  </a:moveTo>
                  <a:lnTo>
                    <a:pt x="144780" y="144780"/>
                  </a:lnTo>
                  <a:lnTo>
                    <a:pt x="144780" y="17640284"/>
                  </a:lnTo>
                  <a:lnTo>
                    <a:pt x="0" y="17640284"/>
                  </a:lnTo>
                  <a:lnTo>
                    <a:pt x="0" y="144780"/>
                  </a:lnTo>
                  <a:close/>
                  <a:moveTo>
                    <a:pt x="0" y="17640284"/>
                  </a:moveTo>
                  <a:lnTo>
                    <a:pt x="144780" y="17640284"/>
                  </a:lnTo>
                  <a:lnTo>
                    <a:pt x="144780" y="17785063"/>
                  </a:lnTo>
                  <a:lnTo>
                    <a:pt x="0" y="17785063"/>
                  </a:lnTo>
                  <a:lnTo>
                    <a:pt x="0" y="17640284"/>
                  </a:lnTo>
                  <a:close/>
                  <a:moveTo>
                    <a:pt x="43362169" y="144780"/>
                  </a:moveTo>
                  <a:lnTo>
                    <a:pt x="43506951" y="144780"/>
                  </a:lnTo>
                  <a:lnTo>
                    <a:pt x="43506951" y="17640284"/>
                  </a:lnTo>
                  <a:lnTo>
                    <a:pt x="43362169" y="17640284"/>
                  </a:lnTo>
                  <a:lnTo>
                    <a:pt x="43362169" y="144780"/>
                  </a:lnTo>
                  <a:close/>
                  <a:moveTo>
                    <a:pt x="144780" y="17640284"/>
                  </a:moveTo>
                  <a:lnTo>
                    <a:pt x="43362169" y="17640284"/>
                  </a:lnTo>
                  <a:lnTo>
                    <a:pt x="43362169" y="17785063"/>
                  </a:lnTo>
                  <a:lnTo>
                    <a:pt x="144780" y="17785063"/>
                  </a:lnTo>
                  <a:lnTo>
                    <a:pt x="144780" y="17640284"/>
                  </a:lnTo>
                  <a:close/>
                  <a:moveTo>
                    <a:pt x="43362169" y="0"/>
                  </a:moveTo>
                  <a:lnTo>
                    <a:pt x="43506951" y="0"/>
                  </a:lnTo>
                  <a:lnTo>
                    <a:pt x="43506951" y="144780"/>
                  </a:lnTo>
                  <a:lnTo>
                    <a:pt x="43362169" y="144780"/>
                  </a:lnTo>
                  <a:lnTo>
                    <a:pt x="43362169" y="0"/>
                  </a:lnTo>
                  <a:close/>
                  <a:moveTo>
                    <a:pt x="0" y="0"/>
                  </a:moveTo>
                  <a:lnTo>
                    <a:pt x="144780" y="0"/>
                  </a:lnTo>
                  <a:lnTo>
                    <a:pt x="144780" y="144780"/>
                  </a:lnTo>
                  <a:lnTo>
                    <a:pt x="0" y="144780"/>
                  </a:lnTo>
                  <a:lnTo>
                    <a:pt x="0" y="0"/>
                  </a:lnTo>
                  <a:close/>
                  <a:moveTo>
                    <a:pt x="144780" y="0"/>
                  </a:moveTo>
                  <a:lnTo>
                    <a:pt x="43362169" y="0"/>
                  </a:lnTo>
                  <a:lnTo>
                    <a:pt x="43362169" y="144780"/>
                  </a:lnTo>
                  <a:lnTo>
                    <a:pt x="144780" y="144780"/>
                  </a:lnTo>
                  <a:lnTo>
                    <a:pt x="144780" y="0"/>
                  </a:lnTo>
                  <a:close/>
                </a:path>
              </a:pathLst>
            </a:custGeom>
            <a:solidFill>
              <a:srgbClr val="E42308"/>
            </a:solidFill>
          </p:spPr>
        </p:sp>
      </p:grpSp>
      <p:grpSp>
        <p:nvGrpSpPr>
          <p:cNvPr id="5" name="Group 5"/>
          <p:cNvGrpSpPr/>
          <p:nvPr/>
        </p:nvGrpSpPr>
        <p:grpSpPr>
          <a:xfrm>
            <a:off x="1325914" y="899628"/>
            <a:ext cx="14101783" cy="7432804"/>
            <a:chOff x="-527528" y="-2745107"/>
            <a:chExt cx="18926137" cy="13204988"/>
          </a:xfrm>
        </p:grpSpPr>
        <p:sp>
          <p:nvSpPr>
            <p:cNvPr id="6" name="TextBox 6"/>
            <p:cNvSpPr txBox="1"/>
            <p:nvPr/>
          </p:nvSpPr>
          <p:spPr>
            <a:xfrm>
              <a:off x="-527528" y="-2745107"/>
              <a:ext cx="18398612" cy="13204988"/>
            </a:xfrm>
            <a:prstGeom prst="rect">
              <a:avLst/>
            </a:prstGeom>
          </p:spPr>
          <p:txBody>
            <a:bodyPr lIns="0" tIns="0" rIns="0" bIns="0" rtlCol="0" anchor="t">
              <a:spAutoFit/>
            </a:bodyPr>
            <a:lstStyle/>
            <a:p>
              <a:r>
                <a:rPr lang="en-US" sz="4800" b="1" spc="351" dirty="0">
                  <a:solidFill>
                    <a:srgbClr val="F2EFEB"/>
                  </a:solidFill>
                  <a:latin typeface="League Spartan"/>
                </a:rPr>
                <a:t>Volunteer Appreciation Awards</a:t>
              </a:r>
            </a:p>
            <a:p>
              <a:endParaRPr lang="en-US" sz="1200" dirty="0">
                <a:solidFill>
                  <a:schemeClr val="bg1"/>
                </a:solidFill>
              </a:endParaRPr>
            </a:p>
            <a:p>
              <a:endParaRPr lang="en-US" sz="5400" b="1" dirty="0">
                <a:solidFill>
                  <a:schemeClr val="bg1"/>
                </a:solidFill>
              </a:endParaRPr>
            </a:p>
            <a:p>
              <a:endParaRPr lang="en-US" sz="5400" b="1" spc="351" dirty="0">
                <a:solidFill>
                  <a:srgbClr val="F2EFEB"/>
                </a:solidFill>
                <a:latin typeface="League Spartan"/>
              </a:endParaRPr>
            </a:p>
            <a:p>
              <a:endParaRPr lang="en-US" sz="5400" b="1" spc="351" dirty="0">
                <a:solidFill>
                  <a:srgbClr val="F2EFEB"/>
                </a:solidFill>
                <a:latin typeface="League Spartan"/>
              </a:endParaRPr>
            </a:p>
            <a:p>
              <a:pPr>
                <a:lnSpc>
                  <a:spcPts val="10823"/>
                </a:lnSpc>
              </a:pPr>
              <a:endParaRPr lang="en-US" sz="5400" b="1" spc="351" dirty="0">
                <a:solidFill>
                  <a:srgbClr val="F2EFEB"/>
                </a:solidFill>
                <a:latin typeface="League Spartan"/>
              </a:endParaRPr>
            </a:p>
            <a:p>
              <a:pPr>
                <a:lnSpc>
                  <a:spcPts val="10823"/>
                </a:lnSpc>
              </a:pPr>
              <a:endParaRPr lang="en-US" sz="5400" b="1" spc="351" dirty="0">
                <a:solidFill>
                  <a:srgbClr val="F2EFEB"/>
                </a:solidFill>
                <a:latin typeface="League Spartan"/>
              </a:endParaRPr>
            </a:p>
            <a:p>
              <a:pPr>
                <a:lnSpc>
                  <a:spcPts val="10823"/>
                </a:lnSpc>
              </a:pPr>
              <a:endParaRPr lang="en-US" sz="5400" b="1" spc="351" dirty="0">
                <a:solidFill>
                  <a:srgbClr val="F2EFEB"/>
                </a:solidFill>
                <a:latin typeface="League Spartan"/>
              </a:endParaRPr>
            </a:p>
          </p:txBody>
        </p:sp>
        <p:sp>
          <p:nvSpPr>
            <p:cNvPr id="7" name="TextBox 7"/>
            <p:cNvSpPr txBox="1"/>
            <p:nvPr/>
          </p:nvSpPr>
          <p:spPr>
            <a:xfrm>
              <a:off x="0" y="4368168"/>
              <a:ext cx="18398609" cy="2327620"/>
            </a:xfrm>
            <a:prstGeom prst="rect">
              <a:avLst/>
            </a:prstGeom>
          </p:spPr>
          <p:txBody>
            <a:bodyPr lIns="0" tIns="0" rIns="0" bIns="0" rtlCol="0" anchor="t">
              <a:spAutoFit/>
            </a:bodyPr>
            <a:lstStyle/>
            <a:p>
              <a:pPr>
                <a:lnSpc>
                  <a:spcPts val="5399"/>
                </a:lnSpc>
              </a:pPr>
              <a:endParaRPr lang="en-US" sz="3599" spc="35" dirty="0">
                <a:solidFill>
                  <a:srgbClr val="F2EFEB"/>
                </a:solidFill>
                <a:latin typeface="Lato"/>
              </a:endParaRPr>
            </a:p>
            <a:p>
              <a:pPr>
                <a:lnSpc>
                  <a:spcPts val="5399"/>
                </a:lnSpc>
              </a:pPr>
              <a:endParaRPr lang="en-US" sz="3599" spc="35" dirty="0">
                <a:solidFill>
                  <a:srgbClr val="F2EFEB"/>
                </a:solidFill>
                <a:latin typeface="Lato"/>
              </a:endParaRPr>
            </a:p>
          </p:txBody>
        </p:sp>
      </p:grpSp>
      <p:pic>
        <p:nvPicPr>
          <p:cNvPr id="8" name="Picture 8"/>
          <p:cNvPicPr>
            <a:picLocks noChangeAspect="1"/>
          </p:cNvPicPr>
          <p:nvPr/>
        </p:nvPicPr>
        <p:blipFill>
          <a:blip r:embed="rId3"/>
          <a:srcRect/>
          <a:stretch>
            <a:fillRect/>
          </a:stretch>
        </p:blipFill>
        <p:spPr>
          <a:xfrm>
            <a:off x="13354050" y="9258300"/>
            <a:ext cx="3361181" cy="655430"/>
          </a:xfrm>
          <a:prstGeom prst="rect">
            <a:avLst/>
          </a:prstGeom>
        </p:spPr>
      </p:pic>
      <p:sp>
        <p:nvSpPr>
          <p:cNvPr id="10" name="AutoShape 10"/>
          <p:cNvSpPr/>
          <p:nvPr/>
        </p:nvSpPr>
        <p:spPr>
          <a:xfrm>
            <a:off x="14000606" y="154160"/>
            <a:ext cx="3258694" cy="3362473"/>
          </a:xfrm>
          <a:prstGeom prst="rect">
            <a:avLst/>
          </a:prstGeom>
          <a:solidFill>
            <a:srgbClr val="E42308"/>
          </a:solidFill>
        </p:spPr>
      </p:sp>
      <p:pic>
        <p:nvPicPr>
          <p:cNvPr id="11" name="Picture 11"/>
          <p:cNvPicPr>
            <a:picLocks noChangeAspect="1"/>
          </p:cNvPicPr>
          <p:nvPr/>
        </p:nvPicPr>
        <p:blipFill>
          <a:blip r:embed="rId4"/>
          <a:srcRect/>
          <a:stretch>
            <a:fillRect/>
          </a:stretch>
        </p:blipFill>
        <p:spPr>
          <a:xfrm>
            <a:off x="14176762" y="1941687"/>
            <a:ext cx="2807644" cy="1165172"/>
          </a:xfrm>
          <a:prstGeom prst="rect">
            <a:avLst/>
          </a:prstGeom>
        </p:spPr>
      </p:pic>
      <p:sp>
        <p:nvSpPr>
          <p:cNvPr id="17" name="Content Placeholder 16">
            <a:extLst>
              <a:ext uri="{FF2B5EF4-FFF2-40B4-BE49-F238E27FC236}">
                <a16:creationId xmlns:a16="http://schemas.microsoft.com/office/drawing/2014/main" id="{F031BBED-3082-4D96-8D97-CC24E64F231A}"/>
              </a:ext>
            </a:extLst>
          </p:cNvPr>
          <p:cNvSpPr>
            <a:spLocks noGrp="1"/>
          </p:cNvSpPr>
          <p:nvPr>
            <p:ph sz="half" idx="1"/>
          </p:nvPr>
        </p:nvSpPr>
        <p:spPr>
          <a:xfrm>
            <a:off x="1417585" y="2368300"/>
            <a:ext cx="10372860" cy="6380641"/>
          </a:xfrm>
        </p:spPr>
        <p:txBody>
          <a:bodyPr>
            <a:normAutofit/>
          </a:bodyPr>
          <a:lstStyle/>
          <a:p>
            <a:pPr fontAlgn="base"/>
            <a:r>
              <a:rPr lang="en-US" sz="3600" b="1" dirty="0"/>
              <a:t>Awards Announcement To General Public</a:t>
            </a:r>
            <a:r>
              <a:rPr lang="en-US" sz="3600" dirty="0"/>
              <a:t> </a:t>
            </a:r>
          </a:p>
          <a:p>
            <a:pPr fontAlgn="base"/>
            <a:r>
              <a:rPr lang="en-US" sz="3600" dirty="0"/>
              <a:t>July 21, 2020 </a:t>
            </a:r>
          </a:p>
          <a:p>
            <a:pPr fontAlgn="base"/>
            <a:r>
              <a:rPr lang="en-US" sz="3600" b="1" dirty="0"/>
              <a:t>Nomination Deadline Date</a:t>
            </a:r>
            <a:r>
              <a:rPr lang="en-US" sz="3600" dirty="0"/>
              <a:t> </a:t>
            </a:r>
          </a:p>
          <a:p>
            <a:pPr fontAlgn="base"/>
            <a:r>
              <a:rPr lang="en-US" sz="3600" dirty="0"/>
              <a:t>August 21, 2020 </a:t>
            </a:r>
          </a:p>
          <a:p>
            <a:pPr fontAlgn="base"/>
            <a:r>
              <a:rPr lang="en-US" sz="3600" b="1" dirty="0"/>
              <a:t>Awards Announcement Date</a:t>
            </a:r>
            <a:r>
              <a:rPr lang="en-US" sz="3600" dirty="0"/>
              <a:t> </a:t>
            </a:r>
          </a:p>
          <a:p>
            <a:pPr fontAlgn="base"/>
            <a:r>
              <a:rPr lang="en-US" sz="3600" dirty="0"/>
              <a:t>September 2020 </a:t>
            </a:r>
            <a:r>
              <a:rPr lang="en-US" sz="3600" i="1" dirty="0"/>
              <a:t>(exact date to be announced)</a:t>
            </a:r>
            <a:r>
              <a:rPr lang="en-US" sz="3600" dirty="0"/>
              <a:t> </a:t>
            </a:r>
          </a:p>
          <a:p>
            <a:pPr marL="457200" lvl="1" indent="0">
              <a:buNone/>
            </a:pPr>
            <a:endParaRPr lang="en-US" sz="2800" dirty="0">
              <a:solidFill>
                <a:schemeClr val="bg1"/>
              </a:solidFill>
            </a:endParaRPr>
          </a:p>
          <a:p>
            <a:pPr marL="457200" lvl="1" indent="0">
              <a:buNone/>
            </a:pPr>
            <a:endParaRPr lang="en-US" dirty="0"/>
          </a:p>
          <a:p>
            <a:pPr lvl="1"/>
            <a:endParaRPr lang="en-US" dirty="0"/>
          </a:p>
        </p:txBody>
      </p:sp>
    </p:spTree>
    <p:extLst>
      <p:ext uri="{BB962C8B-B14F-4D97-AF65-F5344CB8AC3E}">
        <p14:creationId xmlns:p14="http://schemas.microsoft.com/office/powerpoint/2010/main" val="1990251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2" name="Group 2"/>
          <p:cNvGrpSpPr/>
          <p:nvPr/>
        </p:nvGrpSpPr>
        <p:grpSpPr>
          <a:xfrm>
            <a:off x="381000" y="139715"/>
            <a:ext cx="16368867" cy="9774015"/>
            <a:chOff x="0" y="-581755"/>
            <a:chExt cx="44197175" cy="18366818"/>
          </a:xfrm>
        </p:grpSpPr>
        <p:sp>
          <p:nvSpPr>
            <p:cNvPr id="3" name="Freeform 3"/>
            <p:cNvSpPr/>
            <p:nvPr/>
          </p:nvSpPr>
          <p:spPr>
            <a:xfrm>
              <a:off x="72390" y="-581755"/>
              <a:ext cx="44124785" cy="18294429"/>
            </a:xfrm>
            <a:custGeom>
              <a:avLst/>
              <a:gdLst/>
              <a:ahLst/>
              <a:cxnLst/>
              <a:rect l="l" t="t" r="r" b="b"/>
              <a:pathLst>
                <a:path w="43362168" h="17640284">
                  <a:moveTo>
                    <a:pt x="0" y="0"/>
                  </a:moveTo>
                  <a:lnTo>
                    <a:pt x="43362168" y="0"/>
                  </a:lnTo>
                  <a:lnTo>
                    <a:pt x="43362168" y="17640284"/>
                  </a:lnTo>
                  <a:lnTo>
                    <a:pt x="0" y="17640284"/>
                  </a:lnTo>
                  <a:lnTo>
                    <a:pt x="0" y="0"/>
                  </a:lnTo>
                  <a:close/>
                </a:path>
              </a:pathLst>
            </a:custGeom>
            <a:solidFill>
              <a:schemeClr val="accent1"/>
            </a:solidFill>
          </p:spPr>
          <p:txBody>
            <a:bodyPr/>
            <a:lstStyle/>
            <a:p>
              <a:endParaRPr lang="en-US" dirty="0"/>
            </a:p>
          </p:txBody>
        </p:sp>
        <p:sp>
          <p:nvSpPr>
            <p:cNvPr id="4" name="Freeform 4"/>
            <p:cNvSpPr/>
            <p:nvPr/>
          </p:nvSpPr>
          <p:spPr>
            <a:xfrm>
              <a:off x="0" y="0"/>
              <a:ext cx="43506951" cy="17785063"/>
            </a:xfrm>
            <a:custGeom>
              <a:avLst/>
              <a:gdLst/>
              <a:ahLst/>
              <a:cxnLst/>
              <a:rect l="l" t="t" r="r" b="b"/>
              <a:pathLst>
                <a:path w="43506951" h="17785063">
                  <a:moveTo>
                    <a:pt x="43362169" y="17640284"/>
                  </a:moveTo>
                  <a:lnTo>
                    <a:pt x="43506951" y="17640284"/>
                  </a:lnTo>
                  <a:lnTo>
                    <a:pt x="43506951" y="17785063"/>
                  </a:lnTo>
                  <a:lnTo>
                    <a:pt x="43362169" y="17785063"/>
                  </a:lnTo>
                  <a:lnTo>
                    <a:pt x="43362169" y="17640284"/>
                  </a:lnTo>
                  <a:close/>
                  <a:moveTo>
                    <a:pt x="0" y="144780"/>
                  </a:moveTo>
                  <a:lnTo>
                    <a:pt x="144780" y="144780"/>
                  </a:lnTo>
                  <a:lnTo>
                    <a:pt x="144780" y="17640284"/>
                  </a:lnTo>
                  <a:lnTo>
                    <a:pt x="0" y="17640284"/>
                  </a:lnTo>
                  <a:lnTo>
                    <a:pt x="0" y="144780"/>
                  </a:lnTo>
                  <a:close/>
                  <a:moveTo>
                    <a:pt x="0" y="17640284"/>
                  </a:moveTo>
                  <a:lnTo>
                    <a:pt x="144780" y="17640284"/>
                  </a:lnTo>
                  <a:lnTo>
                    <a:pt x="144780" y="17785063"/>
                  </a:lnTo>
                  <a:lnTo>
                    <a:pt x="0" y="17785063"/>
                  </a:lnTo>
                  <a:lnTo>
                    <a:pt x="0" y="17640284"/>
                  </a:lnTo>
                  <a:close/>
                  <a:moveTo>
                    <a:pt x="43362169" y="144780"/>
                  </a:moveTo>
                  <a:lnTo>
                    <a:pt x="43506951" y="144780"/>
                  </a:lnTo>
                  <a:lnTo>
                    <a:pt x="43506951" y="17640284"/>
                  </a:lnTo>
                  <a:lnTo>
                    <a:pt x="43362169" y="17640284"/>
                  </a:lnTo>
                  <a:lnTo>
                    <a:pt x="43362169" y="144780"/>
                  </a:lnTo>
                  <a:close/>
                  <a:moveTo>
                    <a:pt x="144780" y="17640284"/>
                  </a:moveTo>
                  <a:lnTo>
                    <a:pt x="43362169" y="17640284"/>
                  </a:lnTo>
                  <a:lnTo>
                    <a:pt x="43362169" y="17785063"/>
                  </a:lnTo>
                  <a:lnTo>
                    <a:pt x="144780" y="17785063"/>
                  </a:lnTo>
                  <a:lnTo>
                    <a:pt x="144780" y="17640284"/>
                  </a:lnTo>
                  <a:close/>
                  <a:moveTo>
                    <a:pt x="43362169" y="0"/>
                  </a:moveTo>
                  <a:lnTo>
                    <a:pt x="43506951" y="0"/>
                  </a:lnTo>
                  <a:lnTo>
                    <a:pt x="43506951" y="144780"/>
                  </a:lnTo>
                  <a:lnTo>
                    <a:pt x="43362169" y="144780"/>
                  </a:lnTo>
                  <a:lnTo>
                    <a:pt x="43362169" y="0"/>
                  </a:lnTo>
                  <a:close/>
                  <a:moveTo>
                    <a:pt x="0" y="0"/>
                  </a:moveTo>
                  <a:lnTo>
                    <a:pt x="144780" y="0"/>
                  </a:lnTo>
                  <a:lnTo>
                    <a:pt x="144780" y="144780"/>
                  </a:lnTo>
                  <a:lnTo>
                    <a:pt x="0" y="144780"/>
                  </a:lnTo>
                  <a:lnTo>
                    <a:pt x="0" y="0"/>
                  </a:lnTo>
                  <a:close/>
                  <a:moveTo>
                    <a:pt x="144780" y="0"/>
                  </a:moveTo>
                  <a:lnTo>
                    <a:pt x="43362169" y="0"/>
                  </a:lnTo>
                  <a:lnTo>
                    <a:pt x="43362169" y="144780"/>
                  </a:lnTo>
                  <a:lnTo>
                    <a:pt x="144780" y="144780"/>
                  </a:lnTo>
                  <a:lnTo>
                    <a:pt x="144780" y="0"/>
                  </a:lnTo>
                  <a:close/>
                </a:path>
              </a:pathLst>
            </a:custGeom>
            <a:solidFill>
              <a:srgbClr val="E42308"/>
            </a:solidFill>
          </p:spPr>
        </p:sp>
      </p:grpSp>
      <p:grpSp>
        <p:nvGrpSpPr>
          <p:cNvPr id="5" name="Group 5"/>
          <p:cNvGrpSpPr/>
          <p:nvPr/>
        </p:nvGrpSpPr>
        <p:grpSpPr>
          <a:xfrm>
            <a:off x="1010557" y="630211"/>
            <a:ext cx="14385142" cy="7432804"/>
            <a:chOff x="-907827" y="-2808458"/>
            <a:chExt cx="19306436" cy="13204988"/>
          </a:xfrm>
        </p:grpSpPr>
        <p:sp>
          <p:nvSpPr>
            <p:cNvPr id="6" name="TextBox 6"/>
            <p:cNvSpPr txBox="1"/>
            <p:nvPr/>
          </p:nvSpPr>
          <p:spPr>
            <a:xfrm>
              <a:off x="-907827" y="-2808458"/>
              <a:ext cx="18398612" cy="13204988"/>
            </a:xfrm>
            <a:prstGeom prst="rect">
              <a:avLst/>
            </a:prstGeom>
          </p:spPr>
          <p:txBody>
            <a:bodyPr lIns="0" tIns="0" rIns="0" bIns="0" rtlCol="0" anchor="t">
              <a:spAutoFit/>
            </a:bodyPr>
            <a:lstStyle/>
            <a:p>
              <a:r>
                <a:rPr lang="en-US" sz="4800" b="1" spc="351" dirty="0">
                  <a:solidFill>
                    <a:srgbClr val="F2EFEB"/>
                  </a:solidFill>
                  <a:latin typeface="League Spartan"/>
                </a:rPr>
                <a:t>Volunteer Appreciation Awards</a:t>
              </a:r>
            </a:p>
            <a:p>
              <a:endParaRPr lang="en-US" sz="1200" dirty="0">
                <a:solidFill>
                  <a:schemeClr val="bg1"/>
                </a:solidFill>
              </a:endParaRPr>
            </a:p>
            <a:p>
              <a:endParaRPr lang="en-US" sz="5400" b="1" dirty="0">
                <a:solidFill>
                  <a:schemeClr val="bg1"/>
                </a:solidFill>
              </a:endParaRPr>
            </a:p>
            <a:p>
              <a:endParaRPr lang="en-US" sz="5400" b="1" spc="351" dirty="0">
                <a:solidFill>
                  <a:srgbClr val="F2EFEB"/>
                </a:solidFill>
                <a:latin typeface="League Spartan"/>
              </a:endParaRPr>
            </a:p>
            <a:p>
              <a:endParaRPr lang="en-US" sz="5400" b="1" spc="351" dirty="0">
                <a:solidFill>
                  <a:srgbClr val="F2EFEB"/>
                </a:solidFill>
                <a:latin typeface="League Spartan"/>
              </a:endParaRPr>
            </a:p>
            <a:p>
              <a:pPr>
                <a:lnSpc>
                  <a:spcPts val="10823"/>
                </a:lnSpc>
              </a:pPr>
              <a:endParaRPr lang="en-US" sz="5400" b="1" spc="351" dirty="0">
                <a:solidFill>
                  <a:srgbClr val="F2EFEB"/>
                </a:solidFill>
                <a:latin typeface="League Spartan"/>
              </a:endParaRPr>
            </a:p>
            <a:p>
              <a:pPr>
                <a:lnSpc>
                  <a:spcPts val="10823"/>
                </a:lnSpc>
              </a:pPr>
              <a:endParaRPr lang="en-US" sz="5400" b="1" spc="351" dirty="0">
                <a:solidFill>
                  <a:srgbClr val="F2EFEB"/>
                </a:solidFill>
                <a:latin typeface="League Spartan"/>
              </a:endParaRPr>
            </a:p>
            <a:p>
              <a:pPr>
                <a:lnSpc>
                  <a:spcPts val="10823"/>
                </a:lnSpc>
              </a:pPr>
              <a:endParaRPr lang="en-US" sz="5400" b="1" spc="351" dirty="0">
                <a:solidFill>
                  <a:srgbClr val="F2EFEB"/>
                </a:solidFill>
                <a:latin typeface="League Spartan"/>
              </a:endParaRPr>
            </a:p>
          </p:txBody>
        </p:sp>
        <p:sp>
          <p:nvSpPr>
            <p:cNvPr id="7" name="TextBox 7"/>
            <p:cNvSpPr txBox="1"/>
            <p:nvPr/>
          </p:nvSpPr>
          <p:spPr>
            <a:xfrm>
              <a:off x="0" y="4368168"/>
              <a:ext cx="18398609" cy="2327620"/>
            </a:xfrm>
            <a:prstGeom prst="rect">
              <a:avLst/>
            </a:prstGeom>
          </p:spPr>
          <p:txBody>
            <a:bodyPr lIns="0" tIns="0" rIns="0" bIns="0" rtlCol="0" anchor="t">
              <a:spAutoFit/>
            </a:bodyPr>
            <a:lstStyle/>
            <a:p>
              <a:pPr>
                <a:lnSpc>
                  <a:spcPts val="5399"/>
                </a:lnSpc>
              </a:pPr>
              <a:endParaRPr lang="en-US" sz="3599" spc="35" dirty="0">
                <a:solidFill>
                  <a:srgbClr val="F2EFEB"/>
                </a:solidFill>
                <a:latin typeface="Lato"/>
              </a:endParaRPr>
            </a:p>
            <a:p>
              <a:pPr>
                <a:lnSpc>
                  <a:spcPts val="5399"/>
                </a:lnSpc>
              </a:pPr>
              <a:endParaRPr lang="en-US" sz="3599" spc="35" dirty="0">
                <a:solidFill>
                  <a:srgbClr val="F2EFEB"/>
                </a:solidFill>
                <a:latin typeface="Lato"/>
              </a:endParaRPr>
            </a:p>
          </p:txBody>
        </p:sp>
      </p:grpSp>
      <p:pic>
        <p:nvPicPr>
          <p:cNvPr id="8" name="Picture 8"/>
          <p:cNvPicPr>
            <a:picLocks noChangeAspect="1"/>
          </p:cNvPicPr>
          <p:nvPr/>
        </p:nvPicPr>
        <p:blipFill>
          <a:blip r:embed="rId3"/>
          <a:srcRect/>
          <a:stretch>
            <a:fillRect/>
          </a:stretch>
        </p:blipFill>
        <p:spPr>
          <a:xfrm>
            <a:off x="14846360" y="9397474"/>
            <a:ext cx="3361181" cy="655430"/>
          </a:xfrm>
          <a:prstGeom prst="rect">
            <a:avLst/>
          </a:prstGeom>
        </p:spPr>
      </p:pic>
      <p:sp>
        <p:nvSpPr>
          <p:cNvPr id="10" name="AutoShape 10"/>
          <p:cNvSpPr/>
          <p:nvPr/>
        </p:nvSpPr>
        <p:spPr>
          <a:xfrm>
            <a:off x="15055422" y="373270"/>
            <a:ext cx="2698120" cy="3362473"/>
          </a:xfrm>
          <a:prstGeom prst="rect">
            <a:avLst/>
          </a:prstGeom>
          <a:solidFill>
            <a:srgbClr val="E42308"/>
          </a:solidFill>
        </p:spPr>
      </p:sp>
      <p:pic>
        <p:nvPicPr>
          <p:cNvPr id="11" name="Picture 11"/>
          <p:cNvPicPr>
            <a:picLocks noChangeAspect="1"/>
          </p:cNvPicPr>
          <p:nvPr/>
        </p:nvPicPr>
        <p:blipFill>
          <a:blip r:embed="rId4"/>
          <a:srcRect/>
          <a:stretch>
            <a:fillRect/>
          </a:stretch>
        </p:blipFill>
        <p:spPr>
          <a:xfrm>
            <a:off x="15401722" y="2524553"/>
            <a:ext cx="2209332" cy="855799"/>
          </a:xfrm>
          <a:prstGeom prst="rect">
            <a:avLst/>
          </a:prstGeom>
        </p:spPr>
      </p:pic>
      <p:sp>
        <p:nvSpPr>
          <p:cNvPr id="17" name="Content Placeholder 16">
            <a:extLst>
              <a:ext uri="{FF2B5EF4-FFF2-40B4-BE49-F238E27FC236}">
                <a16:creationId xmlns:a16="http://schemas.microsoft.com/office/drawing/2014/main" id="{F031BBED-3082-4D96-8D97-CC24E64F231A}"/>
              </a:ext>
            </a:extLst>
          </p:cNvPr>
          <p:cNvSpPr>
            <a:spLocks noGrp="1"/>
          </p:cNvSpPr>
          <p:nvPr>
            <p:ph sz="half" idx="1"/>
          </p:nvPr>
        </p:nvSpPr>
        <p:spPr>
          <a:xfrm>
            <a:off x="802667" y="1366294"/>
            <a:ext cx="13997124" cy="8031180"/>
          </a:xfrm>
        </p:spPr>
        <p:txBody>
          <a:bodyPr>
            <a:normAutofit fontScale="62500" lnSpcReduction="20000"/>
          </a:bodyPr>
          <a:lstStyle/>
          <a:p>
            <a:pPr marL="457200" lvl="1" indent="0">
              <a:buNone/>
            </a:pPr>
            <a:endParaRPr lang="en-US" sz="2800" dirty="0">
              <a:solidFill>
                <a:schemeClr val="bg1"/>
              </a:solidFill>
            </a:endParaRPr>
          </a:p>
          <a:p>
            <a:pPr fontAlgn="base"/>
            <a:r>
              <a:rPr lang="en-US" sz="3200" b="1" i="1" dirty="0"/>
              <a:t>Ready, Set, Serve: Emergency Preparedness Award: </a:t>
            </a:r>
            <a:r>
              <a:rPr lang="en-US" sz="3200" dirty="0"/>
              <a:t>Individual or group who has demonstrated an exemplary commitment to ensuring District residents and communities to: prepare, respond, and recover from emergencies and disasters through the activation of volunteerism and service. </a:t>
            </a:r>
          </a:p>
          <a:p>
            <a:pPr marL="0" indent="0" fontAlgn="base">
              <a:buNone/>
            </a:pPr>
            <a:endParaRPr lang="en-US" sz="3200" dirty="0"/>
          </a:p>
          <a:p>
            <a:pPr fontAlgn="base"/>
            <a:r>
              <a:rPr lang="en-US" sz="3200" b="1" i="1" dirty="0"/>
              <a:t>The Award for National Service:</a:t>
            </a:r>
            <a:r>
              <a:rPr lang="en-US" sz="3200" dirty="0"/>
              <a:t>  Past or present AmeriCorps member that demonstrates exemplary commitment to volunteerism and national service, with a keen awareness of the DC Commission’s unique position, landscape, needs and  investment priorities.  This awardee also possesses an ability to effectively drive change and impact within AmeriCorps funded programs and across our local and national communities.</a:t>
            </a:r>
            <a:r>
              <a:rPr lang="en-US" sz="3200" b="1" i="1" dirty="0"/>
              <a:t> </a:t>
            </a:r>
            <a:r>
              <a:rPr lang="en-US" sz="3200" dirty="0"/>
              <a:t> </a:t>
            </a:r>
          </a:p>
          <a:p>
            <a:pPr marL="0" indent="0" fontAlgn="base">
              <a:buNone/>
            </a:pPr>
            <a:endParaRPr lang="en-US" sz="3200" dirty="0"/>
          </a:p>
          <a:p>
            <a:pPr fontAlgn="base"/>
            <a:r>
              <a:rPr lang="en-US" sz="3200" b="1" i="1" dirty="0"/>
              <a:t>Donor Difference Award: </a:t>
            </a:r>
            <a:r>
              <a:rPr lang="en-US" sz="3200" i="1" dirty="0"/>
              <a:t>An </a:t>
            </a:r>
            <a:r>
              <a:rPr lang="en-US" sz="3200" dirty="0"/>
              <a:t>Individual or group of donor(s) who have made significant financial or in-kind contributions to the District of Columbia in support of critical initiatives and priorities, including: education, economic development, health and human services, public safety, environment, affordable housing or government operations. </a:t>
            </a:r>
          </a:p>
          <a:p>
            <a:pPr marL="0" indent="0" fontAlgn="base">
              <a:buNone/>
            </a:pPr>
            <a:r>
              <a:rPr lang="en-US" sz="3200" dirty="0"/>
              <a:t> </a:t>
            </a:r>
          </a:p>
          <a:p>
            <a:pPr fontAlgn="base"/>
            <a:r>
              <a:rPr lang="en-US" sz="3200" b="1" i="1" dirty="0"/>
              <a:t>DC Hope Community Impact Award</a:t>
            </a:r>
            <a:r>
              <a:rPr lang="en-US" sz="3200" b="1" dirty="0"/>
              <a:t> - </a:t>
            </a:r>
            <a:r>
              <a:rPr lang="en-US" sz="3200" dirty="0"/>
              <a:t>Community based organization that has demonstrated outstanding commitment to providing access to critical services and resources to District residents, especially within vulnerable communities— through service and volunteerism. Even in these unprecedented times, this awardee has made significant and intentional steps to reshape and reimagine volunteer operations and activations, for the purpose of sustaining hope for District residents. </a:t>
            </a:r>
          </a:p>
          <a:p>
            <a:pPr fontAlgn="base"/>
            <a:endParaRPr lang="en-US" sz="3200" b="1" i="1" dirty="0"/>
          </a:p>
          <a:p>
            <a:pPr fontAlgn="base"/>
            <a:r>
              <a:rPr lang="en-US" sz="3200" b="1" i="1" dirty="0"/>
              <a:t>Promising Partnership Award:</a:t>
            </a:r>
            <a:r>
              <a:rPr lang="en-US" sz="3200" dirty="0"/>
              <a:t> Private sector or philanthropic entity that has worked to create sustainable solutions to address the District’s most critical social challenges and priorities. Through meaningful investments and strategic alignment with community based organizations and the public sector, this awardee is an industry leader and an example of best-in-class partnership ingenuity and innovation.  </a:t>
            </a:r>
          </a:p>
          <a:p>
            <a:pPr marL="0" indent="0" fontAlgn="base">
              <a:buNone/>
            </a:pPr>
            <a:r>
              <a:rPr lang="en-US" sz="3200" dirty="0"/>
              <a:t> </a:t>
            </a:r>
          </a:p>
          <a:p>
            <a:pPr fontAlgn="base"/>
            <a:r>
              <a:rPr lang="en-US" sz="3200" b="1" i="1" dirty="0"/>
              <a:t>Mayor Bowser’s Prosperity Award:</a:t>
            </a:r>
            <a:r>
              <a:rPr lang="en-US" sz="3200" dirty="0"/>
              <a:t> An</a:t>
            </a:r>
            <a:r>
              <a:rPr lang="en-US" sz="3200" b="1" dirty="0"/>
              <a:t> i</a:t>
            </a:r>
            <a:r>
              <a:rPr lang="en-US" sz="3200" dirty="0"/>
              <a:t>ndividual or group that identifies a need within their local community and demonstrates a genuine commitment to creating solutions, thus ensuring a fair shot for neighbors and fellow residents. Through the coordination and activation of service and volunteerism, this awardee personifies #</a:t>
            </a:r>
            <a:r>
              <a:rPr lang="en-US" sz="3200" dirty="0" err="1"/>
              <a:t>DCValues</a:t>
            </a:r>
            <a:r>
              <a:rPr lang="en-US" sz="3200" dirty="0"/>
              <a:t> and utilizes civic engagement as a tool— to be the change they wish to see in the world.  Their efforts, service and sacrifices also compel others to align and serve, creating great impact across our city.  </a:t>
            </a:r>
          </a:p>
          <a:p>
            <a:pPr marL="457200" lvl="1" indent="0">
              <a:buNone/>
            </a:pPr>
            <a:endParaRPr lang="en-US" dirty="0"/>
          </a:p>
          <a:p>
            <a:pPr lvl="1"/>
            <a:endParaRPr lang="en-US" dirty="0"/>
          </a:p>
        </p:txBody>
      </p:sp>
    </p:spTree>
    <p:extLst>
      <p:ext uri="{BB962C8B-B14F-4D97-AF65-F5344CB8AC3E}">
        <p14:creationId xmlns:p14="http://schemas.microsoft.com/office/powerpoint/2010/main" val="2066481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48F94C05C1A64997CE33135535954C" ma:contentTypeVersion="11" ma:contentTypeDescription="Create a new document." ma:contentTypeScope="" ma:versionID="373ec8cab14333decc219db9f97f5419">
  <xsd:schema xmlns:xsd="http://www.w3.org/2001/XMLSchema" xmlns:xs="http://www.w3.org/2001/XMLSchema" xmlns:p="http://schemas.microsoft.com/office/2006/metadata/properties" xmlns:ns3="41d22394-4cae-4cd2-8332-0b870aa4242e" xmlns:ns4="6b616151-a632-4e0b-bf2e-b9ba86044130" targetNamespace="http://schemas.microsoft.com/office/2006/metadata/properties" ma:root="true" ma:fieldsID="2d0943af23b4b0561187aca7e1ed711a" ns3:_="" ns4:_="">
    <xsd:import namespace="41d22394-4cae-4cd2-8332-0b870aa4242e"/>
    <xsd:import namespace="6b616151-a632-4e0b-bf2e-b9ba8604413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22394-4cae-4cd2-8332-0b870aa424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616151-a632-4e0b-bf2e-b9ba8604413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DD9C274-CBB8-456F-8C86-01ED7F0025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d22394-4cae-4cd2-8332-0b870aa4242e"/>
    <ds:schemaRef ds:uri="6b616151-a632-4e0b-bf2e-b9ba860441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675A12-5152-48AC-81C4-4F9F026C371B}">
  <ds:schemaRefs>
    <ds:schemaRef ds:uri="http://schemas.microsoft.com/sharepoint/v3/contenttype/forms"/>
  </ds:schemaRefs>
</ds:datastoreItem>
</file>

<file path=customXml/itemProps3.xml><?xml version="1.0" encoding="utf-8"?>
<ds:datastoreItem xmlns:ds="http://schemas.openxmlformats.org/officeDocument/2006/customXml" ds:itemID="{4F30F01B-07CD-49F7-8C17-892A31B33AA4}">
  <ds:schemaRefs>
    <ds:schemaRef ds:uri="http://purl.org/dc/terms/"/>
    <ds:schemaRef ds:uri="http://schemas.openxmlformats.org/package/2006/metadata/core-properties"/>
    <ds:schemaRef ds:uri="http://purl.org/dc/dcmitype/"/>
    <ds:schemaRef ds:uri="6b616151-a632-4e0b-bf2e-b9ba86044130"/>
    <ds:schemaRef ds:uri="http://purl.org/dc/elements/1.1/"/>
    <ds:schemaRef ds:uri="http://schemas.microsoft.com/office/2006/documentManagement/types"/>
    <ds:schemaRef ds:uri="http://schemas.microsoft.com/office/infopath/2007/PartnerControls"/>
    <ds:schemaRef ds:uri="41d22394-4cae-4cd2-8332-0b870aa4242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1590</TotalTime>
  <Words>399</Words>
  <Application>Microsoft Office PowerPoint</Application>
  <PresentationFormat>Custom</PresentationFormat>
  <Paragraphs>137</Paragraphs>
  <Slides>11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League Spartan</vt:lpstr>
      <vt:lpstr>Courier New</vt:lpstr>
      <vt:lpstr>Calibri</vt:lpstr>
      <vt:lpstr>Arial</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Commissioners Meeting - PowerPoint</dc:title>
  <dc:creator>Gourdine, Brittanee (EOM)</dc:creator>
  <cp:lastModifiedBy>Scales, Ayris (EOM)</cp:lastModifiedBy>
  <cp:revision>74</cp:revision>
  <dcterms:created xsi:type="dcterms:W3CDTF">2006-08-16T00:00:00Z</dcterms:created>
  <dcterms:modified xsi:type="dcterms:W3CDTF">2020-06-17T21:02:30Z</dcterms:modified>
  <dc:identifier>DADmCAJP8x4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0x0101000D48F94C05C1A64997CE33135535954C</vt:lpwstr>
  </property>
</Properties>
</file>