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2"/>
  </p:notesMasterIdLst>
  <p:sldIdLst>
    <p:sldId id="256" r:id="rId2"/>
    <p:sldId id="257" r:id="rId3"/>
    <p:sldId id="265" r:id="rId4"/>
    <p:sldId id="260" r:id="rId5"/>
    <p:sldId id="262" r:id="rId6"/>
    <p:sldId id="266" r:id="rId7"/>
    <p:sldId id="267" r:id="rId8"/>
    <p:sldId id="268" r:id="rId9"/>
    <p:sldId id="269" r:id="rId10"/>
    <p:sldId id="270"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45"/>
    <p:restoredTop sz="94671"/>
  </p:normalViewPr>
  <p:slideViewPr>
    <p:cSldViewPr snapToGrid="0" snapToObjects="1">
      <p:cViewPr>
        <p:scale>
          <a:sx n="70" d="100"/>
          <a:sy n="70" d="100"/>
        </p:scale>
        <p:origin x="-60" y="-2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localhost\\Users\luischevez\Downloads\Mussel%20growth.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localhost\\Users\luischevez\Downloads\Mussel%20growt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'[Mussel growth.xlsx]Sheet1'!$B$31</c:f>
              <c:strCache>
                <c:ptCount val="1"/>
                <c:pt idx="0">
                  <c:v>Survival</c:v>
                </c:pt>
              </c:strCache>
            </c:strRef>
          </c:tx>
          <c:spPr>
            <a:solidFill>
              <a:srgbClr val="FF0000"/>
            </a:solidFill>
            <a:ln>
              <a:noFill/>
            </a:ln>
            <a:effectLst/>
          </c:spPr>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1489-4EDC-A111-6137F67DCBA9}"/>
              </c:ext>
            </c:extLst>
          </c:dPt>
          <c:dPt>
            <c:idx val="1"/>
            <c:invertIfNegative val="0"/>
            <c:bubble3D val="0"/>
            <c:spPr>
              <a:solidFill>
                <a:schemeClr val="accent1"/>
              </a:solidFill>
              <a:ln>
                <a:solidFill>
                  <a:schemeClr val="accent1"/>
                </a:solidFill>
              </a:ln>
              <a:effectLst/>
            </c:spPr>
            <c:extLst xmlns:c16r2="http://schemas.microsoft.com/office/drawing/2015/06/chart">
              <c:ext xmlns:c16="http://schemas.microsoft.com/office/drawing/2014/chart" uri="{C3380CC4-5D6E-409C-BE32-E72D297353CC}">
                <c16:uniqueId val="{00000003-1489-4EDC-A111-6137F67DCBA9}"/>
              </c:ext>
            </c:extLst>
          </c:dPt>
          <c:dPt>
            <c:idx val="2"/>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5-1489-4EDC-A111-6137F67DCBA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'[Mussel growth.xlsx]Sheet1'!$A$32:$A$39</c:f>
              <c:strCache>
                <c:ptCount val="8"/>
                <c:pt idx="0">
                  <c:v>Capitol Stand up </c:v>
                </c:pt>
                <c:pt idx="1">
                  <c:v>Kenilworth Aquatic</c:v>
                </c:pt>
                <c:pt idx="2">
                  <c:v>Heritage Marsh</c:v>
                </c:pt>
                <c:pt idx="3">
                  <c:v>Beaver Dam 1</c:v>
                </c:pt>
                <c:pt idx="4">
                  <c:v>Beaver Dam 2</c:v>
                </c:pt>
                <c:pt idx="5">
                  <c:v>Buzzard Point</c:v>
                </c:pt>
                <c:pt idx="6">
                  <c:v>11st Bridge</c:v>
                </c:pt>
                <c:pt idx="7">
                  <c:v>Confluence</c:v>
                </c:pt>
              </c:strCache>
            </c:strRef>
          </c:cat>
          <c:val>
            <c:numRef>
              <c:f>'[Mussel growth.xlsx]Sheet1'!$B$32:$B$39</c:f>
              <c:numCache>
                <c:formatCode>General</c:formatCode>
                <c:ptCount val="8"/>
                <c:pt idx="0">
                  <c:v>99</c:v>
                </c:pt>
                <c:pt idx="1">
                  <c:v>100</c:v>
                </c:pt>
                <c:pt idx="2">
                  <c:v>95</c:v>
                </c:pt>
                <c:pt idx="3">
                  <c:v>98</c:v>
                </c:pt>
                <c:pt idx="4">
                  <c:v>100</c:v>
                </c:pt>
                <c:pt idx="5">
                  <c:v>100</c:v>
                </c:pt>
                <c:pt idx="6">
                  <c:v>93</c:v>
                </c:pt>
                <c:pt idx="7">
                  <c:v>73</c:v>
                </c:pt>
              </c:numCache>
            </c:numRef>
          </c:val>
          <c:extLst xmlns:c16r2="http://schemas.microsoft.com/office/drawing/2015/06/chart">
            <c:ext xmlns:c16="http://schemas.microsoft.com/office/drawing/2014/chart" uri="{C3380CC4-5D6E-409C-BE32-E72D297353CC}">
              <c16:uniqueId val="{00000006-1489-4EDC-A111-6137F67DCBA9}"/>
            </c:ext>
          </c:extLst>
        </c:ser>
        <c:dLbls>
          <c:dLblPos val="inEnd"/>
          <c:showLegendKey val="0"/>
          <c:showVal val="1"/>
          <c:showCatName val="0"/>
          <c:showSerName val="0"/>
          <c:showPercent val="0"/>
          <c:showBubbleSize val="0"/>
        </c:dLbls>
        <c:gapWidth val="219"/>
        <c:overlap val="-27"/>
        <c:axId val="119955840"/>
        <c:axId val="119968512"/>
      </c:barChart>
      <c:catAx>
        <c:axId val="1199558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Site</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968512"/>
        <c:crosses val="autoZero"/>
        <c:auto val="1"/>
        <c:lblAlgn val="ctr"/>
        <c:lblOffset val="100"/>
        <c:noMultiLvlLbl val="0"/>
      </c:catAx>
      <c:valAx>
        <c:axId val="119968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Survival</a:t>
                </a:r>
                <a:r>
                  <a:rPr lang="en-US" baseline="0"/>
                  <a:t> (%)</a:t>
                </a:r>
                <a:endParaRPr lang="en-US"/>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955840"/>
        <c:crosses val="autoZero"/>
        <c:crossBetween val="between"/>
      </c:valAx>
      <c:spPr>
        <a:solidFill>
          <a:schemeClr val="bg1"/>
        </a:solid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Length Per</a:t>
            </a:r>
            <a:r>
              <a:rPr lang="en-US" baseline="0"/>
              <a:t> Site</a:t>
            </a:r>
            <a:endParaRPr lang="en-US"/>
          </a:p>
        </c:rich>
      </c:tx>
      <c:layout/>
      <c:overlay val="0"/>
      <c:spPr>
        <a:noFill/>
        <a:ln>
          <a:noFill/>
        </a:ln>
        <a:effectLst/>
      </c:spPr>
    </c:title>
    <c:autoTitleDeleted val="0"/>
    <c:plotArea>
      <c:layout/>
      <c:barChart>
        <c:barDir val="col"/>
        <c:grouping val="clustered"/>
        <c:varyColors val="0"/>
        <c:ser>
          <c:idx val="0"/>
          <c:order val="0"/>
          <c:tx>
            <c:strRef>
              <c:f>'[Mussel growth.xlsx]Sheet1'!$B$1</c:f>
              <c:strCache>
                <c:ptCount val="1"/>
                <c:pt idx="0">
                  <c:v>Mean</c:v>
                </c:pt>
              </c:strCache>
            </c:strRef>
          </c:tx>
          <c:spPr>
            <a:solidFill>
              <a:schemeClr val="accent1"/>
            </a:solidFill>
            <a:ln>
              <a:noFill/>
            </a:ln>
            <a:effectLst/>
          </c:spPr>
          <c:invertIfNegative val="0"/>
          <c:dPt>
            <c:idx val="0"/>
            <c:invertIfNegative val="0"/>
            <c:bubble3D val="0"/>
            <c:spPr>
              <a:solidFill>
                <a:srgbClr val="FFFF00"/>
              </a:solidFill>
              <a:ln>
                <a:noFill/>
              </a:ln>
              <a:effectLst/>
            </c:spPr>
            <c:extLst xmlns:c16r2="http://schemas.microsoft.com/office/drawing/2015/06/chart">
              <c:ext xmlns:c16="http://schemas.microsoft.com/office/drawing/2014/chart" uri="{C3380CC4-5D6E-409C-BE32-E72D297353CC}">
                <c16:uniqueId val="{00000001-011A-4E28-8434-0D589E4405EC}"/>
              </c:ext>
            </c:extLst>
          </c:dPt>
          <c:dPt>
            <c:idx val="1"/>
            <c:invertIfNegative val="0"/>
            <c:bubble3D val="0"/>
            <c:extLst xmlns:c16r2="http://schemas.microsoft.com/office/drawing/2015/06/chart">
              <c:ext xmlns:c16="http://schemas.microsoft.com/office/drawing/2014/chart" uri="{C3380CC4-5D6E-409C-BE32-E72D297353CC}">
                <c16:uniqueId val="{00000003-011A-4E28-8434-0D589E4405EC}"/>
              </c:ext>
            </c:extLst>
          </c:dPt>
          <c:dPt>
            <c:idx val="2"/>
            <c:invertIfNegative val="0"/>
            <c:bubble3D val="0"/>
            <c:extLst xmlns:c16r2="http://schemas.microsoft.com/office/drawing/2015/06/chart">
              <c:ext xmlns:c16="http://schemas.microsoft.com/office/drawing/2014/chart" uri="{C3380CC4-5D6E-409C-BE32-E72D297353CC}">
                <c16:uniqueId val="{00000005-011A-4E28-8434-0D589E4405EC}"/>
              </c:ext>
            </c:extLst>
          </c:dPt>
          <c:dPt>
            <c:idx val="3"/>
            <c:invertIfNegative val="0"/>
            <c:bubble3D val="0"/>
            <c:extLst xmlns:c16r2="http://schemas.microsoft.com/office/drawing/2015/06/chart">
              <c:ext xmlns:c16="http://schemas.microsoft.com/office/drawing/2014/chart" uri="{C3380CC4-5D6E-409C-BE32-E72D297353CC}">
                <c16:uniqueId val="{00000007-011A-4E28-8434-0D589E4405EC}"/>
              </c:ext>
            </c:extLst>
          </c:dPt>
          <c:dPt>
            <c:idx val="4"/>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9-011A-4E28-8434-0D589E4405EC}"/>
              </c:ext>
            </c:extLst>
          </c:dPt>
          <c:dPt>
            <c:idx val="5"/>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B-011A-4E28-8434-0D589E4405EC}"/>
              </c:ext>
            </c:extLst>
          </c:dPt>
          <c:dPt>
            <c:idx val="6"/>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D-011A-4E28-8434-0D589E4405EC}"/>
              </c:ext>
            </c:extLst>
          </c:dPt>
          <c:dPt>
            <c:idx val="7"/>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F-011A-4E28-8434-0D589E4405EC}"/>
              </c:ext>
            </c:extLst>
          </c:dPt>
          <c:dPt>
            <c:idx val="8"/>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11-011A-4E28-8434-0D589E4405E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'[Mussel growth.xlsx]Sheet1'!$A$2:$A$10</c:f>
              <c:strCache>
                <c:ptCount val="9"/>
                <c:pt idx="0">
                  <c:v>Pre-deployment</c:v>
                </c:pt>
                <c:pt idx="1">
                  <c:v>Capitol Stand up </c:v>
                </c:pt>
                <c:pt idx="2">
                  <c:v>Kenilworth Aquatic</c:v>
                </c:pt>
                <c:pt idx="3">
                  <c:v>Heritage Marsh</c:v>
                </c:pt>
                <c:pt idx="4">
                  <c:v>Beaver Dam 1</c:v>
                </c:pt>
                <c:pt idx="5">
                  <c:v>Beaver Dam 2</c:v>
                </c:pt>
                <c:pt idx="6">
                  <c:v>Buzzard Point</c:v>
                </c:pt>
                <c:pt idx="7">
                  <c:v>11st Bridge</c:v>
                </c:pt>
                <c:pt idx="8">
                  <c:v>Confluence</c:v>
                </c:pt>
              </c:strCache>
            </c:strRef>
          </c:cat>
          <c:val>
            <c:numRef>
              <c:f>'[Mussel growth.xlsx]Sheet1'!$B$2:$B$10</c:f>
              <c:numCache>
                <c:formatCode>General</c:formatCode>
                <c:ptCount val="9"/>
                <c:pt idx="0">
                  <c:v>8.9</c:v>
                </c:pt>
                <c:pt idx="1">
                  <c:v>26.5</c:v>
                </c:pt>
                <c:pt idx="2">
                  <c:v>24.5</c:v>
                </c:pt>
                <c:pt idx="3">
                  <c:v>26.8</c:v>
                </c:pt>
                <c:pt idx="4">
                  <c:v>8.9</c:v>
                </c:pt>
                <c:pt idx="5">
                  <c:v>9.6999999999999993</c:v>
                </c:pt>
                <c:pt idx="6">
                  <c:v>22.8</c:v>
                </c:pt>
                <c:pt idx="7">
                  <c:v>18.7</c:v>
                </c:pt>
                <c:pt idx="8">
                  <c:v>14.3</c:v>
                </c:pt>
              </c:numCache>
            </c:numRef>
          </c:val>
          <c:extLst xmlns:c16r2="http://schemas.microsoft.com/office/drawing/2015/06/chart">
            <c:ext xmlns:c16="http://schemas.microsoft.com/office/drawing/2014/chart" uri="{C3380CC4-5D6E-409C-BE32-E72D297353CC}">
              <c16:uniqueId val="{00000012-011A-4E28-8434-0D589E4405EC}"/>
            </c:ext>
          </c:extLst>
        </c:ser>
        <c:dLbls>
          <c:dLblPos val="outEnd"/>
          <c:showLegendKey val="0"/>
          <c:showVal val="1"/>
          <c:showCatName val="0"/>
          <c:showSerName val="0"/>
          <c:showPercent val="0"/>
          <c:showBubbleSize val="0"/>
        </c:dLbls>
        <c:gapWidth val="219"/>
        <c:overlap val="-27"/>
        <c:axId val="119662464"/>
        <c:axId val="119480320"/>
      </c:barChart>
      <c:catAx>
        <c:axId val="1196624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Site </a:t>
                </a: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480320"/>
        <c:crosses val="autoZero"/>
        <c:auto val="1"/>
        <c:lblAlgn val="ctr"/>
        <c:lblOffset val="100"/>
        <c:noMultiLvlLbl val="0"/>
      </c:catAx>
      <c:valAx>
        <c:axId val="119480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Length</a:t>
                </a:r>
                <a:r>
                  <a:rPr lang="en-US" baseline="0"/>
                  <a:t> (mm)</a:t>
                </a:r>
                <a:endParaRPr lang="en-US"/>
              </a:p>
            </c:rich>
          </c:tx>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66246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6EEE9-846E-A245-BC63-3C5568947EE1}" type="datetimeFigureOut">
              <a:rPr lang="en-US" smtClean="0"/>
              <a:t>9/12/2018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26C2A-45DB-A849-8AAA-F1BA03367F75}" type="slidenum">
              <a:rPr lang="en-US" smtClean="0"/>
              <a:t>‹#›</a:t>
            </a:fld>
            <a:endParaRPr lang="en-US"/>
          </a:p>
        </p:txBody>
      </p:sp>
    </p:spTree>
    <p:extLst>
      <p:ext uri="{BB962C8B-B14F-4D97-AF65-F5344CB8AC3E}">
        <p14:creationId xmlns:p14="http://schemas.microsoft.com/office/powerpoint/2010/main" val="103156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If the mussels survive and demonstrate significant growth it would accredit efforts to repopulate the river with native mussels. This would benefit both ecosystem and the communities within the watershed because the mussels would help filter the water.</a:t>
            </a:r>
          </a:p>
          <a:p>
            <a:r>
              <a:rPr lang="en-US" baseline="0" dirty="0" smtClean="0"/>
              <a:t>Photo above shows how mussels left for a couple of hours in water from the Anacostia river filter water in the tanks. </a:t>
            </a:r>
          </a:p>
          <a:p>
            <a:endParaRPr lang="en-US" dirty="0"/>
          </a:p>
        </p:txBody>
      </p:sp>
      <p:sp>
        <p:nvSpPr>
          <p:cNvPr id="4" name="Slide Number Placeholder 3"/>
          <p:cNvSpPr>
            <a:spLocks noGrp="1"/>
          </p:cNvSpPr>
          <p:nvPr>
            <p:ph type="sldNum" sz="quarter" idx="10"/>
          </p:nvPr>
        </p:nvSpPr>
        <p:spPr/>
        <p:txBody>
          <a:bodyPr/>
          <a:lstStyle/>
          <a:p>
            <a:fld id="{71C26C2A-45DB-A849-8AAA-F1BA03367F75}" type="slidenum">
              <a:rPr lang="en-US" smtClean="0"/>
              <a:t>2</a:t>
            </a:fld>
            <a:endParaRPr lang="en-US"/>
          </a:p>
        </p:txBody>
      </p:sp>
    </p:spTree>
    <p:extLst>
      <p:ext uri="{BB962C8B-B14F-4D97-AF65-F5344CB8AC3E}">
        <p14:creationId xmlns:p14="http://schemas.microsoft.com/office/powerpoint/2010/main" val="80506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Add map,</a:t>
            </a:r>
            <a:r>
              <a:rPr lang="en-US" baseline="0" dirty="0" smtClean="0"/>
              <a:t> experimental design</a:t>
            </a:r>
            <a:endParaRPr lang="en-US" dirty="0"/>
          </a:p>
        </p:txBody>
      </p:sp>
      <p:sp>
        <p:nvSpPr>
          <p:cNvPr id="4" name="Slide Number Placeholder 3"/>
          <p:cNvSpPr>
            <a:spLocks noGrp="1"/>
          </p:cNvSpPr>
          <p:nvPr>
            <p:ph type="sldNum" sz="quarter" idx="10"/>
          </p:nvPr>
        </p:nvSpPr>
        <p:spPr/>
        <p:txBody>
          <a:bodyPr/>
          <a:lstStyle/>
          <a:p>
            <a:fld id="{71C26C2A-45DB-A849-8AAA-F1BA03367F75}" type="slidenum">
              <a:rPr lang="en-US" smtClean="0"/>
              <a:t>3</a:t>
            </a:fld>
            <a:endParaRPr lang="en-US"/>
          </a:p>
        </p:txBody>
      </p:sp>
    </p:spTree>
    <p:extLst>
      <p:ext uri="{BB962C8B-B14F-4D97-AF65-F5344CB8AC3E}">
        <p14:creationId xmlns:p14="http://schemas.microsoft.com/office/powerpoint/2010/main" val="1772431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The silos sit at the bottom of the stream or riverbed. They have have an opening at the bottom and one at the top, the water flowing over the top of the silo creates a vacuum effect pulling water from under the silo through the pocket the mussels sit in and out the top. This effect is called </a:t>
            </a:r>
            <a:r>
              <a:rPr lang="en-US" baseline="0" dirty="0" err="1" smtClean="0"/>
              <a:t>Bernouli’s</a:t>
            </a:r>
            <a:r>
              <a:rPr lang="en-US" baseline="0" dirty="0" smtClean="0"/>
              <a:t> flow. Since the streams with low flow don</a:t>
            </a:r>
            <a:r>
              <a:rPr lang="mr-IN" baseline="0" dirty="0" smtClean="0"/>
              <a:t>’</a:t>
            </a:r>
            <a:r>
              <a:rPr lang="en-US" baseline="0" dirty="0" smtClean="0"/>
              <a:t>t have enough energy to move water efficiently through the silo baskets are more optimal. The baskets resemble hatchery practices where the environment would provide the nutrients and support the growth of the mussels. </a:t>
            </a:r>
          </a:p>
          <a:p>
            <a:r>
              <a:rPr lang="en-US" baseline="0" dirty="0" smtClean="0"/>
              <a:t>(Photos) The photo on the left shows how the silos would sit on the river or streambed. The photo on the right was taken at Harrison Lake National Fish Hatchery. These are the baskets the use in ponds to keep their mussels they are similar in design just on a bigger scale. </a:t>
            </a:r>
            <a:endParaRPr lang="en-US" dirty="0"/>
          </a:p>
        </p:txBody>
      </p:sp>
      <p:sp>
        <p:nvSpPr>
          <p:cNvPr id="4" name="Slide Number Placeholder 3"/>
          <p:cNvSpPr>
            <a:spLocks noGrp="1"/>
          </p:cNvSpPr>
          <p:nvPr>
            <p:ph type="sldNum" sz="quarter" idx="10"/>
          </p:nvPr>
        </p:nvSpPr>
        <p:spPr/>
        <p:txBody>
          <a:bodyPr/>
          <a:lstStyle/>
          <a:p>
            <a:fld id="{71C26C2A-45DB-A849-8AAA-F1BA03367F75}" type="slidenum">
              <a:rPr lang="en-US" smtClean="0"/>
              <a:t>4</a:t>
            </a:fld>
            <a:endParaRPr lang="en-US"/>
          </a:p>
        </p:txBody>
      </p:sp>
    </p:spTree>
    <p:extLst>
      <p:ext uri="{BB962C8B-B14F-4D97-AF65-F5344CB8AC3E}">
        <p14:creationId xmlns:p14="http://schemas.microsoft.com/office/powerpoint/2010/main" val="73888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a:t>
            </a:r>
            <a:r>
              <a:rPr lang="en-US" baseline="0" dirty="0" smtClean="0"/>
              <a:t> project only required 800 mussels so we decided to weed out the smaller mussels in hopes of using the larger more resilient juveniles for the study. A subset of mussels were randomly chosen to be measured with calipers to get the average size parameters of the batch being deployed. On site each set of mussels was photographed with a label for their site and housing number. Silos ranged from 1-4 and held 20 mussels each while baskets ranged from 1-8 holding 10 mussels each. Each site housed a total of 80 mussels. </a:t>
            </a:r>
          </a:p>
          <a:p>
            <a:r>
              <a:rPr lang="en-US" baseline="0" dirty="0" smtClean="0"/>
              <a:t>(Photos) The photo on top depicts the juvenile mussels being separated into containers for deployment. The lower photo shows the 10x10mm grid that mussels were photographed on.</a:t>
            </a:r>
            <a:endParaRPr lang="en-US" dirty="0"/>
          </a:p>
        </p:txBody>
      </p:sp>
      <p:sp>
        <p:nvSpPr>
          <p:cNvPr id="4" name="Slide Number Placeholder 3"/>
          <p:cNvSpPr>
            <a:spLocks noGrp="1"/>
          </p:cNvSpPr>
          <p:nvPr>
            <p:ph type="sldNum" sz="quarter" idx="10"/>
          </p:nvPr>
        </p:nvSpPr>
        <p:spPr/>
        <p:txBody>
          <a:bodyPr/>
          <a:lstStyle/>
          <a:p>
            <a:fld id="{71C26C2A-45DB-A849-8AAA-F1BA03367F75}" type="slidenum">
              <a:rPr lang="en-US" smtClean="0"/>
              <a:t>5</a:t>
            </a:fld>
            <a:endParaRPr lang="en-US"/>
          </a:p>
        </p:txBody>
      </p:sp>
    </p:spTree>
    <p:extLst>
      <p:ext uri="{BB962C8B-B14F-4D97-AF65-F5344CB8AC3E}">
        <p14:creationId xmlns:p14="http://schemas.microsoft.com/office/powerpoint/2010/main" val="123380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Monitoring</a:t>
            </a:r>
            <a:r>
              <a:rPr lang="en-US" baseline="0" dirty="0" smtClean="0"/>
              <a:t> was a critical part of the study because of the unpredictability of the weather in Maryland. The storms would create stronger currents and carry more suspended sediment. With the higher amount of sediment in the water column the silos would fill to the brim with sediment at certain sites. Shown in the middle picture above. </a:t>
            </a:r>
          </a:p>
          <a:p>
            <a:r>
              <a:rPr lang="en-US" baseline="0" dirty="0" smtClean="0"/>
              <a:t>The photo on the left depicts me using a YSI to attain water quality data. The picture on the right shows a piece of metal that was covering the silos at the confluence site. </a:t>
            </a:r>
            <a:endParaRPr lang="en-US" dirty="0"/>
          </a:p>
        </p:txBody>
      </p:sp>
      <p:sp>
        <p:nvSpPr>
          <p:cNvPr id="4" name="Slide Number Placeholder 3"/>
          <p:cNvSpPr>
            <a:spLocks noGrp="1"/>
          </p:cNvSpPr>
          <p:nvPr>
            <p:ph type="sldNum" sz="quarter" idx="10"/>
          </p:nvPr>
        </p:nvSpPr>
        <p:spPr/>
        <p:txBody>
          <a:bodyPr/>
          <a:lstStyle/>
          <a:p>
            <a:fld id="{71C26C2A-45DB-A849-8AAA-F1BA03367F75}" type="slidenum">
              <a:rPr lang="en-US" smtClean="0"/>
              <a:t>6</a:t>
            </a:fld>
            <a:endParaRPr lang="en-US"/>
          </a:p>
        </p:txBody>
      </p:sp>
    </p:spTree>
    <p:extLst>
      <p:ext uri="{BB962C8B-B14F-4D97-AF65-F5344CB8AC3E}">
        <p14:creationId xmlns:p14="http://schemas.microsoft.com/office/powerpoint/2010/main" val="401051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the</a:t>
            </a:r>
            <a:r>
              <a:rPr lang="en-US" baseline="0" dirty="0" smtClean="0"/>
              <a:t> use of a program called ImageJ I was able to find the measurements of all the mussels in each housing and compare it to the measurements recorded during deployment. While I do not know how much each individual mussel grew I can attain the averages and compare the growth of each housing and site. </a:t>
            </a:r>
            <a:endParaRPr lang="en-US" dirty="0"/>
          </a:p>
        </p:txBody>
      </p:sp>
      <p:sp>
        <p:nvSpPr>
          <p:cNvPr id="4" name="Slide Number Placeholder 3"/>
          <p:cNvSpPr>
            <a:spLocks noGrp="1"/>
          </p:cNvSpPr>
          <p:nvPr>
            <p:ph type="sldNum" sz="quarter" idx="10"/>
          </p:nvPr>
        </p:nvSpPr>
        <p:spPr/>
        <p:txBody>
          <a:bodyPr/>
          <a:lstStyle/>
          <a:p>
            <a:fld id="{71C26C2A-45DB-A849-8AAA-F1BA03367F75}" type="slidenum">
              <a:rPr lang="en-US" smtClean="0"/>
              <a:t>7</a:t>
            </a:fld>
            <a:endParaRPr lang="en-US"/>
          </a:p>
        </p:txBody>
      </p:sp>
    </p:spTree>
    <p:extLst>
      <p:ext uri="{BB962C8B-B14F-4D97-AF65-F5344CB8AC3E}">
        <p14:creationId xmlns:p14="http://schemas.microsoft.com/office/powerpoint/2010/main" val="1858565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the lost silos at confluence and the high rain which did not allow for the measurements of two sites. </a:t>
            </a:r>
          </a:p>
        </p:txBody>
      </p:sp>
      <p:sp>
        <p:nvSpPr>
          <p:cNvPr id="4" name="Slide Number Placeholder 3"/>
          <p:cNvSpPr>
            <a:spLocks noGrp="1"/>
          </p:cNvSpPr>
          <p:nvPr>
            <p:ph type="sldNum" sz="quarter" idx="10"/>
          </p:nvPr>
        </p:nvSpPr>
        <p:spPr/>
        <p:txBody>
          <a:bodyPr/>
          <a:lstStyle/>
          <a:p>
            <a:fld id="{71C26C2A-45DB-A849-8AAA-F1BA03367F75}" type="slidenum">
              <a:rPr lang="en-US" smtClean="0"/>
              <a:t>8</a:t>
            </a:fld>
            <a:endParaRPr lang="en-US"/>
          </a:p>
        </p:txBody>
      </p:sp>
    </p:spTree>
    <p:extLst>
      <p:ext uri="{BB962C8B-B14F-4D97-AF65-F5344CB8AC3E}">
        <p14:creationId xmlns:p14="http://schemas.microsoft.com/office/powerpoint/2010/main" val="1065377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the limited growth in the non-tidal sites BD1 and BD2. Tidal</a:t>
            </a:r>
            <a:r>
              <a:rPr lang="en-US" baseline="0" dirty="0" smtClean="0"/>
              <a:t> sites had higher temperatures and maybe better nutrients. </a:t>
            </a:r>
            <a:endParaRPr lang="en-US" dirty="0"/>
          </a:p>
        </p:txBody>
      </p:sp>
      <p:sp>
        <p:nvSpPr>
          <p:cNvPr id="4" name="Slide Number Placeholder 3"/>
          <p:cNvSpPr>
            <a:spLocks noGrp="1"/>
          </p:cNvSpPr>
          <p:nvPr>
            <p:ph type="sldNum" sz="quarter" idx="10"/>
          </p:nvPr>
        </p:nvSpPr>
        <p:spPr/>
        <p:txBody>
          <a:bodyPr/>
          <a:lstStyle/>
          <a:p>
            <a:fld id="{71C26C2A-45DB-A849-8AAA-F1BA03367F75}" type="slidenum">
              <a:rPr lang="en-US" smtClean="0"/>
              <a:t>10</a:t>
            </a:fld>
            <a:endParaRPr lang="en-US"/>
          </a:p>
        </p:txBody>
      </p:sp>
    </p:spTree>
    <p:extLst>
      <p:ext uri="{BB962C8B-B14F-4D97-AF65-F5344CB8AC3E}">
        <p14:creationId xmlns:p14="http://schemas.microsoft.com/office/powerpoint/2010/main" val="186284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52D45B-4936-3C48-841B-85D60792F5C8}"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20E9D-E61D-E045-981C-3DE0583A7AE2}" type="slidenum">
              <a:rPr lang="en-US" smtClean="0"/>
              <a:t>‹#›</a:t>
            </a:fld>
            <a:endParaRPr lang="en-US"/>
          </a:p>
        </p:txBody>
      </p:sp>
    </p:spTree>
    <p:extLst>
      <p:ext uri="{BB962C8B-B14F-4D97-AF65-F5344CB8AC3E}">
        <p14:creationId xmlns:p14="http://schemas.microsoft.com/office/powerpoint/2010/main" val="50185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52D45B-4936-3C48-841B-85D60792F5C8}"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20E9D-E61D-E045-981C-3DE0583A7AE2}" type="slidenum">
              <a:rPr lang="en-US" smtClean="0"/>
              <a:t>‹#›</a:t>
            </a:fld>
            <a:endParaRPr lang="en-US"/>
          </a:p>
        </p:txBody>
      </p:sp>
    </p:spTree>
    <p:extLst>
      <p:ext uri="{BB962C8B-B14F-4D97-AF65-F5344CB8AC3E}">
        <p14:creationId xmlns:p14="http://schemas.microsoft.com/office/powerpoint/2010/main" val="214936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52D45B-4936-3C48-841B-85D60792F5C8}"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20E9D-E61D-E045-981C-3DE0583A7AE2}" type="slidenum">
              <a:rPr lang="en-US" smtClean="0"/>
              <a:t>‹#›</a:t>
            </a:fld>
            <a:endParaRPr lang="en-US"/>
          </a:p>
        </p:txBody>
      </p:sp>
    </p:spTree>
    <p:extLst>
      <p:ext uri="{BB962C8B-B14F-4D97-AF65-F5344CB8AC3E}">
        <p14:creationId xmlns:p14="http://schemas.microsoft.com/office/powerpoint/2010/main" val="2691642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52D45B-4936-3C48-841B-85D60792F5C8}"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20E9D-E61D-E045-981C-3DE0583A7AE2}" type="slidenum">
              <a:rPr lang="en-US" smtClean="0"/>
              <a:t>‹#›</a:t>
            </a:fld>
            <a:endParaRPr lang="en-US"/>
          </a:p>
        </p:txBody>
      </p:sp>
    </p:spTree>
    <p:extLst>
      <p:ext uri="{BB962C8B-B14F-4D97-AF65-F5344CB8AC3E}">
        <p14:creationId xmlns:p14="http://schemas.microsoft.com/office/powerpoint/2010/main" val="2154594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152D45B-4936-3C48-841B-85D60792F5C8}" type="datetimeFigureOut">
              <a:rPr lang="en-US" smtClean="0"/>
              <a:t>9/12/2018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20E9D-E61D-E045-981C-3DE0583A7AE2}" type="slidenum">
              <a:rPr lang="en-US" smtClean="0"/>
              <a:t>‹#›</a:t>
            </a:fld>
            <a:endParaRPr lang="en-US"/>
          </a:p>
        </p:txBody>
      </p:sp>
    </p:spTree>
    <p:extLst>
      <p:ext uri="{BB962C8B-B14F-4D97-AF65-F5344CB8AC3E}">
        <p14:creationId xmlns:p14="http://schemas.microsoft.com/office/powerpoint/2010/main" val="2582966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52D45B-4936-3C48-841B-85D60792F5C8}"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120E9D-E61D-E045-981C-3DE0583A7AE2}" type="slidenum">
              <a:rPr lang="en-US" smtClean="0"/>
              <a:t>‹#›</a:t>
            </a:fld>
            <a:endParaRPr lang="en-US"/>
          </a:p>
        </p:txBody>
      </p:sp>
    </p:spTree>
    <p:extLst>
      <p:ext uri="{BB962C8B-B14F-4D97-AF65-F5344CB8AC3E}">
        <p14:creationId xmlns:p14="http://schemas.microsoft.com/office/powerpoint/2010/main" val="313882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52D45B-4936-3C48-841B-85D60792F5C8}" type="datetimeFigureOut">
              <a:rPr lang="en-US" smtClean="0"/>
              <a:t>9/12/2018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120E9D-E61D-E045-981C-3DE0583A7AE2}" type="slidenum">
              <a:rPr lang="en-US" smtClean="0"/>
              <a:t>‹#›</a:t>
            </a:fld>
            <a:endParaRPr lang="en-US"/>
          </a:p>
        </p:txBody>
      </p:sp>
    </p:spTree>
    <p:extLst>
      <p:ext uri="{BB962C8B-B14F-4D97-AF65-F5344CB8AC3E}">
        <p14:creationId xmlns:p14="http://schemas.microsoft.com/office/powerpoint/2010/main" val="355886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52D45B-4936-3C48-841B-85D60792F5C8}" type="datetimeFigureOut">
              <a:rPr lang="en-US" smtClean="0"/>
              <a:t>9/12/2018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120E9D-E61D-E045-981C-3DE0583A7AE2}" type="slidenum">
              <a:rPr lang="en-US" smtClean="0"/>
              <a:t>‹#›</a:t>
            </a:fld>
            <a:endParaRPr lang="en-US"/>
          </a:p>
        </p:txBody>
      </p:sp>
    </p:spTree>
    <p:extLst>
      <p:ext uri="{BB962C8B-B14F-4D97-AF65-F5344CB8AC3E}">
        <p14:creationId xmlns:p14="http://schemas.microsoft.com/office/powerpoint/2010/main" val="3600189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52D45B-4936-3C48-841B-85D60792F5C8}" type="datetimeFigureOut">
              <a:rPr lang="en-US" smtClean="0"/>
              <a:t>9/12/2018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120E9D-E61D-E045-981C-3DE0583A7AE2}" type="slidenum">
              <a:rPr lang="en-US" smtClean="0"/>
              <a:t>‹#›</a:t>
            </a:fld>
            <a:endParaRPr lang="en-US"/>
          </a:p>
        </p:txBody>
      </p:sp>
    </p:spTree>
    <p:extLst>
      <p:ext uri="{BB962C8B-B14F-4D97-AF65-F5344CB8AC3E}">
        <p14:creationId xmlns:p14="http://schemas.microsoft.com/office/powerpoint/2010/main" val="172068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52D45B-4936-3C48-841B-85D60792F5C8}"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120E9D-E61D-E045-981C-3DE0583A7AE2}" type="slidenum">
              <a:rPr lang="en-US" smtClean="0"/>
              <a:t>‹#›</a:t>
            </a:fld>
            <a:endParaRPr lang="en-US"/>
          </a:p>
        </p:txBody>
      </p:sp>
    </p:spTree>
    <p:extLst>
      <p:ext uri="{BB962C8B-B14F-4D97-AF65-F5344CB8AC3E}">
        <p14:creationId xmlns:p14="http://schemas.microsoft.com/office/powerpoint/2010/main" val="4238944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52D45B-4936-3C48-841B-85D60792F5C8}" type="datetimeFigureOut">
              <a:rPr lang="en-US" smtClean="0"/>
              <a:t>9/12/2018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120E9D-E61D-E045-981C-3DE0583A7AE2}" type="slidenum">
              <a:rPr lang="en-US" smtClean="0"/>
              <a:t>‹#›</a:t>
            </a:fld>
            <a:endParaRPr lang="en-US"/>
          </a:p>
        </p:txBody>
      </p:sp>
    </p:spTree>
    <p:extLst>
      <p:ext uri="{BB962C8B-B14F-4D97-AF65-F5344CB8AC3E}">
        <p14:creationId xmlns:p14="http://schemas.microsoft.com/office/powerpoint/2010/main" val="309787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52D45B-4936-3C48-841B-85D60792F5C8}" type="datetimeFigureOut">
              <a:rPr lang="en-US" smtClean="0"/>
              <a:t>9/12/2018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120E9D-E61D-E045-981C-3DE0583A7AE2}" type="slidenum">
              <a:rPr lang="en-US" smtClean="0"/>
              <a:t>‹#›</a:t>
            </a:fld>
            <a:endParaRPr lang="en-US"/>
          </a:p>
        </p:txBody>
      </p:sp>
    </p:spTree>
    <p:extLst>
      <p:ext uri="{BB962C8B-B14F-4D97-AF65-F5344CB8AC3E}">
        <p14:creationId xmlns:p14="http://schemas.microsoft.com/office/powerpoint/2010/main" val="32800433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2000" b="-7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2364979"/>
            <a:ext cx="6858000" cy="1790700"/>
          </a:xfrm>
        </p:spPr>
        <p:txBody>
          <a:bodyPr>
            <a:normAutofit fontScale="90000"/>
          </a:bodyPr>
          <a:lstStyle/>
          <a:p>
            <a:r>
              <a:rPr lang="en-US" dirty="0" smtClean="0">
                <a:solidFill>
                  <a:schemeClr val="bg1"/>
                </a:solidFill>
              </a:rPr>
              <a:t>Survival and Growth of Juvenile Eastern </a:t>
            </a:r>
            <a:r>
              <a:rPr lang="en-US" dirty="0" err="1" smtClean="0">
                <a:solidFill>
                  <a:schemeClr val="bg1"/>
                </a:solidFill>
              </a:rPr>
              <a:t>Lampmussels</a:t>
            </a:r>
            <a:r>
              <a:rPr lang="en-US" dirty="0" smtClean="0">
                <a:solidFill>
                  <a:schemeClr val="bg1"/>
                </a:solidFill>
              </a:rPr>
              <a:t> in the Anacostia River and Watershed</a:t>
            </a:r>
            <a:endParaRPr lang="en-US" dirty="0">
              <a:solidFill>
                <a:schemeClr val="bg1"/>
              </a:solidFill>
            </a:endParaRPr>
          </a:p>
        </p:txBody>
      </p:sp>
      <p:sp>
        <p:nvSpPr>
          <p:cNvPr id="12" name="Subtitle 11"/>
          <p:cNvSpPr>
            <a:spLocks noGrp="1"/>
          </p:cNvSpPr>
          <p:nvPr>
            <p:ph type="subTitle" idx="1"/>
          </p:nvPr>
        </p:nvSpPr>
        <p:spPr>
          <a:xfrm>
            <a:off x="2667000" y="4282679"/>
            <a:ext cx="6858000" cy="1241822"/>
          </a:xfrm>
        </p:spPr>
        <p:txBody>
          <a:bodyPr/>
          <a:lstStyle/>
          <a:p>
            <a:r>
              <a:rPr lang="en-US" dirty="0" smtClean="0">
                <a:solidFill>
                  <a:schemeClr val="bg1"/>
                </a:solidFill>
              </a:rPr>
              <a:t>Luis Chevez, Fred Pinkney, Lance </a:t>
            </a:r>
            <a:r>
              <a:rPr lang="en-US" dirty="0" err="1" smtClean="0">
                <a:solidFill>
                  <a:schemeClr val="bg1"/>
                </a:solidFill>
              </a:rPr>
              <a:t>Yonkos</a:t>
            </a:r>
            <a:r>
              <a:rPr lang="en-US" dirty="0" smtClean="0">
                <a:solidFill>
                  <a:schemeClr val="bg1"/>
                </a:solidFill>
              </a:rPr>
              <a:t> and Jack Stanton</a:t>
            </a:r>
          </a:p>
          <a:p>
            <a:r>
              <a:rPr lang="en-US" dirty="0" smtClean="0">
                <a:solidFill>
                  <a:schemeClr val="bg1"/>
                </a:solidFill>
              </a:rPr>
              <a:t>USFWSCBFO and UMD ENST department. </a:t>
            </a:r>
            <a:endParaRPr lang="en-US" dirty="0">
              <a:solidFill>
                <a:schemeClr val="bg1"/>
              </a:solidFill>
            </a:endParaRPr>
          </a:p>
        </p:txBody>
      </p:sp>
    </p:spTree>
    <p:extLst>
      <p:ext uri="{BB962C8B-B14F-4D97-AF65-F5344CB8AC3E}">
        <p14:creationId xmlns:p14="http://schemas.microsoft.com/office/powerpoint/2010/main" val="7530451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t>
            </a:r>
            <a:endParaRPr lang="en-US" dirty="0"/>
          </a:p>
        </p:txBody>
      </p:sp>
      <p:sp>
        <p:nvSpPr>
          <p:cNvPr id="3" name="Content Placeholder 2"/>
          <p:cNvSpPr>
            <a:spLocks noGrp="1"/>
          </p:cNvSpPr>
          <p:nvPr>
            <p:ph idx="1"/>
          </p:nvPr>
        </p:nvSpPr>
        <p:spPr>
          <a:xfrm>
            <a:off x="838200" y="1825625"/>
            <a:ext cx="10515600" cy="4355042"/>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Tidal sites</a:t>
            </a:r>
          </a:p>
          <a:p>
            <a:pPr>
              <a:lnSpc>
                <a:spcPct val="100000"/>
              </a:lnSpc>
              <a:spcBef>
                <a:spcPts val="0"/>
              </a:spcBef>
              <a:defRPr/>
            </a:pPr>
            <a:r>
              <a:rPr lang="en-US" dirty="0"/>
              <a:t>S</a:t>
            </a:r>
            <a:r>
              <a:rPr lang="en-US" dirty="0" smtClean="0"/>
              <a:t>ubstantial growth and excellent survival. </a:t>
            </a:r>
          </a:p>
          <a:p>
            <a:pPr>
              <a:lnSpc>
                <a:spcPct val="100000"/>
              </a:lnSpc>
              <a:spcBef>
                <a:spcPts val="0"/>
              </a:spcBef>
              <a:defRPr/>
            </a:pPr>
            <a:r>
              <a:rPr lang="en-US" dirty="0" smtClean="0"/>
              <a:t>Repopulation efforts at this part of the river would be supported by the data collected. </a:t>
            </a:r>
          </a:p>
          <a:p>
            <a:pPr marL="0" indent="0">
              <a:lnSpc>
                <a:spcPct val="100000"/>
              </a:lnSpc>
              <a:spcBef>
                <a:spcPts val="0"/>
              </a:spcBef>
              <a:buNone/>
              <a:defRPr/>
            </a:pPr>
            <a:r>
              <a:rPr lang="en-US" dirty="0" smtClean="0"/>
              <a:t>Non-tidal sites</a:t>
            </a:r>
          </a:p>
          <a:p>
            <a:pPr>
              <a:lnSpc>
                <a:spcPct val="100000"/>
              </a:lnSpc>
              <a:spcBef>
                <a:spcPts val="0"/>
              </a:spcBef>
              <a:defRPr/>
            </a:pPr>
            <a:r>
              <a:rPr lang="en-US" dirty="0" err="1" smtClean="0"/>
              <a:t>Beaverdam</a:t>
            </a:r>
            <a:r>
              <a:rPr lang="en-US" dirty="0" smtClean="0"/>
              <a:t> Creek--adequate survival but little growth</a:t>
            </a:r>
          </a:p>
          <a:p>
            <a:pPr>
              <a:lnSpc>
                <a:spcPct val="100000"/>
              </a:lnSpc>
              <a:spcBef>
                <a:spcPts val="0"/>
              </a:spcBef>
              <a:defRPr/>
            </a:pPr>
            <a:endParaRPr lang="en-US" dirty="0" smtClean="0"/>
          </a:p>
          <a:p>
            <a:pPr>
              <a:lnSpc>
                <a:spcPct val="100000"/>
              </a:lnSpc>
              <a:spcBef>
                <a:spcPts val="0"/>
              </a:spcBef>
              <a:defRPr/>
            </a:pPr>
            <a:r>
              <a:rPr lang="en-US" b="1" dirty="0" smtClean="0"/>
              <a:t>Next steps:</a:t>
            </a:r>
            <a:r>
              <a:rPr lang="en-US" b="1" dirty="0"/>
              <a:t> </a:t>
            </a:r>
            <a:r>
              <a:rPr lang="en-US" b="1" dirty="0" smtClean="0"/>
              <a:t>Anacostia Watershed Society study</a:t>
            </a:r>
          </a:p>
        </p:txBody>
      </p:sp>
    </p:spTree>
    <p:extLst>
      <p:ext uri="{BB962C8B-B14F-4D97-AF65-F5344CB8AC3E}">
        <p14:creationId xmlns:p14="http://schemas.microsoft.com/office/powerpoint/2010/main" val="30365354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38000">
              <a:schemeClr val="accent6">
                <a:lumMod val="45000"/>
                <a:lumOff val="55000"/>
              </a:schemeClr>
            </a:gs>
            <a:gs pos="81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a:t>
            </a:r>
            <a:endParaRPr lang="en-US" dirty="0"/>
          </a:p>
        </p:txBody>
      </p:sp>
      <p:sp>
        <p:nvSpPr>
          <p:cNvPr id="3" name="Content Placeholder 2"/>
          <p:cNvSpPr>
            <a:spLocks noGrp="1"/>
          </p:cNvSpPr>
          <p:nvPr>
            <p:ph idx="1"/>
          </p:nvPr>
        </p:nvSpPr>
        <p:spPr>
          <a:xfrm>
            <a:off x="2152650" y="2226469"/>
            <a:ext cx="4171950" cy="3380582"/>
          </a:xfrm>
        </p:spPr>
        <p:txBody>
          <a:bodyPr/>
          <a:lstStyle/>
          <a:p>
            <a:pPr marL="0" indent="0">
              <a:lnSpc>
                <a:spcPct val="100000"/>
              </a:lnSpc>
              <a:spcBef>
                <a:spcPts val="0"/>
              </a:spcBef>
              <a:buNone/>
            </a:pPr>
            <a:r>
              <a:rPr lang="en-US" sz="1500" dirty="0"/>
              <a:t>Establish a baseline for juvenile freshwater mussel survival and growth within the Anacostia River and tributaries. </a:t>
            </a:r>
          </a:p>
          <a:p>
            <a:pPr marL="0" indent="0">
              <a:lnSpc>
                <a:spcPct val="100000"/>
              </a:lnSpc>
              <a:spcBef>
                <a:spcPts val="0"/>
              </a:spcBef>
              <a:buNone/>
              <a:defRPr/>
            </a:pPr>
            <a:endParaRPr lang="en-US"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769729" y="2337430"/>
            <a:ext cx="3643728" cy="2895514"/>
          </a:xfrm>
          <a:prstGeom prst="rect">
            <a:avLst/>
          </a:prstGeom>
          <a:noFill/>
          <a:ln>
            <a:noFill/>
          </a:ln>
        </p:spPr>
      </p:pic>
      <p:sp>
        <p:nvSpPr>
          <p:cNvPr id="4" name="Rectangle 3"/>
          <p:cNvSpPr/>
          <p:nvPr/>
        </p:nvSpPr>
        <p:spPr>
          <a:xfrm>
            <a:off x="2145616" y="3177525"/>
            <a:ext cx="3950384" cy="830997"/>
          </a:xfrm>
          <a:prstGeom prst="rect">
            <a:avLst/>
          </a:prstGeom>
        </p:spPr>
        <p:txBody>
          <a:bodyPr wrap="square">
            <a:spAutoFit/>
          </a:bodyPr>
          <a:lstStyle/>
          <a:p>
            <a:r>
              <a:rPr lang="en-US" sz="2400" dirty="0"/>
              <a:t>Why the Eastern </a:t>
            </a:r>
            <a:r>
              <a:rPr lang="en-US" sz="2400" dirty="0" err="1"/>
              <a:t>Lampmussel</a:t>
            </a:r>
            <a:r>
              <a:rPr lang="en-US" sz="2400" dirty="0"/>
              <a:t> (</a:t>
            </a:r>
            <a:r>
              <a:rPr lang="en-US" sz="2400" i="1" dirty="0" err="1"/>
              <a:t>Lampsilis</a:t>
            </a:r>
            <a:r>
              <a:rPr lang="en-US" sz="2400" i="1" dirty="0"/>
              <a:t> </a:t>
            </a:r>
            <a:r>
              <a:rPr lang="en-US" sz="2400" i="1" dirty="0" err="1"/>
              <a:t>radiata</a:t>
            </a:r>
            <a:r>
              <a:rPr lang="en-US" sz="2400" i="1" dirty="0"/>
              <a:t>)? </a:t>
            </a:r>
            <a:endParaRPr lang="en-US" sz="2400" dirty="0"/>
          </a:p>
        </p:txBody>
      </p:sp>
      <p:sp>
        <p:nvSpPr>
          <p:cNvPr id="7" name="Rectangle 6"/>
          <p:cNvSpPr/>
          <p:nvPr/>
        </p:nvSpPr>
        <p:spPr>
          <a:xfrm>
            <a:off x="2145617" y="4086640"/>
            <a:ext cx="4572000" cy="553998"/>
          </a:xfrm>
          <a:prstGeom prst="rect">
            <a:avLst/>
          </a:prstGeom>
        </p:spPr>
        <p:txBody>
          <a:bodyPr>
            <a:spAutoFit/>
          </a:bodyPr>
          <a:lstStyle/>
          <a:p>
            <a:pPr lvl="0">
              <a:defRPr/>
            </a:pPr>
            <a:r>
              <a:rPr lang="en-US" sz="1500" dirty="0"/>
              <a:t>The Eastern </a:t>
            </a:r>
            <a:r>
              <a:rPr lang="en-US" sz="1500" dirty="0" err="1"/>
              <a:t>Lampmussel</a:t>
            </a:r>
            <a:r>
              <a:rPr lang="en-US" sz="1500" dirty="0"/>
              <a:t> is a hardy freshwater mussel native to the Anacostia and Potomac Rivers. </a:t>
            </a:r>
          </a:p>
        </p:txBody>
      </p:sp>
    </p:spTree>
    <p:extLst>
      <p:ext uri="{BB962C8B-B14F-4D97-AF65-F5344CB8AC3E}">
        <p14:creationId xmlns:p14="http://schemas.microsoft.com/office/powerpoint/2010/main" val="4477980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38000">
              <a:schemeClr val="accent6">
                <a:lumMod val="45000"/>
                <a:lumOff val="55000"/>
              </a:schemeClr>
            </a:gs>
            <a:gs pos="81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design</a:t>
            </a:r>
            <a:endParaRPr lang="en-US" dirty="0"/>
          </a:p>
        </p:txBody>
      </p:sp>
      <p:sp>
        <p:nvSpPr>
          <p:cNvPr id="3" name="Content Placeholder 2"/>
          <p:cNvSpPr>
            <a:spLocks noGrp="1"/>
          </p:cNvSpPr>
          <p:nvPr>
            <p:ph idx="1"/>
          </p:nvPr>
        </p:nvSpPr>
        <p:spPr>
          <a:xfrm>
            <a:off x="2152650" y="2226469"/>
            <a:ext cx="3527298" cy="3266282"/>
          </a:xfrm>
        </p:spPr>
        <p:txBody>
          <a:bodyPr/>
          <a:lstStyle/>
          <a:p>
            <a:pPr marL="0" indent="0">
              <a:lnSpc>
                <a:spcPct val="100000"/>
              </a:lnSpc>
              <a:spcBef>
                <a:spcPts val="0"/>
              </a:spcBef>
              <a:buNone/>
              <a:defRPr/>
            </a:pPr>
            <a:r>
              <a:rPr lang="en-US" dirty="0" smtClean="0"/>
              <a:t>-Duration: 10 weeks </a:t>
            </a:r>
          </a:p>
          <a:p>
            <a:pPr marL="0" indent="0">
              <a:lnSpc>
                <a:spcPct val="100000"/>
              </a:lnSpc>
              <a:spcBef>
                <a:spcPts val="0"/>
              </a:spcBef>
              <a:buNone/>
              <a:defRPr/>
            </a:pPr>
            <a:r>
              <a:rPr lang="en-US" dirty="0" smtClean="0"/>
              <a:t>-10 sites with 80 mussels each. </a:t>
            </a:r>
          </a:p>
          <a:p>
            <a:pPr marL="0" indent="0">
              <a:lnSpc>
                <a:spcPct val="100000"/>
              </a:lnSpc>
              <a:spcBef>
                <a:spcPts val="0"/>
              </a:spcBef>
              <a:buNone/>
              <a:defRPr/>
            </a:pPr>
            <a:r>
              <a:rPr lang="en-US" dirty="0"/>
              <a:t>-</a:t>
            </a:r>
            <a:r>
              <a:rPr lang="en-US" dirty="0" smtClean="0"/>
              <a:t>4 silos house 20 mussels each</a:t>
            </a:r>
          </a:p>
          <a:p>
            <a:pPr marL="0" indent="0">
              <a:lnSpc>
                <a:spcPct val="100000"/>
              </a:lnSpc>
              <a:spcBef>
                <a:spcPts val="0"/>
              </a:spcBef>
              <a:buNone/>
              <a:defRPr/>
            </a:pPr>
            <a:r>
              <a:rPr lang="en-US" dirty="0"/>
              <a:t>-</a:t>
            </a:r>
            <a:r>
              <a:rPr lang="en-US" dirty="0" smtClean="0"/>
              <a:t>8 baskets house 10 each. </a:t>
            </a:r>
          </a:p>
        </p:txBody>
      </p:sp>
      <p:pic>
        <p:nvPicPr>
          <p:cNvPr id="4" name="Picture 3" descr="/Users/luischevez/Downloads/musselsilobasket.jpg"/>
          <p:cNvPicPr/>
          <p:nvPr/>
        </p:nvPicPr>
        <p:blipFill>
          <a:blip r:embed="rId3">
            <a:extLst>
              <a:ext uri="{28A0092B-C50C-407E-A947-70E740481C1C}">
                <a14:useLocalDpi xmlns:a14="http://schemas.microsoft.com/office/drawing/2010/main" val="0"/>
              </a:ext>
            </a:extLst>
          </a:blip>
          <a:srcRect/>
          <a:stretch>
            <a:fillRect/>
          </a:stretch>
        </p:blipFill>
        <p:spPr bwMode="auto">
          <a:xfrm>
            <a:off x="6427124" y="1678782"/>
            <a:ext cx="3348990" cy="4361657"/>
          </a:xfrm>
          <a:prstGeom prst="rect">
            <a:avLst/>
          </a:prstGeom>
          <a:noFill/>
          <a:ln>
            <a:noFill/>
          </a:ln>
        </p:spPr>
      </p:pic>
    </p:spTree>
    <p:extLst>
      <p:ext uri="{BB962C8B-B14F-4D97-AF65-F5344CB8AC3E}">
        <p14:creationId xmlns:p14="http://schemas.microsoft.com/office/powerpoint/2010/main" val="1422352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38000">
              <a:schemeClr val="accent6">
                <a:lumMod val="45000"/>
                <a:lumOff val="55000"/>
              </a:schemeClr>
            </a:gs>
            <a:gs pos="81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different housings? </a:t>
            </a:r>
            <a:endParaRPr lang="en-US" dirty="0"/>
          </a:p>
        </p:txBody>
      </p:sp>
      <p:sp>
        <p:nvSpPr>
          <p:cNvPr id="9" name="Content Placeholder 8"/>
          <p:cNvSpPr>
            <a:spLocks noGrp="1"/>
          </p:cNvSpPr>
          <p:nvPr>
            <p:ph idx="1"/>
          </p:nvPr>
        </p:nvSpPr>
        <p:spPr/>
        <p:txBody>
          <a:bodyPr/>
          <a:lstStyle/>
          <a:p>
            <a:pPr marL="0" indent="0">
              <a:lnSpc>
                <a:spcPct val="100000"/>
              </a:lnSpc>
              <a:spcBef>
                <a:spcPts val="0"/>
              </a:spcBef>
              <a:buNone/>
            </a:pPr>
            <a:r>
              <a:rPr lang="en-US" dirty="0" smtClean="0"/>
              <a:t>Silos imitate the natural behavior of mussels within the stream or riverbed.</a:t>
            </a:r>
          </a:p>
          <a:p>
            <a:pPr marL="0" indent="0">
              <a:lnSpc>
                <a:spcPct val="100000"/>
              </a:lnSpc>
              <a:spcBef>
                <a:spcPts val="0"/>
              </a:spcBef>
              <a:buNone/>
              <a:defRPr/>
            </a:pPr>
            <a:r>
              <a:rPr lang="en-US" dirty="0" smtClean="0"/>
              <a:t>The baskets are better for still or slowly moving water. </a:t>
            </a:r>
          </a:p>
          <a:p>
            <a:pPr marL="0" indent="0">
              <a:lnSpc>
                <a:spcPct val="100000"/>
              </a:lnSpc>
              <a:spcBef>
                <a:spcPts val="0"/>
              </a:spcBef>
              <a:buNone/>
              <a:defRPr/>
            </a:pPr>
            <a:r>
              <a:rPr lang="en-US" dirty="0" smtClean="0"/>
              <a:t> </a:t>
            </a:r>
            <a:endParaRPr lang="en-US" dirty="0"/>
          </a:p>
        </p:txBody>
      </p:sp>
      <p:pic>
        <p:nvPicPr>
          <p:cNvPr id="4" name="Picture 3" descr="../../../../../Downloads/IMG_0213.JPG"/>
          <p:cNvPicPr/>
          <p:nvPr/>
        </p:nvPicPr>
        <p:blipFill>
          <a:blip r:embed="rId3">
            <a:extLst>
              <a:ext uri="{28A0092B-C50C-407E-A947-70E740481C1C}">
                <a14:useLocalDpi xmlns:a14="http://schemas.microsoft.com/office/drawing/2010/main" val="0"/>
              </a:ext>
            </a:extLst>
          </a:blip>
          <a:srcRect/>
          <a:stretch>
            <a:fillRect/>
          </a:stretch>
        </p:blipFill>
        <p:spPr bwMode="auto">
          <a:xfrm>
            <a:off x="2512870" y="3857914"/>
            <a:ext cx="2689601" cy="2133600"/>
          </a:xfrm>
          <a:prstGeom prst="rect">
            <a:avLst/>
          </a:prstGeom>
          <a:noFill/>
          <a:ln>
            <a:noFill/>
          </a:ln>
        </p:spPr>
      </p:pic>
      <p:pic>
        <p:nvPicPr>
          <p:cNvPr id="10" name="Picture 9" descr="../../../../../Downloads/IMG_3535.JPG"/>
          <p:cNvPicPr/>
          <p:nvPr/>
        </p:nvPicPr>
        <p:blipFill>
          <a:blip r:embed="rId4">
            <a:extLst>
              <a:ext uri="{28A0092B-C50C-407E-A947-70E740481C1C}">
                <a14:useLocalDpi xmlns:a14="http://schemas.microsoft.com/office/drawing/2010/main" val="0"/>
              </a:ext>
            </a:extLst>
          </a:blip>
          <a:srcRect/>
          <a:stretch>
            <a:fillRect/>
          </a:stretch>
        </p:blipFill>
        <p:spPr bwMode="auto">
          <a:xfrm>
            <a:off x="7025410" y="3859304"/>
            <a:ext cx="2889250" cy="2132211"/>
          </a:xfrm>
          <a:prstGeom prst="rect">
            <a:avLst/>
          </a:prstGeom>
          <a:noFill/>
          <a:ln>
            <a:noFill/>
          </a:ln>
        </p:spPr>
      </p:pic>
    </p:spTree>
    <p:extLst>
      <p:ext uri="{BB962C8B-B14F-4D97-AF65-F5344CB8AC3E}">
        <p14:creationId xmlns:p14="http://schemas.microsoft.com/office/powerpoint/2010/main" val="13661122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38000">
              <a:schemeClr val="accent6">
                <a:lumMod val="45000"/>
                <a:lumOff val="55000"/>
              </a:schemeClr>
            </a:gs>
            <a:gs pos="81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a:t>
            </a:r>
            <a:endParaRPr lang="en-US" dirty="0"/>
          </a:p>
        </p:txBody>
      </p:sp>
      <p:sp>
        <p:nvSpPr>
          <p:cNvPr id="3" name="Content Placeholder 2"/>
          <p:cNvSpPr>
            <a:spLocks noGrp="1"/>
          </p:cNvSpPr>
          <p:nvPr>
            <p:ph idx="1"/>
          </p:nvPr>
        </p:nvSpPr>
        <p:spPr>
          <a:xfrm>
            <a:off x="2152650" y="2226469"/>
            <a:ext cx="3879850" cy="3266282"/>
          </a:xfrm>
        </p:spPr>
        <p:txBody>
          <a:bodyPr/>
          <a:lstStyle/>
          <a:p>
            <a:pPr marL="0" indent="0">
              <a:lnSpc>
                <a:spcPct val="100000"/>
              </a:lnSpc>
              <a:spcBef>
                <a:spcPts val="0"/>
              </a:spcBef>
              <a:buNone/>
              <a:defRPr/>
            </a:pPr>
            <a:r>
              <a:rPr lang="en-US" dirty="0" smtClean="0"/>
              <a:t>1700 mussels were picked up from Harrison Lake National Fish Hatchery in Charles City, VA.</a:t>
            </a:r>
            <a:endParaRPr lang="en-US" dirty="0"/>
          </a:p>
        </p:txBody>
      </p:sp>
      <p:pic>
        <p:nvPicPr>
          <p:cNvPr id="5" name="Picture 4" descr="../../../../../Downloads/IMG_0116.JPG"/>
          <p:cNvPicPr/>
          <p:nvPr/>
        </p:nvPicPr>
        <p:blipFill>
          <a:blip r:embed="rId3">
            <a:extLst>
              <a:ext uri="{28A0092B-C50C-407E-A947-70E740481C1C}">
                <a14:useLocalDpi xmlns:a14="http://schemas.microsoft.com/office/drawing/2010/main" val="0"/>
              </a:ext>
            </a:extLst>
          </a:blip>
          <a:srcRect/>
          <a:stretch>
            <a:fillRect/>
          </a:stretch>
        </p:blipFill>
        <p:spPr bwMode="auto">
          <a:xfrm>
            <a:off x="7670800" y="1131094"/>
            <a:ext cx="2368550" cy="2215356"/>
          </a:xfrm>
          <a:prstGeom prst="rect">
            <a:avLst/>
          </a:prstGeom>
          <a:noFill/>
          <a:ln>
            <a:noFill/>
          </a:ln>
        </p:spPr>
      </p:pic>
      <p:pic>
        <p:nvPicPr>
          <p:cNvPr id="6" name="Picture 5" descr="/Volumes/NO NAME/P6190491.JPG"/>
          <p:cNvPicPr/>
          <p:nvPr/>
        </p:nvPicPr>
        <p:blipFill>
          <a:blip r:embed="rId4">
            <a:extLst>
              <a:ext uri="{28A0092B-C50C-407E-A947-70E740481C1C}">
                <a14:useLocalDpi xmlns:a14="http://schemas.microsoft.com/office/drawing/2010/main" val="0"/>
              </a:ext>
            </a:extLst>
          </a:blip>
          <a:srcRect/>
          <a:stretch>
            <a:fillRect/>
          </a:stretch>
        </p:blipFill>
        <p:spPr bwMode="auto">
          <a:xfrm>
            <a:off x="6032500" y="3346451"/>
            <a:ext cx="2286000" cy="2146301"/>
          </a:xfrm>
          <a:prstGeom prst="rect">
            <a:avLst/>
          </a:prstGeom>
          <a:noFill/>
          <a:ln>
            <a:noFill/>
          </a:ln>
        </p:spPr>
      </p:pic>
    </p:spTree>
    <p:extLst>
      <p:ext uri="{BB962C8B-B14F-4D97-AF65-F5344CB8AC3E}">
        <p14:creationId xmlns:p14="http://schemas.microsoft.com/office/powerpoint/2010/main" val="9268109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a:t>
            </a:r>
            <a:endParaRPr lang="en-US" dirty="0"/>
          </a:p>
        </p:txBody>
      </p:sp>
      <p:sp>
        <p:nvSpPr>
          <p:cNvPr id="3" name="Content Placeholder 2"/>
          <p:cNvSpPr>
            <a:spLocks noGrp="1"/>
          </p:cNvSpPr>
          <p:nvPr>
            <p:ph idx="1"/>
          </p:nvPr>
        </p:nvSpPr>
        <p:spPr>
          <a:xfrm>
            <a:off x="838200" y="1825625"/>
            <a:ext cx="10515600" cy="4355042"/>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Sites were monitored on a weekly basis where water quality data was collected and basket repairs were made.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descr="../../../../../Downloads/IMG_0374.JPG"/>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68799" y="3025246"/>
            <a:ext cx="3454400" cy="3126317"/>
          </a:xfrm>
          <a:prstGeom prst="rect">
            <a:avLst/>
          </a:prstGeom>
          <a:noFill/>
          <a:ln>
            <a:noFill/>
          </a:ln>
        </p:spPr>
      </p:pic>
      <p:pic>
        <p:nvPicPr>
          <p:cNvPr id="5" name="Picture 4" descr="../../../../../Downloads/IMG_0441.JPG"/>
          <p:cNvPicPr/>
          <p:nvPr/>
        </p:nvPicPr>
        <p:blipFill>
          <a:blip r:embed="rId4">
            <a:extLst>
              <a:ext uri="{28A0092B-C50C-407E-A947-70E740481C1C}">
                <a14:useLocalDpi xmlns:a14="http://schemas.microsoft.com/office/drawing/2010/main" val="0"/>
              </a:ext>
            </a:extLst>
          </a:blip>
          <a:srcRect/>
          <a:stretch>
            <a:fillRect/>
          </a:stretch>
        </p:blipFill>
        <p:spPr bwMode="auto">
          <a:xfrm>
            <a:off x="8043332" y="2861204"/>
            <a:ext cx="3310465" cy="3454400"/>
          </a:xfrm>
          <a:prstGeom prst="rect">
            <a:avLst/>
          </a:prstGeom>
          <a:noFill/>
          <a:ln>
            <a:noFill/>
          </a:ln>
        </p:spPr>
      </p:pic>
      <p:pic>
        <p:nvPicPr>
          <p:cNvPr id="6" name="Picture 5" descr="../../../../../Downloads/IMG_0216.JPG"/>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38200" y="2861204"/>
            <a:ext cx="3310466" cy="3454400"/>
          </a:xfrm>
          <a:prstGeom prst="rect">
            <a:avLst/>
          </a:prstGeom>
          <a:noFill/>
          <a:ln>
            <a:noFill/>
          </a:ln>
        </p:spPr>
      </p:pic>
    </p:spTree>
    <p:extLst>
      <p:ext uri="{BB962C8B-B14F-4D97-AF65-F5344CB8AC3E}">
        <p14:creationId xmlns:p14="http://schemas.microsoft.com/office/powerpoint/2010/main" val="529893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Analysis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6975" y="1690688"/>
            <a:ext cx="4338049" cy="4489450"/>
          </a:xfrm>
        </p:spPr>
      </p:pic>
    </p:spTree>
    <p:extLst>
      <p:ext uri="{BB962C8B-B14F-4D97-AF65-F5344CB8AC3E}">
        <p14:creationId xmlns:p14="http://schemas.microsoft.com/office/powerpoint/2010/main" val="22248007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(5 week survival)</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4800" y="1038225"/>
            <a:ext cx="889000" cy="787400"/>
          </a:xfrm>
          <a:prstGeom prst="rect">
            <a:avLst/>
          </a:prstGeom>
        </p:spPr>
      </p:pic>
      <p:graphicFrame>
        <p:nvGraphicFramePr>
          <p:cNvPr id="7" name="Content Placeholder 6"/>
          <p:cNvGraphicFramePr>
            <a:graphicFrameLocks noGrp="1"/>
          </p:cNvGraphicFramePr>
          <p:nvPr>
            <p:ph idx="1"/>
            <p:extLst>
              <p:ext uri="{D42A27DB-BD31-4B8C-83A1-F6EECF244321}">
                <p14:modId xmlns:p14="http://schemas.microsoft.com/office/powerpoint/2010/main" val="345684025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59966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(5 week length)</a:t>
            </a:r>
            <a:endParaRPr lang="en-US" dirty="0"/>
          </a:p>
        </p:txBody>
      </p:sp>
      <p:sp>
        <p:nvSpPr>
          <p:cNvPr id="6" name="TextBox 5"/>
          <p:cNvSpPr txBox="1"/>
          <p:nvPr/>
        </p:nvSpPr>
        <p:spPr>
          <a:xfrm>
            <a:off x="13343467" y="677333"/>
            <a:ext cx="184731"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200" y="758825"/>
            <a:ext cx="1371600" cy="1066800"/>
          </a:xfrm>
          <a:prstGeom prst="rect">
            <a:avLst/>
          </a:prstGeom>
        </p:spPr>
      </p:pic>
      <p:graphicFrame>
        <p:nvGraphicFramePr>
          <p:cNvPr id="15" name="Content Placeholder 14"/>
          <p:cNvGraphicFramePr>
            <a:graphicFrameLocks noGrp="1"/>
          </p:cNvGraphicFramePr>
          <p:nvPr>
            <p:ph idx="1"/>
            <p:extLst>
              <p:ext uri="{D42A27DB-BD31-4B8C-83A1-F6EECF244321}">
                <p14:modId xmlns:p14="http://schemas.microsoft.com/office/powerpoint/2010/main" val="3430096553"/>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63454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840</TotalTime>
  <Words>807</Words>
  <Application>Microsoft Office PowerPoint</Application>
  <PresentationFormat>Custom</PresentationFormat>
  <Paragraphs>57</Paragraphs>
  <Slides>10</Slides>
  <Notes>8</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Survival and Growth of Juvenile Eastern Lampmussels in the Anacostia River and Watershed</vt:lpstr>
      <vt:lpstr>Purpose </vt:lpstr>
      <vt:lpstr>Experimental design</vt:lpstr>
      <vt:lpstr>Why the different housings? </vt:lpstr>
      <vt:lpstr>Deployment </vt:lpstr>
      <vt:lpstr>Monitoring </vt:lpstr>
      <vt:lpstr>Analysis</vt:lpstr>
      <vt:lpstr>Results: (5 week survival)</vt:lpstr>
      <vt:lpstr>Results: (5 week length)</vt:lpstr>
      <vt:lpstr>Conclusions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Survival and Growth of Juvenile Eastern Lampmussel</dc:title>
  <dc:creator>Microsoft Office User</dc:creator>
  <cp:lastModifiedBy>ServUS</cp:lastModifiedBy>
  <cp:revision>62</cp:revision>
  <dcterms:created xsi:type="dcterms:W3CDTF">2018-08-07T13:17:40Z</dcterms:created>
  <dcterms:modified xsi:type="dcterms:W3CDTF">2018-09-12T21:42:07Z</dcterms:modified>
</cp:coreProperties>
</file>