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44"/>
  </p:notesMasterIdLst>
  <p:handoutMasterIdLst>
    <p:handoutMasterId r:id="rId45"/>
  </p:handoutMasterIdLst>
  <p:sldIdLst>
    <p:sldId id="256" r:id="rId5"/>
    <p:sldId id="509" r:id="rId6"/>
    <p:sldId id="508" r:id="rId7"/>
    <p:sldId id="459" r:id="rId8"/>
    <p:sldId id="400" r:id="rId9"/>
    <p:sldId id="335" r:id="rId10"/>
    <p:sldId id="368" r:id="rId11"/>
    <p:sldId id="406" r:id="rId12"/>
    <p:sldId id="455" r:id="rId13"/>
    <p:sldId id="457" r:id="rId14"/>
    <p:sldId id="410" r:id="rId15"/>
    <p:sldId id="414" r:id="rId16"/>
    <p:sldId id="480" r:id="rId17"/>
    <p:sldId id="445" r:id="rId18"/>
    <p:sldId id="446" r:id="rId19"/>
    <p:sldId id="449" r:id="rId20"/>
    <p:sldId id="460" r:id="rId21"/>
    <p:sldId id="487" r:id="rId22"/>
    <p:sldId id="483" r:id="rId23"/>
    <p:sldId id="484" r:id="rId24"/>
    <p:sldId id="273" r:id="rId25"/>
    <p:sldId id="471" r:id="rId26"/>
    <p:sldId id="324" r:id="rId27"/>
    <p:sldId id="503" r:id="rId28"/>
    <p:sldId id="523" r:id="rId29"/>
    <p:sldId id="504" r:id="rId30"/>
    <p:sldId id="505" r:id="rId31"/>
    <p:sldId id="506" r:id="rId32"/>
    <p:sldId id="496" r:id="rId33"/>
    <p:sldId id="510" r:id="rId34"/>
    <p:sldId id="512" r:id="rId35"/>
    <p:sldId id="514" r:id="rId36"/>
    <p:sldId id="515" r:id="rId37"/>
    <p:sldId id="516" r:id="rId38"/>
    <p:sldId id="518" r:id="rId39"/>
    <p:sldId id="519" r:id="rId40"/>
    <p:sldId id="520" r:id="rId41"/>
    <p:sldId id="521" r:id="rId42"/>
    <p:sldId id="522" r:id="rId43"/>
  </p:sldIdLst>
  <p:sldSz cx="9144000" cy="6858000" type="screen4x3"/>
  <p:notesSz cx="7010400" cy="93726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vUS" initials="S" lastIdx="1" clrIdx="0"/>
  <p:cmAuthor id="1" name="Tanya Reid" initials="TCR" lastIdx="5" clrIdx="1"/>
  <p:cmAuthor id="2" name="D.C. Office on Aging" initials="DCOA"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9" autoAdjust="0"/>
    <p:restoredTop sz="77224" autoAdjust="0"/>
  </p:normalViewPr>
  <p:slideViewPr>
    <p:cSldViewPr>
      <p:cViewPr varScale="1">
        <p:scale>
          <a:sx n="61" d="100"/>
          <a:sy n="61" d="100"/>
        </p:scale>
        <p:origin x="169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735" cy="468311"/>
          </a:xfrm>
          <a:prstGeom prst="rect">
            <a:avLst/>
          </a:prstGeom>
        </p:spPr>
        <p:txBody>
          <a:bodyPr vert="horz" lIns="91664" tIns="45832" rIns="91664" bIns="45832" rtlCol="0"/>
          <a:lstStyle>
            <a:lvl1pPr algn="l">
              <a:defRPr sz="1200"/>
            </a:lvl1pPr>
          </a:lstStyle>
          <a:p>
            <a:endParaRPr lang="en-US"/>
          </a:p>
        </p:txBody>
      </p:sp>
      <p:sp>
        <p:nvSpPr>
          <p:cNvPr id="3" name="Date Placeholder 2"/>
          <p:cNvSpPr>
            <a:spLocks noGrp="1"/>
          </p:cNvSpPr>
          <p:nvPr>
            <p:ph type="dt" sz="quarter" idx="1"/>
          </p:nvPr>
        </p:nvSpPr>
        <p:spPr>
          <a:xfrm>
            <a:off x="3971083" y="1"/>
            <a:ext cx="3037735" cy="468311"/>
          </a:xfrm>
          <a:prstGeom prst="rect">
            <a:avLst/>
          </a:prstGeom>
        </p:spPr>
        <p:txBody>
          <a:bodyPr vert="horz" lIns="91664" tIns="45832" rIns="91664" bIns="45832" rtlCol="0"/>
          <a:lstStyle>
            <a:lvl1pPr algn="r">
              <a:defRPr sz="1200"/>
            </a:lvl1pPr>
          </a:lstStyle>
          <a:p>
            <a:fld id="{6EC18B7E-47FA-4933-9FE6-434B9DD3308F}" type="datetimeFigureOut">
              <a:rPr lang="en-US" smtClean="0"/>
              <a:t>2/28/2018</a:t>
            </a:fld>
            <a:endParaRPr lang="en-US"/>
          </a:p>
        </p:txBody>
      </p:sp>
      <p:sp>
        <p:nvSpPr>
          <p:cNvPr id="4" name="Footer Placeholder 3"/>
          <p:cNvSpPr>
            <a:spLocks noGrp="1"/>
          </p:cNvSpPr>
          <p:nvPr>
            <p:ph type="ftr" sz="quarter" idx="2"/>
          </p:nvPr>
        </p:nvSpPr>
        <p:spPr>
          <a:xfrm>
            <a:off x="2" y="8902693"/>
            <a:ext cx="3037735" cy="468311"/>
          </a:xfrm>
          <a:prstGeom prst="rect">
            <a:avLst/>
          </a:prstGeom>
        </p:spPr>
        <p:txBody>
          <a:bodyPr vert="horz" lIns="91664" tIns="45832" rIns="91664" bIns="45832" rtlCol="0" anchor="b"/>
          <a:lstStyle>
            <a:lvl1pPr algn="l">
              <a:defRPr sz="1200"/>
            </a:lvl1pPr>
          </a:lstStyle>
          <a:p>
            <a:endParaRPr lang="en-US"/>
          </a:p>
        </p:txBody>
      </p:sp>
      <p:sp>
        <p:nvSpPr>
          <p:cNvPr id="5" name="Slide Number Placeholder 4"/>
          <p:cNvSpPr>
            <a:spLocks noGrp="1"/>
          </p:cNvSpPr>
          <p:nvPr>
            <p:ph type="sldNum" sz="quarter" idx="3"/>
          </p:nvPr>
        </p:nvSpPr>
        <p:spPr>
          <a:xfrm>
            <a:off x="3971083" y="8902693"/>
            <a:ext cx="3037735" cy="468311"/>
          </a:xfrm>
          <a:prstGeom prst="rect">
            <a:avLst/>
          </a:prstGeom>
        </p:spPr>
        <p:txBody>
          <a:bodyPr vert="horz" lIns="91664" tIns="45832" rIns="91664" bIns="45832" rtlCol="0" anchor="b"/>
          <a:lstStyle>
            <a:lvl1pPr algn="r">
              <a:defRPr sz="1200"/>
            </a:lvl1pPr>
          </a:lstStyle>
          <a:p>
            <a:fld id="{6E007F8E-2127-4A6F-9FB9-6EEDD6EAD88F}" type="slidenum">
              <a:rPr lang="en-US" smtClean="0"/>
              <a:t>‹#›</a:t>
            </a:fld>
            <a:endParaRPr lang="en-US"/>
          </a:p>
        </p:txBody>
      </p:sp>
    </p:spTree>
    <p:extLst>
      <p:ext uri="{BB962C8B-B14F-4D97-AF65-F5344CB8AC3E}">
        <p14:creationId xmlns:p14="http://schemas.microsoft.com/office/powerpoint/2010/main" val="507087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037840" cy="468630"/>
          </a:xfrm>
          <a:prstGeom prst="rect">
            <a:avLst/>
          </a:prstGeom>
        </p:spPr>
        <p:txBody>
          <a:bodyPr vert="horz" lIns="94257" tIns="47129" rIns="94257" bIns="4712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9" y="4"/>
            <a:ext cx="3037840" cy="468630"/>
          </a:xfrm>
          <a:prstGeom prst="rect">
            <a:avLst/>
          </a:prstGeom>
        </p:spPr>
        <p:txBody>
          <a:bodyPr vert="horz" lIns="94257" tIns="47129" rIns="94257" bIns="47129" rtlCol="0"/>
          <a:lstStyle>
            <a:lvl1pPr algn="r" fontAlgn="auto">
              <a:spcBef>
                <a:spcPts val="0"/>
              </a:spcBef>
              <a:spcAft>
                <a:spcPts val="0"/>
              </a:spcAft>
              <a:defRPr sz="1200">
                <a:latin typeface="+mn-lt"/>
              </a:defRPr>
            </a:lvl1pPr>
          </a:lstStyle>
          <a:p>
            <a:pPr>
              <a:defRPr/>
            </a:pPr>
            <a:fld id="{6EFB710B-4D60-489C-8456-11B8F43267A2}" type="datetimeFigureOut">
              <a:rPr lang="en-US"/>
              <a:pPr>
                <a:defRPr/>
              </a:pPr>
              <a:t>2/28/2018</a:t>
            </a:fld>
            <a:endParaRPr lang="en-US"/>
          </a:p>
        </p:txBody>
      </p:sp>
      <p:sp>
        <p:nvSpPr>
          <p:cNvPr id="4" name="Slide Image Placeholder 3"/>
          <p:cNvSpPr>
            <a:spLocks noGrp="1" noRot="1" noChangeAspect="1"/>
          </p:cNvSpPr>
          <p:nvPr>
            <p:ph type="sldImg" idx="2"/>
          </p:nvPr>
        </p:nvSpPr>
        <p:spPr>
          <a:xfrm>
            <a:off x="1162050" y="703263"/>
            <a:ext cx="4686300" cy="3514725"/>
          </a:xfrm>
          <a:prstGeom prst="rect">
            <a:avLst/>
          </a:prstGeom>
          <a:noFill/>
          <a:ln w="12700">
            <a:solidFill>
              <a:prstClr val="black"/>
            </a:solidFill>
          </a:ln>
        </p:spPr>
        <p:txBody>
          <a:bodyPr vert="horz" lIns="94257" tIns="47129" rIns="94257" bIns="47129" rtlCol="0" anchor="ctr"/>
          <a:lstStyle/>
          <a:p>
            <a:pPr lvl="0"/>
            <a:endParaRPr lang="en-US" noProof="0"/>
          </a:p>
        </p:txBody>
      </p:sp>
      <p:sp>
        <p:nvSpPr>
          <p:cNvPr id="5" name="Notes Placeholder 4"/>
          <p:cNvSpPr>
            <a:spLocks noGrp="1"/>
          </p:cNvSpPr>
          <p:nvPr>
            <p:ph type="body" sz="quarter" idx="3"/>
          </p:nvPr>
        </p:nvSpPr>
        <p:spPr>
          <a:xfrm>
            <a:off x="701040" y="4451988"/>
            <a:ext cx="5608320" cy="4217670"/>
          </a:xfrm>
          <a:prstGeom prst="rect">
            <a:avLst/>
          </a:prstGeom>
        </p:spPr>
        <p:txBody>
          <a:bodyPr vert="horz" lIns="94257" tIns="47129" rIns="94257" bIns="4712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902349"/>
            <a:ext cx="3037840" cy="468630"/>
          </a:xfrm>
          <a:prstGeom prst="rect">
            <a:avLst/>
          </a:prstGeom>
        </p:spPr>
        <p:txBody>
          <a:bodyPr vert="horz" lIns="94257" tIns="47129" rIns="94257" bIns="4712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9" y="8902349"/>
            <a:ext cx="3037840" cy="468630"/>
          </a:xfrm>
          <a:prstGeom prst="rect">
            <a:avLst/>
          </a:prstGeom>
        </p:spPr>
        <p:txBody>
          <a:bodyPr vert="horz" lIns="94257" tIns="47129" rIns="94257" bIns="47129" rtlCol="0" anchor="b"/>
          <a:lstStyle>
            <a:lvl1pPr algn="r" fontAlgn="auto">
              <a:spcBef>
                <a:spcPts val="0"/>
              </a:spcBef>
              <a:spcAft>
                <a:spcPts val="0"/>
              </a:spcAft>
              <a:defRPr sz="1200">
                <a:latin typeface="+mn-lt"/>
              </a:defRPr>
            </a:lvl1pPr>
          </a:lstStyle>
          <a:p>
            <a:pPr>
              <a:defRPr/>
            </a:pPr>
            <a:fld id="{16BA2B72-FC66-48D9-8A80-D191F823182C}" type="slidenum">
              <a:rPr lang="en-US"/>
              <a:pPr>
                <a:defRPr/>
              </a:pPr>
              <a:t>‹#›</a:t>
            </a:fld>
            <a:endParaRPr lang="en-US"/>
          </a:p>
        </p:txBody>
      </p:sp>
    </p:spTree>
    <p:extLst>
      <p:ext uri="{BB962C8B-B14F-4D97-AF65-F5344CB8AC3E}">
        <p14:creationId xmlns:p14="http://schemas.microsoft.com/office/powerpoint/2010/main" val="3440614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a:t>
            </a:fld>
            <a:endParaRPr lang="en-US" dirty="0"/>
          </a:p>
        </p:txBody>
      </p:sp>
    </p:spTree>
    <p:extLst>
      <p:ext uri="{BB962C8B-B14F-4D97-AF65-F5344CB8AC3E}">
        <p14:creationId xmlns:p14="http://schemas.microsoft.com/office/powerpoint/2010/main" val="715084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10</a:t>
            </a:fld>
            <a:endParaRPr lang="en-US"/>
          </a:p>
        </p:txBody>
      </p:sp>
    </p:spTree>
    <p:extLst>
      <p:ext uri="{BB962C8B-B14F-4D97-AF65-F5344CB8AC3E}">
        <p14:creationId xmlns:p14="http://schemas.microsoft.com/office/powerpoint/2010/main" val="437522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2800" dirty="0"/>
              <a:t>The Meal Program is authorized under OAA: </a:t>
            </a:r>
          </a:p>
          <a:p>
            <a:pPr lvl="1"/>
            <a:r>
              <a:rPr lang="en-US" sz="2400" dirty="0"/>
              <a:t>Congregate Meal Program - Title III (C)(1) </a:t>
            </a:r>
          </a:p>
          <a:p>
            <a:pPr lvl="1"/>
            <a:r>
              <a:rPr lang="en-US" sz="2400" dirty="0"/>
              <a:t>Home-delivered Meal Program - Title III (C)(2)</a:t>
            </a:r>
          </a:p>
          <a:p>
            <a:pPr lvl="1"/>
            <a:r>
              <a:rPr lang="en-US" sz="2400" dirty="0"/>
              <a:t>Nutrition Services Incentive Program (NSIP) - Section 311</a:t>
            </a:r>
          </a:p>
          <a:p>
            <a:pPr marL="109981"/>
            <a:endParaRPr lang="en-US" sz="2800" dirty="0"/>
          </a:p>
          <a:p>
            <a:r>
              <a:rPr lang="en-US" sz="2800" dirty="0"/>
              <a:t>The purpose is to:</a:t>
            </a:r>
          </a:p>
          <a:p>
            <a:pPr lvl="1"/>
            <a:r>
              <a:rPr lang="en-US" sz="2400" dirty="0"/>
              <a:t>Reduce hunger and food insecurity among older individuals;</a:t>
            </a:r>
          </a:p>
          <a:p>
            <a:pPr lvl="1"/>
            <a:r>
              <a:rPr lang="en-US" sz="2400" dirty="0"/>
              <a:t>Promote socialization of older individuals;</a:t>
            </a:r>
          </a:p>
          <a:p>
            <a:pPr lvl="1"/>
            <a:r>
              <a:rPr lang="en-US" sz="2400" dirty="0"/>
              <a:t>Promote the health and well-being of older individuals; and</a:t>
            </a:r>
          </a:p>
          <a:p>
            <a:pPr lvl="1"/>
            <a:r>
              <a:rPr lang="en-US" sz="2400" dirty="0"/>
              <a:t>Delay adverse health conditions for older individuals.</a:t>
            </a:r>
          </a:p>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11</a:t>
            </a:fld>
            <a:endParaRPr lang="en-US" dirty="0"/>
          </a:p>
        </p:txBody>
      </p:sp>
    </p:spTree>
    <p:extLst>
      <p:ext uri="{BB962C8B-B14F-4D97-AF65-F5344CB8AC3E}">
        <p14:creationId xmlns:p14="http://schemas.microsoft.com/office/powerpoint/2010/main" val="576238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12</a:t>
            </a:fld>
            <a:endParaRPr lang="en-US" dirty="0"/>
          </a:p>
        </p:txBody>
      </p:sp>
    </p:spTree>
    <p:extLst>
      <p:ext uri="{BB962C8B-B14F-4D97-AF65-F5344CB8AC3E}">
        <p14:creationId xmlns:p14="http://schemas.microsoft.com/office/powerpoint/2010/main" val="576238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r>
              <a:rPr lang="en-US" i="1" dirty="0"/>
              <a:t>Frail is defined by the Older Americans Act Nutrition Programs Toolkit (National Resource Center on Nutrition, Physical Activity &amp; Aging) as: (A) unable to perform at least two activities of daily living without substantial human assistance, including verbal reminding, physical cues, or supervision; or (B) due to cognitive or other mental impairment, requires substantial supervision because the individual behaves in a manner that poses a serious health or safety hazard to the individual or to another individual</a:t>
            </a:r>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13</a:t>
            </a:fld>
            <a:endParaRPr lang="en-US" dirty="0"/>
          </a:p>
        </p:txBody>
      </p:sp>
    </p:spTree>
    <p:extLst>
      <p:ext uri="{BB962C8B-B14F-4D97-AF65-F5344CB8AC3E}">
        <p14:creationId xmlns:p14="http://schemas.microsoft.com/office/powerpoint/2010/main" val="576238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14</a:t>
            </a:fld>
            <a:endParaRPr lang="en-US" dirty="0"/>
          </a:p>
        </p:txBody>
      </p:sp>
    </p:spTree>
    <p:extLst>
      <p:ext uri="{BB962C8B-B14F-4D97-AF65-F5344CB8AC3E}">
        <p14:creationId xmlns:p14="http://schemas.microsoft.com/office/powerpoint/2010/main" val="576238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18</a:t>
            </a:fld>
            <a:endParaRPr lang="en-US"/>
          </a:p>
        </p:txBody>
      </p:sp>
    </p:spTree>
    <p:extLst>
      <p:ext uri="{BB962C8B-B14F-4D97-AF65-F5344CB8AC3E}">
        <p14:creationId xmlns:p14="http://schemas.microsoft.com/office/powerpoint/2010/main" val="1845301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did</a:t>
            </a:r>
            <a:r>
              <a:rPr lang="en-US" baseline="0" dirty="0" smtClean="0"/>
              <a:t> we assist in FY15?</a:t>
            </a:r>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19</a:t>
            </a:fld>
            <a:endParaRPr lang="en-US"/>
          </a:p>
        </p:txBody>
      </p:sp>
    </p:spTree>
    <p:extLst>
      <p:ext uri="{BB962C8B-B14F-4D97-AF65-F5344CB8AC3E}">
        <p14:creationId xmlns:p14="http://schemas.microsoft.com/office/powerpoint/2010/main" val="3941564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prstGeom prst="rect">
            <a:avLst/>
          </a:prstGeom>
        </p:spPr>
        <p:txBody>
          <a:bodyPr/>
          <a:lstStyle/>
          <a:p>
            <a:pPr lvl="0"/>
            <a:endParaRPr/>
          </a:p>
        </p:txBody>
      </p:sp>
      <p:sp>
        <p:nvSpPr>
          <p:cNvPr id="129" name="Shape 129"/>
          <p:cNvSpPr>
            <a:spLocks noGrp="1"/>
          </p:cNvSpPr>
          <p:nvPr>
            <p:ph type="body" sz="quarter" idx="1"/>
          </p:nvPr>
        </p:nvSpPr>
        <p:spPr>
          <a:prstGeom prst="rect">
            <a:avLst/>
          </a:prstGeom>
        </p:spPr>
        <p:txBody>
          <a:bodyPr/>
          <a:lstStyle>
            <a:lvl1pPr defTabSz="914400">
              <a:lnSpc>
                <a:spcPct val="100000"/>
              </a:lnSpc>
              <a:spcBef>
                <a:spcPts val="400"/>
              </a:spcBef>
              <a:defRPr sz="1200">
                <a:latin typeface="Calibri"/>
                <a:ea typeface="Calibri"/>
                <a:cs typeface="Calibri"/>
                <a:sym typeface="Calibri"/>
              </a:defRPr>
            </a:lvl1pPr>
          </a:lstStyle>
          <a:p>
            <a:pPr lvl="0">
              <a:defRPr sz="1800"/>
            </a:pPr>
            <a:endParaRPr dirty="0"/>
          </a:p>
        </p:txBody>
      </p:sp>
    </p:spTree>
    <p:extLst>
      <p:ext uri="{BB962C8B-B14F-4D97-AF65-F5344CB8AC3E}">
        <p14:creationId xmlns:p14="http://schemas.microsoft.com/office/powerpoint/2010/main" val="10592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21</a:t>
            </a:fld>
            <a:endParaRPr lang="en-US"/>
          </a:p>
        </p:txBody>
      </p:sp>
    </p:spTree>
    <p:extLst>
      <p:ext uri="{BB962C8B-B14F-4D97-AF65-F5344CB8AC3E}">
        <p14:creationId xmlns:p14="http://schemas.microsoft.com/office/powerpoint/2010/main" val="1832316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23</a:t>
            </a:fld>
            <a:endParaRPr lang="en-US"/>
          </a:p>
        </p:txBody>
      </p:sp>
    </p:spTree>
    <p:extLst>
      <p:ext uri="{BB962C8B-B14F-4D97-AF65-F5344CB8AC3E}">
        <p14:creationId xmlns:p14="http://schemas.microsoft.com/office/powerpoint/2010/main" val="1912906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a:pPr>
                <a:defRPr/>
              </a:pPr>
              <a:t>2</a:t>
            </a:fld>
            <a:endParaRPr lang="en-US"/>
          </a:p>
        </p:txBody>
      </p:sp>
    </p:spTree>
    <p:extLst>
      <p:ext uri="{BB962C8B-B14F-4D97-AF65-F5344CB8AC3E}">
        <p14:creationId xmlns:p14="http://schemas.microsoft.com/office/powerpoint/2010/main" val="1935539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b="1" dirty="0"/>
              <a:t>Elderly and Persons with Physical Disabilities (EPD) Waiver Enrollment</a:t>
            </a:r>
            <a:endParaRPr lang="en-US" dirty="0" smtClean="0">
              <a:effectLst/>
            </a:endParaRPr>
          </a:p>
          <a:p>
            <a:r>
              <a:rPr lang="en-US" dirty="0"/>
              <a:t>The District of Columbia’s EPD Waiver Program is a person-centered home and community-based waiver administered by DHCF, designed to provide eligible older adults and persons with physical disabilities with quality health care services and supports in the comfort of their homes.</a:t>
            </a:r>
            <a:endParaRPr lang="en-US" dirty="0" smtClean="0">
              <a:effectLst/>
            </a:endParaRPr>
          </a:p>
          <a:p>
            <a:r>
              <a:rPr lang="en-US" dirty="0"/>
              <a:t> </a:t>
            </a:r>
            <a:endParaRPr lang="en-US" dirty="0" smtClean="0">
              <a:effectLst/>
            </a:endParaRPr>
          </a:p>
          <a:p>
            <a:r>
              <a:rPr lang="en-US" dirty="0"/>
              <a:t>In May, 2015, DCOA hired seven new staff members funded by the Department of Health Care Finance (DHCF) to assist persons applying for the Elderly Person with Physical Disabilities Waiver (EPD) Waiver and persons receiving 1915(</a:t>
            </a:r>
            <a:r>
              <a:rPr lang="en-US" dirty="0" err="1"/>
              <a:t>i</a:t>
            </a:r>
            <a:r>
              <a:rPr lang="en-US" dirty="0"/>
              <a:t>) State Plan services (Adult Day Health program</a:t>
            </a:r>
            <a:r>
              <a:rPr lang="en-US" dirty="0" smtClean="0"/>
              <a:t>).</a:t>
            </a:r>
          </a:p>
          <a:p>
            <a:endParaRPr lang="en-US" dirty="0" smtClean="0">
              <a:effectLst/>
            </a:endParaRPr>
          </a:p>
          <a:p>
            <a:r>
              <a:rPr lang="en-US" dirty="0" smtClean="0">
                <a:effectLst/>
              </a:rPr>
              <a:t>In April</a:t>
            </a:r>
            <a:r>
              <a:rPr lang="en-US" baseline="0" dirty="0" smtClean="0">
                <a:effectLst/>
              </a:rPr>
              <a:t> and May of 2016, three additional Medicaid Enrollment Specialists were added to the team to help manage the high volume of Waiver enrollment referrals DCOA was receiving. </a:t>
            </a:r>
            <a:endParaRPr lang="en-US" dirty="0" smtClean="0">
              <a:effectLst/>
            </a:endParaRPr>
          </a:p>
          <a:p>
            <a:r>
              <a:rPr lang="en-US" dirty="0"/>
              <a:t> </a:t>
            </a:r>
            <a:endParaRPr lang="en-US" dirty="0" smtClean="0">
              <a:effectLst/>
            </a:endParaRPr>
          </a:p>
          <a:p>
            <a:r>
              <a:rPr lang="en-US" dirty="0"/>
              <a:t>DCOA’s Aging and Disability Resource Center (ADRC) originally (starting in 2014) performed specific, limited functions within the EPD Waiver program intake, though as of Spring 2015 is working in conjunction with both DHCF and the Department of Human Service/Economic Security Administration (DHS/ESA) to expand the role of the ADRC. With the goals of reducing confusion about the enrollment process, increasing inter-agency communication, and improving customer service, the ADRC </a:t>
            </a:r>
            <a:r>
              <a:rPr lang="en-US" dirty="0" smtClean="0"/>
              <a:t>hired and trained five </a:t>
            </a:r>
            <a:r>
              <a:rPr lang="en-US" dirty="0"/>
              <a:t>new Medicaid Enrollment Specialists, </a:t>
            </a:r>
            <a:r>
              <a:rPr lang="en-US" dirty="0" smtClean="0"/>
              <a:t>and one </a:t>
            </a:r>
            <a:r>
              <a:rPr lang="en-US" dirty="0"/>
              <a:t>Medicaid </a:t>
            </a:r>
            <a:r>
              <a:rPr lang="en-US" dirty="0" smtClean="0"/>
              <a:t>Lead.</a:t>
            </a:r>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24</a:t>
            </a:fld>
            <a:endParaRPr lang="en-US"/>
          </a:p>
        </p:txBody>
      </p:sp>
    </p:spTree>
    <p:extLst>
      <p:ext uri="{BB962C8B-B14F-4D97-AF65-F5344CB8AC3E}">
        <p14:creationId xmlns:p14="http://schemas.microsoft.com/office/powerpoint/2010/main" val="13401642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27</a:t>
            </a:fld>
            <a:endParaRPr lang="en-US"/>
          </a:p>
        </p:txBody>
      </p:sp>
    </p:spTree>
    <p:extLst>
      <p:ext uri="{BB962C8B-B14F-4D97-AF65-F5344CB8AC3E}">
        <p14:creationId xmlns:p14="http://schemas.microsoft.com/office/powerpoint/2010/main" val="1600341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Person-centered thinking is a philosophy behind service provision that supports positive control and self-direction of people’s own lives. </a:t>
            </a:r>
          </a:p>
          <a:p>
            <a:endParaRPr lang="en-US" dirty="0"/>
          </a:p>
          <a:p>
            <a:pPr defTabSz="916546">
              <a:defRPr/>
            </a:pPr>
            <a:r>
              <a:rPr lang="en-US" dirty="0"/>
              <a:t>Options Counseling is an interactive decision-support process whereby consumers, family members and/or significant others are supported in their deliberations to determine appropriate long-term care choices in the context of the consumer’s needs, preferences, values, and individual circumstances.</a:t>
            </a:r>
          </a:p>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28</a:t>
            </a:fld>
            <a:endParaRPr lang="en-US"/>
          </a:p>
        </p:txBody>
      </p:sp>
    </p:spTree>
    <p:extLst>
      <p:ext uri="{BB962C8B-B14F-4D97-AF65-F5344CB8AC3E}">
        <p14:creationId xmlns:p14="http://schemas.microsoft.com/office/powerpoint/2010/main" val="34687461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a:t>Money Follows the Person Demonstration (MFP MOU with DHCF</a:t>
            </a:r>
            <a:r>
              <a:rPr lang="en-US" b="1" dirty="0" smtClean="0"/>
              <a:t>)</a:t>
            </a:r>
          </a:p>
          <a:p>
            <a:pPr defTabSz="916546">
              <a:defRPr/>
            </a:pPr>
            <a:r>
              <a:rPr lang="en-US" dirty="0"/>
              <a:t>Money Follows the Person (MFP) is a demonstration project operated by the DCOA/ADRC in partnership with the Department of Health Care Finance.  The purpose of MFP is to help eligible seniors and people with disabilities living in institutions to move safely into the community, with the resources necessary for success.</a:t>
            </a:r>
          </a:p>
          <a:p>
            <a:pPr lvl="0"/>
            <a:endParaRPr lang="en-US" dirty="0"/>
          </a:p>
          <a:p>
            <a:r>
              <a:rPr lang="en-US" dirty="0"/>
              <a:t>In November 2014, six members of the Money Follows the Person (MFP) demonstration transferred from DHCF to DCOA. Now the full eight member MFP staff team is housed under the D.C. Office on Aging’s Aging and Disability Resource Center. The MFP Team has merged with the DCOA’s ADRC Nursing Home Transition Program to create one unified entity, The Community Transition Team. The convergence of these two teams ensures a more streamlined community transition process while expanding the agency’s overall capacity to manage community transitions in FY15</a:t>
            </a:r>
            <a:r>
              <a:rPr lang="en-US" dirty="0" smtClean="0"/>
              <a:t>.</a:t>
            </a:r>
          </a:p>
          <a:p>
            <a:r>
              <a:rPr lang="en-US" b="1" dirty="0" smtClean="0"/>
              <a:t>MFP eligibility requirements include</a:t>
            </a:r>
            <a:r>
              <a:rPr lang="en-US" b="1" baseline="0" dirty="0" smtClean="0"/>
              <a:t>:</a:t>
            </a:r>
          </a:p>
          <a:p>
            <a:pPr marL="171852" indent="-171852">
              <a:buFont typeface="Arial"/>
              <a:buChar char="•"/>
            </a:pPr>
            <a:r>
              <a:rPr lang="en-US" baseline="0" dirty="0" smtClean="0"/>
              <a:t>Resident has been in a nursing facility for 90 days or more</a:t>
            </a:r>
          </a:p>
          <a:p>
            <a:pPr marL="171852" indent="-171852">
              <a:buFont typeface="Arial"/>
              <a:buChar char="•"/>
            </a:pPr>
            <a:r>
              <a:rPr lang="en-US" baseline="0" dirty="0" smtClean="0"/>
              <a:t>Resident is determined to have a need for nursing home level of care as determined by MFP regulations</a:t>
            </a:r>
          </a:p>
          <a:p>
            <a:pPr marL="171852" indent="-171852">
              <a:buFont typeface="Arial"/>
              <a:buChar char="•"/>
            </a:pPr>
            <a:r>
              <a:rPr lang="en-US" baseline="0" dirty="0" smtClean="0"/>
              <a:t>Resident is financially eligible for Medicaid</a:t>
            </a:r>
          </a:p>
          <a:p>
            <a:endParaRPr lang="en-US" b="1" dirty="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29</a:t>
            </a:fld>
            <a:endParaRPr lang="en-US"/>
          </a:p>
        </p:txBody>
      </p:sp>
    </p:spTree>
    <p:extLst>
      <p:ext uri="{BB962C8B-B14F-4D97-AF65-F5344CB8AC3E}">
        <p14:creationId xmlns:p14="http://schemas.microsoft.com/office/powerpoint/2010/main" val="28441446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30</a:t>
            </a:fld>
            <a:endParaRPr lang="en-US"/>
          </a:p>
        </p:txBody>
      </p:sp>
    </p:spTree>
    <p:extLst>
      <p:ext uri="{BB962C8B-B14F-4D97-AF65-F5344CB8AC3E}">
        <p14:creationId xmlns:p14="http://schemas.microsoft.com/office/powerpoint/2010/main" val="2802080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31</a:t>
            </a:fld>
            <a:endParaRPr lang="en-US"/>
          </a:p>
        </p:txBody>
      </p:sp>
    </p:spTree>
    <p:extLst>
      <p:ext uri="{BB962C8B-B14F-4D97-AF65-F5344CB8AC3E}">
        <p14:creationId xmlns:p14="http://schemas.microsoft.com/office/powerpoint/2010/main" val="3671557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a:r>
              <a:rPr lang="en-US" b="1" dirty="0"/>
              <a:t>Overview of the NWD Planning Grant</a:t>
            </a:r>
            <a:endParaRPr lang="en-US" dirty="0"/>
          </a:p>
          <a:p>
            <a:r>
              <a:rPr lang="en-US" dirty="0"/>
              <a:t>On October 1, 2014, the District of Columbia received a one-year grant from the Federal Administration on Community Living (ACL), in partnership with the Centers for Medicare and Medicaid Services (CMS) and the Veteran’s Health Administration (VHA), to develop a three-year plan to transform current Long-Term Supports and Services (LTSS) programs and processes in the District into a single, No Wrong Door system for all populations and all payers.  </a:t>
            </a:r>
          </a:p>
          <a:p>
            <a:r>
              <a:rPr lang="en-US" dirty="0"/>
              <a:t> </a:t>
            </a:r>
          </a:p>
          <a:p>
            <a:r>
              <a:rPr lang="en-US" dirty="0"/>
              <a:t>The NWD plan is being developed in collaboration with people in need of LTSS, their families, advocates, public and private sector partners, community-based service providers and other partners. If the District is awarded a NWD Implementation Grant by ACL, the District’s NWD Plan will be implemented over a three-year period from October 1, 2015 through September 30, 2018.</a:t>
            </a:r>
          </a:p>
          <a:p>
            <a:r>
              <a:rPr lang="en-US" dirty="0"/>
              <a:t> </a:t>
            </a:r>
          </a:p>
          <a:p>
            <a:pPr lvl="0"/>
            <a:r>
              <a:rPr lang="en-US" b="1" dirty="0"/>
              <a:t>Our Goal</a:t>
            </a:r>
            <a:endParaRPr lang="en-US" dirty="0"/>
          </a:p>
          <a:p>
            <a:r>
              <a:rPr lang="en-US" dirty="0"/>
              <a:t>A coordinated, District-wide, No Wrong Door system that will support all D.C. residents in need of LTSS, regardless of where they enter the system. </a:t>
            </a:r>
          </a:p>
          <a:p>
            <a:r>
              <a:rPr lang="en-US" dirty="0"/>
              <a:t> </a:t>
            </a:r>
          </a:p>
          <a:p>
            <a:r>
              <a:rPr lang="en-US" dirty="0"/>
              <a:t>We aim to design a NWD system that is:</a:t>
            </a:r>
          </a:p>
          <a:p>
            <a:r>
              <a:rPr lang="en-US" b="1" dirty="0"/>
              <a:t>Person and family-centered</a:t>
            </a:r>
            <a:r>
              <a:rPr lang="en-US" dirty="0"/>
              <a:t> so that we are connecting people with LTSS based upon what is important to and important for them and their families;</a:t>
            </a:r>
          </a:p>
          <a:p>
            <a:r>
              <a:rPr lang="en-US" dirty="0"/>
              <a:t> </a:t>
            </a:r>
          </a:p>
          <a:p>
            <a:pPr lvl="0"/>
            <a:r>
              <a:rPr lang="en-US" b="1" dirty="0"/>
              <a:t>Culturally and linguistically competent</a:t>
            </a:r>
            <a:r>
              <a:rPr lang="en-US" dirty="0"/>
              <a:t>-being responsive to cultural preferences, needs,  and the diverse languages spoken by people in the District of Columbia;</a:t>
            </a:r>
          </a:p>
          <a:p>
            <a:r>
              <a:rPr lang="en-US" dirty="0"/>
              <a:t> </a:t>
            </a:r>
          </a:p>
          <a:p>
            <a:pPr lvl="0"/>
            <a:r>
              <a:rPr lang="en-US" dirty="0"/>
              <a:t>Respectful and provides </a:t>
            </a:r>
            <a:r>
              <a:rPr lang="en-US" b="1" dirty="0"/>
              <a:t>excellent customer service</a:t>
            </a:r>
            <a:r>
              <a:rPr lang="en-US" dirty="0"/>
              <a:t>;</a:t>
            </a:r>
          </a:p>
          <a:p>
            <a:r>
              <a:rPr lang="en-US" dirty="0"/>
              <a:t> </a:t>
            </a:r>
          </a:p>
          <a:p>
            <a:pPr lvl="0"/>
            <a:r>
              <a:rPr lang="en-US" b="1" dirty="0"/>
              <a:t>Inclusive and integrated</a:t>
            </a:r>
            <a:r>
              <a:rPr lang="en-US" dirty="0"/>
              <a:t>, supporting people to live at home, with the services they prefer and need to be independent and fully included in all aspects of their community life;</a:t>
            </a:r>
          </a:p>
          <a:p>
            <a:r>
              <a:rPr lang="en-US" b="1" dirty="0"/>
              <a:t> </a:t>
            </a:r>
            <a:endParaRPr lang="en-US" dirty="0"/>
          </a:p>
          <a:p>
            <a:pPr lvl="0"/>
            <a:r>
              <a:rPr lang="en-US" b="1" dirty="0"/>
              <a:t>Community-based,</a:t>
            </a:r>
            <a:r>
              <a:rPr lang="en-US" dirty="0"/>
              <a:t> linking people with LTSS through a coordinated and comprehensive network of public and private supports. </a:t>
            </a:r>
          </a:p>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32</a:t>
            </a:fld>
            <a:endParaRPr lang="en-US"/>
          </a:p>
        </p:txBody>
      </p:sp>
    </p:spTree>
    <p:extLst>
      <p:ext uri="{BB962C8B-B14F-4D97-AF65-F5344CB8AC3E}">
        <p14:creationId xmlns:p14="http://schemas.microsoft.com/office/powerpoint/2010/main" val="36715571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33</a:t>
            </a:fld>
            <a:endParaRPr lang="en-US"/>
          </a:p>
        </p:txBody>
      </p:sp>
    </p:spTree>
    <p:extLst>
      <p:ext uri="{BB962C8B-B14F-4D97-AF65-F5344CB8AC3E}">
        <p14:creationId xmlns:p14="http://schemas.microsoft.com/office/powerpoint/2010/main" val="36715571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6506">
              <a:defRPr/>
            </a:pPr>
            <a:endParaRPr lang="en-US" baseline="0" dirty="0" smtClean="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34</a:t>
            </a:fld>
            <a:endParaRPr lang="en-US"/>
          </a:p>
        </p:txBody>
      </p:sp>
    </p:spTree>
    <p:extLst>
      <p:ext uri="{BB962C8B-B14F-4D97-AF65-F5344CB8AC3E}">
        <p14:creationId xmlns:p14="http://schemas.microsoft.com/office/powerpoint/2010/main" val="16927834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ST Updated</a:t>
            </a:r>
            <a:r>
              <a:rPr lang="en-US" baseline="0" dirty="0" smtClean="0"/>
              <a:t>…</a:t>
            </a:r>
            <a:endParaRPr lang="en-US" dirty="0" smtClean="0"/>
          </a:p>
          <a:p>
            <a:r>
              <a:rPr lang="en-US" dirty="0" smtClean="0"/>
              <a:t>Previously:</a:t>
            </a:r>
          </a:p>
          <a:p>
            <a:r>
              <a:rPr lang="en-US" sz="2400" dirty="0"/>
              <a:t>DCOA worked with DC’s Child and Family Services Agency (CFSA) and a number of community-based organizations to plan and develop the District’s first intentional intergenerational community, known as Genesis. </a:t>
            </a:r>
          </a:p>
          <a:p>
            <a:pPr lvl="1"/>
            <a:r>
              <a:rPr lang="en-US" sz="2000" dirty="0"/>
              <a:t>Genesis will be comprised of 27 units of affordable housing for residents from three primary groups: </a:t>
            </a:r>
          </a:p>
          <a:p>
            <a:pPr lvl="2"/>
            <a:r>
              <a:rPr lang="en-US" sz="1800" dirty="0"/>
              <a:t>(1) young mothers transitioning from the District of Columbia foster care system and their children, </a:t>
            </a:r>
          </a:p>
          <a:p>
            <a:pPr lvl="2"/>
            <a:r>
              <a:rPr lang="en-US" sz="1800" dirty="0"/>
              <a:t>(2) active, service-minded seniors, and </a:t>
            </a:r>
          </a:p>
          <a:p>
            <a:pPr lvl="2"/>
            <a:r>
              <a:rPr lang="en-US" sz="1800" dirty="0"/>
              <a:t>(3) other families that are not connected with the foster care system. </a:t>
            </a:r>
          </a:p>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36</a:t>
            </a:fld>
            <a:endParaRPr lang="en-US"/>
          </a:p>
        </p:txBody>
      </p:sp>
    </p:spTree>
    <p:extLst>
      <p:ext uri="{BB962C8B-B14F-4D97-AF65-F5344CB8AC3E}">
        <p14:creationId xmlns:p14="http://schemas.microsoft.com/office/powerpoint/2010/main" val="1343916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a:t>
            </a:fld>
            <a:endParaRPr lang="en-US" dirty="0"/>
          </a:p>
        </p:txBody>
      </p:sp>
    </p:spTree>
    <p:extLst>
      <p:ext uri="{BB962C8B-B14F-4D97-AF65-F5344CB8AC3E}">
        <p14:creationId xmlns:p14="http://schemas.microsoft.com/office/powerpoint/2010/main" val="42248550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defTabSz="916506">
              <a:defRPr/>
            </a:pPr>
            <a:r>
              <a:rPr lang="en-US" b="1" baseline="0" dirty="0" smtClean="0"/>
              <a:t>Spotlight on Aging</a:t>
            </a:r>
          </a:p>
          <a:p>
            <a:pPr defTabSz="916506">
              <a:defRPr/>
            </a:pPr>
            <a:r>
              <a:rPr lang="en-US" dirty="0"/>
              <a:t>The D.C. Office on Aging includes its monthly newsletter the “Spotlight on Aging” in </a:t>
            </a:r>
            <a:r>
              <a:rPr lang="en-US" i="1" dirty="0"/>
              <a:t>The Beacon Newspaper</a:t>
            </a:r>
            <a:r>
              <a:rPr lang="en-US" dirty="0"/>
              <a:t>. </a:t>
            </a:r>
          </a:p>
          <a:p>
            <a:r>
              <a:rPr lang="en-US" dirty="0"/>
              <a:t>Four page publication on District wide programs and services geared towards persons aged 60 and older, and persons 18 and older living with a disability and their caregivers.  </a:t>
            </a:r>
          </a:p>
          <a:p>
            <a:r>
              <a:rPr lang="en-US" dirty="0"/>
              <a:t>The Beacon Newspaper is available in churches, hospitals, libraries, stores, banks, recreation centers, senior centers, and residences in D.C., Maryland, and Virginia. </a:t>
            </a:r>
          </a:p>
          <a:p>
            <a:r>
              <a:rPr lang="en-US" dirty="0"/>
              <a:t>It is also available online and through subscription. </a:t>
            </a:r>
          </a:p>
          <a:p>
            <a:r>
              <a:rPr lang="en-US" b="1" dirty="0" smtClean="0"/>
              <a:t>Spotlight on Community Living</a:t>
            </a:r>
          </a:p>
          <a:p>
            <a:r>
              <a:rPr lang="en-US" dirty="0" smtClean="0"/>
              <a:t>The D.C. Office on Aging includes its monthly newsletter the “Spotlight on Community Living” in the </a:t>
            </a:r>
            <a:r>
              <a:rPr lang="en-US" i="1" dirty="0" smtClean="0"/>
              <a:t>Current Newspapers</a:t>
            </a:r>
            <a:r>
              <a:rPr lang="en-US" dirty="0" smtClean="0"/>
              <a:t>. </a:t>
            </a:r>
          </a:p>
          <a:p>
            <a:r>
              <a:rPr lang="en-US" dirty="0" smtClean="0"/>
              <a:t>The Spotlight is a one page publication that provides information on </a:t>
            </a:r>
            <a:r>
              <a:rPr lang="en-US" dirty="0"/>
              <a:t>District wide programs and services geared towards persons aged 60 and older, and persons 18 and older living with a disability and their caregivers.  </a:t>
            </a:r>
          </a:p>
          <a:p>
            <a:r>
              <a:rPr lang="en-US" dirty="0" smtClean="0"/>
              <a:t>The paper is available throughout the northwest quadrant of the city and online. </a:t>
            </a:r>
          </a:p>
          <a:p>
            <a:pPr marL="458987" indent="-458987" eaLnBrk="1" fontAlgn="auto" hangingPunct="1">
              <a:spcBef>
                <a:spcPts val="0"/>
              </a:spcBef>
              <a:spcAft>
                <a:spcPts val="0"/>
              </a:spcAft>
              <a:defRPr/>
            </a:pPr>
            <a:r>
              <a:rPr lang="en-US" b="1" dirty="0"/>
              <a:t>Senior Zone on WYCB, 1340AM</a:t>
            </a:r>
          </a:p>
          <a:p>
            <a:r>
              <a:rPr lang="en-US" dirty="0" smtClean="0"/>
              <a:t>DCOA holds a quarterly “State of Senior Address” on this program. </a:t>
            </a:r>
          </a:p>
          <a:p>
            <a:r>
              <a:rPr lang="en-US" dirty="0" smtClean="0"/>
              <a:t>The mission of “The Senior Zones” is to educate, empower, enlighten, entertain, and engage seniors with issues, programs, services, tools, and resources that enhance the quality of their lives. </a:t>
            </a:r>
          </a:p>
          <a:p>
            <a:r>
              <a:rPr lang="en-US" dirty="0" smtClean="0"/>
              <a:t>This broadcast specifically targets the senior demographic, including those who live in Washington, D.C., and their caregivers. </a:t>
            </a:r>
            <a:endParaRPr lang="en-US" b="1" dirty="0" smtClean="0"/>
          </a:p>
          <a:p>
            <a:pPr defTabSz="916506">
              <a:defRPr/>
            </a:pPr>
            <a:r>
              <a:rPr lang="en-US" b="1" dirty="0" smtClean="0"/>
              <a:t>DCOA E*News</a:t>
            </a:r>
          </a:p>
          <a:p>
            <a:r>
              <a:rPr lang="en-US" dirty="0" smtClean="0"/>
              <a:t>The DCOA E*News </a:t>
            </a:r>
            <a:r>
              <a:rPr lang="en-US" smtClean="0"/>
              <a:t>is an email </a:t>
            </a:r>
            <a:r>
              <a:rPr lang="en-US" dirty="0" smtClean="0"/>
              <a:t>newsletter that keeps subscribers up-to-date on the latest information from the Office on Aging, the government and community partners. </a:t>
            </a:r>
          </a:p>
          <a:p>
            <a:r>
              <a:rPr lang="en-US" dirty="0" smtClean="0"/>
              <a:t>The E*News includes information on new initiatives, information, programs and services and special events that are relevant to DC residents age 18 and older living with disabilities, 60 and older and their caregivers.</a:t>
            </a:r>
          </a:p>
          <a:p>
            <a:pPr defTabSz="916506">
              <a:defRPr/>
            </a:pPr>
            <a:endParaRPr lang="en-US" b="0" baseline="0" dirty="0" smtClean="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39</a:t>
            </a:fld>
            <a:endParaRPr lang="en-US"/>
          </a:p>
        </p:txBody>
      </p:sp>
    </p:spTree>
    <p:extLst>
      <p:ext uri="{BB962C8B-B14F-4D97-AF65-F5344CB8AC3E}">
        <p14:creationId xmlns:p14="http://schemas.microsoft.com/office/powerpoint/2010/main" val="169278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4</a:t>
            </a:fld>
            <a:endParaRPr lang="en-US" dirty="0"/>
          </a:p>
        </p:txBody>
      </p:sp>
    </p:spTree>
    <p:extLst>
      <p:ext uri="{BB962C8B-B14F-4D97-AF65-F5344CB8AC3E}">
        <p14:creationId xmlns:p14="http://schemas.microsoft.com/office/powerpoint/2010/main" val="4224855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5</a:t>
            </a:fld>
            <a:endParaRPr lang="en-US" dirty="0"/>
          </a:p>
        </p:txBody>
      </p:sp>
    </p:spTree>
    <p:extLst>
      <p:ext uri="{BB962C8B-B14F-4D97-AF65-F5344CB8AC3E}">
        <p14:creationId xmlns:p14="http://schemas.microsoft.com/office/powerpoint/2010/main" val="3759358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ADRC facilitates</a:t>
            </a:r>
            <a:r>
              <a:rPr lang="en-US" baseline="0" dirty="0" smtClean="0"/>
              <a:t> a </a:t>
            </a:r>
            <a:r>
              <a:rPr lang="en-US" b="1" baseline="0" dirty="0" smtClean="0"/>
              <a:t>monthly </a:t>
            </a:r>
            <a:r>
              <a:rPr lang="en-US" b="1" baseline="0" dirty="0" err="1" smtClean="0"/>
              <a:t>CityWide</a:t>
            </a:r>
            <a:r>
              <a:rPr lang="en-US" b="1" baseline="0" dirty="0" smtClean="0"/>
              <a:t> Case Manager’s group</a:t>
            </a:r>
            <a:r>
              <a:rPr lang="en-US" baseline="0" dirty="0" smtClean="0"/>
              <a:t>, attended by social workers, case managers and other key professionals from the ADRC, lead agencies, and other Senior Service Network organizations. </a:t>
            </a:r>
          </a:p>
          <a:p>
            <a:endParaRPr lang="en-US" baseline="0" dirty="0" smtClean="0"/>
          </a:p>
          <a:p>
            <a:r>
              <a:rPr lang="en-US" baseline="0" dirty="0" smtClean="0"/>
              <a:t>The purpose of the </a:t>
            </a:r>
            <a:r>
              <a:rPr lang="en-US" baseline="0" dirty="0" err="1" smtClean="0"/>
              <a:t>CityWide</a:t>
            </a:r>
            <a:r>
              <a:rPr lang="en-US" baseline="0" dirty="0" smtClean="0"/>
              <a:t> Case Management groups is case review of complex cases, and trainings by presenters from other DC Agencies and community-based organizations on important and relevant topics such as: </a:t>
            </a:r>
          </a:p>
          <a:p>
            <a:r>
              <a:rPr lang="en-US" baseline="0" dirty="0" smtClean="0"/>
              <a:t>September 2014 – Adult Protective Services</a:t>
            </a:r>
          </a:p>
          <a:p>
            <a:r>
              <a:rPr lang="en-US" baseline="0" dirty="0" smtClean="0"/>
              <a:t>January 2015 – Deaf and Hard of Hearing Services, Family Matters</a:t>
            </a:r>
          </a:p>
          <a:p>
            <a:r>
              <a:rPr lang="en-US" baseline="0" dirty="0" smtClean="0"/>
              <a:t>February 2015 – Safe Nursing Facility Discharges, Legal Counsel for the Elderly</a:t>
            </a:r>
          </a:p>
          <a:p>
            <a:r>
              <a:rPr lang="en-US" baseline="0" dirty="0" smtClean="0"/>
              <a:t>March 2015 – Alzheimer’s Basics, Supports/Services, Alzheimer’s Association</a:t>
            </a:r>
          </a:p>
          <a:p>
            <a:pPr defTabSz="886252">
              <a:defRPr/>
            </a:pPr>
            <a:r>
              <a:rPr lang="en-US" baseline="0" dirty="0" smtClean="0"/>
              <a:t>April 2015 – Property Tax for Older Adults and People with Disabilities, Legal Counsel for the Elderly</a:t>
            </a:r>
          </a:p>
          <a:p>
            <a:r>
              <a:rPr lang="en-US" baseline="0" dirty="0" smtClean="0"/>
              <a:t>May 2015 – Medicare, Medicaid, QMB, Medicare Advantage, University Legal Services</a:t>
            </a:r>
          </a:p>
          <a:p>
            <a:r>
              <a:rPr lang="en-US" baseline="0" dirty="0" smtClean="0"/>
              <a:t>July 2015 – Advance Directives, Legal Council for the Elderly</a:t>
            </a:r>
          </a:p>
          <a:p>
            <a:pPr defTabSz="916640">
              <a:defRPr/>
            </a:pPr>
            <a:endParaRPr lang="en-US" baseline="0" dirty="0" smtClean="0"/>
          </a:p>
          <a:p>
            <a:pPr marL="171870" indent="-171870" defTabSz="916640">
              <a:buFont typeface="Arial" panose="020B0604020202020204" pitchFamily="34" charset="0"/>
              <a:buChar char="•"/>
              <a:defRPr/>
            </a:pPr>
            <a:r>
              <a:rPr lang="en-US" baseline="0" dirty="0" smtClean="0"/>
              <a:t>ADRC also conducts a </a:t>
            </a:r>
            <a:r>
              <a:rPr lang="en-US" b="1" baseline="0" dirty="0" smtClean="0"/>
              <a:t>hoarding workgroup </a:t>
            </a:r>
            <a:r>
              <a:rPr lang="en-US" baseline="0" dirty="0" smtClean="0"/>
              <a:t>every other month designed to train </a:t>
            </a:r>
            <a:r>
              <a:rPr lang="en-US" baseline="0" dirty="0" err="1" smtClean="0"/>
              <a:t>CityWide</a:t>
            </a:r>
            <a:r>
              <a:rPr lang="en-US" baseline="0" dirty="0" smtClean="0"/>
              <a:t> professionals on how to work with individuals with Hoarding Disorder (HD), and what other city resources are available to assist.</a:t>
            </a:r>
            <a:endParaRPr lang="en-US" dirty="0" smtClean="0"/>
          </a:p>
          <a:p>
            <a:pPr marL="171870" indent="-171870">
              <a:buFont typeface="Arial" panose="020B0604020202020204" pitchFamily="34" charset="0"/>
              <a:buChar char="•"/>
            </a:pPr>
            <a:r>
              <a:rPr lang="en-US" dirty="0" smtClean="0"/>
              <a:t>ADRC facilitates</a:t>
            </a:r>
            <a:r>
              <a:rPr lang="en-US" baseline="0" dirty="0" smtClean="0"/>
              <a:t> a </a:t>
            </a:r>
            <a:r>
              <a:rPr lang="en-US" b="1" baseline="0" dirty="0" smtClean="0"/>
              <a:t>monthly </a:t>
            </a:r>
            <a:r>
              <a:rPr lang="en-US" b="1" baseline="0" dirty="0" err="1" smtClean="0"/>
              <a:t>CityWide</a:t>
            </a:r>
            <a:r>
              <a:rPr lang="en-US" b="1" baseline="0" dirty="0" smtClean="0"/>
              <a:t> Case Manager’s group</a:t>
            </a:r>
            <a:r>
              <a:rPr lang="en-US" baseline="0" dirty="0" smtClean="0"/>
              <a:t>, attended by social workers, case managers and other key professionals from the ADRC, lead agencies, and other Senior Service Network organizations. </a:t>
            </a:r>
          </a:p>
          <a:p>
            <a:r>
              <a:rPr lang="en-US" baseline="0" dirty="0" smtClean="0"/>
              <a:t>The purpose of this groups is case review of complex cases, and trainings by presenters from other DC Agencies and community-based organizations on important and relevant topics such as: </a:t>
            </a:r>
          </a:p>
          <a:p>
            <a:r>
              <a:rPr lang="en-US" baseline="0" dirty="0" smtClean="0"/>
              <a:t>September 2014 – Adult Protective Services</a:t>
            </a:r>
          </a:p>
          <a:p>
            <a:r>
              <a:rPr lang="en-US" baseline="0" dirty="0" smtClean="0"/>
              <a:t>January 2015 – Deaf and Hard of Hearing Services, Family Matters</a:t>
            </a:r>
          </a:p>
          <a:p>
            <a:r>
              <a:rPr lang="en-US" baseline="0" dirty="0" smtClean="0"/>
              <a:t>February 2015 – Safe Nursing Facility Discharges, Legal Counsel for the Elderly</a:t>
            </a:r>
          </a:p>
          <a:p>
            <a:r>
              <a:rPr lang="en-US" baseline="0" dirty="0" smtClean="0"/>
              <a:t>March 2015 – Alzheimer’s Basics, Supports/Services, Alzheimer’s Association</a:t>
            </a:r>
          </a:p>
          <a:p>
            <a:pPr defTabSz="884924">
              <a:defRPr/>
            </a:pPr>
            <a:r>
              <a:rPr lang="en-US" baseline="0" dirty="0" smtClean="0"/>
              <a:t>April 2015 – Property Tax for Older Adults and People with Disabilities, Legal Counsel for the Elderly</a:t>
            </a:r>
          </a:p>
          <a:p>
            <a:r>
              <a:rPr lang="en-US" baseline="0" dirty="0" smtClean="0"/>
              <a:t>May 2015 – Medicare, Medicaid, QMB, Medicare Advantage, University Legal Services</a:t>
            </a:r>
          </a:p>
          <a:p>
            <a:r>
              <a:rPr lang="en-US" baseline="0" dirty="0" smtClean="0"/>
              <a:t>June 2015 – Long-Term Care Medicaid Eligibility Changes, Department of Health Care Finance</a:t>
            </a:r>
          </a:p>
          <a:p>
            <a:r>
              <a:rPr lang="en-US" baseline="0" dirty="0" smtClean="0"/>
              <a:t>July 2015 – Advance Directives, Legal Council for the Elderly</a:t>
            </a:r>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6</a:t>
            </a:fld>
            <a:endParaRPr lang="en-US"/>
          </a:p>
        </p:txBody>
      </p:sp>
    </p:spTree>
    <p:extLst>
      <p:ext uri="{BB962C8B-B14F-4D97-AF65-F5344CB8AC3E}">
        <p14:creationId xmlns:p14="http://schemas.microsoft.com/office/powerpoint/2010/main" val="1692783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7</a:t>
            </a:fld>
            <a:endParaRPr lang="en-US"/>
          </a:p>
        </p:txBody>
      </p:sp>
    </p:spTree>
    <p:extLst>
      <p:ext uri="{BB962C8B-B14F-4D97-AF65-F5344CB8AC3E}">
        <p14:creationId xmlns:p14="http://schemas.microsoft.com/office/powerpoint/2010/main" val="278424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8</a:t>
            </a:fld>
            <a:endParaRPr lang="en-US"/>
          </a:p>
        </p:txBody>
      </p:sp>
    </p:spTree>
    <p:extLst>
      <p:ext uri="{BB962C8B-B14F-4D97-AF65-F5344CB8AC3E}">
        <p14:creationId xmlns:p14="http://schemas.microsoft.com/office/powerpoint/2010/main" val="160056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BA2B72-FC66-48D9-8A80-D191F823182C}" type="slidenum">
              <a:rPr lang="en-US" smtClean="0"/>
              <a:pPr>
                <a:defRPr/>
              </a:pPr>
              <a:t>9</a:t>
            </a:fld>
            <a:endParaRPr lang="en-US"/>
          </a:p>
        </p:txBody>
      </p:sp>
    </p:spTree>
    <p:extLst>
      <p:ext uri="{BB962C8B-B14F-4D97-AF65-F5344CB8AC3E}">
        <p14:creationId xmlns:p14="http://schemas.microsoft.com/office/powerpoint/2010/main" val="722066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E59310EB-2A7A-446A-B916-694662463157}" type="datetime1">
              <a:rPr lang="en-US" smtClean="0"/>
              <a:t>2/28/2018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9821166-3D75-4DF8-A076-92A6E47890F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2204FC6-24BB-491A-9076-2EB976CC483B}" type="datetime1">
              <a:rPr lang="en-US" smtClean="0"/>
              <a:t>2/28/2018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90E2242-EAD1-4F4B-8332-2EC460CD14E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EA0A985-3C17-48A7-BDCF-9AC5302DB5CF}" type="datetime1">
              <a:rPr lang="en-US" smtClean="0"/>
              <a:t>2/28/2018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4AB6861-A80E-49EF-988B-D730F6E8D2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F2934B2-3ED1-4EC6-ABB7-572A8634E2CF}" type="datetime1">
              <a:rPr lang="en-US" smtClean="0"/>
              <a:t>2/28/2018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CF173A2-216F-4FD2-8208-9851EAEF069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7BDA59C-F213-4231-B170-48EECD34B7BE}" type="datetime1">
              <a:rPr lang="en-US" smtClean="0"/>
              <a:t>2/28/2018</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DE427436-1E7F-4C34-A7F4-22C03FC7349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F9C29754-DC3E-4266-982C-E76D8847720F}" type="datetime1">
              <a:rPr lang="en-US" smtClean="0"/>
              <a:t>2/28/2018</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8D009C2-AAA5-4D97-B624-0B139E4A9FB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D1A0FB35-CC78-4FD8-BAAA-95A5D2BCC09B}" type="datetime1">
              <a:rPr lang="en-US" smtClean="0"/>
              <a:t>2/28/2018</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31F23C4B-3B31-49AC-900E-2F9F47BA54F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762A28BC-EA03-4C56-8F20-FE2EAE357DAA}" type="datetime1">
              <a:rPr lang="en-US" smtClean="0"/>
              <a:t>2/28/2018</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19589B5-5A26-45AF-9FFA-8A023419EAE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D47DC5-9834-4DED-8AED-B7E164CCCED1}" type="datetime1">
              <a:rPr lang="en-US" smtClean="0"/>
              <a:t>2/28/2018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4BA5015-A44C-43E8-A2B4-DB7680D737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A71C457-C0F7-4374-A07F-2C446517F9B9}" type="datetime1">
              <a:rPr lang="en-US" smtClean="0"/>
              <a:t>2/28/2018</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23BAA7CE-D50A-4F3A-BC65-389DCD302F9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257D6530-36AA-495B-AA3A-28E38F03C6C2}" type="datetime1">
              <a:rPr lang="en-US" smtClean="0"/>
              <a:t>2/28/2018</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8EAF18B-64B6-4177-A382-9E5F9ECC014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3F9B6ACE-10ED-44B5-A686-C6760B37E2CA}" type="datetime1">
              <a:rPr lang="en-US" smtClean="0"/>
              <a:t>2/28/2018</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0B2D7361-6DE4-4816-A3EA-D9840AC1235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7" r:id="rId1"/>
    <p:sldLayoutId id="2147483733" r:id="rId2"/>
    <p:sldLayoutId id="2147483738" r:id="rId3"/>
    <p:sldLayoutId id="2147483739" r:id="rId4"/>
    <p:sldLayoutId id="2147483740" r:id="rId5"/>
    <p:sldLayoutId id="2147483741" r:id="rId6"/>
    <p:sldLayoutId id="2147483734" r:id="rId7"/>
    <p:sldLayoutId id="2147483742" r:id="rId8"/>
    <p:sldLayoutId id="2147483743" r:id="rId9"/>
    <p:sldLayoutId id="2147483735" r:id="rId10"/>
    <p:sldLayoutId id="2147483736"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Bookman Old Style" pitchFamily="18" charset="0"/>
        </a:defRPr>
      </a:lvl2pPr>
      <a:lvl3pPr algn="l" rtl="0" eaLnBrk="0" fontAlgn="base" hangingPunct="0">
        <a:spcBef>
          <a:spcPct val="0"/>
        </a:spcBef>
        <a:spcAft>
          <a:spcPct val="0"/>
        </a:spcAft>
        <a:defRPr sz="4100" b="1">
          <a:solidFill>
            <a:schemeClr val="tx2"/>
          </a:solidFill>
          <a:latin typeface="Bookman Old Style" pitchFamily="18" charset="0"/>
        </a:defRPr>
      </a:lvl3pPr>
      <a:lvl4pPr algn="l" rtl="0" eaLnBrk="0" fontAlgn="base" hangingPunct="0">
        <a:spcBef>
          <a:spcPct val="0"/>
        </a:spcBef>
        <a:spcAft>
          <a:spcPct val="0"/>
        </a:spcAft>
        <a:defRPr sz="4100" b="1">
          <a:solidFill>
            <a:schemeClr val="tx2"/>
          </a:solidFill>
          <a:latin typeface="Bookman Old Style" pitchFamily="18" charset="0"/>
        </a:defRPr>
      </a:lvl4pPr>
      <a:lvl5pPr algn="l" rtl="0" eaLnBrk="0" fontAlgn="base" hangingPunct="0">
        <a:spcBef>
          <a:spcPct val="0"/>
        </a:spcBef>
        <a:spcAft>
          <a:spcPct val="0"/>
        </a:spcAft>
        <a:defRPr sz="4100" b="1">
          <a:solidFill>
            <a:schemeClr val="tx2"/>
          </a:solidFill>
          <a:latin typeface="Bookman Old Style" pitchFamily="18" charset="0"/>
        </a:defRPr>
      </a:lvl5pPr>
      <a:lvl6pPr marL="457200" algn="l" rtl="0" fontAlgn="base">
        <a:spcBef>
          <a:spcPct val="0"/>
        </a:spcBef>
        <a:spcAft>
          <a:spcPct val="0"/>
        </a:spcAft>
        <a:defRPr sz="4100" b="1">
          <a:solidFill>
            <a:schemeClr val="tx2"/>
          </a:solidFill>
          <a:latin typeface="Bookman Old Style" pitchFamily="18" charset="0"/>
        </a:defRPr>
      </a:lvl6pPr>
      <a:lvl7pPr marL="914400" algn="l" rtl="0" fontAlgn="base">
        <a:spcBef>
          <a:spcPct val="0"/>
        </a:spcBef>
        <a:spcAft>
          <a:spcPct val="0"/>
        </a:spcAft>
        <a:defRPr sz="4100" b="1">
          <a:solidFill>
            <a:schemeClr val="tx2"/>
          </a:solidFill>
          <a:latin typeface="Bookman Old Style" pitchFamily="18" charset="0"/>
        </a:defRPr>
      </a:lvl7pPr>
      <a:lvl8pPr marL="1371600" algn="l" rtl="0" fontAlgn="base">
        <a:spcBef>
          <a:spcPct val="0"/>
        </a:spcBef>
        <a:spcAft>
          <a:spcPct val="0"/>
        </a:spcAft>
        <a:defRPr sz="4100" b="1">
          <a:solidFill>
            <a:schemeClr val="tx2"/>
          </a:solidFill>
          <a:latin typeface="Bookman Old Style" pitchFamily="18" charset="0"/>
        </a:defRPr>
      </a:lvl8pPr>
      <a:lvl9pPr marL="1828800" algn="l" rtl="0" fontAlgn="base">
        <a:spcBef>
          <a:spcPct val="0"/>
        </a:spcBef>
        <a:spcAft>
          <a:spcPct val="0"/>
        </a:spcAft>
        <a:defRPr sz="4100" b="1">
          <a:solidFill>
            <a:schemeClr val="tx2"/>
          </a:solidFill>
          <a:latin typeface="Bookman Old Style" pitchFamily="18"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447800"/>
            <a:ext cx="7772400" cy="3201362"/>
          </a:xfrm>
        </p:spPr>
        <p:txBody>
          <a:bodyPr>
            <a:normAutofit fontScale="90000"/>
          </a:bodyPr>
          <a:lstStyle/>
          <a:p>
            <a:pPr algn="ctr" eaLnBrk="1" fontAlgn="auto" hangingPunct="1">
              <a:spcAft>
                <a:spcPts val="0"/>
              </a:spcAft>
              <a:defRPr/>
            </a:pPr>
            <a:r>
              <a:rPr lang="en-US" sz="5400" dirty="0" smtClean="0"/>
              <a:t/>
            </a:r>
            <a:br>
              <a:rPr lang="en-US" sz="5400" dirty="0" smtClean="0"/>
            </a:br>
            <a:r>
              <a:rPr lang="en-US" sz="5400" dirty="0"/>
              <a:t/>
            </a:r>
            <a:br>
              <a:rPr lang="en-US" sz="5400" dirty="0"/>
            </a:br>
            <a:r>
              <a:rPr lang="en-US" sz="5400" dirty="0" smtClean="0"/>
              <a:t>D.C. Office on Aging </a:t>
            </a:r>
            <a:br>
              <a:rPr lang="en-US" sz="5400" dirty="0" smtClean="0"/>
            </a:br>
            <a:r>
              <a:rPr lang="en-US" sz="5400" dirty="0" smtClean="0"/>
              <a:t>Ambassador Training</a:t>
            </a:r>
            <a:br>
              <a:rPr lang="en-US" sz="5400" dirty="0" smtClean="0"/>
            </a:br>
            <a:r>
              <a:rPr lang="en-US" sz="5400" dirty="0" smtClean="0"/>
              <a:t/>
            </a:r>
            <a:br>
              <a:rPr lang="en-US" sz="5400" dirty="0" smtClean="0"/>
            </a:br>
            <a:endParaRPr lang="en-US" sz="5400" dirty="0"/>
          </a:p>
        </p:txBody>
      </p:sp>
      <p:pic>
        <p:nvPicPr>
          <p:cNvPr id="9220" name="Picture 6" descr="DCOA-Logo-Reflex-Blue.jpg"/>
          <p:cNvPicPr>
            <a:picLocks noChangeAspect="1"/>
          </p:cNvPicPr>
          <p:nvPr/>
        </p:nvPicPr>
        <p:blipFill>
          <a:blip r:embed="rId3" cstate="print"/>
          <a:srcRect/>
          <a:stretch>
            <a:fillRect/>
          </a:stretch>
        </p:blipFill>
        <p:spPr bwMode="auto">
          <a:xfrm>
            <a:off x="228600" y="152400"/>
            <a:ext cx="1530350" cy="1295400"/>
          </a:xfrm>
          <a:prstGeom prst="rect">
            <a:avLst/>
          </a:prstGeom>
          <a:noFill/>
          <a:ln w="9525">
            <a:noFill/>
            <a:miter lim="800000"/>
            <a:headEnd/>
            <a:tailEnd/>
          </a:ln>
        </p:spPr>
      </p:pic>
      <p:sp>
        <p:nvSpPr>
          <p:cNvPr id="9221" name="TextBox 5"/>
          <p:cNvSpPr txBox="1">
            <a:spLocks noChangeArrowheads="1"/>
          </p:cNvSpPr>
          <p:nvPr/>
        </p:nvSpPr>
        <p:spPr bwMode="auto">
          <a:xfrm>
            <a:off x="152400" y="5943600"/>
            <a:ext cx="8763000" cy="507831"/>
          </a:xfrm>
          <a:prstGeom prst="rect">
            <a:avLst/>
          </a:prstGeom>
          <a:noFill/>
          <a:ln w="9525">
            <a:noFill/>
            <a:miter lim="800000"/>
            <a:headEnd/>
            <a:tailEnd/>
          </a:ln>
        </p:spPr>
        <p:txBody>
          <a:bodyPr wrap="square">
            <a:spAutoFit/>
          </a:bodyPr>
          <a:lstStyle/>
          <a:p>
            <a:pPr algn="ctr"/>
            <a:r>
              <a:rPr lang="en-US" sz="2700" dirty="0" smtClean="0">
                <a:solidFill>
                  <a:schemeClr val="bg1"/>
                </a:solidFill>
                <a:latin typeface="Gill Sans MT" pitchFamily="34" charset="0"/>
              </a:rPr>
              <a:t>500 K Street N.E. , Washington, D.C.   20002</a:t>
            </a:r>
            <a:endParaRPr lang="en-US" sz="2700" dirty="0">
              <a:solidFill>
                <a:schemeClr val="bg1"/>
              </a:solidFill>
              <a:latin typeface="Gill Sans MT" pitchFamily="34" charset="0"/>
            </a:endParaRPr>
          </a:p>
        </p:txBody>
      </p:sp>
      <p:sp>
        <p:nvSpPr>
          <p:cNvPr id="6" name="Subtitle 5"/>
          <p:cNvSpPr>
            <a:spLocks noGrp="1"/>
          </p:cNvSpPr>
          <p:nvPr>
            <p:ph type="subTitle" idx="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228600" y="1341438"/>
            <a:ext cx="8458200" cy="4525962"/>
          </a:xfrm>
        </p:spPr>
        <p:txBody>
          <a:bodyPr/>
          <a:lstStyle/>
          <a:p>
            <a:pPr eaLnBrk="1" hangingPunct="1"/>
            <a:r>
              <a:rPr lang="en-US" sz="2600" dirty="0" smtClean="0"/>
              <a:t>Senior Wellness Centers (SWCs) provide programs that promote the health and wellness of residents 60 years and older, and serves a nutritious mid-day meal with a salad bar. </a:t>
            </a:r>
          </a:p>
          <a:p>
            <a:pPr eaLnBrk="1" hangingPunct="1"/>
            <a:endParaRPr lang="en-US" sz="1000" dirty="0" smtClean="0"/>
          </a:p>
          <a:p>
            <a:pPr eaLnBrk="1" hangingPunct="1"/>
            <a:r>
              <a:rPr lang="en-US" sz="2600" dirty="0"/>
              <a:t>SWCs offer health education and exercise classes, such as:</a:t>
            </a:r>
          </a:p>
          <a:p>
            <a:pPr lvl="1" eaLnBrk="1" hangingPunct="1"/>
            <a:r>
              <a:rPr lang="en-US" sz="2600" dirty="0"/>
              <a:t>Health promotion and disease prevention classes</a:t>
            </a:r>
          </a:p>
          <a:p>
            <a:pPr lvl="1" eaLnBrk="1" hangingPunct="1"/>
            <a:r>
              <a:rPr lang="en-US" sz="2600" dirty="0"/>
              <a:t>Healthy cooking demonstrations</a:t>
            </a:r>
          </a:p>
          <a:p>
            <a:pPr lvl="1" eaLnBrk="1" hangingPunct="1"/>
            <a:r>
              <a:rPr lang="en-US" sz="2600" dirty="0"/>
              <a:t>Group Tai Chi</a:t>
            </a:r>
          </a:p>
          <a:p>
            <a:pPr marL="392113" lvl="1" indent="0" eaLnBrk="1" hangingPunct="1">
              <a:buNone/>
            </a:pPr>
            <a:endParaRPr lang="en-US" sz="1000" dirty="0"/>
          </a:p>
          <a:p>
            <a:pPr eaLnBrk="1" hangingPunct="1"/>
            <a:r>
              <a:rPr lang="en-US" sz="2600" dirty="0"/>
              <a:t>They also have social and recreational programs, such as:</a:t>
            </a:r>
          </a:p>
          <a:p>
            <a:pPr lvl="1" eaLnBrk="1" hangingPunct="1"/>
            <a:r>
              <a:rPr lang="en-US" sz="2600" dirty="0"/>
              <a:t>Quilting and sewing classes</a:t>
            </a:r>
          </a:p>
          <a:p>
            <a:pPr lvl="1" eaLnBrk="1" hangingPunct="1"/>
            <a:r>
              <a:rPr lang="en-US" sz="2600" dirty="0"/>
              <a:t>Group trips</a:t>
            </a:r>
          </a:p>
        </p:txBody>
      </p:sp>
      <p:sp>
        <p:nvSpPr>
          <p:cNvPr id="3" name="Title 2"/>
          <p:cNvSpPr>
            <a:spLocks noGrp="1"/>
          </p:cNvSpPr>
          <p:nvPr>
            <p:ph type="title"/>
          </p:nvPr>
        </p:nvSpPr>
        <p:spPr/>
        <p:txBody>
          <a:bodyPr>
            <a:normAutofit/>
          </a:bodyPr>
          <a:lstStyle/>
          <a:p>
            <a:pPr algn="ctr" eaLnBrk="1" hangingPunct="1">
              <a:defRPr/>
            </a:pPr>
            <a:r>
              <a:rPr lang="en-US" dirty="0" smtClean="0"/>
              <a:t>Senior Wellness Centers</a:t>
            </a:r>
            <a:endParaRPr lang="en-US" dirty="0"/>
          </a:p>
        </p:txBody>
      </p:sp>
      <p:sp>
        <p:nvSpPr>
          <p:cNvPr id="4" name="Slide Number Placeholder 3"/>
          <p:cNvSpPr>
            <a:spLocks noGrp="1"/>
          </p:cNvSpPr>
          <p:nvPr>
            <p:ph type="sldNum" sz="quarter" idx="12"/>
          </p:nvPr>
        </p:nvSpPr>
        <p:spPr/>
        <p:txBody>
          <a:bodyPr/>
          <a:lstStyle/>
          <a:p>
            <a:pPr>
              <a:defRPr/>
            </a:pPr>
            <a:fld id="{A42F3F78-3BD5-4195-A75E-F80496C5EEC2}" type="slidenum">
              <a:rPr lang="en-US" smtClean="0"/>
              <a:pPr>
                <a:defRPr/>
              </a:pPr>
              <a:t>10</a:t>
            </a:fld>
            <a:endParaRPr lang="en-US"/>
          </a:p>
        </p:txBody>
      </p:sp>
    </p:spTree>
    <p:extLst>
      <p:ext uri="{BB962C8B-B14F-4D97-AF65-F5344CB8AC3E}">
        <p14:creationId xmlns:p14="http://schemas.microsoft.com/office/powerpoint/2010/main" val="102553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609600" y="1371600"/>
            <a:ext cx="7848600" cy="4800600"/>
          </a:xfrm>
        </p:spPr>
        <p:txBody>
          <a:bodyPr/>
          <a:lstStyle/>
          <a:p>
            <a:pPr marL="109537" indent="0" eaLnBrk="1" hangingPunct="1">
              <a:buNone/>
            </a:pPr>
            <a:r>
              <a:rPr lang="en-US" sz="2800" dirty="0" smtClean="0"/>
              <a:t>DCOA’s Meal Program promotes socialization and nutrition, and reduces hunger and food insecurity.</a:t>
            </a:r>
          </a:p>
          <a:p>
            <a:pPr marL="109537" indent="0" eaLnBrk="1" hangingPunct="1">
              <a:buNone/>
            </a:pPr>
            <a:endParaRPr lang="en-US" sz="1000" dirty="0" smtClean="0"/>
          </a:p>
          <a:p>
            <a:pPr eaLnBrk="1" hangingPunct="1"/>
            <a:r>
              <a:rPr lang="en-US" sz="2800" dirty="0"/>
              <a:t>Community Dining (Congregate Meal) Program– </a:t>
            </a:r>
            <a:r>
              <a:rPr lang="en-US" sz="2800" dirty="0" smtClean="0"/>
              <a:t>meals in group settings such as senior wellness centers, senior housing buildings, and recreation centers.</a:t>
            </a:r>
          </a:p>
          <a:p>
            <a:pPr marL="109537" indent="0" eaLnBrk="1" hangingPunct="1">
              <a:buNone/>
            </a:pPr>
            <a:endParaRPr lang="en-US" sz="1000" dirty="0" smtClean="0"/>
          </a:p>
          <a:p>
            <a:pPr eaLnBrk="1" hangingPunct="1"/>
            <a:r>
              <a:rPr lang="en-US" sz="2800" dirty="0" smtClean="0"/>
              <a:t>Home-delivered Meal Program – meals delivered to seniors who are frail, homebound, or otherwise isolated.</a:t>
            </a:r>
          </a:p>
          <a:p>
            <a:pPr marL="109537" indent="0" eaLnBrk="1" hangingPunct="1">
              <a:buNone/>
            </a:pPr>
            <a:endParaRPr lang="en-US" sz="2800" dirty="0" smtClean="0"/>
          </a:p>
        </p:txBody>
      </p:sp>
      <p:sp>
        <p:nvSpPr>
          <p:cNvPr id="2" name="Title 1"/>
          <p:cNvSpPr>
            <a:spLocks noGrp="1"/>
          </p:cNvSpPr>
          <p:nvPr>
            <p:ph type="title"/>
          </p:nvPr>
        </p:nvSpPr>
        <p:spPr>
          <a:xfrm>
            <a:off x="457200" y="152400"/>
            <a:ext cx="8229600" cy="1143000"/>
          </a:xfrm>
        </p:spPr>
        <p:txBody>
          <a:bodyPr/>
          <a:lstStyle/>
          <a:p>
            <a:pPr algn="ctr" eaLnBrk="1" fontAlgn="auto" hangingPunct="1">
              <a:spcAft>
                <a:spcPts val="0"/>
              </a:spcAft>
              <a:defRPr/>
            </a:pPr>
            <a:r>
              <a:rPr lang="en-US" dirty="0" smtClean="0"/>
              <a:t>DCOA’s Meal Program</a:t>
            </a:r>
            <a:endParaRPr lang="en-US" dirty="0"/>
          </a:p>
        </p:txBody>
      </p:sp>
      <p:sp>
        <p:nvSpPr>
          <p:cNvPr id="2150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12E2B1E-7318-4F0B-B63E-C0398E5AE4EA}" type="slidenum">
              <a:rPr lang="en-US" smtClean="0"/>
              <a:pPr fontAlgn="base">
                <a:spcBef>
                  <a:spcPct val="0"/>
                </a:spcBef>
                <a:spcAft>
                  <a:spcPct val="0"/>
                </a:spcAft>
                <a:defRPr/>
              </a:pPr>
              <a:t>11</a:t>
            </a:fld>
            <a:endParaRPr lang="en-US" dirty="0" smtClean="0"/>
          </a:p>
        </p:txBody>
      </p:sp>
    </p:spTree>
    <p:extLst>
      <p:ext uri="{BB962C8B-B14F-4D97-AF65-F5344CB8AC3E}">
        <p14:creationId xmlns:p14="http://schemas.microsoft.com/office/powerpoint/2010/main" val="3683913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381000" y="1524000"/>
            <a:ext cx="5867400" cy="4419600"/>
          </a:xfrm>
        </p:spPr>
        <p:txBody>
          <a:bodyPr/>
          <a:lstStyle/>
          <a:p>
            <a:r>
              <a:rPr lang="en-US" sz="2800" dirty="0" smtClean="0"/>
              <a:t>Lead agencies operate 50 community dining sites across the city.</a:t>
            </a:r>
            <a:endParaRPr lang="en-US" sz="1600" dirty="0" smtClean="0"/>
          </a:p>
          <a:p>
            <a:pPr marL="109537" indent="0">
              <a:buNone/>
            </a:pPr>
            <a:endParaRPr lang="en-US" sz="1600" dirty="0" smtClean="0"/>
          </a:p>
          <a:p>
            <a:r>
              <a:rPr lang="en-US" sz="2800" dirty="0" smtClean="0"/>
              <a:t>Sites work directly with the lead </a:t>
            </a:r>
            <a:r>
              <a:rPr lang="en-US" sz="2800" dirty="0"/>
              <a:t>a</a:t>
            </a:r>
            <a:r>
              <a:rPr lang="en-US" sz="2800" dirty="0" smtClean="0"/>
              <a:t>gency in their Ward to: </a:t>
            </a:r>
          </a:p>
          <a:p>
            <a:pPr lvl="1"/>
            <a:r>
              <a:rPr lang="en-US" sz="2400" dirty="0" smtClean="0"/>
              <a:t>Safely </a:t>
            </a:r>
            <a:r>
              <a:rPr lang="en-US" sz="2400" dirty="0"/>
              <a:t>serve the meals each </a:t>
            </a:r>
            <a:r>
              <a:rPr lang="en-US" sz="2400" dirty="0" smtClean="0"/>
              <a:t>day; and </a:t>
            </a:r>
          </a:p>
          <a:p>
            <a:pPr lvl="1"/>
            <a:r>
              <a:rPr lang="en-US" sz="2400" dirty="0"/>
              <a:t>O</a:t>
            </a:r>
            <a:r>
              <a:rPr lang="en-US" sz="2400" dirty="0" smtClean="0"/>
              <a:t>rganize at least 2 daily activities that include recreation and/or health education.  </a:t>
            </a:r>
            <a:endParaRPr lang="en-US" sz="2400" dirty="0"/>
          </a:p>
        </p:txBody>
      </p:sp>
      <p:sp>
        <p:nvSpPr>
          <p:cNvPr id="2" name="Title 1"/>
          <p:cNvSpPr>
            <a:spLocks noGrp="1"/>
          </p:cNvSpPr>
          <p:nvPr>
            <p:ph type="title"/>
          </p:nvPr>
        </p:nvSpPr>
        <p:spPr>
          <a:xfrm>
            <a:off x="457200" y="152400"/>
            <a:ext cx="8229600" cy="1143000"/>
          </a:xfrm>
        </p:spPr>
        <p:txBody>
          <a:bodyPr>
            <a:normAutofit fontScale="90000"/>
          </a:bodyPr>
          <a:lstStyle/>
          <a:p>
            <a:pPr algn="ctr" eaLnBrk="1" fontAlgn="auto" hangingPunct="1">
              <a:spcAft>
                <a:spcPts val="0"/>
              </a:spcAft>
              <a:defRPr/>
            </a:pPr>
            <a:r>
              <a:rPr lang="en-US" sz="4000" dirty="0" smtClean="0"/>
              <a:t>Community Dining</a:t>
            </a:r>
            <a:br>
              <a:rPr lang="en-US" sz="4000" dirty="0" smtClean="0"/>
            </a:br>
            <a:r>
              <a:rPr lang="en-US" sz="4000" dirty="0" smtClean="0"/>
              <a:t>(Congregate</a:t>
            </a:r>
            <a:r>
              <a:rPr lang="en-US" dirty="0" smtClean="0"/>
              <a:t> Meals)</a:t>
            </a:r>
            <a:endParaRPr lang="en-US" dirty="0"/>
          </a:p>
        </p:txBody>
      </p:sp>
      <p:sp>
        <p:nvSpPr>
          <p:cNvPr id="2150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12E2B1E-7318-4F0B-B63E-C0398E5AE4EA}" type="slidenum">
              <a:rPr lang="en-US" smtClean="0"/>
              <a:pPr fontAlgn="base">
                <a:spcBef>
                  <a:spcPct val="0"/>
                </a:spcBef>
                <a:spcAft>
                  <a:spcPct val="0"/>
                </a:spcAft>
                <a:defRPr/>
              </a:pPr>
              <a:t>12</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784949634"/>
              </p:ext>
            </p:extLst>
          </p:nvPr>
        </p:nvGraphicFramePr>
        <p:xfrm>
          <a:off x="6172201" y="1981200"/>
          <a:ext cx="2362200" cy="3240405"/>
        </p:xfrm>
        <a:graphic>
          <a:graphicData uri="http://schemas.openxmlformats.org/drawingml/2006/table">
            <a:tbl>
              <a:tblPr>
                <a:tableStyleId>{5C22544A-7EE6-4342-B048-85BDC9FD1C3A}</a:tableStyleId>
              </a:tblPr>
              <a:tblGrid>
                <a:gridCol w="1625600"/>
                <a:gridCol w="736600"/>
              </a:tblGrid>
              <a:tr h="571500">
                <a:tc gridSpan="2">
                  <a:txBody>
                    <a:bodyPr/>
                    <a:lstStyle/>
                    <a:p>
                      <a:pPr algn="ctr" fontAlgn="ctr"/>
                      <a:r>
                        <a:rPr lang="en-US" sz="1600" b="1" u="none" strike="noStrike" dirty="0" smtClean="0">
                          <a:effectLst/>
                        </a:rPr>
                        <a:t>Location of </a:t>
                      </a:r>
                      <a:r>
                        <a:rPr lang="en-US" sz="1600" b="1" u="none" strike="noStrike" dirty="0">
                          <a:effectLst/>
                        </a:rPr>
                        <a:t>Congregate Meal </a:t>
                      </a:r>
                      <a:r>
                        <a:rPr lang="en-US" sz="1600" b="1" u="none" strike="noStrike" dirty="0" smtClean="0">
                          <a:effectLst/>
                        </a:rPr>
                        <a:t>Sites</a:t>
                      </a:r>
                      <a:endParaRPr lang="en-US" sz="16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a:endParaRPr>
                    </a:p>
                  </a:txBody>
                  <a:tcPr marL="9525" marR="9525" marT="9525" marB="0" anchor="ctr"/>
                </a:tc>
              </a:tr>
              <a:tr h="361950">
                <a:tc>
                  <a:txBody>
                    <a:bodyPr/>
                    <a:lstStyle/>
                    <a:p>
                      <a:pPr algn="ctr" fontAlgn="ctr"/>
                      <a:r>
                        <a:rPr lang="en-US" sz="1600" u="none" strike="noStrike" dirty="0">
                          <a:effectLst/>
                        </a:rPr>
                        <a:t>DCOA Senior Wellness Center</a:t>
                      </a:r>
                      <a:endParaRPr lang="en-US" sz="1600" b="0" i="0" u="none" strike="noStrike" dirty="0">
                        <a:solidFill>
                          <a:srgbClr val="000000"/>
                        </a:solidFill>
                        <a:effectLst/>
                        <a:latin typeface="Cambri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rPr>
                        <a:t>6</a:t>
                      </a:r>
                      <a:endParaRPr lang="en-US"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gn="ctr" fontAlgn="ctr"/>
                      <a:r>
                        <a:rPr lang="en-US" sz="1600" b="0" i="0" u="none" strike="noStrike" dirty="0" smtClean="0">
                          <a:solidFill>
                            <a:schemeClr val="dk1"/>
                          </a:solidFill>
                          <a:effectLst/>
                          <a:latin typeface="+mn-lt"/>
                        </a:rPr>
                        <a:t>Dept.</a:t>
                      </a:r>
                      <a:r>
                        <a:rPr lang="en-US" sz="1600" b="0" i="0" u="none" strike="noStrike" baseline="0" dirty="0" smtClean="0">
                          <a:solidFill>
                            <a:schemeClr val="dk1"/>
                          </a:solidFill>
                          <a:effectLst/>
                          <a:latin typeface="+mn-lt"/>
                        </a:rPr>
                        <a:t> Park &amp; Rec.</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rPr>
                        <a:t>3</a:t>
                      </a:r>
                      <a:endParaRPr lang="en-US"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gn="ctr" fontAlgn="ctr"/>
                      <a:r>
                        <a:rPr lang="en-US" sz="1600" u="none" strike="noStrike" dirty="0">
                          <a:effectLst/>
                        </a:rPr>
                        <a:t>Faith-Based</a:t>
                      </a:r>
                      <a:endParaRPr lang="en-US" sz="1600" b="0" i="0" u="none" strike="noStrike" dirty="0">
                        <a:solidFill>
                          <a:srgbClr val="000000"/>
                        </a:solidFill>
                        <a:effectLst/>
                        <a:latin typeface="Cambri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smtClean="0">
                          <a:effectLst/>
                        </a:rPr>
                        <a:t>13</a:t>
                      </a:r>
                      <a:endParaRPr lang="en-US"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gn="ctr" fontAlgn="ctr"/>
                      <a:r>
                        <a:rPr lang="en-US" sz="1600" u="none" strike="noStrike" dirty="0">
                          <a:effectLst/>
                        </a:rPr>
                        <a:t>Public Housing</a:t>
                      </a:r>
                      <a:endParaRPr lang="en-US" sz="1600" b="0" i="0" u="none" strike="noStrike" dirty="0">
                        <a:solidFill>
                          <a:srgbClr val="000000"/>
                        </a:solidFill>
                        <a:effectLst/>
                        <a:latin typeface="Cambri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rPr>
                        <a:t>6</a:t>
                      </a:r>
                      <a:endParaRPr lang="en-US"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gn="ctr" fontAlgn="ctr"/>
                      <a:r>
                        <a:rPr lang="en-US" sz="1600" u="none" strike="noStrike" dirty="0">
                          <a:effectLst/>
                        </a:rPr>
                        <a:t>Senior Center</a:t>
                      </a:r>
                      <a:endParaRPr lang="en-US" sz="1600" b="0" i="0" u="none" strike="noStrike" dirty="0">
                        <a:solidFill>
                          <a:srgbClr val="000000"/>
                        </a:solidFill>
                        <a:effectLst/>
                        <a:latin typeface="Cambri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rPr>
                        <a:t>5</a:t>
                      </a:r>
                      <a:endParaRPr lang="en-US"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gn="ctr" fontAlgn="ctr"/>
                      <a:r>
                        <a:rPr lang="en-US" sz="1600" u="none" strike="noStrike" dirty="0">
                          <a:effectLst/>
                        </a:rPr>
                        <a:t>Senior Housing</a:t>
                      </a:r>
                      <a:endParaRPr lang="en-US" sz="1600" b="0" i="0" u="none" strike="noStrike" dirty="0">
                        <a:solidFill>
                          <a:srgbClr val="000000"/>
                        </a:solidFill>
                        <a:effectLst/>
                        <a:latin typeface="Cambri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smtClean="0">
                          <a:effectLst/>
                        </a:rPr>
                        <a:t>17</a:t>
                      </a:r>
                      <a:endParaRPr lang="en-US"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gn="ctr" fontAlgn="ctr"/>
                      <a:r>
                        <a:rPr lang="en-US" sz="1600" u="none" strike="noStrike" dirty="0">
                          <a:effectLst/>
                        </a:rPr>
                        <a:t>TOTAL</a:t>
                      </a:r>
                      <a:endParaRPr lang="en-US" sz="1600" b="1" i="0" u="none" strike="noStrike" dirty="0">
                        <a:solidFill>
                          <a:srgbClr val="000000"/>
                        </a:solidFill>
                        <a:effectLst/>
                        <a:latin typeface="Cambri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smtClean="0">
                          <a:effectLst/>
                        </a:rPr>
                        <a:t>50</a:t>
                      </a:r>
                      <a:endParaRPr lang="en-US" sz="16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443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304800" y="1371600"/>
            <a:ext cx="8534400" cy="4419600"/>
          </a:xfrm>
        </p:spPr>
        <p:txBody>
          <a:bodyPr/>
          <a:lstStyle/>
          <a:p>
            <a:r>
              <a:rPr lang="en-US" sz="2400" dirty="0" smtClean="0"/>
              <a:t>Home-delivered Meals are offered to </a:t>
            </a:r>
            <a:r>
              <a:rPr lang="en-US" sz="2400" dirty="0"/>
              <a:t>seniors who are frail, homebound, or otherwise </a:t>
            </a:r>
            <a:r>
              <a:rPr lang="en-US" sz="2400" dirty="0" smtClean="0"/>
              <a:t>isolated. </a:t>
            </a:r>
          </a:p>
          <a:p>
            <a:pPr marL="109537" indent="0">
              <a:buNone/>
            </a:pPr>
            <a:endParaRPr lang="en-US" sz="1000" dirty="0" smtClean="0"/>
          </a:p>
          <a:p>
            <a:r>
              <a:rPr lang="en-US" sz="2400" dirty="0" smtClean="0"/>
              <a:t>DCOA provides two options for home-delivered meals to all wards in the city.</a:t>
            </a:r>
          </a:p>
          <a:p>
            <a:pPr lvl="1"/>
            <a:r>
              <a:rPr lang="en-US" sz="2400" dirty="0" smtClean="0"/>
              <a:t>Option 1:</a:t>
            </a:r>
            <a:r>
              <a:rPr lang="en-US" sz="2400" dirty="0"/>
              <a:t> </a:t>
            </a:r>
            <a:r>
              <a:rPr lang="en-US" sz="2400" dirty="0" smtClean="0"/>
              <a:t>Customer receives up to four deliveries a week and up to seven meals a week. Each delivery consists of fresh meals to be consumed within 48-hours of a delivery.</a:t>
            </a:r>
          </a:p>
          <a:p>
            <a:pPr marL="392113" lvl="1" indent="0">
              <a:buNone/>
            </a:pPr>
            <a:endParaRPr lang="en-US" sz="1000" dirty="0" smtClean="0"/>
          </a:p>
          <a:p>
            <a:pPr lvl="1"/>
            <a:r>
              <a:rPr lang="en-US" sz="2400" dirty="0" smtClean="0"/>
              <a:t>Option 2:</a:t>
            </a:r>
            <a:r>
              <a:rPr lang="en-US" sz="2400" dirty="0"/>
              <a:t> </a:t>
            </a:r>
            <a:r>
              <a:rPr lang="en-US" sz="2400" dirty="0" smtClean="0"/>
              <a:t>Customers receive one delivery with up to 14 meals every two weeks. Each delivery consists of prepackaged meals to last up to 14-days in the refrigerator and must be reheated in the microwave before eating. </a:t>
            </a:r>
          </a:p>
        </p:txBody>
      </p:sp>
      <p:sp>
        <p:nvSpPr>
          <p:cNvPr id="2" name="Title 1"/>
          <p:cNvSpPr>
            <a:spLocks noGrp="1"/>
          </p:cNvSpPr>
          <p:nvPr>
            <p:ph type="title"/>
          </p:nvPr>
        </p:nvSpPr>
        <p:spPr>
          <a:xfrm>
            <a:off x="457200" y="381000"/>
            <a:ext cx="8229600" cy="762000"/>
          </a:xfrm>
        </p:spPr>
        <p:txBody>
          <a:bodyPr/>
          <a:lstStyle/>
          <a:p>
            <a:pPr algn="ctr" eaLnBrk="1" fontAlgn="auto" hangingPunct="1">
              <a:spcAft>
                <a:spcPts val="0"/>
              </a:spcAft>
              <a:defRPr/>
            </a:pPr>
            <a:r>
              <a:rPr lang="en-US" dirty="0" smtClean="0"/>
              <a:t>Home-delivered Meals</a:t>
            </a:r>
            <a:endParaRPr lang="en-US" dirty="0"/>
          </a:p>
        </p:txBody>
      </p:sp>
      <p:sp>
        <p:nvSpPr>
          <p:cNvPr id="2150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12E2B1E-7318-4F0B-B63E-C0398E5AE4EA}" type="slidenum">
              <a:rPr lang="en-US" smtClean="0"/>
              <a:pPr fontAlgn="base">
                <a:spcBef>
                  <a:spcPct val="0"/>
                </a:spcBef>
                <a:spcAft>
                  <a:spcPct val="0"/>
                </a:spcAft>
                <a:defRPr/>
              </a:pPr>
              <a:t>13</a:t>
            </a:fld>
            <a:endParaRPr lang="en-US" dirty="0" smtClean="0"/>
          </a:p>
        </p:txBody>
      </p:sp>
    </p:spTree>
    <p:extLst>
      <p:ext uri="{BB962C8B-B14F-4D97-AF65-F5344CB8AC3E}">
        <p14:creationId xmlns:p14="http://schemas.microsoft.com/office/powerpoint/2010/main" val="419271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52400" y="990600"/>
            <a:ext cx="8839200" cy="5410200"/>
          </a:xfrm>
        </p:spPr>
        <p:txBody>
          <a:bodyPr/>
          <a:lstStyle/>
          <a:p>
            <a:pPr marL="365125" lvl="1" indent="-255588">
              <a:spcBef>
                <a:spcPts val="400"/>
              </a:spcBef>
              <a:buSzPct val="68000"/>
              <a:buFont typeface="Wingdings 3" pitchFamily="18" charset="2"/>
              <a:buChar char=""/>
            </a:pPr>
            <a:r>
              <a:rPr lang="en-US" sz="2500" dirty="0"/>
              <a:t>DCOA </a:t>
            </a:r>
            <a:r>
              <a:rPr lang="en-US" sz="2500" dirty="0" smtClean="0"/>
              <a:t>also connects eligible seniors </a:t>
            </a:r>
            <a:r>
              <a:rPr lang="en-US" sz="2500" dirty="0"/>
              <a:t>to additional or alternative </a:t>
            </a:r>
            <a:r>
              <a:rPr lang="en-US" sz="2500" dirty="0" smtClean="0"/>
              <a:t>food sources:</a:t>
            </a:r>
            <a:endParaRPr lang="en-US" sz="2500" dirty="0"/>
          </a:p>
          <a:p>
            <a:pPr marL="690562" lvl="2" indent="-342900">
              <a:spcBef>
                <a:spcPts val="400"/>
              </a:spcBef>
              <a:buClr>
                <a:schemeClr val="tx2"/>
              </a:buClr>
              <a:buSzPct val="68000"/>
              <a:buFont typeface="Courier New" panose="02070309020205020404" pitchFamily="49" charset="0"/>
              <a:buChar char="o"/>
            </a:pPr>
            <a:r>
              <a:rPr lang="en-US" sz="2500" b="1" dirty="0"/>
              <a:t>Grocery </a:t>
            </a:r>
            <a:r>
              <a:rPr lang="en-US" sz="2500" b="1" dirty="0" smtClean="0"/>
              <a:t>Plus </a:t>
            </a:r>
            <a:r>
              <a:rPr lang="en-US" sz="2500" dirty="0" smtClean="0"/>
              <a:t>(Commodity Supplemental Food Program):  free </a:t>
            </a:r>
            <a:r>
              <a:rPr lang="en-US" sz="2500" dirty="0"/>
              <a:t>monthly bag of groceries. </a:t>
            </a:r>
            <a:endParaRPr lang="en-US" sz="2500" dirty="0" smtClean="0"/>
          </a:p>
          <a:p>
            <a:pPr marL="690562" lvl="2" indent="-342900">
              <a:spcBef>
                <a:spcPts val="400"/>
              </a:spcBef>
              <a:buClr>
                <a:schemeClr val="tx2"/>
              </a:buClr>
              <a:buSzPct val="68000"/>
              <a:buFont typeface="Courier New" panose="02070309020205020404" pitchFamily="49" charset="0"/>
              <a:buChar char="o"/>
            </a:pPr>
            <a:r>
              <a:rPr lang="en-US" sz="2500" b="1" dirty="0" smtClean="0"/>
              <a:t>Senior </a:t>
            </a:r>
            <a:r>
              <a:rPr lang="en-US" sz="2500" b="1" dirty="0"/>
              <a:t>Farmers’ Market Program</a:t>
            </a:r>
            <a:r>
              <a:rPr lang="en-US" sz="2500" dirty="0"/>
              <a:t>: seniors </a:t>
            </a:r>
            <a:r>
              <a:rPr lang="en-US" sz="2500" dirty="0" smtClean="0"/>
              <a:t>already enrolled in Grocery Plus receive $30 in vouchers for fresh </a:t>
            </a:r>
            <a:r>
              <a:rPr lang="en-US" sz="2500" dirty="0"/>
              <a:t>fruits and vegetables at participating farmers markets. </a:t>
            </a:r>
            <a:endParaRPr lang="en-US" sz="2500" dirty="0" smtClean="0"/>
          </a:p>
          <a:p>
            <a:pPr marL="690562" lvl="2" indent="-342900">
              <a:spcBef>
                <a:spcPts val="400"/>
              </a:spcBef>
              <a:buClr>
                <a:schemeClr val="tx2"/>
              </a:buClr>
              <a:buSzPct val="68000"/>
              <a:buFont typeface="Courier New" panose="02070309020205020404" pitchFamily="49" charset="0"/>
              <a:buChar char="o"/>
            </a:pPr>
            <a:r>
              <a:rPr lang="en-US" sz="2500" b="1" dirty="0" smtClean="0"/>
              <a:t>SNAP</a:t>
            </a:r>
            <a:r>
              <a:rPr lang="en-US" sz="2500" dirty="0" smtClean="0"/>
              <a:t> (Food Stamps):  monthly financial assistance to purchase groceries. </a:t>
            </a:r>
          </a:p>
          <a:p>
            <a:pPr marL="690562" lvl="2" indent="-342900">
              <a:spcBef>
                <a:spcPts val="400"/>
              </a:spcBef>
              <a:buClr>
                <a:schemeClr val="tx2"/>
              </a:buClr>
              <a:buSzPct val="68000"/>
              <a:buFont typeface="Courier New" panose="02070309020205020404" pitchFamily="49" charset="0"/>
              <a:buChar char="o"/>
            </a:pPr>
            <a:r>
              <a:rPr lang="en-US" sz="2500" b="1" dirty="0" smtClean="0"/>
              <a:t>Produce </a:t>
            </a:r>
            <a:r>
              <a:rPr lang="en-US" sz="2500" b="1" dirty="0"/>
              <a:t>Plus</a:t>
            </a:r>
            <a:r>
              <a:rPr lang="en-US" sz="2500" dirty="0"/>
              <a:t>: seniors </a:t>
            </a:r>
            <a:r>
              <a:rPr lang="en-US" sz="2500" dirty="0" smtClean="0"/>
              <a:t>already enrolled in a government benefit program receive weekly $10 </a:t>
            </a:r>
            <a:r>
              <a:rPr lang="en-US" sz="2500" dirty="0"/>
              <a:t>vouchers to purchase fresh fruits and vegetables at participating farmers markets. </a:t>
            </a:r>
          </a:p>
        </p:txBody>
      </p:sp>
      <p:sp>
        <p:nvSpPr>
          <p:cNvPr id="2" name="Title 1"/>
          <p:cNvSpPr>
            <a:spLocks noGrp="1"/>
          </p:cNvSpPr>
          <p:nvPr>
            <p:ph type="title"/>
          </p:nvPr>
        </p:nvSpPr>
        <p:spPr>
          <a:xfrm>
            <a:off x="457200" y="0"/>
            <a:ext cx="8229600" cy="1295400"/>
          </a:xfrm>
        </p:spPr>
        <p:txBody>
          <a:bodyPr>
            <a:normAutofit/>
          </a:bodyPr>
          <a:lstStyle/>
          <a:p>
            <a:pPr algn="ctr" eaLnBrk="1" fontAlgn="auto" hangingPunct="1">
              <a:spcAft>
                <a:spcPts val="0"/>
              </a:spcAft>
              <a:defRPr/>
            </a:pPr>
            <a:r>
              <a:rPr lang="en-US" dirty="0" smtClean="0"/>
              <a:t>Meal Program Alternatives</a:t>
            </a:r>
            <a:endParaRPr lang="en-US" dirty="0"/>
          </a:p>
        </p:txBody>
      </p:sp>
      <p:sp>
        <p:nvSpPr>
          <p:cNvPr id="2150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12E2B1E-7318-4F0B-B63E-C0398E5AE4EA}" type="slidenum">
              <a:rPr lang="en-US" smtClean="0"/>
              <a:pPr fontAlgn="base">
                <a:spcBef>
                  <a:spcPct val="0"/>
                </a:spcBef>
                <a:spcAft>
                  <a:spcPct val="0"/>
                </a:spcAft>
                <a:defRPr/>
              </a:pPr>
              <a:t>14</a:t>
            </a:fld>
            <a:endParaRPr lang="en-US" dirty="0" smtClean="0"/>
          </a:p>
        </p:txBody>
      </p:sp>
    </p:spTree>
    <p:extLst>
      <p:ext uri="{BB962C8B-B14F-4D97-AF65-F5344CB8AC3E}">
        <p14:creationId xmlns:p14="http://schemas.microsoft.com/office/powerpoint/2010/main" val="10130223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body" idx="1"/>
          </p:nvPr>
        </p:nvSpPr>
        <p:spPr>
          <a:xfrm>
            <a:off x="304800" y="1371600"/>
            <a:ext cx="8458200" cy="4800600"/>
          </a:xfrm>
          <a:prstGeom prst="rect">
            <a:avLst/>
          </a:prstGeom>
        </p:spPr>
        <p:txBody>
          <a:bodyPr lIns="0" tIns="0" rIns="0" bIns="0">
            <a:normAutofit/>
          </a:bodyPr>
          <a:lstStyle/>
          <a:p>
            <a:pPr marL="374591" lvl="0" indent="-265054">
              <a:defRPr sz="1800"/>
            </a:pPr>
            <a:r>
              <a:rPr sz="2800" dirty="0"/>
              <a:t>Seabury Connector (formally Washington Elderly Handicapped Transportation Service </a:t>
            </a:r>
            <a:r>
              <a:rPr lang="en-US" sz="2800" dirty="0" smtClean="0"/>
              <a:t>or </a:t>
            </a:r>
            <a:r>
              <a:rPr sz="2800" dirty="0" smtClean="0"/>
              <a:t>WEHTS), </a:t>
            </a:r>
            <a:r>
              <a:rPr sz="2800" dirty="0"/>
              <a:t>operated by Seabury Resources for the Aging (Seabury), provides specialized curb-to-curb services to District residents </a:t>
            </a:r>
            <a:r>
              <a:rPr lang="en-US" sz="2800" dirty="0" smtClean="0"/>
              <a:t>age </a:t>
            </a:r>
            <a:r>
              <a:rPr sz="2800" dirty="0" smtClean="0"/>
              <a:t>60 </a:t>
            </a:r>
            <a:r>
              <a:rPr sz="2800" dirty="0"/>
              <a:t>and older. </a:t>
            </a:r>
          </a:p>
          <a:p>
            <a:pPr marL="0" lvl="0" indent="109537">
              <a:buSzTx/>
              <a:buNone/>
              <a:defRPr sz="1800"/>
            </a:pPr>
            <a:endParaRPr sz="2800" dirty="0"/>
          </a:p>
          <a:p>
            <a:pPr marL="374591" lvl="0" indent="-265054">
              <a:defRPr sz="1800"/>
            </a:pPr>
            <a:r>
              <a:rPr sz="2800" dirty="0"/>
              <a:t>Primary objective: provide life-sustaining medical transportation to low-income, functionally impaired persons to achieve and maintain maximum function and </a:t>
            </a:r>
            <a:r>
              <a:rPr sz="2800" dirty="0" smtClean="0"/>
              <a:t>independence </a:t>
            </a:r>
            <a:r>
              <a:rPr sz="2800" dirty="0"/>
              <a:t>in the community.  </a:t>
            </a:r>
          </a:p>
        </p:txBody>
      </p:sp>
      <p:sp>
        <p:nvSpPr>
          <p:cNvPr id="69" name="Shape 69"/>
          <p:cNvSpPr>
            <a:spLocks noGrp="1"/>
          </p:cNvSpPr>
          <p:nvPr>
            <p:ph type="title"/>
          </p:nvPr>
        </p:nvSpPr>
        <p:spPr>
          <a:xfrm>
            <a:off x="457200" y="152400"/>
            <a:ext cx="8229600" cy="1143000"/>
          </a:xfrm>
          <a:prstGeom prst="rect">
            <a:avLst/>
          </a:prstGeom>
        </p:spPr>
        <p:txBody>
          <a:bodyPr/>
          <a:lstStyle>
            <a:lvl1pPr algn="ctr">
              <a:defRPr sz="3600"/>
            </a:lvl1pPr>
          </a:lstStyle>
          <a:p>
            <a:pPr lvl="0">
              <a:defRPr sz="1800" b="0">
                <a:solidFill>
                  <a:srgbClr val="000000"/>
                </a:solidFill>
                <a:effectLst/>
              </a:defRPr>
            </a:pPr>
            <a:r>
              <a:rPr sz="3600" b="1" dirty="0">
                <a:solidFill>
                  <a:srgbClr val="1F497D"/>
                </a:solidFill>
                <a:effectLst>
                  <a:outerShdw blurRad="38100" dist="25400" dir="5400000" rotWithShape="0">
                    <a:srgbClr val="000000">
                      <a:alpha val="25000"/>
                    </a:srgbClr>
                  </a:outerShdw>
                </a:effectLst>
              </a:rPr>
              <a:t>Transportation Overview</a:t>
            </a:r>
          </a:p>
        </p:txBody>
      </p:sp>
      <p:sp>
        <p:nvSpPr>
          <p:cNvPr id="70" name="Shape 70"/>
          <p:cNvSpPr>
            <a:spLocks noGrp="1"/>
          </p:cNvSpPr>
          <p:nvPr>
            <p:ph type="sldNum" sz="quarter" idx="4294967295"/>
          </p:nvPr>
        </p:nvSpPr>
        <p:spPr>
          <a:xfrm>
            <a:off x="8647113" y="6164897"/>
            <a:ext cx="366713" cy="2438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000"/>
              <a:t>15</a:t>
            </a:fld>
            <a:endParaRPr sz="1000" dirty="0"/>
          </a:p>
        </p:txBody>
      </p:sp>
    </p:spTree>
    <p:extLst>
      <p:ext uri="{BB962C8B-B14F-4D97-AF65-F5344CB8AC3E}">
        <p14:creationId xmlns:p14="http://schemas.microsoft.com/office/powerpoint/2010/main" val="625317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p:cNvSpPr>
          <p:nvPr>
            <p:ph type="body" idx="1"/>
          </p:nvPr>
        </p:nvSpPr>
        <p:spPr>
          <a:xfrm>
            <a:off x="304800" y="1371600"/>
            <a:ext cx="8458200" cy="4800600"/>
          </a:xfrm>
          <a:prstGeom prst="rect">
            <a:avLst/>
          </a:prstGeom>
        </p:spPr>
        <p:txBody>
          <a:bodyPr lIns="0" tIns="0" rIns="0" bIns="0">
            <a:normAutofit/>
          </a:bodyPr>
          <a:lstStyle/>
          <a:p>
            <a:pPr marL="374591" lvl="0" indent="-265054">
              <a:defRPr sz="1800"/>
            </a:pPr>
            <a:r>
              <a:rPr sz="2800" dirty="0"/>
              <a:t>Transportation services are provided for:</a:t>
            </a:r>
          </a:p>
          <a:p>
            <a:pPr marL="670408" lvl="1" indent="-278295">
              <a:spcBef>
                <a:spcPts val="300"/>
              </a:spcBef>
              <a:buFont typeface="Verdana"/>
              <a:defRPr sz="1800"/>
            </a:pPr>
            <a:r>
              <a:rPr sz="2800" dirty="0"/>
              <a:t>Essential medical appointments – chemotherapy, dialysis,  adult day health care, etc.</a:t>
            </a:r>
          </a:p>
          <a:p>
            <a:pPr marL="670408" lvl="1" indent="-278295">
              <a:spcBef>
                <a:spcPts val="300"/>
              </a:spcBef>
              <a:buFont typeface="Verdana"/>
              <a:defRPr sz="1800"/>
            </a:pPr>
            <a:r>
              <a:rPr sz="2800" dirty="0"/>
              <a:t>Delivery of home-delivered meals – only for the frail Home-delivered Meal Program</a:t>
            </a:r>
          </a:p>
          <a:p>
            <a:pPr marL="670408" lvl="1" indent="-278295">
              <a:spcBef>
                <a:spcPts val="300"/>
              </a:spcBef>
              <a:buFont typeface="Verdana"/>
              <a:defRPr sz="1800"/>
            </a:pPr>
            <a:r>
              <a:rPr sz="2800" dirty="0"/>
              <a:t>Sites and activities – Senior Wellness Centers, group activities, special events, etc.</a:t>
            </a:r>
          </a:p>
          <a:p>
            <a:pPr marL="374591" lvl="0" indent="-265054">
              <a:defRPr sz="1800"/>
            </a:pPr>
            <a:r>
              <a:rPr sz="2800" dirty="0"/>
              <a:t>Alternative transportation services include:</a:t>
            </a:r>
          </a:p>
          <a:p>
            <a:pPr marL="670408" lvl="1" indent="-278295">
              <a:spcBef>
                <a:spcPts val="300"/>
              </a:spcBef>
              <a:buFont typeface="Verdana"/>
              <a:defRPr sz="1800"/>
            </a:pPr>
            <a:r>
              <a:rPr sz="2800" dirty="0" err="1"/>
              <a:t>ConnectorCard</a:t>
            </a:r>
            <a:r>
              <a:rPr sz="2800" dirty="0"/>
              <a:t> – any mode of transportation</a:t>
            </a:r>
          </a:p>
          <a:p>
            <a:pPr marL="670408" lvl="1" indent="-278295">
              <a:spcBef>
                <a:spcPts val="300"/>
              </a:spcBef>
              <a:buFont typeface="Verdana"/>
              <a:defRPr sz="1800"/>
            </a:pPr>
            <a:r>
              <a:rPr sz="2800" dirty="0"/>
              <a:t>Transportation referral and information</a:t>
            </a:r>
          </a:p>
        </p:txBody>
      </p:sp>
      <p:sp>
        <p:nvSpPr>
          <p:cNvPr id="73" name="Shape 73"/>
          <p:cNvSpPr>
            <a:spLocks noGrp="1"/>
          </p:cNvSpPr>
          <p:nvPr>
            <p:ph type="title"/>
          </p:nvPr>
        </p:nvSpPr>
        <p:spPr>
          <a:xfrm>
            <a:off x="457200" y="152400"/>
            <a:ext cx="8229600" cy="1143000"/>
          </a:xfrm>
          <a:prstGeom prst="rect">
            <a:avLst/>
          </a:prstGeom>
        </p:spPr>
        <p:txBody>
          <a:bodyPr/>
          <a:lstStyle>
            <a:lvl1pPr algn="ctr">
              <a:defRPr sz="3600"/>
            </a:lvl1pPr>
          </a:lstStyle>
          <a:p>
            <a:pPr lvl="0">
              <a:defRPr sz="1800" b="0">
                <a:solidFill>
                  <a:srgbClr val="000000"/>
                </a:solidFill>
                <a:effectLst/>
              </a:defRPr>
            </a:pPr>
            <a:r>
              <a:rPr sz="3600" b="1">
                <a:solidFill>
                  <a:srgbClr val="1F497D"/>
                </a:solidFill>
                <a:effectLst>
                  <a:outerShdw blurRad="38100" dist="25400" dir="5400000" rotWithShape="0">
                    <a:srgbClr val="000000">
                      <a:alpha val="25000"/>
                    </a:srgbClr>
                  </a:outerShdw>
                </a:effectLst>
              </a:rPr>
              <a:t>Transportation Usage</a:t>
            </a:r>
          </a:p>
        </p:txBody>
      </p:sp>
      <p:sp>
        <p:nvSpPr>
          <p:cNvPr id="74" name="Shape 74"/>
          <p:cNvSpPr>
            <a:spLocks noGrp="1"/>
          </p:cNvSpPr>
          <p:nvPr>
            <p:ph type="sldNum" sz="quarter" idx="4294967295"/>
          </p:nvPr>
        </p:nvSpPr>
        <p:spPr>
          <a:xfrm>
            <a:off x="8647113" y="6164897"/>
            <a:ext cx="366713" cy="2438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000"/>
              <a:t>16</a:t>
            </a:fld>
            <a:endParaRPr sz="1000"/>
          </a:p>
        </p:txBody>
      </p:sp>
    </p:spTree>
    <p:extLst>
      <p:ext uri="{BB962C8B-B14F-4D97-AF65-F5344CB8AC3E}">
        <p14:creationId xmlns:p14="http://schemas.microsoft.com/office/powerpoint/2010/main" val="760444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body" idx="1"/>
          </p:nvPr>
        </p:nvSpPr>
        <p:spPr>
          <a:xfrm>
            <a:off x="228600" y="1066800"/>
            <a:ext cx="8610600" cy="5486400"/>
          </a:xfrm>
          <a:prstGeom prst="rect">
            <a:avLst/>
          </a:prstGeom>
        </p:spPr>
        <p:txBody>
          <a:bodyPr lIns="0" tIns="0" rIns="0" bIns="0">
            <a:normAutofit/>
          </a:bodyPr>
          <a:lstStyle/>
          <a:p>
            <a:pPr marL="336726" lvl="0" indent="-227189">
              <a:defRPr sz="1800"/>
            </a:pPr>
            <a:r>
              <a:rPr sz="2600" dirty="0" err="1"/>
              <a:t>ConnectorCard</a:t>
            </a:r>
            <a:r>
              <a:rPr sz="2600" dirty="0"/>
              <a:t> is a DCOA subsidized debit card that is loaded with up to $100 per month for each participating senior who shares the burden of costs.  </a:t>
            </a:r>
          </a:p>
          <a:p>
            <a:pPr marL="630652" lvl="1" indent="-238539">
              <a:spcBef>
                <a:spcPts val="300"/>
              </a:spcBef>
              <a:buFont typeface="Verdana"/>
              <a:defRPr sz="1800"/>
            </a:pPr>
            <a:r>
              <a:rPr sz="2600" dirty="0"/>
              <a:t>Replaces the “Call-N-Ride” paper coupon system. Up to 150 former paper coupon riders are eligible for this service.</a:t>
            </a:r>
          </a:p>
          <a:p>
            <a:pPr marL="630652" lvl="1" indent="-238539">
              <a:spcBef>
                <a:spcPts val="300"/>
              </a:spcBef>
              <a:buFont typeface="Verdana"/>
              <a:defRPr sz="1800"/>
            </a:pPr>
            <a:r>
              <a:rPr sz="2600" dirty="0" err="1"/>
              <a:t>ConnectorCard</a:t>
            </a:r>
            <a:r>
              <a:rPr sz="2600" dirty="0"/>
              <a:t> can be used on any public or private mode of transportation that accepts a card as a form of payment.</a:t>
            </a:r>
          </a:p>
          <a:p>
            <a:pPr marL="630652" lvl="1" indent="-238539">
              <a:spcBef>
                <a:spcPts val="300"/>
              </a:spcBef>
              <a:buFont typeface="Verdana"/>
              <a:defRPr sz="1800"/>
            </a:pPr>
            <a:r>
              <a:rPr sz="2600" dirty="0"/>
              <a:t>Seabury staff monitor daily activity and usage.</a:t>
            </a:r>
          </a:p>
          <a:p>
            <a:pPr marL="336726" lvl="0" indent="-227189">
              <a:defRPr sz="1800"/>
            </a:pPr>
            <a:r>
              <a:rPr sz="2600" dirty="0"/>
              <a:t>Referral and information to other transportation services may include: </a:t>
            </a:r>
            <a:r>
              <a:rPr sz="2600" dirty="0" err="1"/>
              <a:t>MetroAcess</a:t>
            </a:r>
            <a:r>
              <a:rPr sz="2600" dirty="0"/>
              <a:t>, </a:t>
            </a:r>
            <a:r>
              <a:rPr sz="2600" dirty="0" err="1"/>
              <a:t>TransportDC</a:t>
            </a:r>
            <a:r>
              <a:rPr sz="2600" dirty="0"/>
              <a:t>, and Dept. Parks and Recreation. </a:t>
            </a:r>
          </a:p>
        </p:txBody>
      </p:sp>
      <p:sp>
        <p:nvSpPr>
          <p:cNvPr id="94" name="Shape 94"/>
          <p:cNvSpPr>
            <a:spLocks noGrp="1"/>
          </p:cNvSpPr>
          <p:nvPr>
            <p:ph type="title"/>
          </p:nvPr>
        </p:nvSpPr>
        <p:spPr>
          <a:xfrm>
            <a:off x="0" y="0"/>
            <a:ext cx="9144000" cy="1295400"/>
          </a:xfrm>
          <a:prstGeom prst="rect">
            <a:avLst/>
          </a:prstGeom>
        </p:spPr>
        <p:txBody>
          <a:bodyPr/>
          <a:lstStyle>
            <a:lvl1pPr algn="ctr">
              <a:defRPr sz="3600"/>
            </a:lvl1pPr>
          </a:lstStyle>
          <a:p>
            <a:pPr lvl="0">
              <a:defRPr sz="1800" b="0">
                <a:solidFill>
                  <a:srgbClr val="000000"/>
                </a:solidFill>
                <a:effectLst/>
              </a:defRPr>
            </a:pPr>
            <a:r>
              <a:rPr sz="3600" b="1">
                <a:solidFill>
                  <a:srgbClr val="1F497D"/>
                </a:solidFill>
                <a:effectLst>
                  <a:outerShdw blurRad="38100" dist="25400" dir="5400000" rotWithShape="0">
                    <a:srgbClr val="000000">
                      <a:alpha val="25000"/>
                    </a:srgbClr>
                  </a:outerShdw>
                </a:effectLst>
              </a:rPr>
              <a:t>Alternative Transportation Services</a:t>
            </a:r>
          </a:p>
        </p:txBody>
      </p:sp>
      <p:sp>
        <p:nvSpPr>
          <p:cNvPr id="95" name="Shape 95"/>
          <p:cNvSpPr>
            <a:spLocks noGrp="1"/>
          </p:cNvSpPr>
          <p:nvPr>
            <p:ph type="sldNum" sz="quarter" idx="4294967295"/>
          </p:nvPr>
        </p:nvSpPr>
        <p:spPr>
          <a:xfrm>
            <a:off x="8647113" y="6164897"/>
            <a:ext cx="366713" cy="2438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17</a:t>
            </a:fld>
            <a:endParaRPr sz="1000"/>
          </a:p>
        </p:txBody>
      </p:sp>
    </p:spTree>
    <p:extLst>
      <p:ext uri="{BB962C8B-B14F-4D97-AF65-F5344CB8AC3E}">
        <p14:creationId xmlns:p14="http://schemas.microsoft.com/office/powerpoint/2010/main" val="3710622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p:cNvSpPr>
          <p:nvPr>
            <p:ph type="body" idx="1"/>
          </p:nvPr>
        </p:nvSpPr>
        <p:spPr>
          <a:xfrm>
            <a:off x="304800" y="1371600"/>
            <a:ext cx="8382000" cy="4800600"/>
          </a:xfrm>
          <a:prstGeom prst="rect">
            <a:avLst/>
          </a:prstGeom>
        </p:spPr>
        <p:txBody>
          <a:bodyPr lIns="0" tIns="0" rIns="0" bIns="0">
            <a:normAutofit lnSpcReduction="10000"/>
          </a:bodyPr>
          <a:lstStyle/>
          <a:p>
            <a:pPr marL="374591" lvl="0" indent="-265054">
              <a:defRPr sz="1800"/>
            </a:pPr>
            <a:r>
              <a:rPr lang="en-US" sz="2800" dirty="0" smtClean="0"/>
              <a:t>Since 1976, DCOA has contracted with Home Care Partners to administer mandatory homemaker services and caregiver support/respite as defined under two articles of the Older Americans Act (OAA): </a:t>
            </a:r>
          </a:p>
          <a:p>
            <a:pPr marL="109537" lvl="0" indent="0">
              <a:buNone/>
              <a:defRPr sz="1800"/>
            </a:pPr>
            <a:endParaRPr lang="en-US" sz="2800" dirty="0" smtClean="0"/>
          </a:p>
          <a:p>
            <a:pPr marL="630179" lvl="1" indent="-265054">
              <a:defRPr sz="1800"/>
            </a:pPr>
            <a:r>
              <a:rPr lang="en-US" sz="2400" dirty="0" smtClean="0"/>
              <a:t>Title III B – Support Service and Senior Center Program:  funding contributes to home health and homemaker services (e.g. Home Health Aides).</a:t>
            </a:r>
          </a:p>
          <a:p>
            <a:pPr marL="365125" lvl="1" indent="0">
              <a:buNone/>
              <a:defRPr sz="1800"/>
            </a:pPr>
            <a:endParaRPr lang="en-US" sz="2400" dirty="0" smtClean="0"/>
          </a:p>
          <a:p>
            <a:pPr marL="630179" lvl="1" indent="-265054">
              <a:defRPr sz="1800"/>
            </a:pPr>
            <a:r>
              <a:rPr lang="en-US" sz="2400" dirty="0" smtClean="0"/>
              <a:t>Title III E – National Family Caregiver Support Program: funding contributes to respite services to caregivers (e.g. education, spring cleaning, etc.).</a:t>
            </a:r>
          </a:p>
          <a:p>
            <a:pPr marL="868304" lvl="2" indent="-265054">
              <a:defRPr sz="1800"/>
            </a:pPr>
            <a:endParaRPr lang="en-US" sz="2200" dirty="0" smtClean="0"/>
          </a:p>
          <a:p>
            <a:pPr marL="868304" lvl="2" indent="-265054">
              <a:defRPr sz="1800"/>
            </a:pPr>
            <a:endParaRPr sz="2200" dirty="0"/>
          </a:p>
        </p:txBody>
      </p:sp>
      <p:sp>
        <p:nvSpPr>
          <p:cNvPr id="73" name="Shape 73"/>
          <p:cNvSpPr>
            <a:spLocks noGrp="1"/>
          </p:cNvSpPr>
          <p:nvPr>
            <p:ph type="title"/>
          </p:nvPr>
        </p:nvSpPr>
        <p:spPr>
          <a:xfrm>
            <a:off x="457200" y="152400"/>
            <a:ext cx="8229600" cy="1143000"/>
          </a:xfrm>
          <a:prstGeom prst="rect">
            <a:avLst/>
          </a:prstGeom>
        </p:spPr>
        <p:txBody>
          <a:bodyPr/>
          <a:lstStyle>
            <a:lvl1pPr algn="ctr">
              <a:defRPr sz="3600"/>
            </a:lvl1pPr>
          </a:lstStyle>
          <a:p>
            <a:pPr lvl="0">
              <a:defRPr sz="1800" b="0">
                <a:solidFill>
                  <a:srgbClr val="000000"/>
                </a:solidFill>
                <a:effectLst/>
              </a:defRPr>
            </a:pPr>
            <a:r>
              <a:rPr lang="en-US" sz="3600" b="1" dirty="0" smtClean="0">
                <a:solidFill>
                  <a:srgbClr val="1F497D"/>
                </a:solidFill>
                <a:effectLst>
                  <a:outerShdw blurRad="38100" dist="25400" dir="5400000" rotWithShape="0">
                    <a:srgbClr val="000000">
                      <a:alpha val="25000"/>
                    </a:srgbClr>
                  </a:outerShdw>
                </a:effectLst>
              </a:rPr>
              <a:t>In-Home Support Services </a:t>
            </a:r>
            <a:endParaRPr sz="3600" b="1" dirty="0">
              <a:solidFill>
                <a:srgbClr val="1F497D"/>
              </a:solidFill>
              <a:effectLst>
                <a:outerShdw blurRad="38100" dist="25400" dir="5400000" rotWithShape="0">
                  <a:srgbClr val="000000">
                    <a:alpha val="25000"/>
                  </a:srgbClr>
                </a:outerShdw>
              </a:effectLst>
            </a:endParaRPr>
          </a:p>
        </p:txBody>
      </p:sp>
      <p:sp>
        <p:nvSpPr>
          <p:cNvPr id="74" name="Shape 74"/>
          <p:cNvSpPr>
            <a:spLocks noGrp="1"/>
          </p:cNvSpPr>
          <p:nvPr>
            <p:ph type="sldNum" sz="quarter" idx="4294967295"/>
          </p:nvPr>
        </p:nvSpPr>
        <p:spPr>
          <a:xfrm>
            <a:off x="8647113" y="6164897"/>
            <a:ext cx="366713" cy="2438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000"/>
              <a:t>18</a:t>
            </a:fld>
            <a:endParaRPr sz="1000"/>
          </a:p>
        </p:txBody>
      </p:sp>
    </p:spTree>
    <p:extLst>
      <p:ext uri="{BB962C8B-B14F-4D97-AF65-F5344CB8AC3E}">
        <p14:creationId xmlns:p14="http://schemas.microsoft.com/office/powerpoint/2010/main" val="1172917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body" idx="1"/>
          </p:nvPr>
        </p:nvSpPr>
        <p:spPr>
          <a:xfrm>
            <a:off x="381000" y="1066800"/>
            <a:ext cx="8382000" cy="4800600"/>
          </a:xfrm>
          <a:prstGeom prst="rect">
            <a:avLst/>
          </a:prstGeom>
        </p:spPr>
        <p:txBody>
          <a:bodyPr lIns="0" tIns="0" rIns="0" bIns="0">
            <a:noAutofit/>
          </a:bodyPr>
          <a:lstStyle/>
          <a:p>
            <a:pPr marL="336726" lvl="0" indent="-227189">
              <a:defRPr sz="1800"/>
            </a:pPr>
            <a:r>
              <a:rPr lang="en-US" sz="2400" dirty="0"/>
              <a:t>Home H</a:t>
            </a:r>
            <a:r>
              <a:rPr lang="en-US" sz="2400" dirty="0" smtClean="0"/>
              <a:t>ealth </a:t>
            </a:r>
            <a:r>
              <a:rPr lang="en-US" sz="2400" dirty="0"/>
              <a:t>A</a:t>
            </a:r>
            <a:r>
              <a:rPr lang="en-US" sz="2400" dirty="0" smtClean="0"/>
              <a:t>ides </a:t>
            </a:r>
            <a:r>
              <a:rPr lang="en-US" sz="2400" dirty="0"/>
              <a:t>assist </a:t>
            </a:r>
            <a:r>
              <a:rPr lang="en-US" sz="2400" dirty="0" smtClean="0"/>
              <a:t>with </a:t>
            </a:r>
            <a:r>
              <a:rPr lang="en-US" sz="2400" dirty="0"/>
              <a:t>tasks that help </a:t>
            </a:r>
            <a:r>
              <a:rPr lang="en-US" sz="2400" dirty="0" smtClean="0"/>
              <a:t>customers manage </a:t>
            </a:r>
            <a:r>
              <a:rPr lang="en-US" sz="2400" dirty="0"/>
              <a:t>their daily routines. Based on a personalized plan of care, </a:t>
            </a:r>
            <a:r>
              <a:rPr lang="en-US" sz="2400" dirty="0" smtClean="0"/>
              <a:t>aides </a:t>
            </a:r>
            <a:r>
              <a:rPr lang="en-US" sz="2400" dirty="0"/>
              <a:t>are assigned to help with </a:t>
            </a:r>
            <a:r>
              <a:rPr lang="en-US" sz="2400" dirty="0" smtClean="0"/>
              <a:t>duties that may include: </a:t>
            </a:r>
          </a:p>
          <a:p>
            <a:pPr marL="592314" lvl="1" indent="-227189">
              <a:defRPr sz="1800"/>
            </a:pPr>
            <a:r>
              <a:rPr lang="en-US" sz="1800" dirty="0" smtClean="0"/>
              <a:t>bathing</a:t>
            </a:r>
          </a:p>
          <a:p>
            <a:pPr marL="592314" lvl="1" indent="-227189">
              <a:defRPr sz="1800"/>
            </a:pPr>
            <a:r>
              <a:rPr lang="en-US" sz="1800" dirty="0" smtClean="0"/>
              <a:t>dressing</a:t>
            </a:r>
          </a:p>
          <a:p>
            <a:pPr marL="592314" lvl="1" indent="-227189">
              <a:defRPr sz="1800"/>
            </a:pPr>
            <a:r>
              <a:rPr lang="en-US" sz="1800" dirty="0" smtClean="0"/>
              <a:t>grooming</a:t>
            </a:r>
          </a:p>
          <a:p>
            <a:pPr marL="592314" lvl="1" indent="-227189">
              <a:defRPr sz="1800"/>
            </a:pPr>
            <a:r>
              <a:rPr lang="en-US" sz="1800" dirty="0" smtClean="0"/>
              <a:t>feeding</a:t>
            </a:r>
          </a:p>
          <a:p>
            <a:pPr marL="592314" lvl="1" indent="-227189">
              <a:defRPr sz="1800"/>
            </a:pPr>
            <a:r>
              <a:rPr lang="en-US" sz="1800" dirty="0" smtClean="0"/>
              <a:t>toileting</a:t>
            </a:r>
          </a:p>
          <a:p>
            <a:pPr marL="592314" lvl="1" indent="-227189">
              <a:defRPr sz="1800"/>
            </a:pPr>
            <a:r>
              <a:rPr lang="en-US" sz="1800" dirty="0" smtClean="0"/>
              <a:t>medication reminders</a:t>
            </a:r>
          </a:p>
          <a:p>
            <a:pPr marL="592314" lvl="1" indent="-227189">
              <a:defRPr sz="1800"/>
            </a:pPr>
            <a:r>
              <a:rPr lang="en-US" sz="1800" dirty="0" smtClean="0"/>
              <a:t>range </a:t>
            </a:r>
            <a:r>
              <a:rPr lang="en-US" sz="1800" dirty="0"/>
              <a:t>of motion </a:t>
            </a:r>
            <a:r>
              <a:rPr lang="en-US" sz="1800" dirty="0" smtClean="0"/>
              <a:t>exercises</a:t>
            </a:r>
          </a:p>
          <a:p>
            <a:pPr marL="365125" lvl="1" indent="0">
              <a:buNone/>
              <a:defRPr sz="1800"/>
            </a:pPr>
            <a:endParaRPr lang="en-US" sz="1000" dirty="0" smtClean="0"/>
          </a:p>
          <a:p>
            <a:pPr marL="336726" indent="-227189">
              <a:defRPr sz="1800"/>
            </a:pPr>
            <a:r>
              <a:rPr lang="en-US" sz="2400" dirty="0" smtClean="0"/>
              <a:t>Customer Eligibility: </a:t>
            </a:r>
          </a:p>
          <a:p>
            <a:pPr marL="592314" lvl="1" indent="-227189">
              <a:defRPr sz="1800"/>
            </a:pPr>
            <a:r>
              <a:rPr lang="en-US" sz="2000" dirty="0" smtClean="0"/>
              <a:t>District </a:t>
            </a:r>
            <a:r>
              <a:rPr lang="en-US" sz="2000" dirty="0"/>
              <a:t>residents 60 years and </a:t>
            </a:r>
            <a:r>
              <a:rPr lang="en-US" sz="2000" dirty="0" smtClean="0"/>
              <a:t>over, and </a:t>
            </a:r>
            <a:endParaRPr lang="en-US" sz="2000" dirty="0"/>
          </a:p>
          <a:p>
            <a:pPr marL="592314" lvl="1" indent="-227189">
              <a:defRPr sz="1800"/>
            </a:pPr>
            <a:r>
              <a:rPr lang="en-US" sz="2000" dirty="0" smtClean="0"/>
              <a:t>Not </a:t>
            </a:r>
            <a:r>
              <a:rPr lang="en-US" sz="2000" dirty="0"/>
              <a:t>eligible for </a:t>
            </a:r>
            <a:r>
              <a:rPr lang="en-US" sz="2000" dirty="0" smtClean="0"/>
              <a:t>Medicaid.</a:t>
            </a:r>
          </a:p>
        </p:txBody>
      </p:sp>
      <p:sp>
        <p:nvSpPr>
          <p:cNvPr id="122" name="Shape 122"/>
          <p:cNvSpPr>
            <a:spLocks noGrp="1"/>
          </p:cNvSpPr>
          <p:nvPr>
            <p:ph type="title"/>
          </p:nvPr>
        </p:nvSpPr>
        <p:spPr>
          <a:xfrm>
            <a:off x="457200" y="0"/>
            <a:ext cx="8229600" cy="1143000"/>
          </a:xfrm>
          <a:prstGeom prst="rect">
            <a:avLst/>
          </a:prstGeom>
        </p:spPr>
        <p:txBody>
          <a:bodyPr/>
          <a:lstStyle>
            <a:lvl1pPr algn="ctr">
              <a:defRPr sz="3600"/>
            </a:lvl1pPr>
          </a:lstStyle>
          <a:p>
            <a:pPr lvl="0">
              <a:defRPr sz="1800" b="0">
                <a:solidFill>
                  <a:srgbClr val="000000"/>
                </a:solidFill>
                <a:effectLst/>
              </a:defRPr>
            </a:pPr>
            <a:r>
              <a:rPr lang="en-US" sz="3600" b="1" dirty="0" smtClean="0">
                <a:solidFill>
                  <a:srgbClr val="1F497D"/>
                </a:solidFill>
                <a:effectLst>
                  <a:outerShdw blurRad="38100" dist="25400" dir="5400000" rotWithShape="0">
                    <a:srgbClr val="000000">
                      <a:alpha val="25000"/>
                    </a:srgbClr>
                  </a:outerShdw>
                </a:effectLst>
              </a:rPr>
              <a:t>Home Health Aide Services</a:t>
            </a:r>
            <a:endParaRPr sz="3600" b="1" dirty="0">
              <a:solidFill>
                <a:srgbClr val="1F497D"/>
              </a:solidFill>
              <a:effectLst>
                <a:outerShdw blurRad="38100" dist="25400" dir="5400000" rotWithShape="0">
                  <a:srgbClr val="000000">
                    <a:alpha val="25000"/>
                  </a:srgbClr>
                </a:outerShdw>
              </a:effectLst>
            </a:endParaRPr>
          </a:p>
        </p:txBody>
      </p:sp>
      <p:sp>
        <p:nvSpPr>
          <p:cNvPr id="123" name="Shape 123"/>
          <p:cNvSpPr>
            <a:spLocks noGrp="1"/>
          </p:cNvSpPr>
          <p:nvPr>
            <p:ph type="sldNum" sz="quarter" idx="4294967295"/>
          </p:nvPr>
        </p:nvSpPr>
        <p:spPr>
          <a:xfrm>
            <a:off x="8647113" y="6164897"/>
            <a:ext cx="366713" cy="2438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000"/>
              <a:t>19</a:t>
            </a:fld>
            <a:endParaRPr sz="1000"/>
          </a:p>
        </p:txBody>
      </p:sp>
      <p:sp>
        <p:nvSpPr>
          <p:cNvPr id="5" name="Shape 121"/>
          <p:cNvSpPr txBox="1">
            <a:spLocks/>
          </p:cNvSpPr>
          <p:nvPr/>
        </p:nvSpPr>
        <p:spPr bwMode="auto">
          <a:xfrm>
            <a:off x="4267200" y="2286000"/>
            <a:ext cx="4724400" cy="289560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592314" lvl="1" indent="-227189">
              <a:defRPr sz="1800"/>
            </a:pPr>
            <a:r>
              <a:rPr lang="en-US" sz="1800" dirty="0" smtClean="0"/>
              <a:t>preparing and serving meals</a:t>
            </a:r>
          </a:p>
          <a:p>
            <a:pPr marL="592314" lvl="1" indent="-227189">
              <a:defRPr sz="1800"/>
            </a:pPr>
            <a:r>
              <a:rPr lang="en-US" sz="1800" dirty="0" smtClean="0"/>
              <a:t>light house cleaning</a:t>
            </a:r>
          </a:p>
          <a:p>
            <a:pPr marL="592314" lvl="1" indent="-227189">
              <a:defRPr sz="1800"/>
            </a:pPr>
            <a:r>
              <a:rPr lang="en-US" sz="1800" dirty="0" smtClean="0"/>
              <a:t>laundry</a:t>
            </a:r>
          </a:p>
          <a:p>
            <a:pPr marL="592314" lvl="1" indent="-227189">
              <a:defRPr sz="1800"/>
            </a:pPr>
            <a:r>
              <a:rPr lang="en-US" sz="1800" dirty="0" smtClean="0"/>
              <a:t>shopping and errands</a:t>
            </a:r>
          </a:p>
          <a:p>
            <a:pPr marL="592314" lvl="1" indent="-227189">
              <a:defRPr sz="1800"/>
            </a:pPr>
            <a:r>
              <a:rPr lang="en-US" sz="1800" dirty="0" smtClean="0"/>
              <a:t>escort to appointments</a:t>
            </a:r>
          </a:p>
          <a:p>
            <a:pPr marL="592314" lvl="1" indent="-227189">
              <a:defRPr sz="1800"/>
            </a:pPr>
            <a:r>
              <a:rPr lang="en-US" sz="1800" dirty="0" smtClean="0"/>
              <a:t>companionship</a:t>
            </a:r>
            <a:endParaRPr lang="en-US" sz="1800" dirty="0"/>
          </a:p>
        </p:txBody>
      </p:sp>
    </p:spTree>
    <p:extLst>
      <p:ext uri="{BB962C8B-B14F-4D97-AF65-F5344CB8AC3E}">
        <p14:creationId xmlns:p14="http://schemas.microsoft.com/office/powerpoint/2010/main" val="1643257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is an </a:t>
            </a:r>
            <a:r>
              <a:rPr lang="en-US" dirty="0"/>
              <a:t>initiative to train community residents about the programs and services offered by the DC Office on Aging and its Senior Service Network. </a:t>
            </a:r>
            <a:endParaRPr lang="en-US" dirty="0" smtClean="0"/>
          </a:p>
          <a:p>
            <a:r>
              <a:rPr lang="en-US" dirty="0" smtClean="0"/>
              <a:t>The </a:t>
            </a:r>
            <a:r>
              <a:rPr lang="en-US" dirty="0"/>
              <a:t>ambassadors serve as points of </a:t>
            </a:r>
            <a:r>
              <a:rPr lang="en-US" dirty="0" smtClean="0"/>
              <a:t>contact </a:t>
            </a:r>
            <a:r>
              <a:rPr lang="en-US" dirty="0"/>
              <a:t>for distributing information in their wards and </a:t>
            </a:r>
            <a:r>
              <a:rPr lang="en-US" dirty="0" smtClean="0"/>
              <a:t>communities about </a:t>
            </a:r>
            <a:r>
              <a:rPr lang="en-US" dirty="0"/>
              <a:t>the programs and services available to seniors, persons living with </a:t>
            </a:r>
            <a:r>
              <a:rPr lang="en-US" dirty="0" smtClean="0"/>
              <a:t>disabilities, </a:t>
            </a:r>
            <a:r>
              <a:rPr lang="en-US" dirty="0"/>
              <a:t>and </a:t>
            </a:r>
            <a:r>
              <a:rPr lang="en-US" dirty="0" smtClean="0"/>
              <a:t>caregivers.</a:t>
            </a:r>
            <a:endParaRPr lang="en-US" dirty="0"/>
          </a:p>
        </p:txBody>
      </p:sp>
      <p:sp>
        <p:nvSpPr>
          <p:cNvPr id="3" name="Title 2"/>
          <p:cNvSpPr>
            <a:spLocks noGrp="1"/>
          </p:cNvSpPr>
          <p:nvPr>
            <p:ph type="title"/>
          </p:nvPr>
        </p:nvSpPr>
        <p:spPr/>
        <p:txBody>
          <a:bodyPr>
            <a:normAutofit fontScale="90000"/>
          </a:bodyPr>
          <a:lstStyle/>
          <a:p>
            <a:pPr algn="ctr"/>
            <a:r>
              <a:rPr lang="en-US" dirty="0" smtClean="0"/>
              <a:t>Ambassador Training Program </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a:t>
            </a:fld>
            <a:endParaRPr lang="en-US"/>
          </a:p>
        </p:txBody>
      </p:sp>
    </p:spTree>
    <p:extLst>
      <p:ext uri="{BB962C8B-B14F-4D97-AF65-F5344CB8AC3E}">
        <p14:creationId xmlns:p14="http://schemas.microsoft.com/office/powerpoint/2010/main" val="2526959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0"/>
            <a:ext cx="8229600" cy="1143000"/>
          </a:xfrm>
          <a:prstGeom prst="rect">
            <a:avLst/>
          </a:prstGeom>
        </p:spPr>
        <p:txBody>
          <a:bodyPr/>
          <a:lstStyle>
            <a:lvl1pPr algn="ctr">
              <a:defRPr sz="3600"/>
            </a:lvl1pPr>
          </a:lstStyle>
          <a:p>
            <a:pPr lvl="0">
              <a:defRPr sz="1800" b="0">
                <a:solidFill>
                  <a:srgbClr val="000000"/>
                </a:solidFill>
                <a:effectLst/>
              </a:defRPr>
            </a:pPr>
            <a:r>
              <a:rPr lang="en-US" sz="3600" b="1" dirty="0" smtClean="0">
                <a:solidFill>
                  <a:srgbClr val="1F497D"/>
                </a:solidFill>
                <a:effectLst>
                  <a:outerShdw blurRad="38100" dist="25400" dir="5400000" rotWithShape="0">
                    <a:srgbClr val="000000">
                      <a:alpha val="25000"/>
                    </a:srgbClr>
                  </a:outerShdw>
                </a:effectLst>
              </a:rPr>
              <a:t>Family Caregivers Support</a:t>
            </a:r>
            <a:endParaRPr sz="3600" b="1" dirty="0">
              <a:solidFill>
                <a:srgbClr val="1F497D"/>
              </a:solidFill>
              <a:effectLst>
                <a:outerShdw blurRad="38100" dist="25400" dir="5400000" rotWithShape="0">
                  <a:srgbClr val="000000">
                    <a:alpha val="25000"/>
                  </a:srgbClr>
                </a:outerShdw>
              </a:effectLst>
            </a:endParaRPr>
          </a:p>
        </p:txBody>
      </p:sp>
      <p:sp>
        <p:nvSpPr>
          <p:cNvPr id="127" name="Shape 127"/>
          <p:cNvSpPr>
            <a:spLocks noGrp="1"/>
          </p:cNvSpPr>
          <p:nvPr>
            <p:ph type="sldNum" sz="quarter" idx="4294967295"/>
          </p:nvPr>
        </p:nvSpPr>
        <p:spPr>
          <a:xfrm>
            <a:off x="8647113" y="6164897"/>
            <a:ext cx="366713" cy="2438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000"/>
              <a:t>20</a:t>
            </a:fld>
            <a:endParaRPr sz="1000"/>
          </a:p>
        </p:txBody>
      </p:sp>
      <p:sp>
        <p:nvSpPr>
          <p:cNvPr id="5" name="Shape 72"/>
          <p:cNvSpPr txBox="1">
            <a:spLocks/>
          </p:cNvSpPr>
          <p:nvPr/>
        </p:nvSpPr>
        <p:spPr bwMode="auto">
          <a:xfrm>
            <a:off x="76200" y="990600"/>
            <a:ext cx="8915400" cy="4419600"/>
          </a:xfrm>
          <a:prstGeom prst="rect">
            <a:avLst/>
          </a:prstGeom>
          <a:noFill/>
          <a:ln w="9525">
            <a:noFill/>
            <a:miter lim="800000"/>
            <a:headEnd/>
            <a:tailEnd/>
          </a:ln>
        </p:spPr>
        <p:txBody>
          <a:bodyPr vert="horz" wrap="square" lIns="0" tIns="0" rIns="0" bIns="0" numCol="1" anchor="t" anchorCtr="0" compatLnSpc="1">
            <a:prstTxWarp prst="textNoShape">
              <a:avLst/>
            </a:prstTxWarp>
            <a:no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400" dirty="0" smtClean="0"/>
              <a:t>Services are designed to ease </a:t>
            </a:r>
            <a:r>
              <a:rPr lang="en-US" sz="2400" dirty="0"/>
              <a:t>some of the stresses </a:t>
            </a:r>
            <a:r>
              <a:rPr lang="en-US" sz="2400" dirty="0" smtClean="0"/>
              <a:t>untrained family caregivers</a:t>
            </a:r>
            <a:r>
              <a:rPr lang="en-US" sz="2400" dirty="0"/>
              <a:t> </a:t>
            </a:r>
            <a:r>
              <a:rPr lang="en-US" sz="2400" dirty="0" smtClean="0"/>
              <a:t>experience while providing </a:t>
            </a:r>
            <a:r>
              <a:rPr lang="en-US" sz="2400" dirty="0"/>
              <a:t>continued care at </a:t>
            </a:r>
            <a:r>
              <a:rPr lang="en-US" sz="2400" dirty="0" smtClean="0"/>
              <a:t>home. Services include:</a:t>
            </a:r>
            <a:endParaRPr lang="en-US" sz="2400" dirty="0"/>
          </a:p>
          <a:p>
            <a:pPr lvl="1"/>
            <a:r>
              <a:rPr lang="en-US" sz="2200" dirty="0"/>
              <a:t>Case Management to help develop a caregiving </a:t>
            </a:r>
            <a:r>
              <a:rPr lang="en-US" sz="2200" dirty="0" smtClean="0"/>
              <a:t>plan;</a:t>
            </a:r>
            <a:endParaRPr lang="en-US" sz="2200" dirty="0"/>
          </a:p>
          <a:p>
            <a:pPr lvl="1"/>
            <a:r>
              <a:rPr lang="en-US" sz="2200" dirty="0" smtClean="0"/>
              <a:t>In-home training to manage </a:t>
            </a:r>
            <a:r>
              <a:rPr lang="en-US" sz="2200" dirty="0"/>
              <a:t>health problems faced by the </a:t>
            </a:r>
            <a:r>
              <a:rPr lang="en-US" sz="2200" dirty="0" smtClean="0"/>
              <a:t>senior;</a:t>
            </a:r>
            <a:endParaRPr lang="en-US" sz="2200" dirty="0"/>
          </a:p>
          <a:p>
            <a:pPr lvl="1"/>
            <a:r>
              <a:rPr lang="en-US" sz="2200" dirty="0"/>
              <a:t>Telephone support </a:t>
            </a:r>
            <a:r>
              <a:rPr lang="en-US" sz="2200" dirty="0" smtClean="0"/>
              <a:t>groups; </a:t>
            </a:r>
            <a:endParaRPr lang="en-US" sz="2200" dirty="0"/>
          </a:p>
          <a:p>
            <a:pPr lvl="1"/>
            <a:r>
              <a:rPr lang="en-US" sz="2200" dirty="0"/>
              <a:t>Seminars on practical topics such as therapeutic activities, fall prevention, nutrition and blood pressure </a:t>
            </a:r>
            <a:r>
              <a:rPr lang="en-US" sz="2200" dirty="0" smtClean="0"/>
              <a:t>management; </a:t>
            </a:r>
            <a:endParaRPr lang="en-US" sz="2200" dirty="0"/>
          </a:p>
          <a:p>
            <a:pPr lvl="1"/>
            <a:r>
              <a:rPr lang="en-US" sz="2200" dirty="0"/>
              <a:t>O</a:t>
            </a:r>
            <a:r>
              <a:rPr lang="en-US" sz="2200" dirty="0" smtClean="0"/>
              <a:t>nce-a-year </a:t>
            </a:r>
            <a:r>
              <a:rPr lang="en-US" sz="2200" dirty="0"/>
              <a:t>“Spring Cleaning” for the </a:t>
            </a:r>
            <a:r>
              <a:rPr lang="en-US" sz="2200" dirty="0" smtClean="0"/>
              <a:t>senior’s home; and</a:t>
            </a:r>
            <a:endParaRPr lang="en-US" sz="2200" dirty="0"/>
          </a:p>
          <a:p>
            <a:pPr lvl="1"/>
            <a:r>
              <a:rPr lang="en-US" sz="2200" dirty="0"/>
              <a:t>Reimbursements for </a:t>
            </a:r>
            <a:r>
              <a:rPr lang="en-US" sz="2200" dirty="0" smtClean="0"/>
              <a:t>eligible caregiving-related </a:t>
            </a:r>
            <a:r>
              <a:rPr lang="en-US" sz="2200" dirty="0"/>
              <a:t>supplies or respite care by an </a:t>
            </a:r>
            <a:r>
              <a:rPr lang="en-US" sz="2200" dirty="0" smtClean="0"/>
              <a:t>agency or other </a:t>
            </a:r>
            <a:r>
              <a:rPr lang="en-US" sz="2200" dirty="0"/>
              <a:t>family </a:t>
            </a:r>
            <a:r>
              <a:rPr lang="en-US" sz="2200" dirty="0" smtClean="0"/>
              <a:t>members.</a:t>
            </a:r>
          </a:p>
          <a:p>
            <a:pPr marL="392113" lvl="1" indent="0">
              <a:buNone/>
            </a:pPr>
            <a:endParaRPr lang="en-US" sz="1000" dirty="0" smtClean="0"/>
          </a:p>
          <a:p>
            <a:pPr marL="365125" lvl="1" indent="-255588">
              <a:spcBef>
                <a:spcPts val="400"/>
              </a:spcBef>
              <a:buSzPct val="68000"/>
              <a:buFont typeface="Wingdings 3" pitchFamily="18" charset="2"/>
              <a:buChar char=""/>
            </a:pPr>
            <a:r>
              <a:rPr lang="en-US" sz="2400" dirty="0" smtClean="0"/>
              <a:t>Customer Eligibility: District </a:t>
            </a:r>
            <a:r>
              <a:rPr lang="en-US" sz="2400" dirty="0"/>
              <a:t>residents that are unpaid primary </a:t>
            </a:r>
            <a:r>
              <a:rPr lang="en-US" sz="2400" dirty="0" smtClean="0"/>
              <a:t>caregivers to District residents 60 </a:t>
            </a:r>
            <a:r>
              <a:rPr lang="en-US" sz="2400" dirty="0"/>
              <a:t>years and </a:t>
            </a:r>
            <a:r>
              <a:rPr lang="en-US" sz="2400" dirty="0" smtClean="0"/>
              <a:t>over.</a:t>
            </a:r>
            <a:endParaRPr lang="en-US" sz="2400" dirty="0"/>
          </a:p>
          <a:p>
            <a:endParaRPr lang="en-US" sz="2600" dirty="0"/>
          </a:p>
          <a:p>
            <a:pPr marL="670408" lvl="1" indent="-278295">
              <a:spcBef>
                <a:spcPts val="300"/>
              </a:spcBef>
              <a:buFont typeface="Verdana"/>
              <a:buChar char="◦"/>
              <a:defRPr sz="1800"/>
            </a:pPr>
            <a:endParaRPr lang="en-US" sz="2600" dirty="0"/>
          </a:p>
        </p:txBody>
      </p:sp>
    </p:spTree>
    <p:extLst>
      <p:ext uri="{BB962C8B-B14F-4D97-AF65-F5344CB8AC3E}">
        <p14:creationId xmlns:p14="http://schemas.microsoft.com/office/powerpoint/2010/main" val="2712590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38"/>
            <a:ext cx="8458200" cy="4005262"/>
          </a:xfrm>
        </p:spPr>
        <p:txBody>
          <a:bodyPr>
            <a:normAutofit/>
          </a:bodyPr>
          <a:lstStyle/>
          <a:p>
            <a:pPr marL="0" indent="0" eaLnBrk="1" fontAlgn="auto" hangingPunct="1">
              <a:spcBef>
                <a:spcPts val="0"/>
              </a:spcBef>
              <a:spcAft>
                <a:spcPts val="0"/>
              </a:spcAft>
              <a:buNone/>
              <a:defRPr/>
            </a:pPr>
            <a:r>
              <a:rPr lang="en-US" sz="2800" dirty="0" smtClean="0"/>
              <a:t>DCOA’s Aging </a:t>
            </a:r>
            <a:r>
              <a:rPr lang="en-US" sz="2800" dirty="0"/>
              <a:t>and Disability Resource </a:t>
            </a:r>
            <a:r>
              <a:rPr lang="en-US" sz="2800" dirty="0" smtClean="0"/>
              <a:t>Center</a:t>
            </a:r>
            <a:r>
              <a:rPr lang="en-US" sz="2800" dirty="0"/>
              <a:t> </a:t>
            </a:r>
            <a:r>
              <a:rPr lang="en-US" sz="2800" dirty="0" smtClean="0"/>
              <a:t>(ADRC), </a:t>
            </a:r>
            <a:r>
              <a:rPr lang="en-US" sz="2800" dirty="0"/>
              <a:t>provides </a:t>
            </a:r>
            <a:r>
              <a:rPr lang="en-US" sz="2800" dirty="0" smtClean="0"/>
              <a:t>a </a:t>
            </a:r>
            <a:r>
              <a:rPr lang="en-US" sz="2800" dirty="0"/>
              <a:t>coordinated system of information and access for individuals seeking long-term care services and </a:t>
            </a:r>
            <a:r>
              <a:rPr lang="en-US" sz="2800" dirty="0" smtClean="0"/>
              <a:t>supports.  </a:t>
            </a:r>
          </a:p>
          <a:p>
            <a:pPr marL="0" indent="0" eaLnBrk="1" fontAlgn="auto" hangingPunct="1">
              <a:spcBef>
                <a:spcPts val="0"/>
              </a:spcBef>
              <a:spcAft>
                <a:spcPts val="0"/>
              </a:spcAft>
              <a:buNone/>
              <a:defRPr/>
            </a:pPr>
            <a:endParaRPr lang="en-US" sz="2800" dirty="0"/>
          </a:p>
          <a:p>
            <a:pPr marL="0" indent="0" eaLnBrk="1" fontAlgn="auto" hangingPunct="1">
              <a:spcBef>
                <a:spcPts val="0"/>
              </a:spcBef>
              <a:spcAft>
                <a:spcPts val="0"/>
              </a:spcAft>
              <a:buNone/>
              <a:defRPr/>
            </a:pPr>
            <a:r>
              <a:rPr lang="en-US" sz="2800" dirty="0" smtClean="0"/>
              <a:t>This </a:t>
            </a:r>
            <a:r>
              <a:rPr lang="en-US" sz="2800" dirty="0"/>
              <a:t>is accomplished </a:t>
            </a:r>
            <a:r>
              <a:rPr lang="en-US" sz="2800" dirty="0" smtClean="0"/>
              <a:t>through the </a:t>
            </a:r>
            <a:r>
              <a:rPr lang="en-US" sz="2800" dirty="0"/>
              <a:t>provision of </a:t>
            </a:r>
            <a:r>
              <a:rPr lang="en-US" sz="2800" dirty="0" smtClean="0"/>
              <a:t>information</a:t>
            </a:r>
            <a:r>
              <a:rPr lang="en-US" sz="2800" dirty="0"/>
              <a:t>, counseling, and service access to older adults, individuals </a:t>
            </a:r>
            <a:r>
              <a:rPr lang="en-US" sz="2800" dirty="0" smtClean="0"/>
              <a:t>living with </a:t>
            </a:r>
            <a:r>
              <a:rPr lang="en-US" sz="2800" dirty="0"/>
              <a:t>disabilities, and </a:t>
            </a:r>
            <a:r>
              <a:rPr lang="en-US" sz="2800" dirty="0" smtClean="0"/>
              <a:t>caregivers. </a:t>
            </a:r>
            <a:endParaRPr lang="en-US" sz="2800" dirty="0"/>
          </a:p>
          <a:p>
            <a:pPr marL="365760" indent="0" eaLnBrk="1" fontAlgn="auto" hangingPunct="1">
              <a:spcBef>
                <a:spcPts val="0"/>
              </a:spcBef>
              <a:spcAft>
                <a:spcPts val="0"/>
              </a:spcAft>
              <a:buFont typeface="Wingdings 3"/>
              <a:buNone/>
              <a:defRPr/>
            </a:pPr>
            <a:endParaRPr lang="en-US" sz="2800" dirty="0" smtClean="0"/>
          </a:p>
          <a:p>
            <a:pPr marL="365760" indent="-256032" eaLnBrk="1" fontAlgn="auto" hangingPunct="1">
              <a:spcAft>
                <a:spcPts val="0"/>
              </a:spcAft>
              <a:buFont typeface="Wingdings 3"/>
              <a:buChar char=""/>
              <a:defRPr/>
            </a:pPr>
            <a:endParaRPr lang="en-US" dirty="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smtClean="0"/>
              <a:t>ADRC Overview</a:t>
            </a:r>
            <a:endParaRPr lang="en-US" dirty="0"/>
          </a:p>
        </p:txBody>
      </p:sp>
      <p:sp>
        <p:nvSpPr>
          <p:cNvPr id="1126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BF1D8B9-D962-4487-B053-2126E929C046}" type="slidenum">
              <a:rPr lang="en-US" smtClean="0"/>
              <a:pPr fontAlgn="base">
                <a:spcBef>
                  <a:spcPct val="0"/>
                </a:spcBef>
                <a:spcAft>
                  <a:spcPct val="0"/>
                </a:spcAft>
                <a:defRPr/>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181600"/>
          </a:xfrm>
        </p:spPr>
        <p:txBody>
          <a:bodyPr/>
          <a:lstStyle/>
          <a:p>
            <a:r>
              <a:rPr lang="en-US" sz="2400" b="1" dirty="0" smtClean="0"/>
              <a:t>2005: </a:t>
            </a:r>
            <a:r>
              <a:rPr lang="en-US" sz="2400" dirty="0" smtClean="0"/>
              <a:t>DC receives its first federal ADRC grant and is initially run by the Department of Health (DOH).</a:t>
            </a:r>
          </a:p>
          <a:p>
            <a:pPr marL="109537" indent="0">
              <a:buNone/>
            </a:pPr>
            <a:endParaRPr lang="en-US" sz="1000" dirty="0" smtClean="0"/>
          </a:p>
          <a:p>
            <a:r>
              <a:rPr lang="en-US" sz="2400" b="1" dirty="0" smtClean="0"/>
              <a:t>2008: </a:t>
            </a:r>
            <a:r>
              <a:rPr lang="en-US" sz="2400" dirty="0" smtClean="0"/>
              <a:t>ADRC is transferred to DCOA.</a:t>
            </a:r>
          </a:p>
          <a:p>
            <a:pPr marL="109537" indent="0">
              <a:buNone/>
            </a:pPr>
            <a:endParaRPr lang="en-US" sz="1000" dirty="0" smtClean="0"/>
          </a:p>
          <a:p>
            <a:r>
              <a:rPr lang="en-US" sz="2400" b="1" dirty="0"/>
              <a:t>2013: </a:t>
            </a:r>
            <a:r>
              <a:rPr lang="en-US" sz="2400" dirty="0"/>
              <a:t>Department for Health Care Finance (DHCF) begins funding DCOA to assist with Elderly and Persons with Disabilities (EPD) Waiver enrollment: additional social worker, information &amp; referral/assistance staff and supervisors hired</a:t>
            </a:r>
            <a:r>
              <a:rPr lang="en-US" sz="2400" dirty="0" smtClean="0"/>
              <a:t>.</a:t>
            </a:r>
          </a:p>
          <a:p>
            <a:pPr marL="109537" indent="0">
              <a:buNone/>
            </a:pPr>
            <a:endParaRPr lang="en-US" sz="1000" dirty="0" smtClean="0"/>
          </a:p>
          <a:p>
            <a:r>
              <a:rPr lang="en-US" sz="2400" b="1" dirty="0"/>
              <a:t>2014: </a:t>
            </a:r>
            <a:r>
              <a:rPr lang="en-US" sz="2400" dirty="0"/>
              <a:t>Money Follows the Person (MFP) staff are transferred from DHCF to DCOA</a:t>
            </a:r>
            <a:r>
              <a:rPr lang="en-US" sz="2400" dirty="0" smtClean="0"/>
              <a:t>.</a:t>
            </a:r>
          </a:p>
          <a:p>
            <a:pPr marL="109537" indent="0">
              <a:buNone/>
            </a:pPr>
            <a:endParaRPr lang="en-US" sz="1000" dirty="0"/>
          </a:p>
          <a:p>
            <a:r>
              <a:rPr lang="en-US" sz="2400" b="1" dirty="0"/>
              <a:t>2015: </a:t>
            </a:r>
            <a:r>
              <a:rPr lang="en-US" sz="2400" dirty="0"/>
              <a:t>DHCF provides additional funding for expanding ADRC role in Medicaid enrollment.</a:t>
            </a:r>
            <a:endParaRPr lang="en-US" sz="2400" b="1" dirty="0"/>
          </a:p>
          <a:p>
            <a:endParaRPr lang="en-US" sz="2400" dirty="0"/>
          </a:p>
          <a:p>
            <a:endParaRPr lang="en-US" sz="2400" dirty="0"/>
          </a:p>
        </p:txBody>
      </p:sp>
      <p:sp>
        <p:nvSpPr>
          <p:cNvPr id="3" name="Title 2"/>
          <p:cNvSpPr>
            <a:spLocks noGrp="1"/>
          </p:cNvSpPr>
          <p:nvPr>
            <p:ph type="title"/>
          </p:nvPr>
        </p:nvSpPr>
        <p:spPr>
          <a:xfrm>
            <a:off x="457200" y="76200"/>
            <a:ext cx="8229600" cy="868362"/>
          </a:xfrm>
        </p:spPr>
        <p:txBody>
          <a:bodyPr/>
          <a:lstStyle/>
          <a:p>
            <a:pPr algn="ctr"/>
            <a:r>
              <a:rPr lang="en-US" dirty="0" smtClean="0"/>
              <a:t>ADRC Timeline</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22</a:t>
            </a:fld>
            <a:endParaRPr lang="en-US"/>
          </a:p>
        </p:txBody>
      </p:sp>
    </p:spTree>
    <p:extLst>
      <p:ext uri="{BB962C8B-B14F-4D97-AF65-F5344CB8AC3E}">
        <p14:creationId xmlns:p14="http://schemas.microsoft.com/office/powerpoint/2010/main" val="41404235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5410200"/>
          </a:xfrm>
        </p:spPr>
        <p:txBody>
          <a:bodyPr/>
          <a:lstStyle/>
          <a:p>
            <a:pPr marL="109537" indent="0">
              <a:buNone/>
            </a:pPr>
            <a:r>
              <a:rPr lang="en-US" dirty="0" smtClean="0"/>
              <a:t>ADRC provides a variety of direct services including:</a:t>
            </a:r>
            <a:endParaRPr lang="en-US" sz="1000" dirty="0" smtClean="0"/>
          </a:p>
          <a:p>
            <a:endParaRPr lang="en-US" sz="2500" dirty="0" smtClean="0"/>
          </a:p>
          <a:p>
            <a:r>
              <a:rPr lang="en-US" sz="2500" dirty="0" smtClean="0"/>
              <a:t>Medicaid Waiver Enrollment</a:t>
            </a:r>
            <a:endParaRPr lang="en-US" sz="2500" dirty="0"/>
          </a:p>
          <a:p>
            <a:r>
              <a:rPr lang="en-US" sz="2500" dirty="0" smtClean="0"/>
              <a:t>Medicaid Adult Day Health Enrollment</a:t>
            </a:r>
          </a:p>
          <a:p>
            <a:r>
              <a:rPr lang="en-US" sz="2500" dirty="0" smtClean="0"/>
              <a:t>Information </a:t>
            </a:r>
            <a:r>
              <a:rPr lang="en-US" sz="2500" dirty="0"/>
              <a:t>and Referral/Assistance</a:t>
            </a:r>
          </a:p>
          <a:p>
            <a:r>
              <a:rPr lang="en-US" sz="2500" dirty="0" smtClean="0"/>
              <a:t>Community Social Work</a:t>
            </a:r>
          </a:p>
          <a:p>
            <a:r>
              <a:rPr lang="en-US" sz="2500" dirty="0"/>
              <a:t>Community Transition </a:t>
            </a:r>
            <a:endParaRPr lang="en-US" sz="2500" dirty="0" smtClean="0"/>
          </a:p>
          <a:p>
            <a:pPr marL="109537" indent="0">
              <a:buNone/>
            </a:pPr>
            <a:endParaRPr lang="en-US" dirty="0"/>
          </a:p>
        </p:txBody>
      </p:sp>
      <p:sp>
        <p:nvSpPr>
          <p:cNvPr id="3" name="Title 2"/>
          <p:cNvSpPr>
            <a:spLocks noGrp="1"/>
          </p:cNvSpPr>
          <p:nvPr>
            <p:ph type="title"/>
          </p:nvPr>
        </p:nvSpPr>
        <p:spPr>
          <a:xfrm>
            <a:off x="381000" y="228600"/>
            <a:ext cx="8229600" cy="1066800"/>
          </a:xfrm>
        </p:spPr>
        <p:txBody>
          <a:bodyPr/>
          <a:lstStyle/>
          <a:p>
            <a:pPr algn="ctr"/>
            <a:r>
              <a:rPr lang="en-US" dirty="0" smtClean="0"/>
              <a:t>ADRC’s Direct Services</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23</a:t>
            </a:fld>
            <a:endParaRPr lang="en-US"/>
          </a:p>
        </p:txBody>
      </p:sp>
    </p:spTree>
    <p:extLst>
      <p:ext uri="{BB962C8B-B14F-4D97-AF65-F5344CB8AC3E}">
        <p14:creationId xmlns:p14="http://schemas.microsoft.com/office/powerpoint/2010/main" val="2635272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691062"/>
          </a:xfrm>
        </p:spPr>
        <p:txBody>
          <a:bodyPr>
            <a:normAutofit fontScale="92500"/>
          </a:bodyPr>
          <a:lstStyle/>
          <a:p>
            <a:pPr marL="109537" indent="0">
              <a:buNone/>
            </a:pPr>
            <a:r>
              <a:rPr lang="en-US" sz="2600" dirty="0" smtClean="0"/>
              <a:t>D.C.’s </a:t>
            </a:r>
            <a:r>
              <a:rPr lang="en-US" sz="2600" dirty="0"/>
              <a:t>Elderly and Persons with Physical Disabilities (EPD)</a:t>
            </a:r>
            <a:r>
              <a:rPr lang="en-US" sz="2600" dirty="0" smtClean="0"/>
              <a:t>Waiver </a:t>
            </a:r>
            <a:r>
              <a:rPr lang="en-US" sz="2600" dirty="0"/>
              <a:t>Program is a person-centered home and </a:t>
            </a:r>
            <a:r>
              <a:rPr lang="en-US" sz="2600" dirty="0" smtClean="0"/>
              <a:t>community-based waiver funded by Medicaid and administered </a:t>
            </a:r>
            <a:r>
              <a:rPr lang="en-US" sz="2600" dirty="0"/>
              <a:t>by </a:t>
            </a:r>
            <a:r>
              <a:rPr lang="en-US" sz="2600" dirty="0" smtClean="0"/>
              <a:t>the Department of Health Care Finance (DHCF).</a:t>
            </a:r>
          </a:p>
          <a:p>
            <a:pPr marL="109537" indent="0">
              <a:buNone/>
            </a:pPr>
            <a:endParaRPr lang="en-US" sz="1000" dirty="0" smtClean="0"/>
          </a:p>
          <a:p>
            <a:pPr marL="109537" indent="0">
              <a:buNone/>
            </a:pPr>
            <a:r>
              <a:rPr lang="en-US" sz="2600" dirty="0" smtClean="0"/>
              <a:t>As of Spring 2015, the ADRC expanded its role in the EPD Waiver and Medicaid-funded Adult Day Health enrollment processes with the goals of:</a:t>
            </a:r>
          </a:p>
          <a:p>
            <a:r>
              <a:rPr lang="en-US" sz="2500" dirty="0" smtClean="0"/>
              <a:t>Reducing </a:t>
            </a:r>
            <a:r>
              <a:rPr lang="en-US" sz="2500" dirty="0"/>
              <a:t>confusion about the enrollment </a:t>
            </a:r>
            <a:r>
              <a:rPr lang="en-US" sz="2500" dirty="0" smtClean="0"/>
              <a:t>process</a:t>
            </a:r>
          </a:p>
          <a:p>
            <a:r>
              <a:rPr lang="en-US" sz="2500" dirty="0"/>
              <a:t>I</a:t>
            </a:r>
            <a:r>
              <a:rPr lang="en-US" sz="2500" dirty="0" smtClean="0"/>
              <a:t>ncreasing </a:t>
            </a:r>
            <a:r>
              <a:rPr lang="en-US" sz="2500" dirty="0"/>
              <a:t>inter-agency </a:t>
            </a:r>
            <a:r>
              <a:rPr lang="en-US" sz="2500" dirty="0" smtClean="0"/>
              <a:t>communication </a:t>
            </a:r>
            <a:endParaRPr lang="en-US" sz="2500" dirty="0"/>
          </a:p>
          <a:p>
            <a:r>
              <a:rPr lang="en-US" sz="2500" dirty="0" smtClean="0"/>
              <a:t>Improving </a:t>
            </a:r>
            <a:r>
              <a:rPr lang="en-US" sz="2500" dirty="0"/>
              <a:t>customer </a:t>
            </a:r>
            <a:r>
              <a:rPr lang="en-US" sz="2500" dirty="0" smtClean="0"/>
              <a:t>service</a:t>
            </a:r>
          </a:p>
          <a:p>
            <a:r>
              <a:rPr lang="en-US" sz="2500" dirty="0" smtClean="0"/>
              <a:t>Decreasing enrollment wait times</a:t>
            </a:r>
            <a:endParaRPr lang="en-US" sz="2500" dirty="0"/>
          </a:p>
        </p:txBody>
      </p:sp>
      <p:sp>
        <p:nvSpPr>
          <p:cNvPr id="3" name="Title 2"/>
          <p:cNvSpPr>
            <a:spLocks noGrp="1"/>
          </p:cNvSpPr>
          <p:nvPr>
            <p:ph type="title"/>
          </p:nvPr>
        </p:nvSpPr>
        <p:spPr/>
        <p:txBody>
          <a:bodyPr/>
          <a:lstStyle/>
          <a:p>
            <a:pPr algn="ctr"/>
            <a:r>
              <a:rPr lang="en-US" dirty="0" smtClean="0"/>
              <a:t>Medicaid Waiver Enrollment</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24</a:t>
            </a:fld>
            <a:endParaRPr lang="en-US"/>
          </a:p>
        </p:txBody>
      </p:sp>
    </p:spTree>
    <p:extLst>
      <p:ext uri="{BB962C8B-B14F-4D97-AF65-F5344CB8AC3E}">
        <p14:creationId xmlns:p14="http://schemas.microsoft.com/office/powerpoint/2010/main" val="3208089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219200"/>
            <a:ext cx="9013824" cy="4787900"/>
          </a:xfrm>
        </p:spPr>
        <p:txBody>
          <a:bodyPr/>
          <a:lstStyle/>
          <a:p>
            <a:pPr lvl="0"/>
            <a:r>
              <a:rPr lang="en-US" dirty="0"/>
              <a:t>At </a:t>
            </a:r>
            <a:r>
              <a:rPr lang="en-US" dirty="0" smtClean="0"/>
              <a:t>the time of conception, the </a:t>
            </a:r>
            <a:r>
              <a:rPr lang="en-US" dirty="0"/>
              <a:t>MES team was 80% mobile, providing home visits to all EPD waiver applicants </a:t>
            </a:r>
          </a:p>
          <a:p>
            <a:pPr lvl="0"/>
            <a:r>
              <a:rPr lang="en-US" dirty="0"/>
              <a:t>In April 2017, </a:t>
            </a:r>
            <a:r>
              <a:rPr lang="en-US" dirty="0" smtClean="0"/>
              <a:t>the </a:t>
            </a:r>
            <a:r>
              <a:rPr lang="en-US" dirty="0"/>
              <a:t>ADRC began offering 3 additional pathways to enrollment: self-service, office visits, and phone consultations </a:t>
            </a:r>
          </a:p>
          <a:p>
            <a:pPr lvl="0"/>
            <a:r>
              <a:rPr lang="en-US" dirty="0" smtClean="0"/>
              <a:t>To date, the </a:t>
            </a:r>
            <a:r>
              <a:rPr lang="en-US" dirty="0"/>
              <a:t>MES  team has submitted </a:t>
            </a:r>
            <a:r>
              <a:rPr lang="en-US" dirty="0" smtClean="0"/>
              <a:t>over 1,900 waiver </a:t>
            </a:r>
            <a:r>
              <a:rPr lang="en-US" dirty="0"/>
              <a:t>applications to the Economic Security Administration (ESA) </a:t>
            </a:r>
            <a:endParaRPr lang="en-US" dirty="0" smtClean="0"/>
          </a:p>
          <a:p>
            <a:pPr lvl="0"/>
            <a:r>
              <a:rPr lang="en-US" dirty="0" smtClean="0"/>
              <a:t>Since 2015 </a:t>
            </a:r>
            <a:r>
              <a:rPr lang="en-US" dirty="0"/>
              <a:t>a</a:t>
            </a:r>
            <a:r>
              <a:rPr lang="en-US" dirty="0" smtClean="0"/>
              <a:t>pplication </a:t>
            </a:r>
            <a:r>
              <a:rPr lang="en-US" dirty="0"/>
              <a:t>processing times have reduced from 200+ days to 60 </a:t>
            </a:r>
            <a:r>
              <a:rPr lang="en-US"/>
              <a:t>days </a:t>
            </a:r>
            <a:r>
              <a:rPr lang="en-US" smtClean="0"/>
              <a:t>or less</a:t>
            </a:r>
            <a:endParaRPr lang="en-US" dirty="0"/>
          </a:p>
          <a:p>
            <a:pPr lvl="0"/>
            <a:r>
              <a:rPr lang="en-US" dirty="0" smtClean="0"/>
              <a:t>DHCF and the ADRC MES team was awarded the 2017 16</a:t>
            </a:r>
            <a:r>
              <a:rPr lang="en-US" baseline="30000" dirty="0" smtClean="0"/>
              <a:t>th</a:t>
            </a:r>
            <a:r>
              <a:rPr lang="en-US" dirty="0" smtClean="0"/>
              <a:t> Annual </a:t>
            </a:r>
            <a:r>
              <a:rPr lang="en-US" dirty="0" err="1" smtClean="0"/>
              <a:t>Cafritz</a:t>
            </a:r>
            <a:r>
              <a:rPr lang="en-US" dirty="0" smtClean="0"/>
              <a:t> Award for Team Innovation </a:t>
            </a:r>
          </a:p>
          <a:p>
            <a:pPr marL="109537" indent="0">
              <a:buNone/>
            </a:pPr>
            <a:endParaRPr lang="en-US" dirty="0"/>
          </a:p>
        </p:txBody>
      </p:sp>
      <p:sp>
        <p:nvSpPr>
          <p:cNvPr id="3" name="Title 2"/>
          <p:cNvSpPr>
            <a:spLocks noGrp="1"/>
          </p:cNvSpPr>
          <p:nvPr>
            <p:ph type="title"/>
          </p:nvPr>
        </p:nvSpPr>
        <p:spPr>
          <a:xfrm>
            <a:off x="457200" y="274638"/>
            <a:ext cx="8229600" cy="944562"/>
          </a:xfrm>
        </p:spPr>
        <p:txBody>
          <a:bodyPr/>
          <a:lstStyle/>
          <a:p>
            <a:r>
              <a:rPr lang="en-US" dirty="0"/>
              <a:t>Medicaid Waiver Enrollment</a:t>
            </a:r>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25</a:t>
            </a:fld>
            <a:endParaRPr lang="en-US"/>
          </a:p>
        </p:txBody>
      </p:sp>
    </p:spTree>
    <p:extLst>
      <p:ext uri="{BB962C8B-B14F-4D97-AF65-F5344CB8AC3E}">
        <p14:creationId xmlns:p14="http://schemas.microsoft.com/office/powerpoint/2010/main" val="2015882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843462"/>
          </a:xfrm>
        </p:spPr>
        <p:txBody>
          <a:bodyPr/>
          <a:lstStyle/>
          <a:p>
            <a:pPr marL="109537" indent="0">
              <a:buNone/>
            </a:pPr>
            <a:r>
              <a:rPr lang="en-US" dirty="0" smtClean="0"/>
              <a:t>DCOA has worked collaboratively with DHCF to develop an Adult Day Health Program (ADHP) enrollment process for Medicaid State Plan beneficiaries. </a:t>
            </a:r>
          </a:p>
          <a:p>
            <a:pPr marL="109537" indent="0">
              <a:buNone/>
            </a:pPr>
            <a:r>
              <a:rPr lang="en-US" dirty="0" smtClean="0"/>
              <a:t>ADRC Community Social Workers:</a:t>
            </a:r>
          </a:p>
          <a:p>
            <a:r>
              <a:rPr lang="en-US" sz="2400" dirty="0" smtClean="0"/>
              <a:t>Conduct Person-Centered Interviews, informing beneficiaries of their service and provider choices.</a:t>
            </a:r>
          </a:p>
          <a:p>
            <a:r>
              <a:rPr lang="en-US" sz="2400" dirty="0" smtClean="0"/>
              <a:t>Complete Person-Centered plans to ensure timely enrollment.</a:t>
            </a:r>
          </a:p>
          <a:p>
            <a:r>
              <a:rPr lang="en-US" sz="2400" dirty="0" smtClean="0"/>
              <a:t>Work collaboratively with DHCF, DDS, and other community partners to educate stakeholders (</a:t>
            </a:r>
            <a:r>
              <a:rPr lang="en-US" sz="2400" dirty="0"/>
              <a:t>DC residents, caregivers,  ADHP directors and </a:t>
            </a:r>
            <a:r>
              <a:rPr lang="en-US" sz="2400" dirty="0" smtClean="0"/>
              <a:t>staff) about the new process.</a:t>
            </a:r>
            <a:endParaRPr lang="en-US" sz="2400" dirty="0"/>
          </a:p>
        </p:txBody>
      </p:sp>
      <p:sp>
        <p:nvSpPr>
          <p:cNvPr id="3" name="Title 2"/>
          <p:cNvSpPr>
            <a:spLocks noGrp="1"/>
          </p:cNvSpPr>
          <p:nvPr>
            <p:ph type="title"/>
          </p:nvPr>
        </p:nvSpPr>
        <p:spPr/>
        <p:txBody>
          <a:bodyPr>
            <a:normAutofit fontScale="90000"/>
          </a:bodyPr>
          <a:lstStyle/>
          <a:p>
            <a:r>
              <a:rPr lang="en-US" dirty="0" smtClean="0"/>
              <a:t>Medicaid State Plan </a:t>
            </a:r>
            <a:br>
              <a:rPr lang="en-US" dirty="0" smtClean="0"/>
            </a:br>
            <a:r>
              <a:rPr lang="en-US" dirty="0" smtClean="0"/>
              <a:t>Adult Day Health Enrollment</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26</a:t>
            </a:fld>
            <a:endParaRPr lang="en-US"/>
          </a:p>
        </p:txBody>
      </p:sp>
    </p:spTree>
    <p:extLst>
      <p:ext uri="{BB962C8B-B14F-4D97-AF65-F5344CB8AC3E}">
        <p14:creationId xmlns:p14="http://schemas.microsoft.com/office/powerpoint/2010/main" val="3239454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lstStyle/>
          <a:p>
            <a:r>
              <a:rPr lang="en-US" dirty="0"/>
              <a:t>ADRC’s Information and Referral/Assistance (I&amp;R/A) </a:t>
            </a:r>
            <a:r>
              <a:rPr lang="en-US" dirty="0" smtClean="0"/>
              <a:t>Unit provides </a:t>
            </a:r>
            <a:r>
              <a:rPr lang="en-US" dirty="0"/>
              <a:t>a point of entry into the senior service and disability </a:t>
            </a:r>
            <a:r>
              <a:rPr lang="en-US" dirty="0" smtClean="0"/>
              <a:t>networks.</a:t>
            </a:r>
          </a:p>
          <a:p>
            <a:endParaRPr lang="en-US" sz="500" dirty="0" smtClean="0"/>
          </a:p>
          <a:p>
            <a:r>
              <a:rPr lang="en-US" dirty="0" smtClean="0"/>
              <a:t>Clients and caregivers can call and email to </a:t>
            </a:r>
            <a:r>
              <a:rPr lang="en-US" dirty="0"/>
              <a:t>obtain assistance on accessing a wide range of home and community-based </a:t>
            </a:r>
            <a:r>
              <a:rPr lang="en-US" dirty="0" smtClean="0"/>
              <a:t>services, long-term care options, </a:t>
            </a:r>
            <a:r>
              <a:rPr lang="en-US" dirty="0"/>
              <a:t>and public </a:t>
            </a:r>
            <a:r>
              <a:rPr lang="en-US" dirty="0" smtClean="0"/>
              <a:t>benefits.</a:t>
            </a:r>
            <a:endParaRPr lang="en-US" dirty="0"/>
          </a:p>
          <a:p>
            <a:pPr marL="109537" indent="0">
              <a:buNone/>
            </a:pPr>
            <a:endParaRPr lang="en-US" sz="500" dirty="0"/>
          </a:p>
          <a:p>
            <a:pPr marL="109537" indent="0" algn="ctr">
              <a:buNone/>
            </a:pPr>
            <a:r>
              <a:rPr lang="en-US" b="1" dirty="0" smtClean="0"/>
              <a:t>Contact: 202</a:t>
            </a:r>
            <a:r>
              <a:rPr lang="en-US" b="1" dirty="0"/>
              <a:t>-724-5626 </a:t>
            </a:r>
            <a:r>
              <a:rPr lang="en-US" b="1" dirty="0" smtClean="0"/>
              <a:t>or ask.adrc@dc.gov</a:t>
            </a:r>
          </a:p>
          <a:p>
            <a:endParaRPr lang="en-US" dirty="0"/>
          </a:p>
          <a:p>
            <a:endParaRPr lang="en-US" dirty="0"/>
          </a:p>
        </p:txBody>
      </p:sp>
      <p:sp>
        <p:nvSpPr>
          <p:cNvPr id="3" name="Title 2"/>
          <p:cNvSpPr>
            <a:spLocks noGrp="1"/>
          </p:cNvSpPr>
          <p:nvPr>
            <p:ph type="title"/>
          </p:nvPr>
        </p:nvSpPr>
        <p:spPr>
          <a:xfrm>
            <a:off x="457200" y="304800"/>
            <a:ext cx="8229600" cy="1371600"/>
          </a:xfrm>
        </p:spPr>
        <p:txBody>
          <a:bodyPr>
            <a:normAutofit fontScale="90000"/>
          </a:bodyPr>
          <a:lstStyle/>
          <a:p>
            <a:pPr algn="ctr"/>
            <a:r>
              <a:rPr lang="en-US" dirty="0"/>
              <a:t>Information and Referral/Assistance</a:t>
            </a:r>
            <a:br>
              <a:rPr lang="en-US" dirty="0"/>
            </a:b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27</a:t>
            </a:fld>
            <a:endParaRPr lang="en-US"/>
          </a:p>
        </p:txBody>
      </p:sp>
    </p:spTree>
    <p:extLst>
      <p:ext uri="{BB962C8B-B14F-4D97-AF65-F5344CB8AC3E}">
        <p14:creationId xmlns:p14="http://schemas.microsoft.com/office/powerpoint/2010/main" val="34232201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sz="2900" dirty="0" smtClean="0"/>
              <a:t>ADRC Social Workers provide:</a:t>
            </a:r>
          </a:p>
          <a:p>
            <a:r>
              <a:rPr lang="en-US" dirty="0" smtClean="0"/>
              <a:t>Long-term care options counseling (person-centered conversations about home and community-based service options);</a:t>
            </a:r>
          </a:p>
          <a:p>
            <a:endParaRPr lang="en-US" sz="500" dirty="0" smtClean="0"/>
          </a:p>
          <a:p>
            <a:r>
              <a:rPr lang="en-US" dirty="0" smtClean="0"/>
              <a:t>Case management, counseling, advice and referral-giving for adults 18-59 years old; and</a:t>
            </a:r>
          </a:p>
          <a:p>
            <a:pPr marL="109537" indent="0">
              <a:buNone/>
            </a:pPr>
            <a:endParaRPr lang="en-US" sz="500" dirty="0" smtClean="0"/>
          </a:p>
          <a:p>
            <a:r>
              <a:rPr lang="en-US" dirty="0" smtClean="0"/>
              <a:t>Collaborative assistance on cases with other D.C. agencies, and/or community-based organizations.</a:t>
            </a:r>
          </a:p>
          <a:p>
            <a:pPr marL="392113" lvl="1" indent="0">
              <a:buNone/>
            </a:pPr>
            <a:endParaRPr lang="en-US" dirty="0"/>
          </a:p>
        </p:txBody>
      </p:sp>
      <p:sp>
        <p:nvSpPr>
          <p:cNvPr id="3" name="Title 2"/>
          <p:cNvSpPr>
            <a:spLocks noGrp="1"/>
          </p:cNvSpPr>
          <p:nvPr>
            <p:ph type="title"/>
          </p:nvPr>
        </p:nvSpPr>
        <p:spPr/>
        <p:txBody>
          <a:bodyPr/>
          <a:lstStyle/>
          <a:p>
            <a:pPr algn="ctr"/>
            <a:r>
              <a:rPr lang="en-US" dirty="0" smtClean="0"/>
              <a:t>Community Social Work</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28</a:t>
            </a:fld>
            <a:endParaRPr lang="en-US"/>
          </a:p>
        </p:txBody>
      </p:sp>
    </p:spTree>
    <p:extLst>
      <p:ext uri="{BB962C8B-B14F-4D97-AF65-F5344CB8AC3E}">
        <p14:creationId xmlns:p14="http://schemas.microsoft.com/office/powerpoint/2010/main" val="18122382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81600"/>
          </a:xfrm>
        </p:spPr>
        <p:txBody>
          <a:bodyPr/>
          <a:lstStyle/>
          <a:p>
            <a:r>
              <a:rPr lang="en-US" dirty="0" smtClean="0"/>
              <a:t>The Community Transition Team assists with transitioning </a:t>
            </a:r>
            <a:r>
              <a:rPr lang="en-US" dirty="0"/>
              <a:t>older adults and people with disabilities from long-term care settings back to the </a:t>
            </a:r>
            <a:r>
              <a:rPr lang="en-US" dirty="0" smtClean="0"/>
              <a:t>community.</a:t>
            </a:r>
          </a:p>
          <a:p>
            <a:pPr marL="109537" indent="0">
              <a:buNone/>
            </a:pPr>
            <a:endParaRPr lang="en-US" sz="500" dirty="0"/>
          </a:p>
          <a:p>
            <a:r>
              <a:rPr lang="en-US" dirty="0" smtClean="0"/>
              <a:t>It </a:t>
            </a:r>
            <a:r>
              <a:rPr lang="en-US" dirty="0"/>
              <a:t>also provides </a:t>
            </a:r>
            <a:r>
              <a:rPr lang="en-US" dirty="0" smtClean="0"/>
              <a:t>comprehensive post</a:t>
            </a:r>
            <a:r>
              <a:rPr lang="en-US" dirty="0"/>
              <a:t>-discharge case management services for up to one year after the date of discharge to ensure sustained independence and quality of </a:t>
            </a:r>
            <a:r>
              <a:rPr lang="en-US" dirty="0" smtClean="0"/>
              <a:t>life.</a:t>
            </a:r>
          </a:p>
          <a:p>
            <a:endParaRPr lang="en-US" sz="500" dirty="0" smtClean="0"/>
          </a:p>
          <a:p>
            <a:pPr marL="109537" indent="0">
              <a:buNone/>
            </a:pPr>
            <a:endParaRPr lang="en-US" dirty="0"/>
          </a:p>
        </p:txBody>
      </p:sp>
      <p:sp>
        <p:nvSpPr>
          <p:cNvPr id="3" name="Title 2"/>
          <p:cNvSpPr>
            <a:spLocks noGrp="1"/>
          </p:cNvSpPr>
          <p:nvPr>
            <p:ph type="title"/>
          </p:nvPr>
        </p:nvSpPr>
        <p:spPr>
          <a:xfrm>
            <a:off x="457200" y="274638"/>
            <a:ext cx="8229600" cy="792162"/>
          </a:xfrm>
        </p:spPr>
        <p:txBody>
          <a:bodyPr/>
          <a:lstStyle/>
          <a:p>
            <a:pPr algn="ctr"/>
            <a:r>
              <a:rPr lang="en-US" dirty="0" smtClean="0"/>
              <a:t>Community Transition</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29</a:t>
            </a:fld>
            <a:endParaRPr lang="en-US"/>
          </a:p>
        </p:txBody>
      </p:sp>
    </p:spTree>
    <p:extLst>
      <p:ext uri="{BB962C8B-B14F-4D97-AF65-F5344CB8AC3E}">
        <p14:creationId xmlns:p14="http://schemas.microsoft.com/office/powerpoint/2010/main" val="2903585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343400"/>
          </a:xfrm>
        </p:spPr>
        <p:txBody>
          <a:bodyPr>
            <a:normAutofit/>
          </a:bodyPr>
          <a:lstStyle/>
          <a:p>
            <a:pPr marL="0" indent="0" eaLnBrk="1" fontAlgn="auto" hangingPunct="1">
              <a:lnSpc>
                <a:spcPct val="120000"/>
              </a:lnSpc>
              <a:spcBef>
                <a:spcPts val="0"/>
              </a:spcBef>
              <a:spcAft>
                <a:spcPts val="0"/>
              </a:spcAft>
              <a:buNone/>
              <a:defRPr/>
            </a:pPr>
            <a:r>
              <a:rPr lang="en-US" dirty="0" smtClean="0"/>
              <a:t>The D.C. Office on Aging’s mission is to </a:t>
            </a:r>
            <a:r>
              <a:rPr lang="en-US" dirty="0"/>
              <a:t>advocate,  plan, implement, and monitor programs in health, education, employment, and social services which promote longevity, independence, dignity, and choice </a:t>
            </a:r>
            <a:r>
              <a:rPr lang="en-US" dirty="0" smtClean="0"/>
              <a:t>for:</a:t>
            </a:r>
          </a:p>
          <a:p>
            <a:pPr marL="0" indent="0" eaLnBrk="1" fontAlgn="auto" hangingPunct="1">
              <a:lnSpc>
                <a:spcPct val="120000"/>
              </a:lnSpc>
              <a:spcBef>
                <a:spcPts val="0"/>
              </a:spcBef>
              <a:spcAft>
                <a:spcPts val="0"/>
              </a:spcAft>
              <a:buNone/>
              <a:defRPr/>
            </a:pPr>
            <a:endParaRPr lang="en-US" sz="800" dirty="0" smtClean="0"/>
          </a:p>
          <a:p>
            <a:pPr marL="457200" indent="-457200" eaLnBrk="1" fontAlgn="auto" hangingPunct="1">
              <a:lnSpc>
                <a:spcPct val="120000"/>
              </a:lnSpc>
              <a:spcBef>
                <a:spcPts val="0"/>
              </a:spcBef>
              <a:spcAft>
                <a:spcPts val="0"/>
              </a:spcAft>
              <a:defRPr/>
            </a:pPr>
            <a:r>
              <a:rPr lang="en-US" dirty="0" smtClean="0"/>
              <a:t>District </a:t>
            </a:r>
            <a:r>
              <a:rPr lang="en-US" dirty="0"/>
              <a:t>residents </a:t>
            </a:r>
            <a:r>
              <a:rPr lang="en-US" dirty="0" smtClean="0"/>
              <a:t>age </a:t>
            </a:r>
            <a:r>
              <a:rPr lang="en-US" dirty="0"/>
              <a:t>60 </a:t>
            </a:r>
            <a:r>
              <a:rPr lang="en-US" dirty="0" smtClean="0"/>
              <a:t>and over;</a:t>
            </a:r>
            <a:endParaRPr lang="en-US" dirty="0"/>
          </a:p>
          <a:p>
            <a:pPr marL="457200" indent="-457200" eaLnBrk="1" fontAlgn="auto" hangingPunct="1">
              <a:lnSpc>
                <a:spcPct val="120000"/>
              </a:lnSpc>
              <a:spcBef>
                <a:spcPts val="0"/>
              </a:spcBef>
              <a:spcAft>
                <a:spcPts val="0"/>
              </a:spcAft>
              <a:defRPr/>
            </a:pPr>
            <a:r>
              <a:rPr lang="en-US" dirty="0" smtClean="0"/>
              <a:t>People with </a:t>
            </a:r>
            <a:r>
              <a:rPr lang="en-US" dirty="0"/>
              <a:t>disabilities </a:t>
            </a:r>
            <a:r>
              <a:rPr lang="en-US" dirty="0" smtClean="0"/>
              <a:t>age </a:t>
            </a:r>
            <a:r>
              <a:rPr lang="en-US" dirty="0"/>
              <a:t>18 </a:t>
            </a:r>
            <a:r>
              <a:rPr lang="en-US" dirty="0" smtClean="0"/>
              <a:t>and older; and </a:t>
            </a:r>
          </a:p>
          <a:p>
            <a:pPr marL="457200" indent="-457200" eaLnBrk="1" fontAlgn="auto" hangingPunct="1">
              <a:lnSpc>
                <a:spcPct val="120000"/>
              </a:lnSpc>
              <a:spcBef>
                <a:spcPts val="0"/>
              </a:spcBef>
              <a:spcAft>
                <a:spcPts val="0"/>
              </a:spcAft>
              <a:defRPr/>
            </a:pPr>
            <a:r>
              <a:rPr lang="en-US" dirty="0" smtClean="0"/>
              <a:t>their caregivers.</a:t>
            </a:r>
            <a:endParaRPr lang="en-US" dirty="0"/>
          </a:p>
          <a:p>
            <a:pPr marL="0" indent="0" eaLnBrk="1" fontAlgn="auto" hangingPunct="1">
              <a:lnSpc>
                <a:spcPct val="120000"/>
              </a:lnSpc>
              <a:spcBef>
                <a:spcPts val="0"/>
              </a:spcBef>
              <a:spcAft>
                <a:spcPts val="0"/>
              </a:spcAft>
              <a:buFont typeface="Wingdings 3"/>
              <a:buNone/>
              <a:defRPr/>
            </a:pPr>
            <a:endParaRPr lang="en-US" dirty="0"/>
          </a:p>
          <a:p>
            <a:pPr marL="365760" indent="-256032" eaLnBrk="1" fontAlgn="auto" hangingPunct="1">
              <a:spcAft>
                <a:spcPts val="0"/>
              </a:spcAft>
              <a:buFont typeface="Wingdings 3"/>
              <a:buNone/>
              <a:defRPr/>
            </a:pPr>
            <a:endParaRPr lang="en-US" dirty="0"/>
          </a:p>
        </p:txBody>
      </p:sp>
      <p:sp>
        <p:nvSpPr>
          <p:cNvPr id="2" name="Title 1"/>
          <p:cNvSpPr>
            <a:spLocks noGrp="1"/>
          </p:cNvSpPr>
          <p:nvPr>
            <p:ph type="title"/>
          </p:nvPr>
        </p:nvSpPr>
        <p:spPr/>
        <p:txBody>
          <a:bodyPr/>
          <a:lstStyle/>
          <a:p>
            <a:pPr algn="ctr" eaLnBrk="1" fontAlgn="auto" hangingPunct="1">
              <a:spcAft>
                <a:spcPts val="0"/>
              </a:spcAft>
              <a:defRPr/>
            </a:pPr>
            <a:r>
              <a:rPr lang="en-US" dirty="0" smtClean="0"/>
              <a:t>DCOA’s Mission</a:t>
            </a:r>
            <a:endParaRPr lang="en-US" dirty="0"/>
          </a:p>
        </p:txBody>
      </p:sp>
      <p:sp>
        <p:nvSpPr>
          <p:cNvPr id="10244"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5994B5A1-8EDB-439F-9EBB-7ACB8CF7F042}" type="slidenum">
              <a:rPr lang="en-US" smtClean="0"/>
              <a:pPr fontAlgn="base">
                <a:spcBef>
                  <a:spcPct val="0"/>
                </a:spcBef>
                <a:spcAft>
                  <a:spcPct val="0"/>
                </a:spcAft>
                <a:defRPr/>
              </a:pPr>
              <a:t>3</a:t>
            </a:fld>
            <a:endParaRPr lang="en-US" dirty="0" smtClean="0"/>
          </a:p>
        </p:txBody>
      </p:sp>
    </p:spTree>
    <p:extLst>
      <p:ext uri="{BB962C8B-B14F-4D97-AF65-F5344CB8AC3E}">
        <p14:creationId xmlns:p14="http://schemas.microsoft.com/office/powerpoint/2010/main" val="27654681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457200" y="1143000"/>
            <a:ext cx="8229600" cy="5029200"/>
          </a:xfrm>
        </p:spPr>
        <p:txBody>
          <a:bodyPr/>
          <a:lstStyle/>
          <a:p>
            <a:pPr marL="109537" indent="0" eaLnBrk="1" hangingPunct="1">
              <a:buNone/>
            </a:pPr>
            <a:r>
              <a:rPr lang="en-US" sz="2900" b="1" dirty="0" smtClean="0"/>
              <a:t>General Intake</a:t>
            </a:r>
            <a:r>
              <a:rPr lang="en-US" sz="2900" dirty="0" smtClean="0"/>
              <a:t>: </a:t>
            </a:r>
          </a:p>
          <a:p>
            <a:pPr marL="109537" indent="0" eaLnBrk="1" hangingPunct="1">
              <a:buNone/>
            </a:pPr>
            <a:r>
              <a:rPr lang="en-US" sz="2900" dirty="0" smtClean="0"/>
              <a:t>202-724-5626 </a:t>
            </a:r>
            <a:r>
              <a:rPr lang="en-US" sz="2900" dirty="0"/>
              <a:t>or </a:t>
            </a:r>
            <a:r>
              <a:rPr lang="en-US" sz="2900" dirty="0" smtClean="0"/>
              <a:t>ask.adrc@dc.gov</a:t>
            </a:r>
            <a:endParaRPr lang="en-US" sz="2900" dirty="0"/>
          </a:p>
          <a:p>
            <a:pPr marL="109537" indent="0" eaLnBrk="1" hangingPunct="1">
              <a:buNone/>
            </a:pPr>
            <a:endParaRPr lang="en-US" sz="1000" dirty="0" smtClean="0"/>
          </a:p>
          <a:p>
            <a:pPr marL="109537" indent="0" eaLnBrk="1" hangingPunct="1">
              <a:buNone/>
            </a:pPr>
            <a:r>
              <a:rPr lang="en-US" sz="2900" b="1" dirty="0" smtClean="0"/>
              <a:t>Referrals for Elderly and Persons with Physical Disabilities Waiver Enrollment: </a:t>
            </a:r>
          </a:p>
          <a:p>
            <a:pPr marL="109537" indent="0" eaLnBrk="1" hangingPunct="1">
              <a:buNone/>
            </a:pPr>
            <a:r>
              <a:rPr lang="en-US" sz="2900" dirty="0"/>
              <a:t>202-724-5626 </a:t>
            </a:r>
            <a:r>
              <a:rPr lang="en-US" sz="2900" dirty="0" smtClean="0"/>
              <a:t>or epdwaiver.dcoa@dc.gov</a:t>
            </a:r>
            <a:endParaRPr lang="en-US" sz="2900" dirty="0"/>
          </a:p>
          <a:p>
            <a:pPr marL="109537" indent="0" eaLnBrk="1" hangingPunct="1">
              <a:buNone/>
            </a:pPr>
            <a:endParaRPr lang="en-US" sz="1000" dirty="0"/>
          </a:p>
          <a:p>
            <a:pPr marL="109537" indent="0" eaLnBrk="1" hangingPunct="1">
              <a:buNone/>
            </a:pPr>
            <a:r>
              <a:rPr lang="en-US" sz="2900" b="1" dirty="0" smtClean="0"/>
              <a:t>Address: </a:t>
            </a:r>
            <a:r>
              <a:rPr lang="en-US" sz="2900" dirty="0" smtClean="0"/>
              <a:t>500 K Street NE, DC 20002</a:t>
            </a:r>
            <a:endParaRPr lang="en-US" sz="2900" b="1" dirty="0" smtClean="0"/>
          </a:p>
          <a:p>
            <a:pPr marL="109537" indent="0" eaLnBrk="1" hangingPunct="1">
              <a:buNone/>
            </a:pPr>
            <a:endParaRPr lang="en-US" sz="1000" dirty="0"/>
          </a:p>
          <a:p>
            <a:pPr marL="109537" indent="0" eaLnBrk="1" hangingPunct="1">
              <a:buNone/>
            </a:pPr>
            <a:r>
              <a:rPr lang="en-US" sz="2900" b="1" dirty="0" smtClean="0"/>
              <a:t>ADRC Managers: </a:t>
            </a:r>
            <a:r>
              <a:rPr lang="en-US" sz="2900" dirty="0" smtClean="0"/>
              <a:t>adrc.managers@dc.gov</a:t>
            </a:r>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smtClean="0"/>
              <a:t>ADRC Contact Information</a:t>
            </a:r>
            <a:endParaRPr lang="en-US" dirty="0"/>
          </a:p>
        </p:txBody>
      </p:sp>
      <p:sp>
        <p:nvSpPr>
          <p:cNvPr id="2662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D2F1D64-F17B-4511-863E-FB156169AF1E}" type="slidenum">
              <a:rPr lang="en-US" smtClean="0"/>
              <a:pPr fontAlgn="base">
                <a:spcBef>
                  <a:spcPct val="0"/>
                </a:spcBef>
                <a:spcAft>
                  <a:spcPct val="0"/>
                </a:spcAft>
                <a:defRPr/>
              </a:pPr>
              <a:t>30</a:t>
            </a:fld>
            <a:endParaRPr lang="en-US" smtClean="0"/>
          </a:p>
        </p:txBody>
      </p:sp>
    </p:spTree>
    <p:extLst>
      <p:ext uri="{BB962C8B-B14F-4D97-AF65-F5344CB8AC3E}">
        <p14:creationId xmlns:p14="http://schemas.microsoft.com/office/powerpoint/2010/main" val="36701342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7848600" cy="3319462"/>
          </a:xfrm>
        </p:spPr>
        <p:txBody>
          <a:bodyPr/>
          <a:lstStyle/>
          <a:p>
            <a:r>
              <a:rPr lang="en-US" sz="2400" dirty="0"/>
              <a:t>Age-Friendly DC is a coordinated, comprehensive and collective-action effort with goal of ensuring all DC residents are active, connected, healthy, engaged and happy in their environment. </a:t>
            </a:r>
            <a:endParaRPr lang="en-US" sz="2400" dirty="0" smtClean="0"/>
          </a:p>
          <a:p>
            <a:r>
              <a:rPr lang="en-US" sz="2400" dirty="0" smtClean="0"/>
              <a:t>It </a:t>
            </a:r>
            <a:r>
              <a:rPr lang="en-US" sz="2400" dirty="0"/>
              <a:t>is an overarching policy and community engagement framework, one that involves every aspect of life, from transportation, to housing, to health, to finances.</a:t>
            </a:r>
            <a:endParaRPr lang="en-US" sz="2400" dirty="0" smtClean="0"/>
          </a:p>
          <a:p>
            <a:r>
              <a:rPr lang="en-US" sz="2400" dirty="0" smtClean="0"/>
              <a:t>The District </a:t>
            </a:r>
            <a:r>
              <a:rPr lang="en-US" sz="2400" dirty="0"/>
              <a:t>completed the Age-Friendly D.C. Strategic Plan </a:t>
            </a:r>
            <a:r>
              <a:rPr lang="en-US" sz="2400" dirty="0" smtClean="0"/>
              <a:t>in December 2014, which presented two (2) years of engaging nearly </a:t>
            </a:r>
            <a:r>
              <a:rPr lang="en-US" sz="2400" dirty="0"/>
              <a:t>4,000 residents through community forums, focus groups, surveys, and neighborhood walks. </a:t>
            </a:r>
            <a:endParaRPr lang="en-US" sz="2400" dirty="0" smtClean="0"/>
          </a:p>
          <a:p>
            <a:endParaRPr lang="en-US" sz="2400" dirty="0"/>
          </a:p>
        </p:txBody>
      </p:sp>
      <p:sp>
        <p:nvSpPr>
          <p:cNvPr id="3" name="Title 2"/>
          <p:cNvSpPr>
            <a:spLocks noGrp="1"/>
          </p:cNvSpPr>
          <p:nvPr>
            <p:ph type="title"/>
          </p:nvPr>
        </p:nvSpPr>
        <p:spPr/>
        <p:txBody>
          <a:bodyPr>
            <a:normAutofit/>
          </a:bodyPr>
          <a:lstStyle/>
          <a:p>
            <a:pPr algn="ctr"/>
            <a:r>
              <a:rPr lang="en-US" dirty="0" smtClean="0"/>
              <a:t>Age-Friendly DC</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31</a:t>
            </a:fld>
            <a:endParaRPr lang="en-US"/>
          </a:p>
        </p:txBody>
      </p:sp>
    </p:spTree>
    <p:extLst>
      <p:ext uri="{BB962C8B-B14F-4D97-AF65-F5344CB8AC3E}">
        <p14:creationId xmlns:p14="http://schemas.microsoft.com/office/powerpoint/2010/main" val="31946082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4800600" cy="3319462"/>
          </a:xfrm>
        </p:spPr>
        <p:txBody>
          <a:bodyPr/>
          <a:lstStyle/>
          <a:p>
            <a:r>
              <a:rPr lang="en-US" sz="2400" dirty="0" smtClean="0"/>
              <a:t>In </a:t>
            </a:r>
            <a:r>
              <a:rPr lang="en-US" sz="2400" dirty="0"/>
              <a:t>October </a:t>
            </a:r>
            <a:r>
              <a:rPr lang="en-US" sz="2400" dirty="0" smtClean="0"/>
              <a:t>2014</a:t>
            </a:r>
            <a:r>
              <a:rPr lang="en-US" sz="2400" dirty="0"/>
              <a:t>, </a:t>
            </a:r>
            <a:r>
              <a:rPr lang="en-US" sz="2400" dirty="0" smtClean="0"/>
              <a:t>D.C. </a:t>
            </a:r>
            <a:r>
              <a:rPr lang="en-US" sz="2400" dirty="0"/>
              <a:t>received </a:t>
            </a:r>
            <a:r>
              <a:rPr lang="en-US" sz="2400" dirty="0" smtClean="0"/>
              <a:t>grant </a:t>
            </a:r>
            <a:r>
              <a:rPr lang="en-US" sz="2400" dirty="0"/>
              <a:t>from </a:t>
            </a:r>
            <a:r>
              <a:rPr lang="en-US" sz="2400" dirty="0" smtClean="0"/>
              <a:t>the Administration for Community Living (ACL) to </a:t>
            </a:r>
            <a:r>
              <a:rPr lang="en-US" sz="2400" dirty="0"/>
              <a:t>develop a three-year plan to transform current Long-Term Supports and Services (LTSS) programs and processes in the District into a single, No Wrong Door system for all populations and all </a:t>
            </a:r>
            <a:r>
              <a:rPr lang="en-US" sz="2400" dirty="0" smtClean="0"/>
              <a:t>payers.</a:t>
            </a:r>
            <a:endParaRPr lang="en-US" sz="2400" dirty="0"/>
          </a:p>
        </p:txBody>
      </p:sp>
      <p:sp>
        <p:nvSpPr>
          <p:cNvPr id="3" name="Title 2"/>
          <p:cNvSpPr>
            <a:spLocks noGrp="1"/>
          </p:cNvSpPr>
          <p:nvPr>
            <p:ph type="title"/>
          </p:nvPr>
        </p:nvSpPr>
        <p:spPr>
          <a:xfrm>
            <a:off x="457200" y="274638"/>
            <a:ext cx="8229600" cy="792162"/>
          </a:xfrm>
        </p:spPr>
        <p:txBody>
          <a:bodyPr/>
          <a:lstStyle/>
          <a:p>
            <a:pPr algn="ctr"/>
            <a:r>
              <a:rPr lang="en-US" dirty="0" smtClean="0"/>
              <a:t>No Wrong Door Initiative</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32</a:t>
            </a:fld>
            <a:endParaRPr lang="en-US"/>
          </a:p>
        </p:txBody>
      </p:sp>
      <p:graphicFrame>
        <p:nvGraphicFramePr>
          <p:cNvPr id="5" name="Content Placeholder 8"/>
          <p:cNvGraphicFramePr>
            <a:graphicFrameLocks/>
          </p:cNvGraphicFramePr>
          <p:nvPr>
            <p:extLst>
              <p:ext uri="{D42A27DB-BD31-4B8C-83A1-F6EECF244321}">
                <p14:modId xmlns:p14="http://schemas.microsoft.com/office/powerpoint/2010/main" val="59796798"/>
              </p:ext>
            </p:extLst>
          </p:nvPr>
        </p:nvGraphicFramePr>
        <p:xfrm>
          <a:off x="5181600" y="1219200"/>
          <a:ext cx="3581400" cy="2926080"/>
        </p:xfrm>
        <a:graphic>
          <a:graphicData uri="http://schemas.openxmlformats.org/drawingml/2006/table">
            <a:tbl>
              <a:tblPr firstRow="1" bandRow="1">
                <a:tableStyleId>{5C22544A-7EE6-4342-B048-85BDC9FD1C3A}</a:tableStyleId>
              </a:tblPr>
              <a:tblGrid>
                <a:gridCol w="3581400"/>
              </a:tblGrid>
              <a:tr h="0">
                <a:tc>
                  <a:txBody>
                    <a:bodyPr/>
                    <a:lstStyle/>
                    <a:p>
                      <a:pPr lvl="0" algn="ctr"/>
                      <a:r>
                        <a:rPr lang="en-US" dirty="0" smtClean="0"/>
                        <a:t>Key Partners</a:t>
                      </a:r>
                      <a:endParaRPr lang="en-US" dirty="0"/>
                    </a:p>
                  </a:txBody>
                  <a:tcPr anchor="ctr"/>
                </a:tc>
              </a:tr>
              <a:tr h="0">
                <a:tc>
                  <a:txBody>
                    <a:bodyPr/>
                    <a:lstStyle/>
                    <a:p>
                      <a:pPr lvl="0" algn="l"/>
                      <a:r>
                        <a:rPr lang="en-US" dirty="0" smtClean="0"/>
                        <a:t>Office on Aging</a:t>
                      </a:r>
                    </a:p>
                  </a:txBody>
                  <a:tcPr anchor="ctr"/>
                </a:tc>
              </a:tr>
              <a:tr h="0">
                <a:tc>
                  <a:txBody>
                    <a:bodyPr/>
                    <a:lstStyle/>
                    <a:p>
                      <a:pPr lvl="0" algn="l"/>
                      <a:r>
                        <a:rPr lang="en-US" dirty="0" smtClean="0"/>
                        <a:t>Department of Disability Services</a:t>
                      </a:r>
                      <a:endParaRPr lang="en-US" dirty="0"/>
                    </a:p>
                  </a:txBody>
                  <a:tcPr anchor="ctr"/>
                </a:tc>
              </a:tr>
              <a:tr h="0">
                <a:tc>
                  <a:txBody>
                    <a:bodyPr/>
                    <a:lstStyle/>
                    <a:p>
                      <a:pPr lvl="0" algn="l"/>
                      <a:r>
                        <a:rPr lang="en-US" dirty="0" smtClean="0"/>
                        <a:t>Department of Health Care Finance</a:t>
                      </a:r>
                    </a:p>
                  </a:txBody>
                  <a:tcPr anchor="ctr"/>
                </a:tc>
              </a:tr>
              <a:tr h="0">
                <a:tc>
                  <a:txBody>
                    <a:bodyPr/>
                    <a:lstStyle/>
                    <a:p>
                      <a:pPr lvl="0" algn="l"/>
                      <a:r>
                        <a:rPr lang="en-US" dirty="0" smtClean="0"/>
                        <a:t>Department of Behavioral Health</a:t>
                      </a:r>
                      <a:endParaRPr lang="en-US" dirty="0"/>
                    </a:p>
                  </a:txBody>
                  <a:tcPr anchor="ctr"/>
                </a:tc>
              </a:tr>
              <a:tr h="0">
                <a:tc>
                  <a:txBody>
                    <a:bodyPr/>
                    <a:lstStyle/>
                    <a:p>
                      <a:pPr lvl="0" algn="l"/>
                      <a:r>
                        <a:rPr lang="en-US" dirty="0" smtClean="0"/>
                        <a:t>Department of Human Services</a:t>
                      </a:r>
                      <a:endParaRPr lang="en-US" dirty="0"/>
                    </a:p>
                  </a:txBody>
                  <a:tcPr anchor="ctr"/>
                </a:tc>
              </a:tr>
              <a:tr h="0">
                <a:tc>
                  <a:txBody>
                    <a:bodyPr/>
                    <a:lstStyle/>
                    <a:p>
                      <a:pPr lvl="0" algn="l"/>
                      <a:r>
                        <a:rPr lang="en-US" dirty="0" smtClean="0"/>
                        <a:t>Department of Health</a:t>
                      </a:r>
                      <a:endParaRPr lang="en-US" dirty="0"/>
                    </a:p>
                  </a:txBody>
                  <a:tcPr anchor="ctr"/>
                </a:tc>
              </a:tr>
              <a:tr h="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Office of Veterans Affairs</a:t>
                      </a:r>
                      <a:endParaRPr lang="en-US" dirty="0"/>
                    </a:p>
                  </a:txBody>
                  <a:tcPr anchor="ctr"/>
                </a:tc>
              </a:tr>
            </a:tbl>
          </a:graphicData>
        </a:graphic>
      </p:graphicFrame>
      <p:sp>
        <p:nvSpPr>
          <p:cNvPr id="6" name="Content Placeholder 1"/>
          <p:cNvSpPr txBox="1">
            <a:spLocks/>
          </p:cNvSpPr>
          <p:nvPr/>
        </p:nvSpPr>
        <p:spPr bwMode="auto">
          <a:xfrm>
            <a:off x="457200" y="4800600"/>
            <a:ext cx="8305800"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400" dirty="0" smtClean="0"/>
              <a:t>The goal is to create a coordinated District-wide, No Wrong Door system that will support all D.C. residents in need of LTSS, regardless of where they enter the system.</a:t>
            </a:r>
            <a:endParaRPr lang="en-US" sz="2400" dirty="0"/>
          </a:p>
        </p:txBody>
      </p:sp>
    </p:spTree>
    <p:extLst>
      <p:ext uri="{BB962C8B-B14F-4D97-AF65-F5344CB8AC3E}">
        <p14:creationId xmlns:p14="http://schemas.microsoft.com/office/powerpoint/2010/main" val="7020853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382000" cy="3319462"/>
          </a:xfrm>
        </p:spPr>
        <p:txBody>
          <a:bodyPr/>
          <a:lstStyle/>
          <a:p>
            <a:r>
              <a:rPr lang="en-US" sz="2400" dirty="0" smtClean="0"/>
              <a:t>DCOA works with federal partners to develop strategic </a:t>
            </a:r>
            <a:r>
              <a:rPr lang="en-US" sz="2400" dirty="0"/>
              <a:t>objectives </a:t>
            </a:r>
            <a:r>
              <a:rPr lang="en-US" sz="2400" dirty="0" smtClean="0"/>
              <a:t>and initiatives that serve as a multi-year blue print for serving the older adult population in the District.</a:t>
            </a:r>
            <a:r>
              <a:rPr lang="en-US" sz="2400" dirty="0"/>
              <a:t> </a:t>
            </a:r>
          </a:p>
          <a:p>
            <a:r>
              <a:rPr lang="en-US" sz="2400" dirty="0"/>
              <a:t>The District of Columbia State Plan on Aging has </a:t>
            </a:r>
            <a:r>
              <a:rPr lang="en-US" sz="2400" dirty="0" smtClean="0"/>
              <a:t>four (</a:t>
            </a:r>
            <a:r>
              <a:rPr lang="en-US" sz="2400" dirty="0"/>
              <a:t>4</a:t>
            </a:r>
            <a:r>
              <a:rPr lang="en-US" sz="2400" dirty="0" smtClean="0"/>
              <a:t>) </a:t>
            </a:r>
            <a:r>
              <a:rPr lang="en-US" sz="2400" dirty="0"/>
              <a:t>goals for </a:t>
            </a:r>
            <a:r>
              <a:rPr lang="en-US" sz="2400" dirty="0" smtClean="0"/>
              <a:t>2017 </a:t>
            </a:r>
            <a:r>
              <a:rPr lang="en-US" sz="2400" dirty="0"/>
              <a:t>through </a:t>
            </a:r>
            <a:r>
              <a:rPr lang="en-US" sz="2400" dirty="0" smtClean="0"/>
              <a:t>2018:</a:t>
            </a:r>
            <a:endParaRPr lang="en-US" sz="2400" dirty="0"/>
          </a:p>
          <a:p>
            <a:pPr lvl="1"/>
            <a:endParaRPr lang="en-US" sz="2000" b="1" dirty="0" smtClean="0"/>
          </a:p>
          <a:p>
            <a:pPr lvl="1"/>
            <a:r>
              <a:rPr lang="en-US" sz="2000" b="1" dirty="0" smtClean="0"/>
              <a:t>Strengthen </a:t>
            </a:r>
            <a:r>
              <a:rPr lang="en-US" sz="2000" b="1" dirty="0"/>
              <a:t>core program operations and service coordination</a:t>
            </a:r>
            <a:r>
              <a:rPr lang="en-US" sz="2000" dirty="0"/>
              <a:t>;</a:t>
            </a:r>
          </a:p>
          <a:p>
            <a:pPr lvl="1"/>
            <a:r>
              <a:rPr lang="en-US" sz="2000" b="1" dirty="0"/>
              <a:t>Promote awareness and access to long-term care services and supports offered in the District</a:t>
            </a:r>
            <a:r>
              <a:rPr lang="en-US" sz="2000" dirty="0"/>
              <a:t>;</a:t>
            </a:r>
          </a:p>
          <a:p>
            <a:pPr lvl="1"/>
            <a:r>
              <a:rPr lang="en-US" sz="2000" b="1" dirty="0"/>
              <a:t>Promote aging in place with dignity and respect</a:t>
            </a:r>
            <a:r>
              <a:rPr lang="en-US" sz="2000" dirty="0"/>
              <a:t>; and </a:t>
            </a:r>
          </a:p>
          <a:p>
            <a:pPr lvl="1"/>
            <a:r>
              <a:rPr lang="en-US" sz="2000" b="1" dirty="0"/>
              <a:t>Ensure the agency is driven by customer experience</a:t>
            </a:r>
            <a:r>
              <a:rPr lang="en-US" sz="2000" dirty="0" smtClean="0"/>
              <a:t>.</a:t>
            </a:r>
            <a:endParaRPr lang="en-US" sz="2000" dirty="0"/>
          </a:p>
        </p:txBody>
      </p:sp>
      <p:sp>
        <p:nvSpPr>
          <p:cNvPr id="3" name="Title 2"/>
          <p:cNvSpPr>
            <a:spLocks noGrp="1"/>
          </p:cNvSpPr>
          <p:nvPr>
            <p:ph type="title"/>
          </p:nvPr>
        </p:nvSpPr>
        <p:spPr>
          <a:xfrm>
            <a:off x="457200" y="0"/>
            <a:ext cx="8229600" cy="1143000"/>
          </a:xfrm>
        </p:spPr>
        <p:txBody>
          <a:bodyPr/>
          <a:lstStyle/>
          <a:p>
            <a:pPr algn="ctr"/>
            <a:r>
              <a:rPr lang="en-US" dirty="0" smtClean="0"/>
              <a:t>State Plan on Aging</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33</a:t>
            </a:fld>
            <a:endParaRPr lang="en-US"/>
          </a:p>
        </p:txBody>
      </p:sp>
    </p:spTree>
    <p:extLst>
      <p:ext uri="{BB962C8B-B14F-4D97-AF65-F5344CB8AC3E}">
        <p14:creationId xmlns:p14="http://schemas.microsoft.com/office/powerpoint/2010/main" val="22149661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458200" cy="4386262"/>
          </a:xfrm>
        </p:spPr>
        <p:txBody>
          <a:bodyPr>
            <a:normAutofit/>
          </a:bodyPr>
          <a:lstStyle/>
          <a:p>
            <a:pPr marL="457200" indent="-457200" eaLnBrk="1" fontAlgn="auto" hangingPunct="1">
              <a:spcBef>
                <a:spcPts val="0"/>
              </a:spcBef>
              <a:spcAft>
                <a:spcPts val="0"/>
              </a:spcAft>
              <a:defRPr/>
            </a:pPr>
            <a:r>
              <a:rPr lang="en-US" dirty="0" smtClean="0"/>
              <a:t>Currently,  DCOA is working on:</a:t>
            </a:r>
          </a:p>
          <a:p>
            <a:pPr marL="0" indent="0" eaLnBrk="1" fontAlgn="auto" hangingPunct="1">
              <a:spcBef>
                <a:spcPts val="0"/>
              </a:spcBef>
              <a:spcAft>
                <a:spcPts val="0"/>
              </a:spcAft>
              <a:buNone/>
              <a:defRPr/>
            </a:pPr>
            <a:endParaRPr lang="en-US" dirty="0" smtClean="0"/>
          </a:p>
          <a:p>
            <a:pPr marL="712788" lvl="1" indent="-457200" eaLnBrk="1" fontAlgn="auto" hangingPunct="1">
              <a:spcBef>
                <a:spcPts val="0"/>
              </a:spcBef>
              <a:spcAft>
                <a:spcPts val="0"/>
              </a:spcAft>
              <a:defRPr/>
            </a:pPr>
            <a:r>
              <a:rPr lang="en-US" dirty="0" smtClean="0"/>
              <a:t>Ambassador Training</a:t>
            </a:r>
          </a:p>
          <a:p>
            <a:pPr marL="712788" lvl="1" indent="-457200" eaLnBrk="1" fontAlgn="auto" hangingPunct="1">
              <a:spcBef>
                <a:spcPts val="0"/>
              </a:spcBef>
              <a:spcAft>
                <a:spcPts val="0"/>
              </a:spcAft>
              <a:defRPr/>
            </a:pPr>
            <a:r>
              <a:rPr lang="en-US" dirty="0" smtClean="0"/>
              <a:t>Intergenerational Programming</a:t>
            </a:r>
          </a:p>
          <a:p>
            <a:pPr marL="712788" lvl="1" indent="-457200" eaLnBrk="1" fontAlgn="auto" hangingPunct="1">
              <a:spcBef>
                <a:spcPts val="0"/>
              </a:spcBef>
              <a:spcAft>
                <a:spcPts val="0"/>
              </a:spcAft>
              <a:defRPr/>
            </a:pPr>
            <a:r>
              <a:rPr lang="en-US" dirty="0" smtClean="0"/>
              <a:t>Money Smart for Older Adults</a:t>
            </a:r>
          </a:p>
          <a:p>
            <a:pPr marL="712788" lvl="1" indent="-457200" eaLnBrk="1" fontAlgn="auto" hangingPunct="1">
              <a:spcBef>
                <a:spcPts val="0"/>
              </a:spcBef>
              <a:spcAft>
                <a:spcPts val="0"/>
              </a:spcAft>
              <a:defRPr/>
            </a:pPr>
            <a:r>
              <a:rPr lang="en-US" dirty="0" smtClean="0"/>
              <a:t>Safe at Home</a:t>
            </a:r>
          </a:p>
          <a:p>
            <a:pPr marL="712788" lvl="1" indent="-457200" eaLnBrk="1" fontAlgn="auto" hangingPunct="1">
              <a:spcBef>
                <a:spcPts val="0"/>
              </a:spcBef>
              <a:spcAft>
                <a:spcPts val="0"/>
              </a:spcAft>
              <a:defRPr/>
            </a:pPr>
            <a:r>
              <a:rPr lang="en-US" dirty="0"/>
              <a:t>Senior </a:t>
            </a:r>
            <a:r>
              <a:rPr lang="en-US" dirty="0" smtClean="0"/>
              <a:t>Villages</a:t>
            </a:r>
          </a:p>
          <a:p>
            <a:pPr marL="712788" lvl="1" indent="-457200" eaLnBrk="1" fontAlgn="auto" hangingPunct="1">
              <a:spcBef>
                <a:spcPts val="0"/>
              </a:spcBef>
              <a:spcAft>
                <a:spcPts val="0"/>
              </a:spcAft>
              <a:defRPr/>
            </a:pPr>
            <a:endParaRPr lang="en-US" dirty="0" smtClean="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smtClean="0"/>
              <a:t>Programs and Initiatives</a:t>
            </a:r>
            <a:endParaRPr lang="en-US" dirty="0"/>
          </a:p>
        </p:txBody>
      </p:sp>
      <p:sp>
        <p:nvSpPr>
          <p:cNvPr id="1126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BF1D8B9-D962-4487-B053-2126E929C046}" type="slidenum">
              <a:rPr lang="en-US" smtClean="0"/>
              <a:pPr fontAlgn="base">
                <a:spcBef>
                  <a:spcPct val="0"/>
                </a:spcBef>
                <a:spcAft>
                  <a:spcPct val="0"/>
                </a:spcAft>
                <a:defRPr/>
              </a:pPr>
              <a:t>34</a:t>
            </a:fld>
            <a:endParaRPr lang="en-US" smtClean="0"/>
          </a:p>
        </p:txBody>
      </p:sp>
    </p:spTree>
    <p:extLst>
      <p:ext uri="{BB962C8B-B14F-4D97-AF65-F5344CB8AC3E}">
        <p14:creationId xmlns:p14="http://schemas.microsoft.com/office/powerpoint/2010/main" val="26977853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5072062"/>
          </a:xfrm>
        </p:spPr>
        <p:txBody>
          <a:bodyPr numCol="1"/>
          <a:lstStyle/>
          <a:p>
            <a:r>
              <a:rPr lang="en-US" sz="2000" dirty="0"/>
              <a:t>The District of Columbia Office on Aging Safe at Home program provides preventative adaptations to reduce the risk of falls in the homes of qualifying seniors and adults with disabilities</a:t>
            </a:r>
            <a:r>
              <a:rPr lang="en-US" sz="2000" dirty="0" smtClean="0"/>
              <a:t>. The program has expanded to include safety outside the home through home security cameras at no cost.</a:t>
            </a:r>
            <a:endParaRPr lang="en-US" sz="2000" dirty="0"/>
          </a:p>
          <a:p>
            <a:r>
              <a:rPr lang="en-US" sz="2000" dirty="0" smtClean="0"/>
              <a:t>In-home </a:t>
            </a:r>
            <a:r>
              <a:rPr lang="en-US" sz="2000" dirty="0"/>
              <a:t>preventative adaptations that may be provided through Safe at Home include:</a:t>
            </a:r>
          </a:p>
          <a:p>
            <a:r>
              <a:rPr lang="en-US" sz="2000" dirty="0"/>
              <a:t>    </a:t>
            </a:r>
            <a:r>
              <a:rPr lang="en-US" sz="2000" dirty="0" smtClean="0"/>
              <a:t>Handrails, </a:t>
            </a:r>
            <a:r>
              <a:rPr lang="en-US" sz="2000" dirty="0"/>
              <a:t>    </a:t>
            </a:r>
            <a:r>
              <a:rPr lang="en-US" sz="2000" dirty="0" smtClean="0"/>
              <a:t>		Grab </a:t>
            </a:r>
            <a:r>
              <a:rPr lang="en-US" sz="2000" dirty="0"/>
              <a:t>bars</a:t>
            </a:r>
          </a:p>
          <a:p>
            <a:r>
              <a:rPr lang="en-US" sz="2000" dirty="0"/>
              <a:t>    Bathtub </a:t>
            </a:r>
            <a:r>
              <a:rPr lang="en-US" sz="2000" dirty="0" smtClean="0"/>
              <a:t>cuts </a:t>
            </a:r>
            <a:r>
              <a:rPr lang="en-US" sz="2000" dirty="0"/>
              <a:t>    </a:t>
            </a:r>
            <a:r>
              <a:rPr lang="en-US" sz="2000" dirty="0" smtClean="0"/>
              <a:t>		Shower </a:t>
            </a:r>
            <a:r>
              <a:rPr lang="en-US" sz="2000" dirty="0"/>
              <a:t>seat</a:t>
            </a:r>
          </a:p>
          <a:p>
            <a:r>
              <a:rPr lang="en-US" sz="2000" dirty="0"/>
              <a:t>    Furniture </a:t>
            </a:r>
            <a:r>
              <a:rPr lang="en-US" sz="2000" dirty="0" smtClean="0"/>
              <a:t>risers </a:t>
            </a:r>
            <a:r>
              <a:rPr lang="en-US" sz="2000" dirty="0"/>
              <a:t>    </a:t>
            </a:r>
            <a:r>
              <a:rPr lang="en-US" sz="2000" dirty="0" smtClean="0"/>
              <a:t>  		Chair </a:t>
            </a:r>
            <a:r>
              <a:rPr lang="en-US" sz="2000" dirty="0"/>
              <a:t>lift</a:t>
            </a:r>
          </a:p>
          <a:p>
            <a:r>
              <a:rPr lang="en-US" sz="2000" dirty="0" smtClean="0"/>
              <a:t>Call 202-724-5626 for more </a:t>
            </a:r>
            <a:r>
              <a:rPr lang="en-US" sz="2000" dirty="0"/>
              <a:t>information on how you can apply for the Safe at Home Program.</a:t>
            </a:r>
          </a:p>
        </p:txBody>
      </p:sp>
      <p:sp>
        <p:nvSpPr>
          <p:cNvPr id="3" name="Title 2"/>
          <p:cNvSpPr>
            <a:spLocks noGrp="1"/>
          </p:cNvSpPr>
          <p:nvPr>
            <p:ph type="title"/>
          </p:nvPr>
        </p:nvSpPr>
        <p:spPr/>
        <p:txBody>
          <a:bodyPr/>
          <a:lstStyle/>
          <a:p>
            <a:r>
              <a:rPr lang="en-US" dirty="0" smtClean="0"/>
              <a:t>Safe at Home</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35</a:t>
            </a:fld>
            <a:endParaRPr lang="en-US"/>
          </a:p>
        </p:txBody>
      </p:sp>
    </p:spTree>
    <p:extLst>
      <p:ext uri="{BB962C8B-B14F-4D97-AF65-F5344CB8AC3E}">
        <p14:creationId xmlns:p14="http://schemas.microsoft.com/office/powerpoint/2010/main" val="3190444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19200"/>
            <a:ext cx="8839200" cy="5029200"/>
          </a:xfrm>
        </p:spPr>
        <p:txBody>
          <a:bodyPr/>
          <a:lstStyle/>
          <a:p>
            <a:r>
              <a:rPr lang="en-US" sz="2400" dirty="0"/>
              <a:t>DCOA partnered with D.C. Public Schools to bring together </a:t>
            </a:r>
            <a:r>
              <a:rPr lang="en-US" sz="2400" dirty="0" smtClean="0"/>
              <a:t>older adults and </a:t>
            </a:r>
            <a:r>
              <a:rPr lang="en-US" sz="2400" dirty="0"/>
              <a:t>early childhood students to work together on learning experiences in the classroom. Seniors read to students, provide one-on-one tutorials and facilitate special activities.  </a:t>
            </a:r>
            <a:endParaRPr lang="en-US" sz="2400" dirty="0" smtClean="0"/>
          </a:p>
          <a:p>
            <a:endParaRPr lang="en-US" sz="2400" dirty="0" smtClean="0"/>
          </a:p>
          <a:p>
            <a:r>
              <a:rPr lang="en-US" sz="2400" dirty="0" smtClean="0"/>
              <a:t>Genesis, DC’s first intentional </a:t>
            </a:r>
            <a:r>
              <a:rPr lang="en-US" sz="2400" dirty="0"/>
              <a:t>intergenerational </a:t>
            </a:r>
            <a:r>
              <a:rPr lang="en-US" sz="2400" dirty="0" smtClean="0"/>
              <a:t>community,</a:t>
            </a:r>
          </a:p>
          <a:p>
            <a:pPr lvl="1"/>
            <a:r>
              <a:rPr lang="en-US" sz="2200" dirty="0" smtClean="0"/>
              <a:t>DCOA developed in partnership with DC Child and Family Services</a:t>
            </a:r>
          </a:p>
          <a:p>
            <a:pPr lvl="1"/>
            <a:r>
              <a:rPr lang="en-US" sz="2200" dirty="0" smtClean="0"/>
              <a:t>Comprised of </a:t>
            </a:r>
            <a:r>
              <a:rPr lang="en-US" sz="2200" dirty="0"/>
              <a:t>27 units of affordable housing for residents from three primary groups: </a:t>
            </a:r>
            <a:endParaRPr lang="en-US" sz="2200" dirty="0" smtClean="0"/>
          </a:p>
          <a:p>
            <a:pPr lvl="2"/>
            <a:r>
              <a:rPr lang="en-US" sz="2000" dirty="0" smtClean="0"/>
              <a:t>(</a:t>
            </a:r>
            <a:r>
              <a:rPr lang="en-US" sz="2000" dirty="0"/>
              <a:t>1) young mothers transitioning from the District of Columbia foster care system and their children, </a:t>
            </a:r>
            <a:endParaRPr lang="en-US" sz="2000" dirty="0" smtClean="0"/>
          </a:p>
          <a:p>
            <a:pPr lvl="2"/>
            <a:r>
              <a:rPr lang="en-US" sz="2000" dirty="0" smtClean="0"/>
              <a:t>(</a:t>
            </a:r>
            <a:r>
              <a:rPr lang="en-US" sz="2000" dirty="0"/>
              <a:t>2) active, service-minded seniors, and </a:t>
            </a:r>
            <a:endParaRPr lang="en-US" sz="2000" dirty="0" smtClean="0"/>
          </a:p>
          <a:p>
            <a:pPr lvl="2"/>
            <a:r>
              <a:rPr lang="en-US" sz="2000" dirty="0" smtClean="0"/>
              <a:t>(</a:t>
            </a:r>
            <a:r>
              <a:rPr lang="en-US" sz="2000" dirty="0"/>
              <a:t>3) other families that are not connected with the foster care system. </a:t>
            </a:r>
          </a:p>
        </p:txBody>
      </p:sp>
      <p:sp>
        <p:nvSpPr>
          <p:cNvPr id="3" name="Title 2"/>
          <p:cNvSpPr>
            <a:spLocks noGrp="1"/>
          </p:cNvSpPr>
          <p:nvPr>
            <p:ph type="title"/>
          </p:nvPr>
        </p:nvSpPr>
        <p:spPr>
          <a:xfrm>
            <a:off x="457200" y="76200"/>
            <a:ext cx="8229600" cy="1143000"/>
          </a:xfrm>
        </p:spPr>
        <p:txBody>
          <a:bodyPr/>
          <a:lstStyle/>
          <a:p>
            <a:r>
              <a:rPr lang="en-US" dirty="0"/>
              <a:t>Intergenerational </a:t>
            </a:r>
            <a:r>
              <a:rPr lang="en-US" dirty="0" smtClean="0"/>
              <a:t>Programing</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36</a:t>
            </a:fld>
            <a:endParaRPr lang="en-US"/>
          </a:p>
        </p:txBody>
      </p:sp>
    </p:spTree>
    <p:extLst>
      <p:ext uri="{BB962C8B-B14F-4D97-AF65-F5344CB8AC3E}">
        <p14:creationId xmlns:p14="http://schemas.microsoft.com/office/powerpoint/2010/main" val="3084291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DCOA and the Elder Abuse Prevention Committee </a:t>
            </a:r>
            <a:r>
              <a:rPr lang="en-US" dirty="0" smtClean="0"/>
              <a:t>work together to implement </a:t>
            </a:r>
            <a:r>
              <a:rPr lang="en-US" dirty="0"/>
              <a:t>the “Money Smart for Older </a:t>
            </a:r>
            <a:r>
              <a:rPr lang="en-US" dirty="0" smtClean="0"/>
              <a:t>Adults,” a </a:t>
            </a:r>
            <a:r>
              <a:rPr lang="en-US" dirty="0"/>
              <a:t>consumer education program in collaboration with the U.S. Consumer Financial Protection Bureau (CFPB).  </a:t>
            </a:r>
            <a:endParaRPr lang="en-US" dirty="0" smtClean="0"/>
          </a:p>
          <a:p>
            <a:r>
              <a:rPr lang="en-US" dirty="0" smtClean="0"/>
              <a:t>This </a:t>
            </a:r>
            <a:r>
              <a:rPr lang="en-US" dirty="0"/>
              <a:t>interactive consumer education module, designed to prevent the financial exploitation of seniors, has been presented </a:t>
            </a:r>
            <a:r>
              <a:rPr lang="en-US" dirty="0" smtClean="0"/>
              <a:t>to over a thousand older adults throughout District </a:t>
            </a:r>
            <a:r>
              <a:rPr lang="en-US" dirty="0"/>
              <a:t>of Columbia, including seniors at DCOA’s six (6) senior wellness centers. </a:t>
            </a: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a:t>Money Smart for Older Adults</a:t>
            </a:r>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37</a:t>
            </a:fld>
            <a:endParaRPr lang="en-US"/>
          </a:p>
        </p:txBody>
      </p:sp>
    </p:spTree>
    <p:extLst>
      <p:ext uri="{BB962C8B-B14F-4D97-AF65-F5344CB8AC3E}">
        <p14:creationId xmlns:p14="http://schemas.microsoft.com/office/powerpoint/2010/main" val="1768003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sz="quarter" idx="1"/>
          </p:nvPr>
        </p:nvSpPr>
        <p:spPr>
          <a:xfrm>
            <a:off x="76201" y="1219201"/>
            <a:ext cx="8915400" cy="5181600"/>
          </a:xfrm>
        </p:spPr>
        <p:txBody>
          <a:bodyPr/>
          <a:lstStyle/>
          <a:p>
            <a:r>
              <a:rPr lang="en-US" sz="2400" dirty="0" smtClean="0"/>
              <a:t>During FY15, DCOA worked with leading experts to provide </a:t>
            </a:r>
            <a:r>
              <a:rPr lang="en-US" sz="2400" dirty="0"/>
              <a:t>assistance to new and emerging villages, and to </a:t>
            </a:r>
            <a:r>
              <a:rPr lang="en-US" sz="2400" dirty="0" smtClean="0"/>
              <a:t>research what </a:t>
            </a:r>
            <a:r>
              <a:rPr lang="en-US" altLang="en-US" sz="2400" dirty="0"/>
              <a:t>DCOA’s role should be in supporting </a:t>
            </a:r>
            <a:r>
              <a:rPr lang="en-US" altLang="en-US" sz="2400" dirty="0" smtClean="0"/>
              <a:t>villages.</a:t>
            </a:r>
          </a:p>
          <a:p>
            <a:pPr marL="109537" indent="0">
              <a:buNone/>
            </a:pPr>
            <a:endParaRPr lang="en-US" altLang="en-US" sz="2400" dirty="0"/>
          </a:p>
          <a:p>
            <a:r>
              <a:rPr lang="en-US" altLang="en-US" sz="2400" dirty="0" smtClean="0"/>
              <a:t>D.C. Villages </a:t>
            </a:r>
            <a:r>
              <a:rPr lang="en-US" altLang="en-US" sz="2400" dirty="0"/>
              <a:t>identified three major areas where DCOA can play an important supporting role: </a:t>
            </a:r>
          </a:p>
          <a:p>
            <a:pPr lvl="1"/>
            <a:r>
              <a:rPr lang="en-US" altLang="en-US" sz="2000" dirty="0"/>
              <a:t>Increasing Awareness: </a:t>
            </a:r>
            <a:r>
              <a:rPr lang="en-US" altLang="en-US" sz="2000" dirty="0" smtClean="0"/>
              <a:t>promote </a:t>
            </a:r>
            <a:r>
              <a:rPr lang="en-US" altLang="en-US" sz="2000" dirty="0"/>
              <a:t>connections between agencies goals and the work of the Villages.</a:t>
            </a:r>
          </a:p>
          <a:p>
            <a:pPr lvl="1"/>
            <a:r>
              <a:rPr lang="en-US" altLang="en-US" sz="2000" dirty="0"/>
              <a:t>Leverage Partnerships: </a:t>
            </a:r>
            <a:r>
              <a:rPr lang="en-US" altLang="en-US" sz="2000" dirty="0" smtClean="0"/>
              <a:t>convene </a:t>
            </a:r>
            <a:r>
              <a:rPr lang="en-US" altLang="en-US" sz="2000" dirty="0"/>
              <a:t>and connect a variety of stakeholders to define mutual goals and efficiently leverage resources.</a:t>
            </a:r>
          </a:p>
          <a:p>
            <a:pPr lvl="1"/>
            <a:r>
              <a:rPr lang="en-US" altLang="en-US" sz="2000" dirty="0"/>
              <a:t>Build Capacity: </a:t>
            </a:r>
            <a:r>
              <a:rPr lang="en-US" altLang="en-US" sz="2000" dirty="0" smtClean="0"/>
              <a:t>build </a:t>
            </a:r>
            <a:r>
              <a:rPr lang="en-US" altLang="en-US" sz="2000" dirty="0"/>
              <a:t>local leadership through assistance, training, and other connections to local funders and community resources.</a:t>
            </a:r>
          </a:p>
          <a:p>
            <a:pPr>
              <a:lnSpc>
                <a:spcPct val="80000"/>
              </a:lnSpc>
            </a:pPr>
            <a:endParaRPr lang="en-US" altLang="en-US" sz="2000" dirty="0" smtClean="0">
              <a:ea typeface="ＭＳ Ｐゴシック" pitchFamily="34" charset="-128"/>
            </a:endParaRPr>
          </a:p>
        </p:txBody>
      </p:sp>
      <p:sp>
        <p:nvSpPr>
          <p:cNvPr id="5" name="Title 2"/>
          <p:cNvSpPr>
            <a:spLocks noGrp="1"/>
          </p:cNvSpPr>
          <p:nvPr>
            <p:ph type="title"/>
          </p:nvPr>
        </p:nvSpPr>
        <p:spPr>
          <a:xfrm>
            <a:off x="457200" y="381000"/>
            <a:ext cx="8229600" cy="838200"/>
          </a:xfrm>
        </p:spPr>
        <p:txBody>
          <a:bodyPr/>
          <a:lstStyle/>
          <a:p>
            <a:pPr algn="ctr"/>
            <a:r>
              <a:rPr lang="en-US" dirty="0" smtClean="0"/>
              <a:t>D.C. Villages</a:t>
            </a:r>
            <a:endParaRPr lang="en-US" dirty="0"/>
          </a:p>
        </p:txBody>
      </p:sp>
      <p:sp>
        <p:nvSpPr>
          <p:cNvPr id="2" name="Slide Number Placeholder 1"/>
          <p:cNvSpPr>
            <a:spLocks noGrp="1"/>
          </p:cNvSpPr>
          <p:nvPr>
            <p:ph type="sldNum" sz="quarter" idx="12"/>
          </p:nvPr>
        </p:nvSpPr>
        <p:spPr/>
        <p:txBody>
          <a:bodyPr/>
          <a:lstStyle/>
          <a:p>
            <a:pPr>
              <a:defRPr/>
            </a:pPr>
            <a:fld id="{8CF173A2-216F-4FD2-8208-9851EAEF0690}" type="slidenum">
              <a:rPr lang="en-US" smtClean="0"/>
              <a:pPr>
                <a:defRPr/>
              </a:pPr>
              <a:t>38</a:t>
            </a:fld>
            <a:endParaRPr lang="en-US"/>
          </a:p>
        </p:txBody>
      </p:sp>
    </p:spTree>
    <p:extLst>
      <p:ext uri="{BB962C8B-B14F-4D97-AF65-F5344CB8AC3E}">
        <p14:creationId xmlns:p14="http://schemas.microsoft.com/office/powerpoint/2010/main" val="40444853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458200" cy="4386262"/>
          </a:xfrm>
        </p:spPr>
        <p:txBody>
          <a:bodyPr>
            <a:normAutofit/>
          </a:bodyPr>
          <a:lstStyle/>
          <a:p>
            <a:pPr marL="457200" indent="-457200" eaLnBrk="1" fontAlgn="auto" hangingPunct="1">
              <a:spcBef>
                <a:spcPts val="0"/>
              </a:spcBef>
              <a:spcAft>
                <a:spcPts val="0"/>
              </a:spcAft>
              <a:defRPr/>
            </a:pPr>
            <a:r>
              <a:rPr lang="en-US" sz="2800" dirty="0"/>
              <a:t>“Spotlight on Aging” in </a:t>
            </a:r>
            <a:r>
              <a:rPr lang="en-US" sz="2800" i="1" dirty="0"/>
              <a:t>The Beacon Newspaper</a:t>
            </a:r>
          </a:p>
          <a:p>
            <a:pPr marL="457200" indent="-457200" eaLnBrk="1" fontAlgn="auto" hangingPunct="1">
              <a:spcBef>
                <a:spcPts val="0"/>
              </a:spcBef>
              <a:spcAft>
                <a:spcPts val="0"/>
              </a:spcAft>
              <a:defRPr/>
            </a:pPr>
            <a:r>
              <a:rPr lang="en-US" sz="2800" dirty="0"/>
              <a:t>“Spotlight on Community Living” in </a:t>
            </a:r>
            <a:r>
              <a:rPr lang="en-US" sz="2800" i="1" dirty="0"/>
              <a:t>The Current Newspaper</a:t>
            </a:r>
          </a:p>
          <a:p>
            <a:pPr marL="457200" indent="-457200" eaLnBrk="1" fontAlgn="auto" hangingPunct="1">
              <a:spcBef>
                <a:spcPts val="0"/>
              </a:spcBef>
              <a:spcAft>
                <a:spcPts val="0"/>
              </a:spcAft>
              <a:defRPr/>
            </a:pPr>
            <a:r>
              <a:rPr lang="en-US" sz="2800" i="1" dirty="0"/>
              <a:t>"Director's Message" Washington Informer</a:t>
            </a:r>
          </a:p>
          <a:p>
            <a:pPr marL="457200" indent="-457200" eaLnBrk="1" fontAlgn="auto" hangingPunct="1">
              <a:spcBef>
                <a:spcPts val="0"/>
              </a:spcBef>
              <a:spcAft>
                <a:spcPts val="0"/>
              </a:spcAft>
              <a:defRPr/>
            </a:pPr>
            <a:r>
              <a:rPr lang="en-US" sz="2800" dirty="0"/>
              <a:t>Senior Zone on WYCB, 1340AM</a:t>
            </a:r>
          </a:p>
          <a:p>
            <a:pPr marL="457200" indent="-457200" eaLnBrk="1" fontAlgn="auto" hangingPunct="1">
              <a:spcBef>
                <a:spcPts val="0"/>
              </a:spcBef>
              <a:spcAft>
                <a:spcPts val="0"/>
              </a:spcAft>
              <a:defRPr/>
            </a:pPr>
            <a:r>
              <a:rPr lang="en-US" sz="2800" dirty="0"/>
              <a:t>DCOA E*News</a:t>
            </a:r>
          </a:p>
          <a:p>
            <a:pPr marL="457200" indent="-457200" eaLnBrk="1" fontAlgn="auto" hangingPunct="1">
              <a:spcBef>
                <a:spcPts val="0"/>
              </a:spcBef>
              <a:spcAft>
                <a:spcPts val="0"/>
              </a:spcAft>
              <a:defRPr/>
            </a:pPr>
            <a:r>
              <a:rPr lang="en-US" sz="2800" dirty="0"/>
              <a:t>Social Media: DCAgingNews on Facebook, Twitter, and Instagram </a:t>
            </a:r>
            <a:endParaRPr lang="en-US" dirty="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smtClean="0"/>
              <a:t>Media Outreach Initiatives</a:t>
            </a:r>
            <a:endParaRPr lang="en-US" dirty="0"/>
          </a:p>
        </p:txBody>
      </p:sp>
      <p:sp>
        <p:nvSpPr>
          <p:cNvPr id="1126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BF1D8B9-D962-4487-B053-2126E929C046}" type="slidenum">
              <a:rPr lang="en-US" smtClean="0"/>
              <a:pPr fontAlgn="base">
                <a:spcBef>
                  <a:spcPct val="0"/>
                </a:spcBef>
                <a:spcAft>
                  <a:spcPct val="0"/>
                </a:spcAft>
                <a:defRPr/>
              </a:pPr>
              <a:t>39</a:t>
            </a:fld>
            <a:endParaRPr lang="en-US" smtClean="0"/>
          </a:p>
        </p:txBody>
      </p:sp>
    </p:spTree>
    <p:extLst>
      <p:ext uri="{BB962C8B-B14F-4D97-AF65-F5344CB8AC3E}">
        <p14:creationId xmlns:p14="http://schemas.microsoft.com/office/powerpoint/2010/main" val="1472525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05800" cy="4343400"/>
          </a:xfrm>
          <a:noFill/>
          <a:ln w="9525">
            <a:noFill/>
            <a:miter lim="800000"/>
            <a:headEnd/>
            <a:tailEnd/>
          </a:ln>
        </p:spPr>
        <p:txBody>
          <a:bodyPr vert="horz" wrap="square" lIns="91440" tIns="45720" rIns="91440" bIns="45720" numCol="1" anchor="t" anchorCtr="0" compatLnSpc="1">
            <a:prstTxWarp prst="textNoShape">
              <a:avLst/>
            </a:prstTxWarp>
            <a:normAutofit fontScale="85000" lnSpcReduction="10000"/>
          </a:bodyPr>
          <a:lstStyle/>
          <a:p>
            <a:pPr marL="0" indent="0" eaLnBrk="1" fontAlgn="auto" hangingPunct="1">
              <a:lnSpc>
                <a:spcPct val="120000"/>
              </a:lnSpc>
              <a:spcBef>
                <a:spcPts val="0"/>
              </a:spcBef>
              <a:spcAft>
                <a:spcPts val="0"/>
              </a:spcAft>
              <a:buNone/>
            </a:pPr>
            <a:r>
              <a:rPr lang="en-US" dirty="0" smtClean="0"/>
              <a:t>DCOA was established by the Mayor in 1975 in order to </a:t>
            </a:r>
            <a:r>
              <a:rPr lang="en-US" dirty="0"/>
              <a:t>plan, develop, and implement programs and services for residents age 60 and </a:t>
            </a:r>
            <a:r>
              <a:rPr lang="en-US" dirty="0" smtClean="0"/>
              <a:t>older. </a:t>
            </a:r>
            <a:r>
              <a:rPr lang="en-US"/>
              <a:t>In </a:t>
            </a:r>
            <a:r>
              <a:rPr lang="en-US" smtClean="0"/>
              <a:t>2008 </a:t>
            </a:r>
            <a:r>
              <a:rPr lang="en-US" dirty="0"/>
              <a:t>DCOA expanded its scope to include services for people ages 18 and </a:t>
            </a:r>
            <a:r>
              <a:rPr lang="en-US" dirty="0" smtClean="0"/>
              <a:t>over </a:t>
            </a:r>
            <a:r>
              <a:rPr lang="en-US" dirty="0"/>
              <a:t>living with disabilities. </a:t>
            </a:r>
          </a:p>
          <a:p>
            <a:pPr marL="0" indent="0" eaLnBrk="1" fontAlgn="auto" hangingPunct="1">
              <a:lnSpc>
                <a:spcPct val="120000"/>
              </a:lnSpc>
              <a:spcBef>
                <a:spcPts val="0"/>
              </a:spcBef>
              <a:spcAft>
                <a:spcPts val="0"/>
              </a:spcAft>
              <a:buNone/>
            </a:pPr>
            <a:endParaRPr lang="en-US" dirty="0"/>
          </a:p>
          <a:p>
            <a:pPr marL="0" indent="0" eaLnBrk="1" fontAlgn="auto" hangingPunct="1">
              <a:lnSpc>
                <a:spcPct val="120000"/>
              </a:lnSpc>
              <a:spcBef>
                <a:spcPts val="0"/>
              </a:spcBef>
              <a:spcAft>
                <a:spcPts val="0"/>
              </a:spcAft>
              <a:buNone/>
            </a:pPr>
            <a:r>
              <a:rPr lang="en-US" dirty="0"/>
              <a:t>DCOA </a:t>
            </a:r>
            <a:r>
              <a:rPr lang="en-US" dirty="0" smtClean="0"/>
              <a:t>operates </a:t>
            </a:r>
            <a:r>
              <a:rPr lang="en-US" dirty="0"/>
              <a:t>the Aging and Disability Resource </a:t>
            </a:r>
            <a:r>
              <a:rPr lang="en-US" dirty="0" smtClean="0"/>
              <a:t>Center (ADRC</a:t>
            </a:r>
            <a:r>
              <a:rPr lang="en-US" dirty="0"/>
              <a:t>) and </a:t>
            </a:r>
            <a:r>
              <a:rPr lang="en-US" dirty="0" smtClean="0"/>
              <a:t>funds the </a:t>
            </a:r>
            <a:r>
              <a:rPr lang="en-US" dirty="0"/>
              <a:t>Senior Service Network, which together consist of more than 20 community-based nonprofit organizations, operating more than </a:t>
            </a:r>
            <a:r>
              <a:rPr lang="en-US" dirty="0" smtClean="0"/>
              <a:t>40 </a:t>
            </a:r>
            <a:r>
              <a:rPr lang="en-US" dirty="0"/>
              <a:t>programs for older District residents (age 60 and older), people </a:t>
            </a:r>
            <a:r>
              <a:rPr lang="en-US" dirty="0" smtClean="0"/>
              <a:t>with </a:t>
            </a:r>
            <a:r>
              <a:rPr lang="en-US" dirty="0"/>
              <a:t>disabilities (age 18-59), and their caregivers.</a:t>
            </a:r>
          </a:p>
          <a:p>
            <a:pPr marL="0" indent="0" eaLnBrk="1" fontAlgn="auto" hangingPunct="1">
              <a:lnSpc>
                <a:spcPct val="120000"/>
              </a:lnSpc>
              <a:spcBef>
                <a:spcPts val="0"/>
              </a:spcBef>
              <a:spcAft>
                <a:spcPts val="0"/>
              </a:spcAft>
              <a:buNone/>
            </a:pPr>
            <a:endParaRPr lang="en-US" dirty="0" smtClean="0"/>
          </a:p>
          <a:p>
            <a:pPr marL="0" indent="0" eaLnBrk="1" fontAlgn="auto" hangingPunct="1">
              <a:lnSpc>
                <a:spcPct val="120000"/>
              </a:lnSpc>
              <a:spcBef>
                <a:spcPts val="0"/>
              </a:spcBef>
              <a:spcAft>
                <a:spcPts val="0"/>
              </a:spcAft>
              <a:buNone/>
            </a:pPr>
            <a:endParaRPr lang="en-US" dirty="0"/>
          </a:p>
          <a:p>
            <a:pPr marL="0" indent="0" eaLnBrk="1" fontAlgn="auto" hangingPunct="1">
              <a:lnSpc>
                <a:spcPct val="120000"/>
              </a:lnSpc>
              <a:spcBef>
                <a:spcPts val="0"/>
              </a:spcBef>
              <a:spcAft>
                <a:spcPts val="0"/>
              </a:spcAft>
              <a:buNone/>
            </a:pPr>
            <a:endParaRPr lang="en-US" dirty="0"/>
          </a:p>
          <a:p>
            <a:pPr marL="0" indent="0" eaLnBrk="1" fontAlgn="auto" hangingPunct="1">
              <a:lnSpc>
                <a:spcPct val="120000"/>
              </a:lnSpc>
              <a:spcBef>
                <a:spcPts val="0"/>
              </a:spcBef>
              <a:spcAft>
                <a:spcPts val="0"/>
              </a:spcAft>
              <a:buNone/>
            </a:pPr>
            <a:endParaRPr lang="en-US" dirty="0"/>
          </a:p>
        </p:txBody>
      </p:sp>
      <p:sp>
        <p:nvSpPr>
          <p:cNvPr id="2" name="Title 1"/>
          <p:cNvSpPr>
            <a:spLocks noGrp="1"/>
          </p:cNvSpPr>
          <p:nvPr>
            <p:ph type="title"/>
          </p:nvPr>
        </p:nvSpPr>
        <p:spPr/>
        <p:txBody>
          <a:bodyPr/>
          <a:lstStyle/>
          <a:p>
            <a:pPr algn="ctr" eaLnBrk="1" fontAlgn="auto" hangingPunct="1">
              <a:spcAft>
                <a:spcPts val="0"/>
              </a:spcAft>
              <a:defRPr/>
            </a:pPr>
            <a:r>
              <a:rPr lang="en-US" dirty="0" smtClean="0"/>
              <a:t>About DCOA</a:t>
            </a:r>
            <a:endParaRPr lang="en-US" dirty="0"/>
          </a:p>
        </p:txBody>
      </p:sp>
      <p:sp>
        <p:nvSpPr>
          <p:cNvPr id="10244"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5994B5A1-8EDB-439F-9EBB-7ACB8CF7F042}" type="slidenum">
              <a:rPr lang="en-US" smtClean="0"/>
              <a:pPr fontAlgn="base">
                <a:spcBef>
                  <a:spcPct val="0"/>
                </a:spcBef>
                <a:spcAft>
                  <a:spcPct val="0"/>
                </a:spcAft>
                <a:defRPr/>
              </a:pPr>
              <a:t>4</a:t>
            </a:fld>
            <a:endParaRPr lang="en-US" dirty="0" smtClean="0"/>
          </a:p>
        </p:txBody>
      </p:sp>
    </p:spTree>
    <p:extLst>
      <p:ext uri="{BB962C8B-B14F-4D97-AF65-F5344CB8AC3E}">
        <p14:creationId xmlns:p14="http://schemas.microsoft.com/office/powerpoint/2010/main" val="4181368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normAutofit/>
          </a:bodyPr>
          <a:lstStyle/>
          <a:p>
            <a:pPr algn="ctr"/>
            <a:r>
              <a:rPr lang="en-US" dirty="0" smtClean="0"/>
              <a:t>D.C. Statistics</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04580606"/>
              </p:ext>
            </p:extLst>
          </p:nvPr>
        </p:nvGraphicFramePr>
        <p:xfrm>
          <a:off x="1524000" y="2133600"/>
          <a:ext cx="6096000" cy="4241798"/>
        </p:xfrm>
        <a:graphic>
          <a:graphicData uri="http://schemas.openxmlformats.org/drawingml/2006/table">
            <a:tbl>
              <a:tblPr firstRow="1" bandRow="1">
                <a:tableStyleId>{2D5ABB26-0587-4C30-8999-92F81FD0307C}</a:tableStyleId>
              </a:tblPr>
              <a:tblGrid>
                <a:gridCol w="2032000"/>
                <a:gridCol w="2032000"/>
                <a:gridCol w="2032000"/>
              </a:tblGrid>
              <a:tr h="385618">
                <a:tc>
                  <a:txBody>
                    <a:bodyPr/>
                    <a:lstStyle/>
                    <a:p>
                      <a:pPr algn="ctr"/>
                      <a:r>
                        <a:rPr lang="en-US" b="1" dirty="0" smtClean="0"/>
                        <a:t>WARD</a:t>
                      </a:r>
                      <a:endParaRPr lang="en-US" b="1" dirty="0"/>
                    </a:p>
                  </a:txBody>
                  <a:tcPr anchor="ctr"/>
                </a:tc>
                <a:tc>
                  <a:txBody>
                    <a:bodyPr/>
                    <a:lstStyle/>
                    <a:p>
                      <a:pPr algn="ctr"/>
                      <a:r>
                        <a:rPr lang="en-US" b="1" dirty="0" smtClean="0"/>
                        <a:t>NUMBER</a:t>
                      </a:r>
                      <a:r>
                        <a:rPr lang="en-US" sz="1200" b="1" baseline="50000" dirty="0" smtClean="0"/>
                        <a:t>**</a:t>
                      </a:r>
                      <a:endParaRPr lang="en-US" sz="1200" b="1" baseline="50000" dirty="0"/>
                    </a:p>
                  </a:txBody>
                  <a:tcPr anchor="ctr"/>
                </a:tc>
                <a:tc>
                  <a:txBody>
                    <a:bodyPr/>
                    <a:lstStyle/>
                    <a:p>
                      <a:pPr algn="ctr"/>
                      <a:r>
                        <a:rPr lang="en-US" b="1" dirty="0" smtClean="0"/>
                        <a:t>PERCENTAGE</a:t>
                      </a:r>
                      <a:r>
                        <a:rPr lang="en-US" sz="1200" b="1" baseline="50000" dirty="0" smtClean="0"/>
                        <a:t>**</a:t>
                      </a:r>
                      <a:endParaRPr lang="en-US" sz="1200" b="1" baseline="50000" dirty="0"/>
                    </a:p>
                  </a:txBody>
                  <a:tcPr anchor="ctr"/>
                </a:tc>
              </a:tr>
              <a:tr h="385618">
                <a:tc>
                  <a:txBody>
                    <a:bodyPr/>
                    <a:lstStyle/>
                    <a:p>
                      <a:pPr algn="ctr"/>
                      <a:r>
                        <a:rPr lang="en-US" dirty="0" smtClean="0"/>
                        <a:t>1</a:t>
                      </a:r>
                      <a:endParaRPr lang="en-US" dirty="0"/>
                    </a:p>
                  </a:txBody>
                  <a:tcPr anchor="ctr"/>
                </a:tc>
                <a:tc>
                  <a:txBody>
                    <a:bodyPr/>
                    <a:lstStyle/>
                    <a:p>
                      <a:pPr algn="ctr"/>
                      <a:r>
                        <a:rPr lang="en-US" dirty="0" smtClean="0"/>
                        <a:t>9,441</a:t>
                      </a:r>
                      <a:endParaRPr lang="en-US" dirty="0"/>
                    </a:p>
                  </a:txBody>
                  <a:tcPr anchor="ctr"/>
                </a:tc>
                <a:tc>
                  <a:txBody>
                    <a:bodyPr/>
                    <a:lstStyle/>
                    <a:p>
                      <a:pPr algn="ctr"/>
                      <a:r>
                        <a:rPr lang="en-US" dirty="0" smtClean="0"/>
                        <a:t>8.8%</a:t>
                      </a:r>
                      <a:endParaRPr lang="en-US" dirty="0"/>
                    </a:p>
                  </a:txBody>
                  <a:tcPr anchor="ctr"/>
                </a:tc>
              </a:tr>
              <a:tr h="385618">
                <a:tc>
                  <a:txBody>
                    <a:bodyPr/>
                    <a:lstStyle/>
                    <a:p>
                      <a:pPr algn="ctr"/>
                      <a:r>
                        <a:rPr lang="en-US" dirty="0" smtClean="0"/>
                        <a:t>2</a:t>
                      </a:r>
                      <a:endParaRPr lang="en-US" dirty="0"/>
                    </a:p>
                  </a:txBody>
                  <a:tcPr anchor="ctr"/>
                </a:tc>
                <a:tc>
                  <a:txBody>
                    <a:bodyPr/>
                    <a:lstStyle/>
                    <a:p>
                      <a:pPr algn="ctr"/>
                      <a:r>
                        <a:rPr lang="en-US" dirty="0" smtClean="0"/>
                        <a:t>11,058</a:t>
                      </a:r>
                      <a:endParaRPr lang="en-US" dirty="0"/>
                    </a:p>
                  </a:txBody>
                  <a:tcPr anchor="ctr"/>
                </a:tc>
                <a:tc>
                  <a:txBody>
                    <a:bodyPr/>
                    <a:lstStyle/>
                    <a:p>
                      <a:pPr algn="ctr"/>
                      <a:r>
                        <a:rPr lang="en-US" dirty="0" smtClean="0"/>
                        <a:t>10.3%</a:t>
                      </a:r>
                      <a:endParaRPr lang="en-US" dirty="0"/>
                    </a:p>
                  </a:txBody>
                  <a:tcPr anchor="ctr"/>
                </a:tc>
              </a:tr>
              <a:tr h="385618">
                <a:tc>
                  <a:txBody>
                    <a:bodyPr/>
                    <a:lstStyle/>
                    <a:p>
                      <a:pPr algn="ctr"/>
                      <a:r>
                        <a:rPr lang="en-US" dirty="0" smtClean="0"/>
                        <a:t>3</a:t>
                      </a:r>
                      <a:endParaRPr lang="en-US" dirty="0"/>
                    </a:p>
                  </a:txBody>
                  <a:tcPr anchor="ctr"/>
                </a:tc>
                <a:tc>
                  <a:txBody>
                    <a:bodyPr/>
                    <a:lstStyle/>
                    <a:p>
                      <a:pPr algn="ctr"/>
                      <a:r>
                        <a:rPr lang="en-US" dirty="0" smtClean="0"/>
                        <a:t>17,581</a:t>
                      </a:r>
                      <a:endParaRPr lang="en-US" dirty="0"/>
                    </a:p>
                  </a:txBody>
                  <a:tcPr anchor="ctr"/>
                </a:tc>
                <a:tc>
                  <a:txBody>
                    <a:bodyPr/>
                    <a:lstStyle/>
                    <a:p>
                      <a:pPr algn="ctr"/>
                      <a:r>
                        <a:rPr lang="en-US" dirty="0" smtClean="0"/>
                        <a:t>16.3%</a:t>
                      </a:r>
                      <a:endParaRPr lang="en-US" dirty="0"/>
                    </a:p>
                  </a:txBody>
                  <a:tcPr anchor="ctr"/>
                </a:tc>
              </a:tr>
              <a:tr h="385618">
                <a:tc>
                  <a:txBody>
                    <a:bodyPr/>
                    <a:lstStyle/>
                    <a:p>
                      <a:pPr algn="ctr"/>
                      <a:r>
                        <a:rPr lang="en-US" dirty="0" smtClean="0"/>
                        <a:t>4</a:t>
                      </a:r>
                      <a:endParaRPr lang="en-US" dirty="0"/>
                    </a:p>
                  </a:txBody>
                  <a:tcPr anchor="ctr"/>
                </a:tc>
                <a:tc>
                  <a:txBody>
                    <a:bodyPr/>
                    <a:lstStyle/>
                    <a:p>
                      <a:pPr algn="ctr"/>
                      <a:r>
                        <a:rPr lang="en-US" dirty="0" smtClean="0"/>
                        <a:t>16,771</a:t>
                      </a:r>
                      <a:endParaRPr lang="en-US" dirty="0"/>
                    </a:p>
                  </a:txBody>
                  <a:tcPr anchor="ctr"/>
                </a:tc>
                <a:tc>
                  <a:txBody>
                    <a:bodyPr/>
                    <a:lstStyle/>
                    <a:p>
                      <a:pPr algn="ctr"/>
                      <a:r>
                        <a:rPr lang="en-US" dirty="0" smtClean="0"/>
                        <a:t>15.6%</a:t>
                      </a:r>
                      <a:endParaRPr lang="en-US" dirty="0"/>
                    </a:p>
                  </a:txBody>
                  <a:tcPr anchor="ctr"/>
                </a:tc>
              </a:tr>
              <a:tr h="385618">
                <a:tc>
                  <a:txBody>
                    <a:bodyPr/>
                    <a:lstStyle/>
                    <a:p>
                      <a:pPr algn="ctr"/>
                      <a:r>
                        <a:rPr lang="en-US" dirty="0" smtClean="0"/>
                        <a:t>5</a:t>
                      </a:r>
                      <a:endParaRPr lang="en-US" dirty="0"/>
                    </a:p>
                  </a:txBody>
                  <a:tcPr anchor="ctr"/>
                </a:tc>
                <a:tc>
                  <a:txBody>
                    <a:bodyPr/>
                    <a:lstStyle/>
                    <a:p>
                      <a:pPr algn="ctr"/>
                      <a:r>
                        <a:rPr lang="en-US" dirty="0" smtClean="0"/>
                        <a:t>15,204</a:t>
                      </a:r>
                      <a:endParaRPr lang="en-US" dirty="0"/>
                    </a:p>
                  </a:txBody>
                  <a:tcPr anchor="ctr"/>
                </a:tc>
                <a:tc>
                  <a:txBody>
                    <a:bodyPr/>
                    <a:lstStyle/>
                    <a:p>
                      <a:pPr algn="ctr"/>
                      <a:r>
                        <a:rPr lang="en-US" dirty="0" smtClean="0"/>
                        <a:t>14.1%</a:t>
                      </a:r>
                      <a:endParaRPr lang="en-US" dirty="0"/>
                    </a:p>
                  </a:txBody>
                  <a:tcPr anchor="ctr"/>
                </a:tc>
              </a:tr>
              <a:tr h="385618">
                <a:tc>
                  <a:txBody>
                    <a:bodyPr/>
                    <a:lstStyle/>
                    <a:p>
                      <a:pPr algn="ctr"/>
                      <a:r>
                        <a:rPr lang="en-US" dirty="0" smtClean="0"/>
                        <a:t>6</a:t>
                      </a:r>
                      <a:endParaRPr lang="en-US" dirty="0"/>
                    </a:p>
                  </a:txBody>
                  <a:tcPr anchor="ctr"/>
                </a:tc>
                <a:tc>
                  <a:txBody>
                    <a:bodyPr/>
                    <a:lstStyle/>
                    <a:p>
                      <a:pPr algn="ctr"/>
                      <a:r>
                        <a:rPr lang="en-US" dirty="0" smtClean="0"/>
                        <a:t>13,848</a:t>
                      </a:r>
                      <a:endParaRPr lang="en-US" dirty="0"/>
                    </a:p>
                  </a:txBody>
                  <a:tcPr anchor="ctr"/>
                </a:tc>
                <a:tc>
                  <a:txBody>
                    <a:bodyPr/>
                    <a:lstStyle/>
                    <a:p>
                      <a:pPr algn="ctr"/>
                      <a:r>
                        <a:rPr lang="en-US" dirty="0" smtClean="0"/>
                        <a:t>12.9%</a:t>
                      </a:r>
                      <a:endParaRPr lang="en-US" dirty="0"/>
                    </a:p>
                  </a:txBody>
                  <a:tcPr anchor="ctr"/>
                </a:tc>
              </a:tr>
              <a:tr h="385618">
                <a:tc>
                  <a:txBody>
                    <a:bodyPr/>
                    <a:lstStyle/>
                    <a:p>
                      <a:pPr algn="ctr"/>
                      <a:r>
                        <a:rPr lang="en-US" dirty="0" smtClean="0"/>
                        <a:t>7</a:t>
                      </a:r>
                      <a:endParaRPr lang="en-US" dirty="0"/>
                    </a:p>
                  </a:txBody>
                  <a:tcPr anchor="ctr"/>
                </a:tc>
                <a:tc>
                  <a:txBody>
                    <a:bodyPr/>
                    <a:lstStyle/>
                    <a:p>
                      <a:pPr algn="ctr"/>
                      <a:r>
                        <a:rPr lang="en-US" dirty="0" smtClean="0"/>
                        <a:t>14,200</a:t>
                      </a:r>
                      <a:endParaRPr lang="en-US" dirty="0"/>
                    </a:p>
                  </a:txBody>
                  <a:tcPr anchor="ctr"/>
                </a:tc>
                <a:tc>
                  <a:txBody>
                    <a:bodyPr/>
                    <a:lstStyle/>
                    <a:p>
                      <a:pPr algn="ctr"/>
                      <a:r>
                        <a:rPr lang="en-US" dirty="0" smtClean="0"/>
                        <a:t>13.2%</a:t>
                      </a:r>
                      <a:endParaRPr lang="en-US" dirty="0"/>
                    </a:p>
                  </a:txBody>
                  <a:tcPr anchor="ctr"/>
                </a:tc>
              </a:tr>
              <a:tr h="385618">
                <a:tc>
                  <a:txBody>
                    <a:bodyPr/>
                    <a:lstStyle/>
                    <a:p>
                      <a:pPr algn="ctr"/>
                      <a:r>
                        <a:rPr lang="en-US" dirty="0" smtClean="0"/>
                        <a:t>8</a:t>
                      </a:r>
                      <a:endParaRPr lang="en-US" dirty="0"/>
                    </a:p>
                  </a:txBody>
                  <a:tcPr anchor="ctr"/>
                </a:tc>
                <a:tc>
                  <a:txBody>
                    <a:bodyPr/>
                    <a:lstStyle/>
                    <a:p>
                      <a:pPr algn="ctr"/>
                      <a:r>
                        <a:rPr lang="en-US" dirty="0" smtClean="0"/>
                        <a:t>9,589</a:t>
                      </a:r>
                      <a:endParaRPr lang="en-US" dirty="0"/>
                    </a:p>
                  </a:txBody>
                  <a:tcPr anchor="ctr"/>
                </a:tc>
                <a:tc>
                  <a:txBody>
                    <a:bodyPr/>
                    <a:lstStyle/>
                    <a:p>
                      <a:pPr algn="ctr"/>
                      <a:r>
                        <a:rPr lang="en-US" dirty="0" smtClean="0"/>
                        <a:t>8.9%</a:t>
                      </a:r>
                      <a:endParaRPr lang="en-US" dirty="0"/>
                    </a:p>
                  </a:txBody>
                  <a:tcPr anchor="ctr"/>
                </a:tc>
              </a:tr>
              <a:tr h="385618">
                <a:tc>
                  <a:txBody>
                    <a:bodyPr/>
                    <a:lstStyle/>
                    <a:p>
                      <a:pPr algn="ctr"/>
                      <a:endParaRPr lang="en-US" b="1" dirty="0"/>
                    </a:p>
                  </a:txBody>
                  <a:tcPr anchor="ctr"/>
                </a:tc>
                <a:tc>
                  <a:txBody>
                    <a:bodyPr/>
                    <a:lstStyle/>
                    <a:p>
                      <a:pPr algn="ctr"/>
                      <a:endParaRPr lang="en-US" b="1" dirty="0"/>
                    </a:p>
                  </a:txBody>
                  <a:tcPr anchor="ctr"/>
                </a:tc>
                <a:tc>
                  <a:txBody>
                    <a:bodyPr/>
                    <a:lstStyle/>
                    <a:p>
                      <a:pPr algn="ctr"/>
                      <a:endParaRPr lang="en-US" b="1" dirty="0"/>
                    </a:p>
                  </a:txBody>
                  <a:tcPr anchor="ctr"/>
                </a:tc>
              </a:tr>
              <a:tr h="385618">
                <a:tc gridSpan="3">
                  <a:txBody>
                    <a:bodyPr/>
                    <a:lstStyle/>
                    <a:p>
                      <a:pPr algn="ctr"/>
                      <a:endParaRPr lang="en-US" sz="1600" b="0" dirty="0"/>
                    </a:p>
                  </a:txBody>
                  <a:tcPr anchor="ctr"/>
                </a:tc>
                <a:tc hMerge="1">
                  <a:txBody>
                    <a:bodyPr/>
                    <a:lstStyle/>
                    <a:p>
                      <a:pPr algn="ctr"/>
                      <a:endParaRPr lang="en-US" b="1" dirty="0"/>
                    </a:p>
                  </a:txBody>
                  <a:tcPr/>
                </a:tc>
                <a:tc hMerge="1">
                  <a:txBody>
                    <a:bodyPr/>
                    <a:lstStyle/>
                    <a:p>
                      <a:pPr algn="ctr"/>
                      <a:endParaRPr lang="en-US" b="1" dirty="0"/>
                    </a:p>
                  </a:txBody>
                  <a:tcPr/>
                </a:tc>
              </a:tr>
            </a:tbl>
          </a:graphicData>
        </a:graphic>
      </p:graphicFrame>
      <p:sp>
        <p:nvSpPr>
          <p:cNvPr id="5" name="Content Placeholder 2"/>
          <p:cNvSpPr>
            <a:spLocks noGrp="1"/>
          </p:cNvSpPr>
          <p:nvPr>
            <p:ph idx="1"/>
          </p:nvPr>
        </p:nvSpPr>
        <p:spPr>
          <a:xfrm>
            <a:off x="457200" y="1143000"/>
            <a:ext cx="8305800" cy="762000"/>
          </a:xfrm>
        </p:spPr>
        <p:txBody>
          <a:bodyPr>
            <a:noAutofit/>
          </a:bodyPr>
          <a:lstStyle/>
          <a:p>
            <a:pPr marL="0" indent="0" algn="ctr" eaLnBrk="1" fontAlgn="auto" hangingPunct="1">
              <a:lnSpc>
                <a:spcPct val="120000"/>
              </a:lnSpc>
              <a:spcBef>
                <a:spcPts val="0"/>
              </a:spcBef>
              <a:spcAft>
                <a:spcPts val="0"/>
              </a:spcAft>
              <a:buNone/>
              <a:defRPr/>
            </a:pPr>
            <a:r>
              <a:rPr lang="en-US" sz="2100" dirty="0" smtClean="0"/>
              <a:t>Roughly 107,117</a:t>
            </a:r>
            <a:r>
              <a:rPr lang="en-US" sz="1600" baseline="50000" dirty="0" smtClean="0"/>
              <a:t>*</a:t>
            </a:r>
            <a:r>
              <a:rPr lang="en-US" sz="2100" dirty="0" smtClean="0"/>
              <a:t> District residents are age 60 or over, </a:t>
            </a:r>
          </a:p>
          <a:p>
            <a:pPr marL="0" indent="0" algn="ctr" eaLnBrk="1" fontAlgn="auto" hangingPunct="1">
              <a:lnSpc>
                <a:spcPct val="120000"/>
              </a:lnSpc>
              <a:spcBef>
                <a:spcPts val="0"/>
              </a:spcBef>
              <a:spcAft>
                <a:spcPts val="0"/>
              </a:spcAft>
              <a:buNone/>
              <a:defRPr/>
            </a:pPr>
            <a:r>
              <a:rPr lang="en-US" sz="2100" dirty="0" smtClean="0"/>
              <a:t>which makes up 16.3% of the total District population.</a:t>
            </a:r>
            <a:endParaRPr lang="en-US" sz="2100" baseline="30000" dirty="0" smtClean="0"/>
          </a:p>
        </p:txBody>
      </p:sp>
      <p:sp>
        <p:nvSpPr>
          <p:cNvPr id="7" name="Content Placeholder 2"/>
          <p:cNvSpPr txBox="1">
            <a:spLocks/>
          </p:cNvSpPr>
          <p:nvPr/>
        </p:nvSpPr>
        <p:spPr bwMode="auto">
          <a:xfrm>
            <a:off x="1981200" y="5715000"/>
            <a:ext cx="54102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eaLnBrk="1" fontAlgn="auto" hangingPunct="1">
              <a:lnSpc>
                <a:spcPct val="120000"/>
              </a:lnSpc>
              <a:spcBef>
                <a:spcPts val="0"/>
              </a:spcBef>
              <a:spcAft>
                <a:spcPts val="0"/>
              </a:spcAft>
              <a:buNone/>
              <a:defRPr/>
            </a:pPr>
            <a:r>
              <a:rPr lang="en-US" sz="1100" dirty="0" smtClean="0"/>
              <a:t>*Based on Census’ American Community Survey using 2014 data. </a:t>
            </a:r>
          </a:p>
          <a:p>
            <a:pPr marL="0" indent="0" eaLnBrk="1" fontAlgn="auto" hangingPunct="1">
              <a:lnSpc>
                <a:spcPct val="120000"/>
              </a:lnSpc>
              <a:spcBef>
                <a:spcPts val="0"/>
              </a:spcBef>
              <a:spcAft>
                <a:spcPts val="0"/>
              </a:spcAft>
              <a:buNone/>
              <a:defRPr/>
            </a:pPr>
            <a:r>
              <a:rPr lang="en-US" sz="1100" dirty="0"/>
              <a:t>**Source: District of Columbia Office of Planning/State Data Center, September  8, 2015</a:t>
            </a:r>
          </a:p>
        </p:txBody>
      </p:sp>
    </p:spTree>
    <p:extLst>
      <p:ext uri="{BB962C8B-B14F-4D97-AF65-F5344CB8AC3E}">
        <p14:creationId xmlns:p14="http://schemas.microsoft.com/office/powerpoint/2010/main" val="2430243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4386262"/>
          </a:xfrm>
        </p:spPr>
        <p:txBody>
          <a:bodyPr>
            <a:normAutofit fontScale="92500"/>
          </a:bodyPr>
          <a:lstStyle/>
          <a:p>
            <a:pPr marL="457200" indent="-457200" eaLnBrk="1" fontAlgn="auto" hangingPunct="1">
              <a:spcBef>
                <a:spcPts val="0"/>
              </a:spcBef>
              <a:spcAft>
                <a:spcPts val="0"/>
              </a:spcAft>
              <a:defRPr/>
            </a:pPr>
            <a:r>
              <a:rPr lang="en-US" dirty="0"/>
              <a:t>DCOA’s Senior Service Network consists of more than 20 community-based nonprofit organizations </a:t>
            </a:r>
            <a:r>
              <a:rPr lang="en-US" dirty="0" smtClean="0"/>
              <a:t>funded by DCOA, thus grantees that </a:t>
            </a:r>
            <a:r>
              <a:rPr lang="en-US" dirty="0"/>
              <a:t>operate more than </a:t>
            </a:r>
            <a:r>
              <a:rPr lang="en-US" dirty="0" smtClean="0"/>
              <a:t>40 </a:t>
            </a:r>
            <a:r>
              <a:rPr lang="en-US" dirty="0"/>
              <a:t>programs for senior </a:t>
            </a:r>
            <a:r>
              <a:rPr lang="en-US" dirty="0" smtClean="0"/>
              <a:t>citizens, people </a:t>
            </a:r>
            <a:r>
              <a:rPr lang="en-US" dirty="0"/>
              <a:t>with </a:t>
            </a:r>
            <a:r>
              <a:rPr lang="en-US" dirty="0" smtClean="0"/>
              <a:t>disabilities, and their caregivers</a:t>
            </a:r>
            <a:r>
              <a:rPr lang="en-US" sz="2800" dirty="0" smtClean="0"/>
              <a:t>.</a:t>
            </a:r>
          </a:p>
          <a:p>
            <a:pPr marL="457200" indent="-457200" eaLnBrk="1" fontAlgn="auto" hangingPunct="1">
              <a:spcBef>
                <a:spcPts val="0"/>
              </a:spcBef>
              <a:spcAft>
                <a:spcPts val="0"/>
              </a:spcAft>
              <a:defRPr/>
            </a:pPr>
            <a:endParaRPr lang="en-US" sz="2800" dirty="0"/>
          </a:p>
          <a:p>
            <a:pPr marL="457200" indent="-457200" eaLnBrk="1" fontAlgn="auto" hangingPunct="1">
              <a:spcBef>
                <a:spcPts val="0"/>
              </a:spcBef>
              <a:spcAft>
                <a:spcPts val="0"/>
              </a:spcAft>
              <a:defRPr/>
            </a:pPr>
            <a:r>
              <a:rPr lang="en-US" dirty="0" smtClean="0"/>
              <a:t>The ADRC works </a:t>
            </a:r>
            <a:r>
              <a:rPr lang="en-US" dirty="0"/>
              <a:t>closely </a:t>
            </a:r>
            <a:r>
              <a:rPr lang="en-US" dirty="0" smtClean="0"/>
              <a:t>with DCOA grantees, including referral, case collaboration, and professional development</a:t>
            </a:r>
            <a:r>
              <a:rPr lang="en-US" sz="2800" dirty="0" smtClean="0"/>
              <a:t>.</a:t>
            </a:r>
          </a:p>
          <a:p>
            <a:pPr marL="457200" indent="-457200" eaLnBrk="1" fontAlgn="auto" hangingPunct="1">
              <a:spcBef>
                <a:spcPts val="0"/>
              </a:spcBef>
              <a:spcAft>
                <a:spcPts val="0"/>
              </a:spcAft>
              <a:defRPr/>
            </a:pPr>
            <a:endParaRPr lang="en-US" sz="2800" dirty="0" smtClean="0"/>
          </a:p>
          <a:p>
            <a:pPr marL="457200" indent="-457200" eaLnBrk="1" fontAlgn="auto" hangingPunct="1">
              <a:spcBef>
                <a:spcPts val="0"/>
              </a:spcBef>
              <a:spcAft>
                <a:spcPts val="0"/>
              </a:spcAft>
              <a:defRPr/>
            </a:pPr>
            <a:r>
              <a:rPr lang="en-US" dirty="0"/>
              <a:t>Eligibility requirements apply to many of the following services, and are offered at no cost to the D.C. resident, for a fee, on a sliding scale, or with a voluntary contribution.</a:t>
            </a:r>
          </a:p>
          <a:p>
            <a:pPr marL="457200" indent="-457200" eaLnBrk="1" fontAlgn="auto" hangingPunct="1">
              <a:spcBef>
                <a:spcPts val="0"/>
              </a:spcBef>
              <a:spcAft>
                <a:spcPts val="0"/>
              </a:spcAft>
              <a:defRPr/>
            </a:pPr>
            <a:endParaRPr lang="en-US" dirty="0" smtClean="0"/>
          </a:p>
          <a:p>
            <a:pPr marL="0" indent="0" eaLnBrk="1" fontAlgn="auto" hangingPunct="1">
              <a:spcBef>
                <a:spcPts val="0"/>
              </a:spcBef>
              <a:spcAft>
                <a:spcPts val="0"/>
              </a:spcAft>
              <a:buNone/>
              <a:defRPr/>
            </a:pPr>
            <a:endParaRPr lang="en-US" dirty="0"/>
          </a:p>
          <a:p>
            <a:pPr marL="0" indent="0" eaLnBrk="1" fontAlgn="auto" hangingPunct="1">
              <a:spcBef>
                <a:spcPts val="0"/>
              </a:spcBef>
              <a:spcAft>
                <a:spcPts val="0"/>
              </a:spcAft>
              <a:buNone/>
              <a:defRPr/>
            </a:pPr>
            <a:endParaRPr lang="en-US" dirty="0"/>
          </a:p>
          <a:p>
            <a:pPr marL="0" indent="0" eaLnBrk="1" fontAlgn="auto" hangingPunct="1">
              <a:spcBef>
                <a:spcPts val="0"/>
              </a:spcBef>
              <a:spcAft>
                <a:spcPts val="0"/>
              </a:spcAft>
              <a:buNone/>
              <a:defRPr/>
            </a:pPr>
            <a:endParaRPr lang="en-US" dirty="0" smtClean="0"/>
          </a:p>
          <a:p>
            <a:pPr marL="365760" indent="-256032" eaLnBrk="1" fontAlgn="auto" hangingPunct="1">
              <a:spcAft>
                <a:spcPts val="0"/>
              </a:spcAft>
              <a:buFont typeface="Wingdings 3"/>
              <a:buChar char=""/>
              <a:defRPr/>
            </a:pPr>
            <a:endParaRPr lang="en-US" dirty="0"/>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smtClean="0"/>
              <a:t>SSN Overview </a:t>
            </a:r>
            <a:endParaRPr lang="en-US" dirty="0"/>
          </a:p>
        </p:txBody>
      </p:sp>
      <p:sp>
        <p:nvSpPr>
          <p:cNvPr id="1126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BF1D8B9-D962-4487-B053-2126E929C046}" type="slidenum">
              <a:rPr lang="en-US" smtClean="0"/>
              <a:pPr fontAlgn="base">
                <a:spcBef>
                  <a:spcPct val="0"/>
                </a:spcBef>
                <a:spcAft>
                  <a:spcPct val="0"/>
                </a:spcAft>
                <a:defRPr/>
              </a:pPr>
              <a:t>6</a:t>
            </a:fld>
            <a:endParaRPr lang="en-US" smtClean="0"/>
          </a:p>
        </p:txBody>
      </p:sp>
    </p:spTree>
    <p:extLst>
      <p:ext uri="{BB962C8B-B14F-4D97-AF65-F5344CB8AC3E}">
        <p14:creationId xmlns:p14="http://schemas.microsoft.com/office/powerpoint/2010/main" val="1133132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639762"/>
          </a:xfrm>
        </p:spPr>
        <p:txBody>
          <a:bodyPr>
            <a:normAutofit fontScale="90000"/>
          </a:bodyPr>
          <a:lstStyle/>
          <a:p>
            <a:pPr algn="ctr" eaLnBrk="1" fontAlgn="auto" hangingPunct="1">
              <a:spcAft>
                <a:spcPts val="0"/>
              </a:spcAft>
              <a:defRPr/>
            </a:pPr>
            <a:r>
              <a:rPr lang="en-US" dirty="0" smtClean="0"/>
              <a:t>SSN Programs and Services</a:t>
            </a:r>
            <a:endParaRPr lang="en-US" dirty="0"/>
          </a:p>
        </p:txBody>
      </p:sp>
      <p:sp>
        <p:nvSpPr>
          <p:cNvPr id="18436"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EC5E5A3-3F9D-48DE-A122-000A75DF57A5}" type="slidenum">
              <a:rPr lang="en-US" smtClean="0"/>
              <a:pPr fontAlgn="base">
                <a:spcBef>
                  <a:spcPct val="0"/>
                </a:spcBef>
                <a:spcAft>
                  <a:spcPct val="0"/>
                </a:spcAft>
                <a:defRPr/>
              </a:pPr>
              <a:t>7</a:t>
            </a:fld>
            <a:endParaRPr lang="en-US" smtClean="0"/>
          </a:p>
        </p:txBody>
      </p:sp>
      <p:sp>
        <p:nvSpPr>
          <p:cNvPr id="5" name="Content Placeholder 4"/>
          <p:cNvSpPr txBox="1">
            <a:spLocks/>
          </p:cNvSpPr>
          <p:nvPr/>
        </p:nvSpPr>
        <p:spPr>
          <a:xfrm>
            <a:off x="760412" y="1828800"/>
            <a:ext cx="4192588" cy="4194506"/>
          </a:xfrm>
          <a:prstGeom prst="rect">
            <a:avLst/>
          </a:prstGeom>
        </p:spPr>
        <p:txBody>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365760" indent="-256032" eaLnBrk="1" fontAlgn="auto" hangingPunct="1">
              <a:spcAft>
                <a:spcPts val="0"/>
              </a:spcAft>
              <a:buFont typeface="Wingdings 3"/>
              <a:buChar char=""/>
              <a:defRPr/>
            </a:pPr>
            <a:r>
              <a:rPr lang="en-US" sz="2300" dirty="0" smtClean="0"/>
              <a:t>Adult Day Health</a:t>
            </a:r>
          </a:p>
          <a:p>
            <a:pPr marL="365760" indent="-256032" eaLnBrk="1" fontAlgn="auto" hangingPunct="1">
              <a:spcAft>
                <a:spcPts val="0"/>
              </a:spcAft>
              <a:buFont typeface="Wingdings 3"/>
              <a:buChar char=""/>
              <a:defRPr/>
            </a:pPr>
            <a:r>
              <a:rPr lang="en-US" sz="2300" dirty="0" smtClean="0"/>
              <a:t>Caregiver Supportive Services</a:t>
            </a:r>
          </a:p>
          <a:p>
            <a:pPr marL="365760" indent="-256032" eaLnBrk="1" fontAlgn="auto" hangingPunct="1">
              <a:spcAft>
                <a:spcPts val="0"/>
              </a:spcAft>
              <a:buFont typeface="Wingdings 3"/>
              <a:buChar char=""/>
              <a:defRPr/>
            </a:pPr>
            <a:r>
              <a:rPr lang="en-US" sz="2300" dirty="0" smtClean="0"/>
              <a:t>Case Management </a:t>
            </a:r>
          </a:p>
          <a:p>
            <a:pPr marL="365760" indent="-256032" eaLnBrk="1" fontAlgn="auto" hangingPunct="1">
              <a:spcAft>
                <a:spcPts val="0"/>
              </a:spcAft>
              <a:buFont typeface="Wingdings 3"/>
              <a:buChar char=""/>
              <a:defRPr/>
            </a:pPr>
            <a:r>
              <a:rPr lang="en-US" sz="2300" dirty="0" smtClean="0"/>
              <a:t>Community Dining</a:t>
            </a:r>
          </a:p>
          <a:p>
            <a:pPr marL="365760" indent="-256032" eaLnBrk="1" fontAlgn="auto" hangingPunct="1">
              <a:spcAft>
                <a:spcPts val="0"/>
              </a:spcAft>
              <a:buFont typeface="Wingdings 3"/>
              <a:buChar char=""/>
              <a:defRPr/>
            </a:pPr>
            <a:r>
              <a:rPr lang="en-US" sz="2300" dirty="0" smtClean="0"/>
              <a:t>Counseling</a:t>
            </a:r>
          </a:p>
          <a:p>
            <a:pPr marL="365760" indent="-256032" eaLnBrk="1" fontAlgn="auto" hangingPunct="1">
              <a:spcAft>
                <a:spcPts val="0"/>
              </a:spcAft>
              <a:buFont typeface="Wingdings 3"/>
              <a:buChar char=""/>
              <a:defRPr/>
            </a:pPr>
            <a:r>
              <a:rPr lang="en-US" sz="2300" dirty="0" smtClean="0"/>
              <a:t>Emergency Shelter</a:t>
            </a:r>
          </a:p>
          <a:p>
            <a:pPr marL="365760" indent="-256032" eaLnBrk="1" fontAlgn="auto" hangingPunct="1">
              <a:spcAft>
                <a:spcPts val="0"/>
              </a:spcAft>
              <a:buFont typeface="Wingdings 3"/>
              <a:buChar char=""/>
              <a:defRPr/>
            </a:pPr>
            <a:r>
              <a:rPr lang="en-US" sz="2300" dirty="0" smtClean="0"/>
              <a:t>Fitness and Wellness</a:t>
            </a:r>
          </a:p>
          <a:p>
            <a:pPr marL="365760" indent="-256032" eaLnBrk="1" fontAlgn="auto" hangingPunct="1">
              <a:spcAft>
                <a:spcPts val="0"/>
              </a:spcAft>
              <a:buFont typeface="Wingdings 3"/>
              <a:buChar char=""/>
              <a:defRPr/>
            </a:pPr>
            <a:r>
              <a:rPr lang="en-US" sz="2300" dirty="0" smtClean="0"/>
              <a:t>Health Insurance Counseling</a:t>
            </a:r>
          </a:p>
          <a:p>
            <a:pPr marL="365760" indent="-256032" eaLnBrk="1" fontAlgn="auto" hangingPunct="1">
              <a:spcAft>
                <a:spcPts val="0"/>
              </a:spcAft>
              <a:buFont typeface="Wingdings 3"/>
              <a:buChar char=""/>
              <a:defRPr/>
            </a:pPr>
            <a:r>
              <a:rPr lang="en-US" sz="2300" dirty="0" smtClean="0"/>
              <a:t>Home-delivered Meals</a:t>
            </a:r>
          </a:p>
          <a:p>
            <a:endParaRPr lang="en-US" dirty="0"/>
          </a:p>
        </p:txBody>
      </p:sp>
      <p:sp>
        <p:nvSpPr>
          <p:cNvPr id="7" name="Content Placeholder 5"/>
          <p:cNvSpPr>
            <a:spLocks noGrp="1"/>
          </p:cNvSpPr>
          <p:nvPr>
            <p:ph sz="quarter" idx="4294967295"/>
          </p:nvPr>
        </p:nvSpPr>
        <p:spPr>
          <a:xfrm>
            <a:off x="4797425" y="1825294"/>
            <a:ext cx="4270375" cy="4194506"/>
          </a:xfrm>
          <a:prstGeom prst="rect">
            <a:avLst/>
          </a:prstGeom>
        </p:spPr>
        <p:txBody>
          <a:bodyPr/>
          <a:lstStyle/>
          <a:p>
            <a:pPr marL="365760" indent="-256032" eaLnBrk="1" fontAlgn="auto" hangingPunct="1">
              <a:spcAft>
                <a:spcPts val="0"/>
              </a:spcAft>
              <a:buFont typeface="Wingdings 3"/>
              <a:buChar char=""/>
              <a:defRPr/>
            </a:pPr>
            <a:r>
              <a:rPr lang="en-US" sz="2300" dirty="0"/>
              <a:t>In-Home Support</a:t>
            </a:r>
          </a:p>
          <a:p>
            <a:pPr marL="365760" indent="-256032" eaLnBrk="1" fontAlgn="auto" hangingPunct="1">
              <a:spcAft>
                <a:spcPts val="0"/>
              </a:spcAft>
              <a:buFont typeface="Wingdings 3"/>
              <a:buChar char=""/>
              <a:defRPr/>
            </a:pPr>
            <a:r>
              <a:rPr lang="en-US" sz="2300" dirty="0" smtClean="0"/>
              <a:t>Legal </a:t>
            </a:r>
            <a:r>
              <a:rPr lang="en-US" sz="2300" dirty="0"/>
              <a:t>Services</a:t>
            </a:r>
          </a:p>
          <a:p>
            <a:pPr marL="365760" indent="-256032" eaLnBrk="1" fontAlgn="auto" hangingPunct="1">
              <a:spcAft>
                <a:spcPts val="0"/>
              </a:spcAft>
              <a:buFont typeface="Wingdings 3"/>
              <a:buChar char=""/>
              <a:defRPr/>
            </a:pPr>
            <a:r>
              <a:rPr lang="en-US" sz="2300" dirty="0" smtClean="0"/>
              <a:t>Long-Term </a:t>
            </a:r>
            <a:r>
              <a:rPr lang="en-US" sz="2300" dirty="0"/>
              <a:t>Care Ombudsman</a:t>
            </a:r>
          </a:p>
          <a:p>
            <a:pPr marL="365760" indent="-256032" eaLnBrk="1" fontAlgn="auto" hangingPunct="1">
              <a:spcAft>
                <a:spcPts val="0"/>
              </a:spcAft>
              <a:buFont typeface="Wingdings 3"/>
              <a:buChar char=""/>
              <a:defRPr/>
            </a:pPr>
            <a:r>
              <a:rPr lang="en-US" sz="2300" dirty="0" smtClean="0"/>
              <a:t>Nursing </a:t>
            </a:r>
            <a:r>
              <a:rPr lang="en-US" sz="2300" dirty="0"/>
              <a:t>Homes</a:t>
            </a:r>
          </a:p>
          <a:p>
            <a:pPr marL="365760" indent="-256032" eaLnBrk="1" fontAlgn="auto" hangingPunct="1">
              <a:spcAft>
                <a:spcPts val="0"/>
              </a:spcAft>
              <a:buFont typeface="Wingdings 3"/>
              <a:buChar char=""/>
              <a:defRPr/>
            </a:pPr>
            <a:r>
              <a:rPr lang="en-US" sz="2300" dirty="0"/>
              <a:t>Nutrition </a:t>
            </a:r>
            <a:r>
              <a:rPr lang="en-US" sz="2300" dirty="0" smtClean="0"/>
              <a:t>Counseling </a:t>
            </a:r>
          </a:p>
          <a:p>
            <a:pPr marL="365760" indent="-256032" eaLnBrk="1" fontAlgn="auto" hangingPunct="1">
              <a:spcAft>
                <a:spcPts val="0"/>
              </a:spcAft>
              <a:buFont typeface="Wingdings 3"/>
              <a:buChar char=""/>
              <a:defRPr/>
            </a:pPr>
            <a:r>
              <a:rPr lang="en-US" sz="2300" dirty="0" smtClean="0"/>
              <a:t>Recreation </a:t>
            </a:r>
            <a:r>
              <a:rPr lang="en-US" sz="2300" dirty="0"/>
              <a:t>and Socialization</a:t>
            </a:r>
          </a:p>
          <a:p>
            <a:pPr marL="365760" indent="-256032" eaLnBrk="1" fontAlgn="auto" hangingPunct="1">
              <a:spcAft>
                <a:spcPts val="0"/>
              </a:spcAft>
              <a:buFont typeface="Wingdings 3"/>
              <a:buChar char=""/>
              <a:defRPr/>
            </a:pPr>
            <a:r>
              <a:rPr lang="en-US" sz="2300" dirty="0" smtClean="0"/>
              <a:t>Respite Aid Services for Caregivers</a:t>
            </a:r>
          </a:p>
          <a:p>
            <a:pPr marL="365760" indent="-256032" eaLnBrk="1" fontAlgn="auto" hangingPunct="1">
              <a:spcAft>
                <a:spcPts val="0"/>
              </a:spcAft>
              <a:buFont typeface="Wingdings 3"/>
              <a:buChar char=""/>
              <a:defRPr/>
            </a:pPr>
            <a:r>
              <a:rPr lang="en-US" sz="2300" dirty="0" smtClean="0"/>
              <a:t>Transportation</a:t>
            </a:r>
            <a:endParaRPr lang="en-US" sz="2300" dirty="0"/>
          </a:p>
          <a:p>
            <a:pPr marL="365760" indent="-256032" eaLnBrk="1" fontAlgn="auto" hangingPunct="1">
              <a:spcAft>
                <a:spcPts val="0"/>
              </a:spcAft>
              <a:buFont typeface="Wingdings 3"/>
              <a:buChar char=""/>
              <a:defRPr/>
            </a:pPr>
            <a:r>
              <a:rPr lang="en-US" sz="2300" dirty="0"/>
              <a:t>Senior Wellness Centers</a:t>
            </a:r>
          </a:p>
          <a:p>
            <a:endParaRPr lang="en-US" sz="2300" dirty="0"/>
          </a:p>
        </p:txBody>
      </p:sp>
      <p:sp>
        <p:nvSpPr>
          <p:cNvPr id="6" name="Content Placeholder 2"/>
          <p:cNvSpPr>
            <a:spLocks noGrp="1"/>
          </p:cNvSpPr>
          <p:nvPr>
            <p:ph idx="1"/>
          </p:nvPr>
        </p:nvSpPr>
        <p:spPr>
          <a:xfrm>
            <a:off x="457200" y="1212188"/>
            <a:ext cx="8458200" cy="533400"/>
          </a:xfrm>
        </p:spPr>
        <p:txBody>
          <a:bodyPr>
            <a:normAutofit/>
          </a:bodyPr>
          <a:lstStyle/>
          <a:p>
            <a:pPr marL="365760" indent="-256032" eaLnBrk="1" fontAlgn="auto" hangingPunct="1">
              <a:spcAft>
                <a:spcPts val="0"/>
              </a:spcAft>
              <a:buFont typeface="Wingdings 3"/>
              <a:buChar char=""/>
              <a:defRPr/>
            </a:pPr>
            <a:r>
              <a:rPr lang="en-US" dirty="0" smtClean="0"/>
              <a:t>Services include, but are not limited to:</a:t>
            </a:r>
            <a:endParaRPr lang="en-US" dirty="0"/>
          </a:p>
        </p:txBody>
      </p:sp>
    </p:spTree>
    <p:extLst>
      <p:ext uri="{BB962C8B-B14F-4D97-AF65-F5344CB8AC3E}">
        <p14:creationId xmlns:p14="http://schemas.microsoft.com/office/powerpoint/2010/main" val="3110595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763000" cy="5029200"/>
          </a:xfrm>
        </p:spPr>
        <p:txBody>
          <a:bodyPr>
            <a:noAutofit/>
          </a:bodyPr>
          <a:lstStyle/>
          <a:p>
            <a:pPr marL="457200" indent="-457200" eaLnBrk="1" fontAlgn="auto" hangingPunct="1">
              <a:spcBef>
                <a:spcPts val="0"/>
              </a:spcBef>
              <a:spcAft>
                <a:spcPts val="0"/>
              </a:spcAft>
              <a:defRPr/>
            </a:pPr>
            <a:r>
              <a:rPr lang="en-US" dirty="0"/>
              <a:t>Lead agencies are DCOA grantees within the Senior Service Network that provide core social and health services in each ward.  </a:t>
            </a:r>
            <a:endParaRPr lang="en-US" dirty="0" smtClean="0"/>
          </a:p>
          <a:p>
            <a:pPr marL="457200" indent="-457200" eaLnBrk="1" fontAlgn="auto" hangingPunct="1">
              <a:spcBef>
                <a:spcPts val="0"/>
              </a:spcBef>
              <a:spcAft>
                <a:spcPts val="0"/>
              </a:spcAft>
              <a:defRPr/>
            </a:pPr>
            <a:endParaRPr lang="en-US" sz="1000" dirty="0" smtClean="0"/>
          </a:p>
          <a:p>
            <a:pPr eaLnBrk="1" hangingPunct="1"/>
            <a:r>
              <a:rPr lang="en-US" dirty="0"/>
              <a:t>Lead Agencies are responsible for delivering the following core supports to older adults in each service area</a:t>
            </a:r>
            <a:r>
              <a:rPr lang="en-US" dirty="0" smtClean="0"/>
              <a:t>:</a:t>
            </a:r>
            <a:endParaRPr lang="en-US" sz="500" dirty="0"/>
          </a:p>
          <a:p>
            <a:pPr lvl="1" eaLnBrk="1" hangingPunct="1"/>
            <a:r>
              <a:rPr lang="en-US" sz="2500" dirty="0"/>
              <a:t>Community Dining &amp;</a:t>
            </a:r>
            <a:endParaRPr lang="en-US" sz="2500" dirty="0" smtClean="0"/>
          </a:p>
          <a:p>
            <a:pPr marL="392113" lvl="1" indent="0" eaLnBrk="1" hangingPunct="1">
              <a:buNone/>
            </a:pPr>
            <a:r>
              <a:rPr lang="en-US" sz="2500" dirty="0"/>
              <a:t> </a:t>
            </a:r>
            <a:r>
              <a:rPr lang="en-US" sz="2500" dirty="0" smtClean="0"/>
              <a:t>  Home </a:t>
            </a:r>
            <a:r>
              <a:rPr lang="en-US" sz="2500" dirty="0"/>
              <a:t>Delivered Meals</a:t>
            </a:r>
          </a:p>
          <a:p>
            <a:pPr lvl="1" eaLnBrk="1" hangingPunct="1"/>
            <a:r>
              <a:rPr lang="en-US" sz="2500" dirty="0"/>
              <a:t>Caregiver </a:t>
            </a:r>
            <a:r>
              <a:rPr lang="en-US" sz="2500" dirty="0" smtClean="0"/>
              <a:t>Respite/Suppl. Services</a:t>
            </a:r>
            <a:endParaRPr lang="en-US" sz="2500" dirty="0"/>
          </a:p>
          <a:p>
            <a:pPr lvl="1" eaLnBrk="1" hangingPunct="1"/>
            <a:r>
              <a:rPr lang="en-US" sz="2500" dirty="0"/>
              <a:t>Case Management </a:t>
            </a:r>
          </a:p>
          <a:p>
            <a:pPr lvl="1" eaLnBrk="1" hangingPunct="1"/>
            <a:r>
              <a:rPr lang="en-US" sz="2500" dirty="0"/>
              <a:t>Comprehensive Assessment</a:t>
            </a:r>
          </a:p>
          <a:p>
            <a:pPr lvl="1" eaLnBrk="1" hangingPunct="1"/>
            <a:endParaRPr lang="en-US" sz="2400" dirty="0"/>
          </a:p>
        </p:txBody>
      </p:sp>
      <p:sp>
        <p:nvSpPr>
          <p:cNvPr id="2" name="Title 1"/>
          <p:cNvSpPr>
            <a:spLocks noGrp="1"/>
          </p:cNvSpPr>
          <p:nvPr>
            <p:ph type="title"/>
          </p:nvPr>
        </p:nvSpPr>
        <p:spPr>
          <a:xfrm>
            <a:off x="457200" y="274638"/>
            <a:ext cx="8229600" cy="944562"/>
          </a:xfrm>
        </p:spPr>
        <p:txBody>
          <a:bodyPr/>
          <a:lstStyle/>
          <a:p>
            <a:pPr algn="ctr" eaLnBrk="1" fontAlgn="auto" hangingPunct="1">
              <a:spcAft>
                <a:spcPts val="0"/>
              </a:spcAft>
              <a:defRPr/>
            </a:pPr>
            <a:r>
              <a:rPr lang="en-US" dirty="0" smtClean="0"/>
              <a:t>Lead Agencies</a:t>
            </a:r>
            <a:endParaRPr lang="en-US" dirty="0"/>
          </a:p>
        </p:txBody>
      </p:sp>
      <p:sp>
        <p:nvSpPr>
          <p:cNvPr id="15364"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A906559A-ADFA-4AED-8185-A701F131ADAA}" type="slidenum">
              <a:rPr lang="en-US" smtClean="0"/>
              <a:pPr fontAlgn="base">
                <a:spcBef>
                  <a:spcPct val="0"/>
                </a:spcBef>
                <a:spcAft>
                  <a:spcPct val="0"/>
                </a:spcAft>
                <a:defRPr/>
              </a:pPr>
              <a:t>8</a:t>
            </a:fld>
            <a:endParaRPr lang="en-US" smtClean="0"/>
          </a:p>
        </p:txBody>
      </p:sp>
      <p:sp>
        <p:nvSpPr>
          <p:cNvPr id="5" name="Content Placeholder 2"/>
          <p:cNvSpPr txBox="1">
            <a:spLocks/>
          </p:cNvSpPr>
          <p:nvPr/>
        </p:nvSpPr>
        <p:spPr bwMode="auto">
          <a:xfrm>
            <a:off x="4953000" y="3581400"/>
            <a:ext cx="5943600" cy="289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lvl="1" eaLnBrk="1" hangingPunct="1"/>
            <a:r>
              <a:rPr lang="en-US" sz="2500" dirty="0" smtClean="0"/>
              <a:t>Counseling </a:t>
            </a:r>
          </a:p>
          <a:p>
            <a:pPr lvl="1" eaLnBrk="1" hangingPunct="1"/>
            <a:r>
              <a:rPr lang="en-US" sz="2500" dirty="0" smtClean="0"/>
              <a:t>Health Promotion</a:t>
            </a:r>
          </a:p>
          <a:p>
            <a:pPr lvl="1" eaLnBrk="1" hangingPunct="1"/>
            <a:r>
              <a:rPr lang="en-US" sz="2500" dirty="0" smtClean="0"/>
              <a:t>Nutrition Counseling &amp;</a:t>
            </a:r>
          </a:p>
          <a:p>
            <a:pPr marL="392113" lvl="1" indent="0" eaLnBrk="1" hangingPunct="1">
              <a:buNone/>
            </a:pPr>
            <a:r>
              <a:rPr lang="en-US" sz="2500" dirty="0"/>
              <a:t> </a:t>
            </a:r>
            <a:r>
              <a:rPr lang="en-US" sz="2500" dirty="0" smtClean="0"/>
              <a:t>  Education</a:t>
            </a:r>
          </a:p>
          <a:p>
            <a:pPr lvl="1" eaLnBrk="1" hangingPunct="1"/>
            <a:r>
              <a:rPr lang="en-US" sz="2500" dirty="0" smtClean="0"/>
              <a:t>Socialization</a:t>
            </a:r>
          </a:p>
          <a:p>
            <a:pPr lvl="1" eaLnBrk="1" hangingPunct="1"/>
            <a:r>
              <a:rPr lang="en-US" sz="2500" dirty="0" smtClean="0"/>
              <a:t>Coordinate transportation</a:t>
            </a:r>
            <a:endParaRPr lang="en-US" sz="2400" dirty="0"/>
          </a:p>
        </p:txBody>
      </p:sp>
    </p:spTree>
    <p:extLst>
      <p:ext uri="{BB962C8B-B14F-4D97-AF65-F5344CB8AC3E}">
        <p14:creationId xmlns:p14="http://schemas.microsoft.com/office/powerpoint/2010/main" val="3711123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371600"/>
            <a:ext cx="7696200" cy="4525962"/>
          </a:xfrm>
        </p:spPr>
        <p:txBody>
          <a:bodyPr/>
          <a:lstStyle/>
          <a:p>
            <a:pPr marL="109537" indent="0">
              <a:buNone/>
            </a:pPr>
            <a:r>
              <a:rPr lang="en-US" dirty="0" smtClean="0"/>
              <a:t>There is one lead </a:t>
            </a:r>
            <a:r>
              <a:rPr lang="en-US" dirty="0"/>
              <a:t>a</a:t>
            </a:r>
            <a:r>
              <a:rPr lang="en-US" dirty="0" smtClean="0"/>
              <a:t>gency in each ward:</a:t>
            </a:r>
          </a:p>
          <a:p>
            <a:pPr marL="109537" indent="0">
              <a:buNone/>
            </a:pPr>
            <a:endParaRPr lang="en-US" dirty="0" smtClean="0"/>
          </a:p>
          <a:p>
            <a:r>
              <a:rPr lang="en-US" sz="2500" b="1" dirty="0"/>
              <a:t>Ward 1:</a:t>
            </a:r>
            <a:r>
              <a:rPr lang="en-US" sz="2500" dirty="0"/>
              <a:t> TERRIFIC, </a:t>
            </a:r>
            <a:r>
              <a:rPr lang="en-US" sz="2500" dirty="0" smtClean="0"/>
              <a:t>Inc.</a:t>
            </a:r>
            <a:endParaRPr lang="en-US" sz="2500" dirty="0"/>
          </a:p>
          <a:p>
            <a:r>
              <a:rPr lang="en-US" sz="2500" b="1" dirty="0"/>
              <a:t>Ward 2: </a:t>
            </a:r>
            <a:r>
              <a:rPr lang="en-US" sz="2500" dirty="0"/>
              <a:t>TERRIFIC, </a:t>
            </a:r>
            <a:r>
              <a:rPr lang="en-US" sz="2500" dirty="0" smtClean="0"/>
              <a:t>Inc.</a:t>
            </a:r>
            <a:endParaRPr lang="en-US" sz="2500" dirty="0"/>
          </a:p>
          <a:p>
            <a:r>
              <a:rPr lang="en-US" sz="2500" b="1" dirty="0"/>
              <a:t>Ward 3: </a:t>
            </a:r>
            <a:r>
              <a:rPr lang="en-US" sz="2500" dirty="0"/>
              <a:t>IONA Senior Services</a:t>
            </a:r>
          </a:p>
          <a:p>
            <a:r>
              <a:rPr lang="en-US" sz="2500" b="1" dirty="0"/>
              <a:t>Ward 4: </a:t>
            </a:r>
            <a:r>
              <a:rPr lang="en-US" sz="2500" dirty="0"/>
              <a:t>TERRIFIC </a:t>
            </a:r>
            <a:r>
              <a:rPr lang="en-US" sz="2500" dirty="0" smtClean="0"/>
              <a:t>Inc.</a:t>
            </a:r>
            <a:endParaRPr lang="en-US" sz="2500" dirty="0"/>
          </a:p>
          <a:p>
            <a:r>
              <a:rPr lang="en-US" sz="2500" b="1" dirty="0"/>
              <a:t>Ward </a:t>
            </a:r>
            <a:r>
              <a:rPr lang="en-US" sz="2500" b="1" dirty="0" smtClean="0"/>
              <a:t>5: </a:t>
            </a:r>
            <a:r>
              <a:rPr lang="en-US" sz="2500" dirty="0" smtClean="0"/>
              <a:t>Seabury </a:t>
            </a:r>
            <a:r>
              <a:rPr lang="en-US" sz="2500" dirty="0"/>
              <a:t>Ward 5 Aging Services</a:t>
            </a:r>
          </a:p>
          <a:p>
            <a:r>
              <a:rPr lang="en-US" sz="2500" b="1" dirty="0"/>
              <a:t>Ward </a:t>
            </a:r>
            <a:r>
              <a:rPr lang="en-US" sz="2500" b="1" dirty="0" smtClean="0"/>
              <a:t>6:</a:t>
            </a:r>
            <a:r>
              <a:rPr lang="en-US" sz="2500" dirty="0"/>
              <a:t> </a:t>
            </a:r>
            <a:r>
              <a:rPr lang="en-US" sz="2500" dirty="0" smtClean="0"/>
              <a:t>Seabury </a:t>
            </a:r>
            <a:r>
              <a:rPr lang="en-US" sz="2500" dirty="0"/>
              <a:t>Ward 6 Aging Services</a:t>
            </a:r>
          </a:p>
          <a:p>
            <a:r>
              <a:rPr lang="en-US" sz="2500" b="1" dirty="0"/>
              <a:t>Ward </a:t>
            </a:r>
            <a:r>
              <a:rPr lang="en-US" sz="2500" b="1" dirty="0" smtClean="0"/>
              <a:t>7:</a:t>
            </a:r>
            <a:r>
              <a:rPr lang="en-US" sz="2500" dirty="0"/>
              <a:t> </a:t>
            </a:r>
            <a:r>
              <a:rPr lang="en-US" sz="2500" dirty="0" smtClean="0"/>
              <a:t>East </a:t>
            </a:r>
            <a:r>
              <a:rPr lang="en-US" sz="2500" dirty="0"/>
              <a:t>River Family Strengthening Collaborative</a:t>
            </a:r>
          </a:p>
          <a:p>
            <a:r>
              <a:rPr lang="en-US" sz="2500" b="1" dirty="0"/>
              <a:t>Ward 8: </a:t>
            </a:r>
            <a:r>
              <a:rPr lang="en-US" sz="2500" dirty="0" smtClean="0"/>
              <a:t>East River Family Strengthening Collaborative</a:t>
            </a:r>
            <a:endParaRPr lang="en-US" sz="2500" dirty="0"/>
          </a:p>
          <a:p>
            <a:pPr marL="109537" indent="0">
              <a:buNone/>
            </a:pPr>
            <a:endParaRPr lang="en-US" dirty="0" smtClean="0"/>
          </a:p>
        </p:txBody>
      </p:sp>
      <p:sp>
        <p:nvSpPr>
          <p:cNvPr id="3" name="Title 2"/>
          <p:cNvSpPr>
            <a:spLocks noGrp="1"/>
          </p:cNvSpPr>
          <p:nvPr>
            <p:ph type="title"/>
          </p:nvPr>
        </p:nvSpPr>
        <p:spPr/>
        <p:txBody>
          <a:bodyPr/>
          <a:lstStyle/>
          <a:p>
            <a:pPr algn="ctr"/>
            <a:r>
              <a:rPr lang="en-US" dirty="0"/>
              <a:t>Lead </a:t>
            </a:r>
            <a:r>
              <a:rPr lang="en-US" dirty="0" smtClean="0"/>
              <a:t>Agencies</a:t>
            </a:r>
            <a:endParaRPr lang="en-US" dirty="0"/>
          </a:p>
        </p:txBody>
      </p:sp>
      <p:sp>
        <p:nvSpPr>
          <p:cNvPr id="4" name="Slide Number Placeholder 3"/>
          <p:cNvSpPr>
            <a:spLocks noGrp="1"/>
          </p:cNvSpPr>
          <p:nvPr>
            <p:ph type="sldNum" sz="quarter" idx="12"/>
          </p:nvPr>
        </p:nvSpPr>
        <p:spPr/>
        <p:txBody>
          <a:bodyPr/>
          <a:lstStyle/>
          <a:p>
            <a:pPr>
              <a:defRPr/>
            </a:pPr>
            <a:fld id="{8CF173A2-216F-4FD2-8208-9851EAEF0690}" type="slidenum">
              <a:rPr lang="en-US" smtClean="0"/>
              <a:pPr>
                <a:defRPr/>
              </a:pPr>
              <a:t>9</a:t>
            </a:fld>
            <a:endParaRPr lang="en-US"/>
          </a:p>
        </p:txBody>
      </p:sp>
    </p:spTree>
    <p:extLst>
      <p:ext uri="{BB962C8B-B14F-4D97-AF65-F5344CB8AC3E}">
        <p14:creationId xmlns:p14="http://schemas.microsoft.com/office/powerpoint/2010/main" val="18662568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68094780062C4193F214AEED280A93" ma:contentTypeVersion="5" ma:contentTypeDescription="Create a new document." ma:contentTypeScope="" ma:versionID="fde651ee268d8f14f2e18fc28abfeebc">
  <xsd:schema xmlns:xsd="http://www.w3.org/2001/XMLSchema" xmlns:xs="http://www.w3.org/2001/XMLSchema" xmlns:p="http://schemas.microsoft.com/office/2006/metadata/properties" xmlns:ns3="188985d6-fe00-4348-b250-e168552fb951" targetNamespace="http://schemas.microsoft.com/office/2006/metadata/properties" ma:root="true" ma:fieldsID="d4179acd1ae3131517872298ab0685f9" ns3:_="">
    <xsd:import namespace="188985d6-fe00-4348-b250-e168552fb951"/>
    <xsd:element name="properties">
      <xsd:complexType>
        <xsd:sequence>
          <xsd:element name="documentManagement">
            <xsd:complexType>
              <xsd:all>
                <xsd:element ref="ns3:GranteeLis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8985d6-fe00-4348-b250-e168552fb951" elementFormDefault="qualified">
    <xsd:import namespace="http://schemas.microsoft.com/office/2006/documentManagement/types"/>
    <xsd:import namespace="http://schemas.microsoft.com/office/infopath/2007/PartnerControls"/>
    <xsd:element name="GranteeList" ma:index="11" nillable="true" ma:displayName="GranteeList" ma:decimals="0" ma:internalName="GranteeList">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8" ma:displayName="Subject"/>
        <xsd:element ref="dc:description" minOccurs="0" maxOccurs="1"/>
        <xsd:element name="keywords" minOccurs="0" maxOccurs="1" type="xsd:string" ma:index="10" ma:displayName="Tags"/>
        <xsd:element ref="dc:language" minOccurs="0" maxOccurs="1"/>
        <xsd:element name="category" minOccurs="0" maxOccurs="1" type="xsd:string" ma:index="9" ma:displayName="Categories"/>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GranteeList xmlns="188985d6-fe00-4348-b250-e168552fb951" xsi:nil="true"/>
  </documentManagement>
</p:properties>
</file>

<file path=customXml/itemProps1.xml><?xml version="1.0" encoding="utf-8"?>
<ds:datastoreItem xmlns:ds="http://schemas.openxmlformats.org/officeDocument/2006/customXml" ds:itemID="{14B1042A-02E8-4D2F-8C63-029DF7DA75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8985d6-fe00-4348-b250-e168552fb9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EF5514-7B6C-4B6D-94AB-17522F399A2D}">
  <ds:schemaRefs>
    <ds:schemaRef ds:uri="http://schemas.microsoft.com/sharepoint/v3/contenttype/forms"/>
  </ds:schemaRefs>
</ds:datastoreItem>
</file>

<file path=customXml/itemProps3.xml><?xml version="1.0" encoding="utf-8"?>
<ds:datastoreItem xmlns:ds="http://schemas.openxmlformats.org/officeDocument/2006/customXml" ds:itemID="{C9574E85-BECA-44EA-8745-1938D8FC250D}">
  <ds:schemaRefs>
    <ds:schemaRef ds:uri="188985d6-fe00-4348-b250-e168552fb951"/>
    <ds:schemaRef ds:uri="http://purl.org/dc/dcmitype/"/>
    <ds:schemaRef ds:uri="http://schemas.openxmlformats.org/package/2006/metadata/core-properties"/>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Concourse</Template>
  <TotalTime>26727</TotalTime>
  <Words>3920</Words>
  <Application>Microsoft Office PowerPoint</Application>
  <PresentationFormat>On-screen Show (4:3)</PresentationFormat>
  <Paragraphs>506</Paragraphs>
  <Slides>39</Slides>
  <Notes>30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ＭＳ Ｐゴシック</vt:lpstr>
      <vt:lpstr>Arial</vt:lpstr>
      <vt:lpstr>Bookman Old Style</vt:lpstr>
      <vt:lpstr>Calibri</vt:lpstr>
      <vt:lpstr>Cambria</vt:lpstr>
      <vt:lpstr>Courier New</vt:lpstr>
      <vt:lpstr>Gill Sans MT</vt:lpstr>
      <vt:lpstr>Verdana</vt:lpstr>
      <vt:lpstr>Wingdings 2</vt:lpstr>
      <vt:lpstr>Wingdings 3</vt:lpstr>
      <vt:lpstr>Concourse</vt:lpstr>
      <vt:lpstr>  D.C. Office on Aging  Ambassador Training  </vt:lpstr>
      <vt:lpstr>Ambassador Training Program </vt:lpstr>
      <vt:lpstr>DCOA’s Mission</vt:lpstr>
      <vt:lpstr>About DCOA</vt:lpstr>
      <vt:lpstr>D.C. Statistics</vt:lpstr>
      <vt:lpstr>SSN Overview </vt:lpstr>
      <vt:lpstr>SSN Programs and Services</vt:lpstr>
      <vt:lpstr>Lead Agencies</vt:lpstr>
      <vt:lpstr>Lead Agencies</vt:lpstr>
      <vt:lpstr>Senior Wellness Centers</vt:lpstr>
      <vt:lpstr>DCOA’s Meal Program</vt:lpstr>
      <vt:lpstr>Community Dining (Congregate Meals)</vt:lpstr>
      <vt:lpstr>Home-delivered Meals</vt:lpstr>
      <vt:lpstr>Meal Program Alternatives</vt:lpstr>
      <vt:lpstr>Transportation Overview</vt:lpstr>
      <vt:lpstr>Transportation Usage</vt:lpstr>
      <vt:lpstr>Alternative Transportation Services</vt:lpstr>
      <vt:lpstr>In-Home Support Services </vt:lpstr>
      <vt:lpstr>Home Health Aide Services</vt:lpstr>
      <vt:lpstr>Family Caregivers Support</vt:lpstr>
      <vt:lpstr>ADRC Overview</vt:lpstr>
      <vt:lpstr>ADRC Timeline</vt:lpstr>
      <vt:lpstr>ADRC’s Direct Services</vt:lpstr>
      <vt:lpstr>Medicaid Waiver Enrollment</vt:lpstr>
      <vt:lpstr>Medicaid Waiver Enrollment</vt:lpstr>
      <vt:lpstr>Medicaid State Plan  Adult Day Health Enrollment</vt:lpstr>
      <vt:lpstr>Information and Referral/Assistance </vt:lpstr>
      <vt:lpstr>Community Social Work</vt:lpstr>
      <vt:lpstr>Community Transition</vt:lpstr>
      <vt:lpstr>ADRC Contact Information</vt:lpstr>
      <vt:lpstr>Age-Friendly DC</vt:lpstr>
      <vt:lpstr>No Wrong Door Initiative</vt:lpstr>
      <vt:lpstr>State Plan on Aging</vt:lpstr>
      <vt:lpstr>Programs and Initiatives</vt:lpstr>
      <vt:lpstr>Safe at Home</vt:lpstr>
      <vt:lpstr>Intergenerational Programing</vt:lpstr>
      <vt:lpstr>Money Smart for Older Adults</vt:lpstr>
      <vt:lpstr>D.C. Villages</vt:lpstr>
      <vt:lpstr>Media Outreach Initiatives</vt:lpstr>
    </vt:vector>
  </TitlesOfParts>
  <Company>District of Columbia Office on Aging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 Office on Aging</dc:title>
  <dc:creator>awilliams</dc:creator>
  <cp:lastModifiedBy>Nowlin, Darlene (DCOA)</cp:lastModifiedBy>
  <cp:revision>529</cp:revision>
  <cp:lastPrinted>2017-12-20T13:41:12Z</cp:lastPrinted>
  <dcterms:created xsi:type="dcterms:W3CDTF">2012-01-24T13:51:54Z</dcterms:created>
  <dcterms:modified xsi:type="dcterms:W3CDTF">2018-02-28T14:05:34Z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0x0101000C68094780062C4193F214AEED280A93</vt:lpwstr>
  </property>
</Properties>
</file>