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handoutMasterIdLst>
    <p:handoutMasterId r:id="rId13"/>
  </p:handoutMasterIdLst>
  <p:sldIdLst>
    <p:sldId id="256" r:id="rId2"/>
    <p:sldId id="299" r:id="rId3"/>
    <p:sldId id="297" r:id="rId4"/>
    <p:sldId id="292" r:id="rId5"/>
    <p:sldId id="300" r:id="rId6"/>
    <p:sldId id="301" r:id="rId7"/>
    <p:sldId id="302" r:id="rId8"/>
    <p:sldId id="303" r:id="rId9"/>
    <p:sldId id="304" r:id="rId10"/>
    <p:sldId id="305" r:id="rId11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>
        <p:scale>
          <a:sx n="123" d="100"/>
          <a:sy n="123" d="100"/>
        </p:scale>
        <p:origin x="-114" y="-1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4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7CF3F664-CEF1-4018-AE95-DF9C2EE2F9F5}" type="datetimeFigureOut">
              <a:rPr lang="en-US" smtClean="0"/>
              <a:t>10/3/2016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4B904802-A8C1-41B4-A9E4-0F932A14F0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413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0B38F673-90E2-4A91-9311-189DE68E8E52}" type="datetimeFigureOut">
              <a:rPr lang="en-US" smtClean="0"/>
              <a:t>10/3/2016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036A3807-D4C1-4873-AA15-74D7F13BC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517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 cstate="print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130052"/>
            <a:ext cx="10363200" cy="1470025"/>
          </a:xfrm>
        </p:spPr>
        <p:txBody>
          <a:bodyPr>
            <a:noAutofit/>
          </a:bodyPr>
          <a:lstStyle>
            <a:lvl1pPr algn="l">
              <a:defRPr sz="3600" b="1" i="0">
                <a:solidFill>
                  <a:schemeClr val="accent3">
                    <a:lumMod val="75000"/>
                  </a:schemeClr>
                </a:solidFill>
                <a:latin typeface="Gill Sans MT"/>
                <a:cs typeface="Gill Sans MT"/>
              </a:defRPr>
            </a:lvl1pPr>
          </a:lstStyle>
          <a:p>
            <a:r>
              <a:rPr lang="en-US" dirty="0" smtClean="0"/>
              <a:t>Title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2783398"/>
            <a:ext cx="10363200" cy="1035091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 of Presentation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14400" y="4732338"/>
            <a:ext cx="10363200" cy="1624012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buNone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0280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4844846" y="638476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A35CC995-5FAC-41E6-97FD-A5564B5A26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740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29600" y="4800600"/>
            <a:ext cx="3962400" cy="1905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4844846" y="638476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A35CC995-5FAC-41E6-97FD-A5564B5A26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335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</p:spPr>
        <p:txBody>
          <a:bodyPr anchor="t">
            <a:normAutofit/>
          </a:bodyPr>
          <a:lstStyle>
            <a:lvl1pPr algn="l">
              <a:defRPr sz="3200" b="1" cap="none">
                <a:solidFill>
                  <a:srgbClr val="194F8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4844846" y="638476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A35CC995-5FAC-41E6-97FD-A5564B5A26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363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4851"/>
            <a:ext cx="5384800" cy="4641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4851"/>
            <a:ext cx="5384800" cy="4641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4844846" y="638476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A35CC995-5FAC-41E6-97FD-A5564B5A26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636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82754"/>
            <a:ext cx="5386917" cy="574675"/>
          </a:xfrm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057429"/>
            <a:ext cx="5386917" cy="406873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82754"/>
            <a:ext cx="5389033" cy="574675"/>
          </a:xfrm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rgbClr val="194F8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057429"/>
            <a:ext cx="5389033" cy="406873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4844846" y="638476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A35CC995-5FAC-41E6-97FD-A5564B5A26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588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4844846" y="638476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A35CC995-5FAC-41E6-97FD-A5564B5A26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246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4844846" y="638476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A35CC995-5FAC-41E6-97FD-A5564B5A26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903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4844846" y="638476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A35CC995-5FAC-41E6-97FD-A5564B5A26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427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78296" y="0"/>
            <a:ext cx="4586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39260"/>
            <a:ext cx="10972799" cy="10398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84852"/>
            <a:ext cx="10972800" cy="4641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-1" y="6749890"/>
            <a:ext cx="12192001" cy="10811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" name="Rectangle 11"/>
          <p:cNvSpPr/>
          <p:nvPr/>
        </p:nvSpPr>
        <p:spPr>
          <a:xfrm>
            <a:off x="-1" y="0"/>
            <a:ext cx="4586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1563" y="6190377"/>
            <a:ext cx="1696232" cy="495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599" y="5761676"/>
            <a:ext cx="2950129" cy="114044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4844846" y="638476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A35CC995-5FAC-41E6-97FD-A5564B5A26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83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2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3400" b="0" i="0" kern="1200">
          <a:solidFill>
            <a:schemeClr val="accent3">
              <a:lumMod val="75000"/>
            </a:schemeClr>
          </a:solidFill>
          <a:latin typeface="Gill Sans MT"/>
          <a:ea typeface="+mj-ea"/>
          <a:cs typeface="Gill Sans M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Georgi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Georgi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Georgi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Georgi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Georgi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9674"/>
            <a:ext cx="103632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LEADERSHIP COUNCIL FOR A CLEANER ANACOSTIA RIVER</a:t>
            </a:r>
            <a:br>
              <a:rPr lang="en-US" b="1" dirty="0" smtClean="0"/>
            </a:br>
            <a:r>
              <a:rPr lang="en-US" sz="2400" b="1" dirty="0" smtClean="0"/>
              <a:t>October 6, 2016 Meeting</a:t>
            </a:r>
            <a:endParaRPr lang="en-US" sz="2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714641"/>
            <a:ext cx="8534400" cy="17526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Anacostia River Sediment Project</a:t>
            </a:r>
          </a:p>
          <a:p>
            <a:r>
              <a:rPr lang="en-US" sz="4000" b="1" dirty="0" smtClean="0">
                <a:solidFill>
                  <a:schemeClr val="tx2"/>
                </a:solidFill>
              </a:rPr>
              <a:t>Update</a:t>
            </a:r>
            <a:endParaRPr lang="en-US" sz="4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7649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Feasibility Study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A35CC995-5FAC-41E6-97FD-A5564B5A2624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51680" y="1399471"/>
            <a:ext cx="4830720" cy="46418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7529" y="1915298"/>
            <a:ext cx="7571303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Conducting preliminary identification/evaluation of alternatives	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  <a:endParaRPr lang="en-US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Developing surface water model 	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	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Contaminant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fate, transport, and deposition 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Support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remedy 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evaluation/selection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Updating human health and ecological risk </a:t>
            </a:r>
            <a:r>
              <a:rPr lang="en-US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assessments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  <a:endParaRPr lang="en-US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Finalizing Applicable or Relevant and Appropriate Requirements	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  <a:endParaRPr lang="en-US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Will finalize </a:t>
            </a:r>
            <a:r>
              <a:rPr lang="en-US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RA Objectives/Preliminary 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Remedial Goals	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</a:p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Will conduct detailed evaluation of alternatives	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</a:p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Will select Remedy and prepare proposed plan	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707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60441" y="130952"/>
            <a:ext cx="10746656" cy="783448"/>
          </a:xfrm>
        </p:spPr>
        <p:txBody>
          <a:bodyPr/>
          <a:lstStyle/>
          <a:p>
            <a:r>
              <a:rPr lang="en-US" dirty="0" smtClean="0"/>
              <a:t>Project Study Area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A35CC995-5FAC-41E6-97FD-A5564B5A2624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" t="4663" r="4685" b="20533"/>
          <a:stretch/>
        </p:blipFill>
        <p:spPr>
          <a:xfrm>
            <a:off x="7129849" y="130952"/>
            <a:ext cx="4782741" cy="6093375"/>
          </a:xfrm>
        </p:spPr>
      </p:pic>
      <p:sp>
        <p:nvSpPr>
          <p:cNvPr id="2" name="TextBox 1"/>
          <p:cNvSpPr txBox="1"/>
          <p:nvPr/>
        </p:nvSpPr>
        <p:spPr>
          <a:xfrm>
            <a:off x="877330" y="1186249"/>
            <a:ext cx="60300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Subareas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Main stem of Anacostia River (9 miles long)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Kingman Lake (1.8 miles long)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Washington Channel (2 miles long)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 smtClean="0"/>
              <a:t>15 potential environmental cleanup sites (PECSes)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42" y="3643954"/>
            <a:ext cx="2920518" cy="2190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8956" y="3655011"/>
            <a:ext cx="2961278" cy="222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670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Schedule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A35CC995-5FAC-41E6-97FD-A5564B5A2624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690" y="1694226"/>
            <a:ext cx="11166357" cy="37633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134573" y="5254600"/>
            <a:ext cx="619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38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Remedial Investigation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Phase 1 RI Report issued in March 2016</a:t>
            </a:r>
          </a:p>
          <a:p>
            <a:r>
              <a:rPr lang="en-US" dirty="0" smtClean="0"/>
              <a:t>Phase 2 RI sampling underway</a:t>
            </a:r>
          </a:p>
          <a:p>
            <a:pPr lvl="1"/>
            <a:r>
              <a:rPr lang="en-US" dirty="0" smtClean="0"/>
              <a:t>PECS sediment characterization</a:t>
            </a:r>
          </a:p>
          <a:p>
            <a:pPr lvl="1"/>
            <a:r>
              <a:rPr lang="en-US" dirty="0" smtClean="0"/>
              <a:t>*Bedload </a:t>
            </a:r>
            <a:r>
              <a:rPr lang="en-US" dirty="0"/>
              <a:t>sediment from outfalls &amp; tributaries</a:t>
            </a:r>
          </a:p>
          <a:p>
            <a:pPr lvl="1"/>
            <a:r>
              <a:rPr lang="en-US" dirty="0" smtClean="0"/>
              <a:t>*Suspended </a:t>
            </a:r>
            <a:r>
              <a:rPr lang="en-US" dirty="0"/>
              <a:t>and bedload sediment from major </a:t>
            </a:r>
            <a:r>
              <a:rPr lang="en-US" dirty="0" smtClean="0"/>
              <a:t>tributaries</a:t>
            </a:r>
          </a:p>
          <a:p>
            <a:pPr lvl="1"/>
            <a:r>
              <a:rPr lang="en-US" dirty="0" smtClean="0"/>
              <a:t>*Surface water</a:t>
            </a:r>
          </a:p>
          <a:p>
            <a:pPr lvl="1"/>
            <a:r>
              <a:rPr lang="en-US" dirty="0"/>
              <a:t>Biota characterization (benthic invertebrate tissue, larval fish toxicity, taxonomic identifications)</a:t>
            </a:r>
          </a:p>
          <a:p>
            <a:pPr lvl="1"/>
            <a:r>
              <a:rPr lang="en-US" dirty="0"/>
              <a:t>Background whole fish and fish </a:t>
            </a:r>
            <a:r>
              <a:rPr lang="en-US" dirty="0" smtClean="0"/>
              <a:t>fillet</a:t>
            </a:r>
          </a:p>
          <a:p>
            <a:r>
              <a:rPr lang="en-US" dirty="0"/>
              <a:t>Forensic sediment sampling (river, outfalls, tributaries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1900" dirty="0" smtClean="0"/>
              <a:t>*Task is on-going</a:t>
            </a:r>
            <a:endParaRPr lang="en-US" sz="1900" dirty="0"/>
          </a:p>
          <a:p>
            <a:endParaRPr lang="en-US" dirty="0"/>
          </a:p>
          <a:p>
            <a:pPr lvl="2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54608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Sediment Characterization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A35CC995-5FAC-41E6-97FD-A5564B5A2624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34" b="11839"/>
          <a:stretch/>
        </p:blipFill>
        <p:spPr>
          <a:xfrm>
            <a:off x="4138927" y="4059765"/>
            <a:ext cx="1937892" cy="1886933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7" b="26862"/>
          <a:stretch/>
        </p:blipFill>
        <p:spPr bwMode="auto">
          <a:xfrm>
            <a:off x="900205" y="4059766"/>
            <a:ext cx="2135222" cy="181704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8" t="3876" r="4883" b="20789"/>
          <a:stretch/>
        </p:blipFill>
        <p:spPr>
          <a:xfrm>
            <a:off x="7395563" y="357881"/>
            <a:ext cx="4549062" cy="5851748"/>
          </a:xfrm>
        </p:spPr>
      </p:pic>
      <p:grpSp>
        <p:nvGrpSpPr>
          <p:cNvPr id="14" name="Group 13"/>
          <p:cNvGrpSpPr/>
          <p:nvPr/>
        </p:nvGrpSpPr>
        <p:grpSpPr>
          <a:xfrm>
            <a:off x="9930809" y="5199498"/>
            <a:ext cx="2126885" cy="747200"/>
            <a:chOff x="7543209" y="357881"/>
            <a:chExt cx="2126885" cy="747200"/>
          </a:xfrm>
        </p:grpSpPr>
        <p:sp>
          <p:nvSpPr>
            <p:cNvPr id="10" name="TextBox 9"/>
            <p:cNvSpPr txBox="1"/>
            <p:nvPr/>
          </p:nvSpPr>
          <p:spPr>
            <a:xfrm>
              <a:off x="7702546" y="357881"/>
              <a:ext cx="18008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2016 Sample</a:t>
              </a:r>
              <a:endParaRPr lang="en-US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7543209" y="501211"/>
              <a:ext cx="91440" cy="91440"/>
            </a:xfrm>
            <a:prstGeom prst="ellipse">
              <a:avLst/>
            </a:prstGeom>
            <a:solidFill>
              <a:srgbClr val="0070C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Oval 11"/>
            <p:cNvSpPr/>
            <p:nvPr/>
          </p:nvSpPr>
          <p:spPr>
            <a:xfrm>
              <a:off x="7557823" y="841501"/>
              <a:ext cx="91440" cy="9144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703631" y="735749"/>
              <a:ext cx="19664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2014/2015 Sample</a:t>
              </a:r>
              <a:endParaRPr lang="en-US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64281" y="1313374"/>
            <a:ext cx="520693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2014/2015 samples biased away from PECSes</a:t>
            </a:r>
          </a:p>
          <a:p>
            <a:endParaRPr lang="en-US" dirty="0"/>
          </a:p>
          <a:p>
            <a:r>
              <a:rPr lang="en-US" b="1" dirty="0" smtClean="0"/>
              <a:t>2016 samples complete “total river” characterization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Forensic samples (38)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PECS and outfall/tributary nature &amp; extent (64)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Ecological support samples (32)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 smtClean="0"/>
              <a:t>Sampling completed summer 2016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72038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Subsurface Sediment Characterization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A35CC995-5FAC-41E6-97FD-A5564B5A2624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371" y="4107892"/>
            <a:ext cx="2488205" cy="18594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2492" y="3985733"/>
            <a:ext cx="2870621" cy="2141030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0" t="3657" r="4994" b="20283"/>
          <a:stretch/>
        </p:blipFill>
        <p:spPr>
          <a:xfrm>
            <a:off x="7563073" y="444501"/>
            <a:ext cx="4374927" cy="5727700"/>
          </a:xfrm>
        </p:spPr>
      </p:pic>
      <p:grpSp>
        <p:nvGrpSpPr>
          <p:cNvPr id="10" name="Group 9"/>
          <p:cNvGrpSpPr/>
          <p:nvPr/>
        </p:nvGrpSpPr>
        <p:grpSpPr>
          <a:xfrm>
            <a:off x="9930809" y="5199498"/>
            <a:ext cx="2126885" cy="747200"/>
            <a:chOff x="7543209" y="357881"/>
            <a:chExt cx="2126885" cy="747200"/>
          </a:xfrm>
        </p:grpSpPr>
        <p:sp>
          <p:nvSpPr>
            <p:cNvPr id="11" name="TextBox 10"/>
            <p:cNvSpPr txBox="1"/>
            <p:nvPr/>
          </p:nvSpPr>
          <p:spPr>
            <a:xfrm>
              <a:off x="7702546" y="357881"/>
              <a:ext cx="18008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2016 Sample</a:t>
              </a:r>
              <a:endParaRPr lang="en-US" dirty="0"/>
            </a:p>
          </p:txBody>
        </p:sp>
        <p:sp>
          <p:nvSpPr>
            <p:cNvPr id="12" name="Oval 11"/>
            <p:cNvSpPr/>
            <p:nvPr/>
          </p:nvSpPr>
          <p:spPr>
            <a:xfrm>
              <a:off x="7543209" y="501211"/>
              <a:ext cx="91440" cy="91440"/>
            </a:xfrm>
            <a:prstGeom prst="ellipse">
              <a:avLst/>
            </a:prstGeom>
            <a:solidFill>
              <a:srgbClr val="0070C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Oval 12"/>
            <p:cNvSpPr/>
            <p:nvPr/>
          </p:nvSpPr>
          <p:spPr>
            <a:xfrm>
              <a:off x="7557823" y="841501"/>
              <a:ext cx="91440" cy="9144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703631" y="735749"/>
              <a:ext cx="19664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2014/2015 Sample</a:t>
              </a:r>
              <a:endParaRPr lang="en-US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04335" y="1124468"/>
            <a:ext cx="617837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2014/2015 cores characterize away from PECSes (148</a:t>
            </a:r>
            <a:r>
              <a:rPr lang="en-US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</a:p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		</a:t>
            </a:r>
          </a:p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2016 cores to complete "total river" characterization (109)		</a:t>
            </a:r>
          </a:p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	- Cs137 age dating cores (12)	</a:t>
            </a:r>
          </a:p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	- Archived samples for forensics (702)	</a:t>
            </a:r>
          </a:p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	- Archived samples for nature and extent (1,609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</a:p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Sampling completed summer 2016	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593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Biota and Fish Characterization in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A35CC995-5FAC-41E6-97FD-A5564B5A2624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Picture Placeholder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5" r="16675"/>
          <a:stretch>
            <a:fillRect/>
          </a:stretch>
        </p:blipFill>
        <p:spPr>
          <a:xfrm>
            <a:off x="9398524" y="3599845"/>
            <a:ext cx="2459043" cy="24590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928" y="3634033"/>
            <a:ext cx="3427520" cy="257064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5" t="12546" r="15177" b="29314"/>
          <a:stretch/>
        </p:blipFill>
        <p:spPr>
          <a:xfrm>
            <a:off x="8275307" y="1279117"/>
            <a:ext cx="3728449" cy="2102177"/>
          </a:xfrm>
        </p:spPr>
      </p:pic>
      <p:sp>
        <p:nvSpPr>
          <p:cNvPr id="2" name="TextBox 1"/>
          <p:cNvSpPr txBox="1"/>
          <p:nvPr/>
        </p:nvSpPr>
        <p:spPr>
          <a:xfrm>
            <a:off x="609601" y="1699615"/>
            <a:ext cx="4801314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Tissue </a:t>
            </a:r>
            <a:r>
              <a:rPr lang="en-US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Sampling</a:t>
            </a:r>
          </a:p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Background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fish :  80 composite samples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Crayfish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:  45 specimens, 8 composite samples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Turtle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:  7 specimens, 22 tissue samples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Benthic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invertebrate: 25 composite 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samples</a:t>
            </a:r>
          </a:p>
          <a:p>
            <a:endParaRPr lang="en-US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Larval fish toxicity </a:t>
            </a:r>
            <a:r>
              <a:rPr lang="en-US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tests</a:t>
            </a:r>
          </a:p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33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tests in Anacostia River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5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Potomac River reference tests	</a:t>
            </a:r>
          </a:p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1"/>
          <a:stretch/>
        </p:blipFill>
        <p:spPr>
          <a:xfrm>
            <a:off x="5597609" y="1317716"/>
            <a:ext cx="2555316" cy="207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608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Outfall Bottom Sediment Sampling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A35CC995-5FAC-41E6-97FD-A5564B5A2624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4052956"/>
            <a:ext cx="2457450" cy="18573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4" t="7698" r="5743" b="17113"/>
          <a:stretch/>
        </p:blipFill>
        <p:spPr>
          <a:xfrm>
            <a:off x="8051182" y="363354"/>
            <a:ext cx="4064582" cy="53964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5" t="16770" r="16873" b="12853"/>
          <a:stretch/>
        </p:blipFill>
        <p:spPr>
          <a:xfrm>
            <a:off x="3192646" y="4073754"/>
            <a:ext cx="2356702" cy="18365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943" y="4290574"/>
            <a:ext cx="2250644" cy="13749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6691" y="1253981"/>
            <a:ext cx="757130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Targeted </a:t>
            </a:r>
            <a:r>
              <a:rPr lang="en-US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Outfalls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Municipal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separate storm sewer system (MS4) outfalls: 27	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Combined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sewer outfalls (CSO):  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16</a:t>
            </a:r>
          </a:p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Bottom sediment from lowest manhole above high </a:t>
            </a:r>
            <a:r>
              <a:rPr lang="en-US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tide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Forensic and nature and extent sampling	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Draft work plan under review by DOEE/NPS	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Field work begins in 2016	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8682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Tributary Suspended Sediment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A35CC995-5FAC-41E6-97FD-A5564B5A2624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72"/>
          <a:stretch/>
        </p:blipFill>
        <p:spPr>
          <a:xfrm>
            <a:off x="8004974" y="1418766"/>
            <a:ext cx="4042482" cy="46051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91" y="4333866"/>
            <a:ext cx="2073897" cy="155542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672" y="4331524"/>
            <a:ext cx="2111605" cy="158370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22" b="16139"/>
          <a:stretch/>
        </p:blipFill>
        <p:spPr>
          <a:xfrm>
            <a:off x="5854252" y="4298624"/>
            <a:ext cx="1733794" cy="162141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09601" y="1036667"/>
            <a:ext cx="7571303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One year study - self-performed by USGS in cooperation with DOEE	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</a:p>
          <a:p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		</a:t>
            </a:r>
          </a:p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Three major tributaries </a:t>
            </a:r>
            <a:endParaRPr lang="en-US" b="1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Continuous 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discharge/ concentrations for  6 storms and 1 dry </a:t>
            </a:r>
            <a:r>
              <a:rPr lang="en-US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weather</a:t>
            </a:r>
            <a:endParaRPr lang="en-US" sz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	Northeast Branch	</a:t>
            </a:r>
          </a:p>
          <a:p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	Northwest Branch	</a:t>
            </a:r>
          </a:p>
          <a:p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	Lower Beaverdam Creek 	</a:t>
            </a:r>
          </a:p>
          <a:p>
            <a:endParaRPr lang="en-US" b="1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Six 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small </a:t>
            </a:r>
            <a:r>
              <a:rPr lang="en-US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tributaries</a:t>
            </a:r>
          </a:p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D</a:t>
            </a:r>
            <a:r>
              <a:rPr lang="en-US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ischarge 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and concentrations for 3 storms and 1 dry weather</a:t>
            </a:r>
          </a:p>
          <a:p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	Hickey Run	</a:t>
            </a:r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 Fort Dupont Tributary</a:t>
            </a:r>
          </a:p>
          <a:p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	Nash Run	</a:t>
            </a:r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 Pope Branch</a:t>
            </a:r>
          </a:p>
          <a:p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	Watts Branch	 Fort Stanton Tributary</a:t>
            </a:r>
          </a:p>
          <a:p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			</a:t>
            </a:r>
          </a:p>
        </p:txBody>
      </p:sp>
    </p:spTree>
    <p:extLst>
      <p:ext uri="{BB962C8B-B14F-4D97-AF65-F5344CB8AC3E}">
        <p14:creationId xmlns:p14="http://schemas.microsoft.com/office/powerpoint/2010/main" val="3494025349"/>
      </p:ext>
    </p:extLst>
  </p:cSld>
  <p:clrMapOvr>
    <a:masterClrMapping/>
  </p:clrMapOvr>
</p:sld>
</file>

<file path=ppt/theme/theme1.xml><?xml version="1.0" encoding="utf-8"?>
<a:theme xmlns:a="http://schemas.openxmlformats.org/drawingml/2006/main" name="Ohio_EGMSMeeting_2013Apr11">
  <a:themeElements>
    <a:clrScheme name="USAID KMC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USAID KMC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2338</TotalTime>
  <Words>244</Words>
  <Application>Microsoft Office PowerPoint</Application>
  <PresentationFormat>Custom</PresentationFormat>
  <Paragraphs>106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Ohio_EGMSMeeting_2013Apr11</vt:lpstr>
      <vt:lpstr>LEADERSHIP COUNCIL FOR A CLEANER ANACOSTIA RIVER October 6, 2016 Meeting</vt:lpstr>
      <vt:lpstr>Project Study Area</vt:lpstr>
      <vt:lpstr>Project Schedule</vt:lpstr>
      <vt:lpstr>Remedial Investigation</vt:lpstr>
      <vt:lpstr>Surface Sediment Characterization</vt:lpstr>
      <vt:lpstr>Subsurface Sediment Characterization</vt:lpstr>
      <vt:lpstr>Biota and Fish Characterization in 2016</vt:lpstr>
      <vt:lpstr>Outfall Bottom Sediment Sampling</vt:lpstr>
      <vt:lpstr>Tributary Suspended Sediment</vt:lpstr>
      <vt:lpstr>Feasibility Study</vt:lpstr>
    </vt:vector>
  </TitlesOfParts>
  <Company>Tetra Tech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Anacostia River Sediment Project</dc:title>
  <dc:creator>Shupe, Mark</dc:creator>
  <cp:lastModifiedBy>ServUS</cp:lastModifiedBy>
  <cp:revision>144</cp:revision>
  <cp:lastPrinted>2016-02-29T17:25:54Z</cp:lastPrinted>
  <dcterms:created xsi:type="dcterms:W3CDTF">2016-02-26T13:31:09Z</dcterms:created>
  <dcterms:modified xsi:type="dcterms:W3CDTF">2016-10-03T21:11:48Z</dcterms:modified>
</cp:coreProperties>
</file>