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99" r:id="rId3"/>
    <p:sldId id="292" r:id="rId4"/>
    <p:sldId id="330" r:id="rId5"/>
    <p:sldId id="311" r:id="rId6"/>
    <p:sldId id="312" r:id="rId7"/>
    <p:sldId id="300" r:id="rId8"/>
    <p:sldId id="322" r:id="rId9"/>
    <p:sldId id="323" r:id="rId10"/>
    <p:sldId id="324" r:id="rId11"/>
    <p:sldId id="301" r:id="rId12"/>
    <p:sldId id="331" r:id="rId13"/>
    <p:sldId id="332" r:id="rId14"/>
    <p:sldId id="313" r:id="rId15"/>
    <p:sldId id="308" r:id="rId16"/>
    <p:sldId id="335" r:id="rId17"/>
    <p:sldId id="334" r:id="rId18"/>
    <p:sldId id="336" r:id="rId19"/>
    <p:sldId id="333" r:id="rId20"/>
    <p:sldId id="307" r:id="rId21"/>
    <p:sldId id="310" r:id="rId22"/>
    <p:sldId id="306" r:id="rId23"/>
    <p:sldId id="315" r:id="rId24"/>
    <p:sldId id="318" r:id="rId25"/>
    <p:sldId id="320" r:id="rId26"/>
    <p:sldId id="314" r:id="rId27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77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RI-R6-05-SS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v>RI-R6-05-SS</c:v>
          </c:tx>
          <c:spPr>
            <a:solidFill>
              <a:srgbClr val="5B9BD5">
                <a:lumMod val="100000"/>
              </a:srgbClr>
            </a:solidFill>
            <a:ln>
              <a:noFill/>
            </a:ln>
            <a:effectLst/>
          </c:spPr>
          <c:invertIfNegative val="0"/>
          <c:cat>
            <c:strRef>
              <c:f>'456 Data'!$A$2:$A$152</c:f>
              <c:strCache>
                <c:ptCount val="151"/>
                <c:pt idx="0">
                  <c:v>PCB-1</c:v>
                </c:pt>
                <c:pt idx="1">
                  <c:v>PCB-2</c:v>
                </c:pt>
                <c:pt idx="2">
                  <c:v>PCB-3</c:v>
                </c:pt>
                <c:pt idx="3">
                  <c:v>PCB-4</c:v>
                </c:pt>
                <c:pt idx="4">
                  <c:v>PCB-5</c:v>
                </c:pt>
                <c:pt idx="5">
                  <c:v>PCB-6</c:v>
                </c:pt>
                <c:pt idx="6">
                  <c:v>PCB-7</c:v>
                </c:pt>
                <c:pt idx="7">
                  <c:v>PCB-8</c:v>
                </c:pt>
                <c:pt idx="8">
                  <c:v>PCB-9</c:v>
                </c:pt>
                <c:pt idx="9">
                  <c:v>PCB-10</c:v>
                </c:pt>
                <c:pt idx="10">
                  <c:v>PCB-11</c:v>
                </c:pt>
                <c:pt idx="11">
                  <c:v>PCB-12/13</c:v>
                </c:pt>
                <c:pt idx="12">
                  <c:v>PCB-14</c:v>
                </c:pt>
                <c:pt idx="13">
                  <c:v>PCB-15</c:v>
                </c:pt>
                <c:pt idx="14">
                  <c:v>PCB-16</c:v>
                </c:pt>
                <c:pt idx="15">
                  <c:v>PCB-17</c:v>
                </c:pt>
                <c:pt idx="16">
                  <c:v>PCB-18/30</c:v>
                </c:pt>
                <c:pt idx="17">
                  <c:v>PCB-19</c:v>
                </c:pt>
                <c:pt idx="18">
                  <c:v>PCB-20/28</c:v>
                </c:pt>
                <c:pt idx="19">
                  <c:v>PCB-21/33</c:v>
                </c:pt>
                <c:pt idx="20">
                  <c:v>PCB-22</c:v>
                </c:pt>
                <c:pt idx="21">
                  <c:v>PCB-23</c:v>
                </c:pt>
                <c:pt idx="22">
                  <c:v>PCB-24/27</c:v>
                </c:pt>
                <c:pt idx="23">
                  <c:v>PCB-25</c:v>
                </c:pt>
                <c:pt idx="24">
                  <c:v>PCB-26/29</c:v>
                </c:pt>
                <c:pt idx="25">
                  <c:v>PCB-31</c:v>
                </c:pt>
                <c:pt idx="26">
                  <c:v>PCB-32</c:v>
                </c:pt>
                <c:pt idx="27">
                  <c:v>PCB-34</c:v>
                </c:pt>
                <c:pt idx="28">
                  <c:v>PCB-35</c:v>
                </c:pt>
                <c:pt idx="29">
                  <c:v>PCB-36</c:v>
                </c:pt>
                <c:pt idx="30">
                  <c:v>PCB-37</c:v>
                </c:pt>
                <c:pt idx="31">
                  <c:v>PCB-38</c:v>
                </c:pt>
                <c:pt idx="32">
                  <c:v>PCB-39</c:v>
                </c:pt>
                <c:pt idx="33">
                  <c:v>PCB-41/40/71</c:v>
                </c:pt>
                <c:pt idx="34">
                  <c:v>PCB-42</c:v>
                </c:pt>
                <c:pt idx="35">
                  <c:v>PCB-43/52/73</c:v>
                </c:pt>
                <c:pt idx="36">
                  <c:v>PCB-44/47/65</c:v>
                </c:pt>
                <c:pt idx="37">
                  <c:v>PCB-45/51</c:v>
                </c:pt>
                <c:pt idx="38">
                  <c:v>PCB-46</c:v>
                </c:pt>
                <c:pt idx="39">
                  <c:v>PCB-48</c:v>
                </c:pt>
                <c:pt idx="40">
                  <c:v>PCB-49/69</c:v>
                </c:pt>
                <c:pt idx="41">
                  <c:v>PCB-50/53</c:v>
                </c:pt>
                <c:pt idx="42">
                  <c:v>PCB-54</c:v>
                </c:pt>
                <c:pt idx="43">
                  <c:v>PCB-55</c:v>
                </c:pt>
                <c:pt idx="44">
                  <c:v>PCB-56</c:v>
                </c:pt>
                <c:pt idx="45">
                  <c:v>PCB-57</c:v>
                </c:pt>
                <c:pt idx="46">
                  <c:v>PCB-58</c:v>
                </c:pt>
                <c:pt idx="47">
                  <c:v>PCB-59/62/75</c:v>
                </c:pt>
                <c:pt idx="48">
                  <c:v>PCB-60</c:v>
                </c:pt>
                <c:pt idx="49">
                  <c:v>PCB-61/70/74/76</c:v>
                </c:pt>
                <c:pt idx="50">
                  <c:v>PCB-63</c:v>
                </c:pt>
                <c:pt idx="51">
                  <c:v>PCB-64</c:v>
                </c:pt>
                <c:pt idx="52">
                  <c:v>PCB-66</c:v>
                </c:pt>
                <c:pt idx="53">
                  <c:v>PCB-67</c:v>
                </c:pt>
                <c:pt idx="54">
                  <c:v>PCB-68</c:v>
                </c:pt>
                <c:pt idx="55">
                  <c:v>PCB-72</c:v>
                </c:pt>
                <c:pt idx="56">
                  <c:v>PCB-77</c:v>
                </c:pt>
                <c:pt idx="57">
                  <c:v>PCB-78</c:v>
                </c:pt>
                <c:pt idx="58">
                  <c:v>PCB-79</c:v>
                </c:pt>
                <c:pt idx="59">
                  <c:v>PCB-80</c:v>
                </c:pt>
                <c:pt idx="60">
                  <c:v>PCB-81</c:v>
                </c:pt>
                <c:pt idx="61">
                  <c:v>PCB-82</c:v>
                </c:pt>
                <c:pt idx="62">
                  <c:v>PCB-83/99</c:v>
                </c:pt>
                <c:pt idx="63">
                  <c:v>PCB-84</c:v>
                </c:pt>
                <c:pt idx="64">
                  <c:v>PCB-85/116/117</c:v>
                </c:pt>
                <c:pt idx="65">
                  <c:v>PCB-86/87/97/107/108/109/119/124/125</c:v>
                </c:pt>
                <c:pt idx="66">
                  <c:v>PCB-88/91</c:v>
                </c:pt>
                <c:pt idx="67">
                  <c:v>PCB-89</c:v>
                </c:pt>
                <c:pt idx="68">
                  <c:v>PCB-90/101/113</c:v>
                </c:pt>
                <c:pt idx="69">
                  <c:v>PCB-92</c:v>
                </c:pt>
                <c:pt idx="70">
                  <c:v>PCB-93/95/100</c:v>
                </c:pt>
                <c:pt idx="71">
                  <c:v>PCB-94</c:v>
                </c:pt>
                <c:pt idx="72">
                  <c:v>PCB-96</c:v>
                </c:pt>
                <c:pt idx="73">
                  <c:v>PCB-98/102</c:v>
                </c:pt>
                <c:pt idx="74">
                  <c:v>PCB-103</c:v>
                </c:pt>
                <c:pt idx="75">
                  <c:v>PCB-104</c:v>
                </c:pt>
                <c:pt idx="76">
                  <c:v>PCB-105</c:v>
                </c:pt>
                <c:pt idx="77">
                  <c:v>PCB-106</c:v>
                </c:pt>
                <c:pt idx="78">
                  <c:v>PCB-110/115</c:v>
                </c:pt>
                <c:pt idx="79">
                  <c:v>PCB-111</c:v>
                </c:pt>
                <c:pt idx="80">
                  <c:v>PCB-112</c:v>
                </c:pt>
                <c:pt idx="81">
                  <c:v>PCB-114</c:v>
                </c:pt>
                <c:pt idx="82">
                  <c:v>PCB-118</c:v>
                </c:pt>
                <c:pt idx="83">
                  <c:v>PCB-120</c:v>
                </c:pt>
                <c:pt idx="84">
                  <c:v>PCB-121</c:v>
                </c:pt>
                <c:pt idx="85">
                  <c:v>PCB-122</c:v>
                </c:pt>
                <c:pt idx="86">
                  <c:v>PCB-123</c:v>
                </c:pt>
                <c:pt idx="87">
                  <c:v>PCB-126</c:v>
                </c:pt>
                <c:pt idx="88">
                  <c:v>PCB-127</c:v>
                </c:pt>
                <c:pt idx="89">
                  <c:v>PCB-128/166</c:v>
                </c:pt>
                <c:pt idx="90">
                  <c:v>PCB-129/138/160/163</c:v>
                </c:pt>
                <c:pt idx="91">
                  <c:v>PCB-130</c:v>
                </c:pt>
                <c:pt idx="92">
                  <c:v>PCB-131/142</c:v>
                </c:pt>
                <c:pt idx="93">
                  <c:v>PCB-132</c:v>
                </c:pt>
                <c:pt idx="94">
                  <c:v>PCB-133</c:v>
                </c:pt>
                <c:pt idx="95">
                  <c:v>PCB-134/143/147/149</c:v>
                </c:pt>
                <c:pt idx="96">
                  <c:v>PCB-135/151/154</c:v>
                </c:pt>
                <c:pt idx="97">
                  <c:v>PCB-136</c:v>
                </c:pt>
                <c:pt idx="98">
                  <c:v>PCB-137</c:v>
                </c:pt>
                <c:pt idx="99">
                  <c:v>PCB-139/140</c:v>
                </c:pt>
                <c:pt idx="100">
                  <c:v>PCB-141</c:v>
                </c:pt>
                <c:pt idx="101">
                  <c:v>PCB-144</c:v>
                </c:pt>
                <c:pt idx="102">
                  <c:v>PCB-145</c:v>
                </c:pt>
                <c:pt idx="103">
                  <c:v>PCB-146</c:v>
                </c:pt>
                <c:pt idx="104">
                  <c:v>PCB-148</c:v>
                </c:pt>
                <c:pt idx="105">
                  <c:v>PCB/150/152</c:v>
                </c:pt>
                <c:pt idx="106">
                  <c:v>PCB-153/168</c:v>
                </c:pt>
                <c:pt idx="107">
                  <c:v>PCB-155</c:v>
                </c:pt>
                <c:pt idx="108">
                  <c:v>PCB-156/157</c:v>
                </c:pt>
                <c:pt idx="109">
                  <c:v>PCB-158</c:v>
                </c:pt>
                <c:pt idx="110">
                  <c:v>PCB-159</c:v>
                </c:pt>
                <c:pt idx="111">
                  <c:v>PCB-161</c:v>
                </c:pt>
                <c:pt idx="112">
                  <c:v>PCB-162</c:v>
                </c:pt>
                <c:pt idx="113">
                  <c:v>PCB-164</c:v>
                </c:pt>
                <c:pt idx="114">
                  <c:v>PCB-165</c:v>
                </c:pt>
                <c:pt idx="115">
                  <c:v>PCB-167</c:v>
                </c:pt>
                <c:pt idx="116">
                  <c:v>PCB-169</c:v>
                </c:pt>
                <c:pt idx="117">
                  <c:v>PCB-170</c:v>
                </c:pt>
                <c:pt idx="118">
                  <c:v>PCB-171/173</c:v>
                </c:pt>
                <c:pt idx="119">
                  <c:v>PCB-172</c:v>
                </c:pt>
                <c:pt idx="120">
                  <c:v>PCB-174</c:v>
                </c:pt>
                <c:pt idx="121">
                  <c:v>PCB-175</c:v>
                </c:pt>
                <c:pt idx="122">
                  <c:v>PCB-176</c:v>
                </c:pt>
                <c:pt idx="123">
                  <c:v>PCB-177</c:v>
                </c:pt>
                <c:pt idx="124">
                  <c:v>PCB-178</c:v>
                </c:pt>
                <c:pt idx="125">
                  <c:v>PCB-179</c:v>
                </c:pt>
                <c:pt idx="126">
                  <c:v>PCB-180/193</c:v>
                </c:pt>
                <c:pt idx="127">
                  <c:v>PCB-181</c:v>
                </c:pt>
                <c:pt idx="128">
                  <c:v>PCB-182</c:v>
                </c:pt>
                <c:pt idx="129">
                  <c:v>PCB-183/185</c:v>
                </c:pt>
                <c:pt idx="130">
                  <c:v>PCB-184</c:v>
                </c:pt>
                <c:pt idx="131">
                  <c:v>PCB-186</c:v>
                </c:pt>
                <c:pt idx="132">
                  <c:v>PCB-187</c:v>
                </c:pt>
                <c:pt idx="133">
                  <c:v>PCB-188</c:v>
                </c:pt>
                <c:pt idx="134">
                  <c:v>PCB-189</c:v>
                </c:pt>
                <c:pt idx="135">
                  <c:v>PCB-190</c:v>
                </c:pt>
                <c:pt idx="136">
                  <c:v>PCB-191</c:v>
                </c:pt>
                <c:pt idx="137">
                  <c:v>PCB-192</c:v>
                </c:pt>
                <c:pt idx="138">
                  <c:v>PCB-194</c:v>
                </c:pt>
                <c:pt idx="139">
                  <c:v>PCB-195</c:v>
                </c:pt>
                <c:pt idx="140">
                  <c:v>PCB-196</c:v>
                </c:pt>
                <c:pt idx="141">
                  <c:v>PCB-197/200</c:v>
                </c:pt>
                <c:pt idx="142">
                  <c:v>PCB-198/199/201</c:v>
                </c:pt>
                <c:pt idx="143">
                  <c:v>PCB-202</c:v>
                </c:pt>
                <c:pt idx="144">
                  <c:v>PCB-203</c:v>
                </c:pt>
                <c:pt idx="145">
                  <c:v>PCB-204</c:v>
                </c:pt>
                <c:pt idx="146">
                  <c:v>PCB-205</c:v>
                </c:pt>
                <c:pt idx="147">
                  <c:v>PCB-206</c:v>
                </c:pt>
                <c:pt idx="148">
                  <c:v>PCB-207</c:v>
                </c:pt>
                <c:pt idx="149">
                  <c:v>PCB-208</c:v>
                </c:pt>
                <c:pt idx="150">
                  <c:v>PCB-209</c:v>
                </c:pt>
              </c:strCache>
            </c:strRef>
          </c:cat>
          <c:val>
            <c:numRef>
              <c:f>'456 Data'!$AM$2:$AM$152</c:f>
              <c:numCache>
                <c:formatCode>General</c:formatCode>
                <c:ptCount val="151"/>
                <c:pt idx="0">
                  <c:v>1.9298210538691012E-3</c:v>
                </c:pt>
                <c:pt idx="1">
                  <c:v>5.0947275822144277E-5</c:v>
                </c:pt>
                <c:pt idx="2">
                  <c:v>4.0140277920477306E-4</c:v>
                </c:pt>
                <c:pt idx="3">
                  <c:v>1.3122783166309888E-2</c:v>
                </c:pt>
                <c:pt idx="4">
                  <c:v>9.2631410585716848E-5</c:v>
                </c:pt>
                <c:pt idx="5">
                  <c:v>3.8596421077382024E-3</c:v>
                </c:pt>
                <c:pt idx="6">
                  <c:v>7.719284215476405E-4</c:v>
                </c:pt>
                <c:pt idx="7">
                  <c:v>1.4666640009405169E-2</c:v>
                </c:pt>
                <c:pt idx="8">
                  <c:v>6.8701629517740003E-4</c:v>
                </c:pt>
                <c:pt idx="9">
                  <c:v>4.5543776871310787E-4</c:v>
                </c:pt>
                <c:pt idx="10">
                  <c:v>2.6245566332619777E-4</c:v>
                </c:pt>
                <c:pt idx="11">
                  <c:v>1.389471158785753E-3</c:v>
                </c:pt>
                <c:pt idx="12">
                  <c:v>0</c:v>
                </c:pt>
                <c:pt idx="13">
                  <c:v>1.1578926323214608E-2</c:v>
                </c:pt>
                <c:pt idx="14">
                  <c:v>5.5578846351430119E-3</c:v>
                </c:pt>
                <c:pt idx="15">
                  <c:v>1.1578926323214608E-2</c:v>
                </c:pt>
                <c:pt idx="16">
                  <c:v>1.3894711587857529E-2</c:v>
                </c:pt>
                <c:pt idx="17">
                  <c:v>4.9403418979048997E-3</c:v>
                </c:pt>
                <c:pt idx="18">
                  <c:v>4.1684134763572585E-2</c:v>
                </c:pt>
                <c:pt idx="19">
                  <c:v>1.3122783166309888E-2</c:v>
                </c:pt>
                <c:pt idx="20">
                  <c:v>1.1578926323214608E-2</c:v>
                </c:pt>
                <c:pt idx="21">
                  <c:v>4.4771848449763153E-5</c:v>
                </c:pt>
                <c:pt idx="22">
                  <c:v>2.5936794964000723E-3</c:v>
                </c:pt>
                <c:pt idx="23">
                  <c:v>4.3227991606667867E-3</c:v>
                </c:pt>
                <c:pt idx="24">
                  <c:v>7.1017414782382918E-3</c:v>
                </c:pt>
                <c:pt idx="25">
                  <c:v>2.7017494754167416E-2</c:v>
                </c:pt>
                <c:pt idx="26">
                  <c:v>7.7192842154764048E-3</c:v>
                </c:pt>
                <c:pt idx="27">
                  <c:v>1.6982425274048092E-4</c:v>
                </c:pt>
                <c:pt idx="28">
                  <c:v>7.2561271625478198E-4</c:v>
                </c:pt>
                <c:pt idx="29">
                  <c:v>1.0035069480119325E-5</c:v>
                </c:pt>
                <c:pt idx="30">
                  <c:v>1.621049685250045E-2</c:v>
                </c:pt>
                <c:pt idx="31">
                  <c:v>3.1649065283453259E-5</c:v>
                </c:pt>
                <c:pt idx="32">
                  <c:v>1.5438568430952812E-4</c:v>
                </c:pt>
                <c:pt idx="33">
                  <c:v>1.621049685250045E-2</c:v>
                </c:pt>
                <c:pt idx="34">
                  <c:v>7.7192842154764048E-3</c:v>
                </c:pt>
                <c:pt idx="35">
                  <c:v>2.5550830753226901E-2</c:v>
                </c:pt>
                <c:pt idx="36">
                  <c:v>3.0877136861905619E-2</c:v>
                </c:pt>
                <c:pt idx="37">
                  <c:v>7.1789343203930572E-3</c:v>
                </c:pt>
                <c:pt idx="38">
                  <c:v>1.775435369559573E-3</c:v>
                </c:pt>
                <c:pt idx="39">
                  <c:v>4.3999920028215513E-3</c:v>
                </c:pt>
                <c:pt idx="40">
                  <c:v>1.7754353695595731E-2</c:v>
                </c:pt>
                <c:pt idx="41">
                  <c:v>4.8631490557501352E-3</c:v>
                </c:pt>
                <c:pt idx="42">
                  <c:v>3.3192922126548538E-4</c:v>
                </c:pt>
                <c:pt idx="43">
                  <c:v>5.2491132665239554E-4</c:v>
                </c:pt>
                <c:pt idx="44">
                  <c:v>1.0035069480119327E-2</c:v>
                </c:pt>
                <c:pt idx="45">
                  <c:v>2.0842067381786296E-4</c:v>
                </c:pt>
                <c:pt idx="46">
                  <c:v>1.3122783166309888E-4</c:v>
                </c:pt>
                <c:pt idx="47">
                  <c:v>2.6245566332619777E-3</c:v>
                </c:pt>
                <c:pt idx="48">
                  <c:v>4.5543776871310795E-3</c:v>
                </c:pt>
                <c:pt idx="49">
                  <c:v>3.3964850548096184E-2</c:v>
                </c:pt>
                <c:pt idx="50">
                  <c:v>9.2631410585716854E-4</c:v>
                </c:pt>
                <c:pt idx="51">
                  <c:v>1.0035069480119327E-2</c:v>
                </c:pt>
                <c:pt idx="52">
                  <c:v>2.3157852646429215E-2</c:v>
                </c:pt>
                <c:pt idx="53">
                  <c:v>8.4912126370240463E-4</c:v>
                </c:pt>
                <c:pt idx="54">
                  <c:v>2.5473637911072137E-4</c:v>
                </c:pt>
                <c:pt idx="55">
                  <c:v>2.7789423175715057E-4</c:v>
                </c:pt>
                <c:pt idx="56">
                  <c:v>3.3964850548096185E-3</c:v>
                </c:pt>
                <c:pt idx="57">
                  <c:v>5.3263061086787189E-6</c:v>
                </c:pt>
                <c:pt idx="58">
                  <c:v>2.0842067381786296E-4</c:v>
                </c:pt>
                <c:pt idx="59">
                  <c:v>0</c:v>
                </c:pt>
                <c:pt idx="60">
                  <c:v>1.3122783166309888E-4</c:v>
                </c:pt>
                <c:pt idx="61">
                  <c:v>3.0105208440357979E-3</c:v>
                </c:pt>
                <c:pt idx="62">
                  <c:v>1.3894711587857529E-2</c:v>
                </c:pt>
                <c:pt idx="63">
                  <c:v>6.175427372381124E-3</c:v>
                </c:pt>
                <c:pt idx="64">
                  <c:v>4.1684134763572585E-3</c:v>
                </c:pt>
                <c:pt idx="65">
                  <c:v>1.8063125064214789E-2</c:v>
                </c:pt>
                <c:pt idx="66">
                  <c:v>5.8666560037620675E-3</c:v>
                </c:pt>
                <c:pt idx="67">
                  <c:v>3.8596421077382025E-4</c:v>
                </c:pt>
                <c:pt idx="68">
                  <c:v>2.7017494754167416E-2</c:v>
                </c:pt>
                <c:pt idx="69">
                  <c:v>5.0175347400596634E-3</c:v>
                </c:pt>
                <c:pt idx="70">
                  <c:v>2.3157852646429215E-2</c:v>
                </c:pt>
                <c:pt idx="71">
                  <c:v>5.789463161607304E-4</c:v>
                </c:pt>
                <c:pt idx="72">
                  <c:v>5.1719204243691919E-4</c:v>
                </c:pt>
                <c:pt idx="73">
                  <c:v>1.3122783166309888E-3</c:v>
                </c:pt>
                <c:pt idx="74">
                  <c:v>6.3298130566906516E-4</c:v>
                </c:pt>
                <c:pt idx="75">
                  <c:v>1.1578926323214607E-4</c:v>
                </c:pt>
                <c:pt idx="76">
                  <c:v>8.4912126370240461E-3</c:v>
                </c:pt>
                <c:pt idx="77">
                  <c:v>1.8526282117143372E-5</c:v>
                </c:pt>
                <c:pt idx="78">
                  <c:v>2.7789423175715058E-2</c:v>
                </c:pt>
                <c:pt idx="79">
                  <c:v>2.701749475416742E-5</c:v>
                </c:pt>
                <c:pt idx="80">
                  <c:v>0</c:v>
                </c:pt>
                <c:pt idx="81">
                  <c:v>4.7087633714406067E-4</c:v>
                </c:pt>
                <c:pt idx="82">
                  <c:v>2.0842067381786292E-2</c:v>
                </c:pt>
                <c:pt idx="83">
                  <c:v>1.2350854744762248E-4</c:v>
                </c:pt>
                <c:pt idx="84">
                  <c:v>5.3263061086787201E-5</c:v>
                </c:pt>
                <c:pt idx="85">
                  <c:v>3.5508707391191464E-4</c:v>
                </c:pt>
                <c:pt idx="86">
                  <c:v>3.7824492655834385E-4</c:v>
                </c:pt>
                <c:pt idx="87">
                  <c:v>2.8561351597262697E-4</c:v>
                </c:pt>
                <c:pt idx="88">
                  <c:v>3.4736778969643822E-5</c:v>
                </c:pt>
                <c:pt idx="89">
                  <c:v>4.9403418979048997E-3</c:v>
                </c:pt>
                <c:pt idx="90">
                  <c:v>4.5543776871310789E-2</c:v>
                </c:pt>
                <c:pt idx="91">
                  <c:v>2.3929781067976857E-3</c:v>
                </c:pt>
                <c:pt idx="92">
                  <c:v>5.0947275822144273E-4</c:v>
                </c:pt>
                <c:pt idx="93">
                  <c:v>1.4666640009405169E-2</c:v>
                </c:pt>
                <c:pt idx="94">
                  <c:v>7.3333200047025844E-4</c:v>
                </c:pt>
                <c:pt idx="95">
                  <c:v>4.4077112870370271E-2</c:v>
                </c:pt>
                <c:pt idx="96">
                  <c:v>1.9105228433304103E-2</c:v>
                </c:pt>
                <c:pt idx="97">
                  <c:v>5.8666560037620675E-3</c:v>
                </c:pt>
                <c:pt idx="98">
                  <c:v>1.0806997901666967E-3</c:v>
                </c:pt>
                <c:pt idx="99">
                  <c:v>5.7122703194525395E-4</c:v>
                </c:pt>
                <c:pt idx="100">
                  <c:v>1.1578926323214608E-2</c:v>
                </c:pt>
                <c:pt idx="101">
                  <c:v>2.2385924224881575E-3</c:v>
                </c:pt>
                <c:pt idx="102">
                  <c:v>1.8526282117143372E-5</c:v>
                </c:pt>
                <c:pt idx="103">
                  <c:v>7.7192842154764048E-3</c:v>
                </c:pt>
                <c:pt idx="104">
                  <c:v>1.0806997901666968E-4</c:v>
                </c:pt>
                <c:pt idx="105">
                  <c:v>3.1649065283453258E-4</c:v>
                </c:pt>
                <c:pt idx="106">
                  <c:v>4.2456063185120227E-2</c:v>
                </c:pt>
                <c:pt idx="107">
                  <c:v>0</c:v>
                </c:pt>
                <c:pt idx="108">
                  <c:v>3.319292212654854E-3</c:v>
                </c:pt>
                <c:pt idx="109">
                  <c:v>4.0140277920477311E-3</c:v>
                </c:pt>
                <c:pt idx="110">
                  <c:v>6.4070058988454162E-4</c:v>
                </c:pt>
                <c:pt idx="112">
                  <c:v>1.5438568430952812E-4</c:v>
                </c:pt>
                <c:pt idx="113">
                  <c:v>3.2420993705000903E-3</c:v>
                </c:pt>
                <c:pt idx="114">
                  <c:v>4.8631490557501354E-5</c:v>
                </c:pt>
                <c:pt idx="115">
                  <c:v>1.543856843095281E-3</c:v>
                </c:pt>
                <c:pt idx="116">
                  <c:v>1.4666640009405169E-4</c:v>
                </c:pt>
                <c:pt idx="117">
                  <c:v>1.621049685250045E-2</c:v>
                </c:pt>
                <c:pt idx="118">
                  <c:v>4.7859562135953715E-3</c:v>
                </c:pt>
                <c:pt idx="119">
                  <c:v>3.1649065283453257E-3</c:v>
                </c:pt>
                <c:pt idx="120">
                  <c:v>1.9298210538691012E-2</c:v>
                </c:pt>
                <c:pt idx="121">
                  <c:v>6.9473557939287649E-4</c:v>
                </c:pt>
                <c:pt idx="122">
                  <c:v>2.1613995803333934E-3</c:v>
                </c:pt>
                <c:pt idx="123">
                  <c:v>1.0035069480119327E-2</c:v>
                </c:pt>
                <c:pt idx="124">
                  <c:v>3.7052564234286742E-3</c:v>
                </c:pt>
                <c:pt idx="125">
                  <c:v>7.7192842154764048E-3</c:v>
                </c:pt>
                <c:pt idx="126">
                  <c:v>3.7824492655834381E-2</c:v>
                </c:pt>
                <c:pt idx="127">
                  <c:v>9.2631410585716848E-5</c:v>
                </c:pt>
                <c:pt idx="128">
                  <c:v>0</c:v>
                </c:pt>
                <c:pt idx="129">
                  <c:v>1.2350854744762248E-2</c:v>
                </c:pt>
                <c:pt idx="130">
                  <c:v>4.0912206342024946E-5</c:v>
                </c:pt>
                <c:pt idx="132">
                  <c:v>2.1613995803333935E-2</c:v>
                </c:pt>
                <c:pt idx="133">
                  <c:v>3.7824492655834384E-5</c:v>
                </c:pt>
                <c:pt idx="134">
                  <c:v>6.0210416880715956E-4</c:v>
                </c:pt>
                <c:pt idx="135">
                  <c:v>2.8561351597262701E-3</c:v>
                </c:pt>
                <c:pt idx="136">
                  <c:v>6.3298130566906516E-4</c:v>
                </c:pt>
                <c:pt idx="137">
                  <c:v>0</c:v>
                </c:pt>
                <c:pt idx="138">
                  <c:v>1.0806997901666967E-2</c:v>
                </c:pt>
                <c:pt idx="139">
                  <c:v>4.0912206342024948E-3</c:v>
                </c:pt>
                <c:pt idx="140">
                  <c:v>4.477184844976315E-3</c:v>
                </c:pt>
                <c:pt idx="141">
                  <c:v>1.3431554534928947E-3</c:v>
                </c:pt>
                <c:pt idx="142">
                  <c:v>1.1115769270286024E-2</c:v>
                </c:pt>
                <c:pt idx="143">
                  <c:v>1.6210496852500451E-3</c:v>
                </c:pt>
                <c:pt idx="144">
                  <c:v>5.7122703194525401E-3</c:v>
                </c:pt>
                <c:pt idx="146">
                  <c:v>5.2491132665239554E-4</c:v>
                </c:pt>
                <c:pt idx="147">
                  <c:v>3.2420993705000903E-3</c:v>
                </c:pt>
                <c:pt idx="148">
                  <c:v>3.5508707391191464E-4</c:v>
                </c:pt>
                <c:pt idx="149">
                  <c:v>7.719284215476405E-4</c:v>
                </c:pt>
                <c:pt idx="150">
                  <c:v>6.1754273723811247E-4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9004608"/>
        <c:axId val="709005784"/>
      </c:barChart>
      <c:barChart>
        <c:barDir val="col"/>
        <c:grouping val="clustered"/>
        <c:varyColors val="0"/>
        <c:ser>
          <c:idx val="0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'456 Data'!$AM$160:$AM$310</c:f>
              <c:numCache>
                <c:formatCode>General</c:formatCode>
                <c:ptCount val="151"/>
                <c:pt idx="0">
                  <c:v>1.5224384288802491E-3</c:v>
                </c:pt>
                <c:pt idx="1">
                  <c:v>5.0947275822144277E-5</c:v>
                </c:pt>
                <c:pt idx="2">
                  <c:v>3.2703309886094597E-4</c:v>
                </c:pt>
                <c:pt idx="3">
                  <c:v>1.1207856306088806E-2</c:v>
                </c:pt>
                <c:pt idx="4">
                  <c:v>6.6501872559162882E-5</c:v>
                </c:pt>
                <c:pt idx="5">
                  <c:v>3.1015478376598851E-3</c:v>
                </c:pt>
                <c:pt idx="6">
                  <c:v>6.7297821693401488E-4</c:v>
                </c:pt>
                <c:pt idx="7">
                  <c:v>9.8129148141580681E-3</c:v>
                </c:pt>
                <c:pt idx="8">
                  <c:v>4.5940108724943892E-4</c:v>
                </c:pt>
                <c:pt idx="9">
                  <c:v>4.5543776871310787E-4</c:v>
                </c:pt>
                <c:pt idx="10">
                  <c:v>2.6245566332619777E-4</c:v>
                </c:pt>
                <c:pt idx="11">
                  <c:v>1.2900481064178869E-3</c:v>
                </c:pt>
                <c:pt idx="12">
                  <c:v>0</c:v>
                </c:pt>
                <c:pt idx="13">
                  <c:v>1.0308170483939165E-2</c:v>
                </c:pt>
                <c:pt idx="14">
                  <c:v>-4.7081492913116953E-4</c:v>
                </c:pt>
                <c:pt idx="15">
                  <c:v>5.4548158034693189E-3</c:v>
                </c:pt>
                <c:pt idx="16">
                  <c:v>-1.0970775806723223E-2</c:v>
                </c:pt>
                <c:pt idx="17">
                  <c:v>3.6926568681775913E-3</c:v>
                </c:pt>
                <c:pt idx="18">
                  <c:v>2.010111724564358E-2</c:v>
                </c:pt>
                <c:pt idx="19">
                  <c:v>1.9672073845528049E-4</c:v>
                </c:pt>
                <c:pt idx="20">
                  <c:v>3.881498316793467E-3</c:v>
                </c:pt>
                <c:pt idx="21">
                  <c:v>4.4771848449763153E-5</c:v>
                </c:pt>
                <c:pt idx="22">
                  <c:v>1.8432781668627754E-3</c:v>
                </c:pt>
                <c:pt idx="23">
                  <c:v>3.712416570666551E-3</c:v>
                </c:pt>
                <c:pt idx="24">
                  <c:v>4.7996430065316165E-3</c:v>
                </c:pt>
                <c:pt idx="25">
                  <c:v>-2.262527145194506E-3</c:v>
                </c:pt>
                <c:pt idx="26">
                  <c:v>2.6497881294829644E-3</c:v>
                </c:pt>
                <c:pt idx="27">
                  <c:v>1.4477644255777721E-4</c:v>
                </c:pt>
                <c:pt idx="28">
                  <c:v>7.0677298330597033E-4</c:v>
                </c:pt>
                <c:pt idx="29">
                  <c:v>1.0035069480119325E-5</c:v>
                </c:pt>
                <c:pt idx="30">
                  <c:v>1.1655631549780441E-2</c:v>
                </c:pt>
                <c:pt idx="31">
                  <c:v>3.1649065283453259E-5</c:v>
                </c:pt>
                <c:pt idx="32">
                  <c:v>1.5438568430952812E-4</c:v>
                </c:pt>
                <c:pt idx="33">
                  <c:v>-4.3219145864856617E-3</c:v>
                </c:pt>
                <c:pt idx="34">
                  <c:v>-1.8909725022844348E-3</c:v>
                </c:pt>
                <c:pt idx="35">
                  <c:v>-1.700119037322579E-2</c:v>
                </c:pt>
                <c:pt idx="36">
                  <c:v>-1.4083750921083726E-2</c:v>
                </c:pt>
                <c:pt idx="37">
                  <c:v>-8.4865497826999876E-4</c:v>
                </c:pt>
                <c:pt idx="38">
                  <c:v>-9.304806680919171E-4</c:v>
                </c:pt>
                <c:pt idx="39">
                  <c:v>-5.1609704964289778E-3</c:v>
                </c:pt>
                <c:pt idx="40">
                  <c:v>-5.9529223135770699E-3</c:v>
                </c:pt>
                <c:pt idx="41">
                  <c:v>-1.1719442242161078E-3</c:v>
                </c:pt>
                <c:pt idx="42">
                  <c:v>3.3192922126548538E-4</c:v>
                </c:pt>
                <c:pt idx="43">
                  <c:v>1.8489718014835517E-4</c:v>
                </c:pt>
                <c:pt idx="44">
                  <c:v>-8.1984656511694017E-3</c:v>
                </c:pt>
                <c:pt idx="45">
                  <c:v>7.6070938483235699E-5</c:v>
                </c:pt>
                <c:pt idx="46">
                  <c:v>1.3122783166309888E-4</c:v>
                </c:pt>
                <c:pt idx="47">
                  <c:v>4.2829108151458146E-5</c:v>
                </c:pt>
                <c:pt idx="48">
                  <c:v>-6.2586868018593683E-3</c:v>
                </c:pt>
                <c:pt idx="49">
                  <c:v>-2.7054141975016446E-2</c:v>
                </c:pt>
                <c:pt idx="50">
                  <c:v>-5.0281638823682757E-5</c:v>
                </c:pt>
                <c:pt idx="51">
                  <c:v>-7.297860165288432E-3</c:v>
                </c:pt>
                <c:pt idx="52">
                  <c:v>-1.0465580931003048E-2</c:v>
                </c:pt>
                <c:pt idx="53">
                  <c:v>1.3014970821856428E-4</c:v>
                </c:pt>
                <c:pt idx="54">
                  <c:v>2.5473637911072137E-4</c:v>
                </c:pt>
                <c:pt idx="55">
                  <c:v>1.7691668130676396E-4</c:v>
                </c:pt>
                <c:pt idx="56">
                  <c:v>1.031499224942895E-3</c:v>
                </c:pt>
                <c:pt idx="57">
                  <c:v>5.3263061086787189E-6</c:v>
                </c:pt>
                <c:pt idx="58">
                  <c:v>2.0842067381786296E-4</c:v>
                </c:pt>
                <c:pt idx="59">
                  <c:v>0</c:v>
                </c:pt>
                <c:pt idx="60">
                  <c:v>4.9448801156047039E-5</c:v>
                </c:pt>
                <c:pt idx="61">
                  <c:v>-1.6652785106658725E-3</c:v>
                </c:pt>
                <c:pt idx="62">
                  <c:v>3.7508493913445112E-3</c:v>
                </c:pt>
                <c:pt idx="63">
                  <c:v>-1.5382952207351275E-3</c:v>
                </c:pt>
                <c:pt idx="64">
                  <c:v>-2.0563222172493819E-3</c:v>
                </c:pt>
                <c:pt idx="65">
                  <c:v>-2.2630149512903874E-3</c:v>
                </c:pt>
                <c:pt idx="66">
                  <c:v>2.106956828425776E-3</c:v>
                </c:pt>
                <c:pt idx="67">
                  <c:v>-7.6297195943894592E-4</c:v>
                </c:pt>
                <c:pt idx="68">
                  <c:v>9.3726769073182101E-4</c:v>
                </c:pt>
                <c:pt idx="69">
                  <c:v>1.5591727363734784E-3</c:v>
                </c:pt>
                <c:pt idx="70">
                  <c:v>1.2353955174582293E-3</c:v>
                </c:pt>
                <c:pt idx="71">
                  <c:v>3.9731524356985133E-4</c:v>
                </c:pt>
                <c:pt idx="72">
                  <c:v>7.8367894940502649E-5</c:v>
                </c:pt>
                <c:pt idx="73">
                  <c:v>2.0191088253835427E-4</c:v>
                </c:pt>
                <c:pt idx="74">
                  <c:v>5.3287755885669818E-4</c:v>
                </c:pt>
                <c:pt idx="75">
                  <c:v>1.1578926323214607E-4</c:v>
                </c:pt>
                <c:pt idx="76">
                  <c:v>-1.6328844954284841E-3</c:v>
                </c:pt>
                <c:pt idx="77">
                  <c:v>1.8526282117143372E-5</c:v>
                </c:pt>
                <c:pt idx="78">
                  <c:v>4.4122155789528793E-3</c:v>
                </c:pt>
                <c:pt idx="79">
                  <c:v>2.701749475416742E-5</c:v>
                </c:pt>
                <c:pt idx="80">
                  <c:v>0</c:v>
                </c:pt>
                <c:pt idx="81">
                  <c:v>-2.1462163790862058E-4</c:v>
                </c:pt>
                <c:pt idx="82">
                  <c:v>5.6345415666405642E-3</c:v>
                </c:pt>
                <c:pt idx="83">
                  <c:v>1.2350854744762248E-4</c:v>
                </c:pt>
                <c:pt idx="84">
                  <c:v>5.3263061086787201E-5</c:v>
                </c:pt>
                <c:pt idx="85">
                  <c:v>-9.7058607075063415E-6</c:v>
                </c:pt>
                <c:pt idx="86">
                  <c:v>-2.3882733016124334E-5</c:v>
                </c:pt>
                <c:pt idx="87">
                  <c:v>2.6447863376913441E-4</c:v>
                </c:pt>
                <c:pt idx="88">
                  <c:v>3.4736778969643822E-5</c:v>
                </c:pt>
                <c:pt idx="89">
                  <c:v>2.00169935921082E-3</c:v>
                </c:pt>
                <c:pt idx="90">
                  <c:v>4.238174068788618E-3</c:v>
                </c:pt>
                <c:pt idx="91">
                  <c:v>1.208407780999649E-3</c:v>
                </c:pt>
                <c:pt idx="92">
                  <c:v>2.328770135405917E-4</c:v>
                </c:pt>
                <c:pt idx="93">
                  <c:v>1.4227534845824771E-3</c:v>
                </c:pt>
                <c:pt idx="94">
                  <c:v>4.5673625578940741E-4</c:v>
                </c:pt>
                <c:pt idx="95">
                  <c:v>4.0112010523080319E-3</c:v>
                </c:pt>
                <c:pt idx="96">
                  <c:v>1.1054323931506786E-3</c:v>
                </c:pt>
                <c:pt idx="97">
                  <c:v>-6.0923502913322498E-4</c:v>
                </c:pt>
                <c:pt idx="98">
                  <c:v>7.9182291371692024E-4</c:v>
                </c:pt>
                <c:pt idx="99">
                  <c:v>5.7122703194525395E-4</c:v>
                </c:pt>
                <c:pt idx="100">
                  <c:v>3.8467457181940237E-5</c:v>
                </c:pt>
                <c:pt idx="101">
                  <c:v>-3.6114764089416199E-4</c:v>
                </c:pt>
                <c:pt idx="102">
                  <c:v>1.8526282117143372E-5</c:v>
                </c:pt>
                <c:pt idx="103">
                  <c:v>2.5824908107797764E-3</c:v>
                </c:pt>
                <c:pt idx="104">
                  <c:v>1.0806997901666968E-4</c:v>
                </c:pt>
                <c:pt idx="105">
                  <c:v>3.1649065283453258E-4</c:v>
                </c:pt>
                <c:pt idx="106">
                  <c:v>1.2205170858294451E-3</c:v>
                </c:pt>
                <c:pt idx="107">
                  <c:v>0</c:v>
                </c:pt>
                <c:pt idx="108">
                  <c:v>6.4489090458906767E-4</c:v>
                </c:pt>
                <c:pt idx="109">
                  <c:v>1.2850257489927064E-3</c:v>
                </c:pt>
                <c:pt idx="110">
                  <c:v>6.4070058988454162E-4</c:v>
                </c:pt>
                <c:pt idx="111">
                  <c:v>0</c:v>
                </c:pt>
                <c:pt idx="112">
                  <c:v>1.5438568430952812E-4</c:v>
                </c:pt>
                <c:pt idx="113">
                  <c:v>1.7091411056807107E-4</c:v>
                </c:pt>
                <c:pt idx="114">
                  <c:v>4.8631490557501354E-5</c:v>
                </c:pt>
                <c:pt idx="115">
                  <c:v>6.9243649069739845E-4</c:v>
                </c:pt>
                <c:pt idx="116">
                  <c:v>1.4666640009405169E-4</c:v>
                </c:pt>
                <c:pt idx="117">
                  <c:v>-1.2936601105082539E-3</c:v>
                </c:pt>
                <c:pt idx="118">
                  <c:v>-3.630493302667348E-4</c:v>
                </c:pt>
                <c:pt idx="119">
                  <c:v>2.0191086224902307E-4</c:v>
                </c:pt>
                <c:pt idx="120">
                  <c:v>-1.797893641418212E-3</c:v>
                </c:pt>
                <c:pt idx="121">
                  <c:v>-4.6842179991255688E-5</c:v>
                </c:pt>
                <c:pt idx="122">
                  <c:v>-3.4228091461219103E-4</c:v>
                </c:pt>
                <c:pt idx="123">
                  <c:v>-8.8417008289991446E-4</c:v>
                </c:pt>
                <c:pt idx="124">
                  <c:v>1.8188998193076735E-4</c:v>
                </c:pt>
                <c:pt idx="125">
                  <c:v>-9.1145934972843793E-4</c:v>
                </c:pt>
                <c:pt idx="126">
                  <c:v>-1.2987096195303534E-2</c:v>
                </c:pt>
                <c:pt idx="127">
                  <c:v>5.9270980994150231E-5</c:v>
                </c:pt>
                <c:pt idx="128">
                  <c:v>0</c:v>
                </c:pt>
                <c:pt idx="129">
                  <c:v>-2.5589143499430908E-4</c:v>
                </c:pt>
                <c:pt idx="130">
                  <c:v>4.0912206342024946E-5</c:v>
                </c:pt>
                <c:pt idx="131">
                  <c:v>0</c:v>
                </c:pt>
                <c:pt idx="132">
                  <c:v>-1.3520801105413212E-3</c:v>
                </c:pt>
                <c:pt idx="133">
                  <c:v>3.7824492655834384E-5</c:v>
                </c:pt>
                <c:pt idx="134">
                  <c:v>1.6779796744360338E-4</c:v>
                </c:pt>
                <c:pt idx="135">
                  <c:v>-6.481236466827035E-4</c:v>
                </c:pt>
                <c:pt idx="136">
                  <c:v>-8.3229318340928148E-5</c:v>
                </c:pt>
                <c:pt idx="137">
                  <c:v>0</c:v>
                </c:pt>
                <c:pt idx="138">
                  <c:v>2.0044568114520513E-3</c:v>
                </c:pt>
                <c:pt idx="139">
                  <c:v>5.2536904534774762E-4</c:v>
                </c:pt>
                <c:pt idx="140">
                  <c:v>-1.4981936075824254E-4</c:v>
                </c:pt>
                <c:pt idx="141">
                  <c:v>-2.609753693494604E-5</c:v>
                </c:pt>
                <c:pt idx="142">
                  <c:v>2.0951246797074434E-3</c:v>
                </c:pt>
                <c:pt idx="143">
                  <c:v>1.972677125474723E-4</c:v>
                </c:pt>
                <c:pt idx="144">
                  <c:v>-2.3487478229471028E-4</c:v>
                </c:pt>
                <c:pt idx="145">
                  <c:v>0</c:v>
                </c:pt>
                <c:pt idx="146">
                  <c:v>9.4604772921968268E-5</c:v>
                </c:pt>
                <c:pt idx="147">
                  <c:v>9.952341571534901E-4</c:v>
                </c:pt>
                <c:pt idx="148">
                  <c:v>1.4461868359286152E-4</c:v>
                </c:pt>
                <c:pt idx="149">
                  <c:v>2.3451048085631988E-4</c:v>
                </c:pt>
                <c:pt idx="150">
                  <c:v>6.1754273723811247E-4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9006176"/>
        <c:axId val="709005000"/>
      </c:barChart>
      <c:catAx>
        <c:axId val="709004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005784"/>
        <c:crosses val="autoZero"/>
        <c:auto val="0"/>
        <c:lblAlgn val="ctr"/>
        <c:lblOffset val="100"/>
        <c:noMultiLvlLbl val="0"/>
      </c:catAx>
      <c:valAx>
        <c:axId val="709005784"/>
        <c:scaling>
          <c:orientation val="minMax"/>
          <c:max val="8.0000000000000016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004608"/>
        <c:crosses val="autoZero"/>
        <c:crossBetween val="midCat"/>
      </c:valAx>
      <c:valAx>
        <c:axId val="709005000"/>
        <c:scaling>
          <c:orientation val="minMax"/>
          <c:max val="2.5000000000000005E-2"/>
          <c:min val="-0.1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006176"/>
        <c:crosses val="max"/>
        <c:crossBetween val="between"/>
      </c:valAx>
      <c:catAx>
        <c:axId val="709006176"/>
        <c:scaling>
          <c:orientation val="minMax"/>
        </c:scaling>
        <c:delete val="1"/>
        <c:axPos val="b"/>
        <c:majorTickMark val="out"/>
        <c:minorTickMark val="none"/>
        <c:tickLblPos val="nextTo"/>
        <c:crossAx val="709005000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CF3F664-CEF1-4018-AE95-DF9C2EE2F9F5}" type="datetimeFigureOut">
              <a:rPr lang="en-US" smtClean="0"/>
              <a:t>3/2/2017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B904802-A8C1-41B4-A9E4-0F932A14F0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41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B38F673-90E2-4A91-9311-189DE68E8E52}" type="datetimeFigureOut">
              <a:rPr lang="en-US" smtClean="0"/>
              <a:t>3/2/2017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36A3807-D4C1-4873-AA15-74D7F13BC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51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alphaModFix amt="35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130052"/>
            <a:ext cx="10363200" cy="1470025"/>
          </a:xfrm>
        </p:spPr>
        <p:txBody>
          <a:bodyPr>
            <a:noAutofit/>
          </a:bodyPr>
          <a:lstStyle>
            <a:lvl1pPr algn="l">
              <a:defRPr sz="3600" b="1" i="0">
                <a:solidFill>
                  <a:schemeClr val="accent3">
                    <a:lumMod val="75000"/>
                  </a:schemeClr>
                </a:solidFill>
                <a:latin typeface="Gill Sans MT"/>
                <a:cs typeface="Gill Sans MT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2783398"/>
            <a:ext cx="10363200" cy="103509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Presentation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14400" y="4732338"/>
            <a:ext cx="10363200" cy="1624012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0280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970491-9F51-44DD-87B2-5749A8E9DAB7}" type="datetimeFigureOut">
              <a:rPr lang="en-US" smtClean="0"/>
              <a:t>3/2/2017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C2A6-84DC-42E3-84F9-7E875E1720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115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844846" y="63847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74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29600" y="4800600"/>
            <a:ext cx="3962400" cy="190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844846" y="63847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335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200" b="1" cap="none">
                <a:solidFill>
                  <a:srgbClr val="194F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844846" y="63847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363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4851"/>
            <a:ext cx="5384800" cy="4641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4851"/>
            <a:ext cx="5384800" cy="4641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844846" y="63847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636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82754"/>
            <a:ext cx="5386917" cy="574675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57429"/>
            <a:ext cx="5386917" cy="40687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82754"/>
            <a:ext cx="5389033" cy="574675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194F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57429"/>
            <a:ext cx="5389033" cy="40687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844846" y="63847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588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844846" y="63847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46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844846" y="63847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03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844846" y="63847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27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8296" y="0"/>
            <a:ext cx="4586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39260"/>
            <a:ext cx="10972799" cy="1039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84852"/>
            <a:ext cx="10972800" cy="4641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6749890"/>
            <a:ext cx="12192001" cy="10811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-1" y="0"/>
            <a:ext cx="458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1563" y="6190377"/>
            <a:ext cx="1696232" cy="495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99" y="5761676"/>
            <a:ext cx="2950129" cy="114044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4844846" y="63847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8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2" r:id="rId9"/>
    <p:sldLayoutId id="2147483673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400" b="0" i="0" kern="1200">
          <a:solidFill>
            <a:schemeClr val="accent3">
              <a:lumMod val="75000"/>
            </a:schemeClr>
          </a:solidFill>
          <a:latin typeface="Gill Sans MT"/>
          <a:ea typeface="+mj-ea"/>
          <a:cs typeface="Gill Sans M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Georg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Georg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Georg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4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68638" y="4840184"/>
            <a:ext cx="85344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Anacostia River Sediment Project</a:t>
            </a:r>
          </a:p>
          <a:p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Manhole Sediment Sampling</a:t>
            </a:r>
          </a:p>
          <a:p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March 9, 2017</a:t>
            </a:r>
          </a:p>
          <a:p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Update</a:t>
            </a:r>
            <a:endParaRPr lang="en-US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764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884543" y="1311214"/>
            <a:ext cx="3795622" cy="4830792"/>
            <a:chOff x="7884543" y="1311214"/>
            <a:chExt cx="3795622" cy="48307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543" y="1311214"/>
              <a:ext cx="3795622" cy="483079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0067026" y="3372927"/>
              <a:ext cx="905774" cy="1069677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7884543" y="93749"/>
            <a:ext cx="3723732" cy="1430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3">
                    <a:lumMod val="75000"/>
                  </a:schemeClr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ctr"/>
            <a:r>
              <a:rPr lang="en-US" dirty="0" smtClean="0"/>
              <a:t>Langston Golf Course</a:t>
            </a:r>
          </a:p>
          <a:p>
            <a:pPr algn="ctr"/>
            <a:r>
              <a:rPr lang="en-US" dirty="0" smtClean="0"/>
              <a:t>Kenilworth Park Landfill</a:t>
            </a:r>
          </a:p>
          <a:p>
            <a:pPr algn="ctr"/>
            <a:r>
              <a:rPr lang="en-US" dirty="0" smtClean="0"/>
              <a:t>PEPCO</a:t>
            </a:r>
          </a:p>
          <a:p>
            <a:pPr algn="ctr"/>
            <a:r>
              <a:rPr lang="en-US" dirty="0" smtClean="0"/>
              <a:t>CSX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96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57922" y="6321345"/>
            <a:ext cx="470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Target Outfalls for Manhole Sediment Sampling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25394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Manhole </a:t>
            </a:r>
            <a:r>
              <a:rPr lang="en-US" sz="4400" dirty="0" smtClean="0"/>
              <a:t>Selection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89679" y="1325169"/>
            <a:ext cx="530632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Mapped sewer piping for each outfall</a:t>
            </a:r>
          </a:p>
          <a:p>
            <a:endParaRPr lang="en-US" sz="20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Obtained </a:t>
            </a:r>
            <a:r>
              <a:rPr lang="en-US" sz="2000" dirty="0" smtClean="0"/>
              <a:t>GIS </a:t>
            </a:r>
            <a:r>
              <a:rPr lang="en-US" sz="2000" dirty="0"/>
              <a:t>data pertaining to MS4 and CSS infrastructure from DC Water:</a:t>
            </a:r>
            <a:r>
              <a:rPr lang="en-US" sz="2000" b="1" dirty="0"/>
              <a:t> </a:t>
            </a:r>
            <a:endParaRPr lang="en-US" sz="2000" b="1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Network of gravity mains</a:t>
            </a:r>
            <a:endParaRPr lang="en-US" sz="20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Matched piping network to outfalls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Identified manhole locations in the network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DC Water as-built drawings “Counter Maps” resource used to supplement GIS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" t="9245" r="5353" b="23556"/>
          <a:stretch/>
        </p:blipFill>
        <p:spPr>
          <a:xfrm>
            <a:off x="6971492" y="239260"/>
            <a:ext cx="4975448" cy="2911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5904" r="4957" b="6271"/>
          <a:stretch/>
        </p:blipFill>
        <p:spPr>
          <a:xfrm>
            <a:off x="7949184" y="3214910"/>
            <a:ext cx="3997755" cy="2874518"/>
          </a:xfrm>
          <a:prstGeom prst="rect">
            <a:avLst/>
          </a:prstGeom>
          <a:ln>
            <a:solidFill>
              <a:schemeClr val="tx1">
                <a:alpha val="97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323" y="3215498"/>
            <a:ext cx="1875232" cy="121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9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Manhole </a:t>
            </a:r>
            <a:r>
              <a:rPr lang="en-US" sz="4400" dirty="0" smtClean="0"/>
              <a:t>Selection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7487" y="1249733"/>
            <a:ext cx="490398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Estimated Manhole “Invert Elevation”</a:t>
            </a:r>
          </a:p>
          <a:p>
            <a:endParaRPr lang="en-US" b="1" dirty="0" smtClean="0"/>
          </a:p>
          <a:p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GIS shapefiles</a:t>
            </a:r>
          </a:p>
          <a:p>
            <a:pPr lvl="1"/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Counter maps</a:t>
            </a:r>
          </a:p>
          <a:p>
            <a:pPr lvl="1"/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Estimated from adjacent areas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C</a:t>
            </a:r>
            <a:r>
              <a:rPr lang="en-US" b="1" dirty="0" smtClean="0"/>
              <a:t>ompared invert elevation to river tide data to identify subset of manholes not typically influenced by tidal backflow (estimated as 3 feet AMSL)</a:t>
            </a:r>
            <a:endParaRPr lang="en-US" b="1" dirty="0"/>
          </a:p>
          <a:p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8356" r="11535" b="35288"/>
          <a:stretch/>
        </p:blipFill>
        <p:spPr>
          <a:xfrm>
            <a:off x="6096000" y="3743538"/>
            <a:ext cx="4364737" cy="2461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104" y="886910"/>
            <a:ext cx="3368952" cy="2625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243" y="546507"/>
            <a:ext cx="3570221" cy="306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6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Manhole </a:t>
            </a:r>
            <a:r>
              <a:rPr lang="en-US" sz="4400" dirty="0" smtClean="0"/>
              <a:t>Selection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89679" y="1485594"/>
            <a:ext cx="3392177" cy="91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b="1" dirty="0" smtClean="0"/>
              <a:t>Lowest five </a:t>
            </a:r>
            <a:r>
              <a:rPr lang="en-US" b="1" dirty="0"/>
              <a:t>m</a:t>
            </a:r>
            <a:r>
              <a:rPr lang="en-US" b="1" dirty="0" smtClean="0"/>
              <a:t>anholes were </a:t>
            </a:r>
          </a:p>
          <a:p>
            <a:r>
              <a:rPr lang="en-US" b="1" dirty="0" smtClean="0"/>
              <a:t>s</a:t>
            </a:r>
            <a:r>
              <a:rPr lang="en-US" b="1" dirty="0" smtClean="0"/>
              <a:t>elected with preference given to those not influenced by tides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 smtClean="0"/>
              <a:t>Total of 200 manholes targeted</a:t>
            </a: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1856" y="1279118"/>
            <a:ext cx="7731448" cy="44631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9078" y="4750471"/>
            <a:ext cx="2729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Selected manhole</a:t>
            </a:r>
          </a:p>
          <a:p>
            <a:endParaRPr lang="en-US" dirty="0"/>
          </a:p>
          <a:p>
            <a:r>
              <a:rPr lang="en-US" dirty="0" smtClean="0"/>
              <a:t>Manholes accessed to date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033519" y="4852416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987799" y="5402529"/>
            <a:ext cx="137160" cy="1371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2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1" y="1190744"/>
            <a:ext cx="10972800" cy="461938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1" y="150886"/>
            <a:ext cx="11136085" cy="1039858"/>
          </a:xfrm>
        </p:spPr>
        <p:txBody>
          <a:bodyPr>
            <a:noAutofit/>
          </a:bodyPr>
          <a:lstStyle/>
          <a:p>
            <a:r>
              <a:rPr lang="en-US" sz="3300" b="1" dirty="0" smtClean="0"/>
              <a:t>Example Results of Manhole Selection Process</a:t>
            </a:r>
            <a:endParaRPr lang="en-US" sz="3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402352"/>
            <a:ext cx="2394856" cy="12895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0197" y="5047121"/>
            <a:ext cx="1192203" cy="76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6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4335" y="210077"/>
            <a:ext cx="10972799" cy="60704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Sediment </a:t>
            </a:r>
            <a:r>
              <a:rPr lang="en-US" b="1" dirty="0" smtClean="0"/>
              <a:t>Chemical Analysis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2006" y="1368308"/>
            <a:ext cx="6178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1040091" y="1022520"/>
            <a:ext cx="540947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Characterization Objectives</a:t>
            </a:r>
            <a:endParaRPr lang="en-US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Priority </a:t>
            </a:r>
            <a:r>
              <a:rPr lang="en-US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pollutants 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Volatile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organic compound</a:t>
            </a:r>
            <a:endParaRPr lang="en-US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Semivolatile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organic compound</a:t>
            </a:r>
            <a:endParaRPr lang="en-US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Metals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Pesticides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Polychlorinated biphenyl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(PCB) Aroclors</a:t>
            </a:r>
            <a:endParaRPr lang="en-US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Dioxins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Furans 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otal Cyanide 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Grain size</a:t>
            </a:r>
            <a:endParaRPr lang="en-US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Total 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organic </a:t>
            </a:r>
            <a:r>
              <a:rPr lang="en-US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carbon</a:t>
            </a:r>
            <a:endParaRPr lang="en-US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25368" y="1022520"/>
            <a:ext cx="3487322" cy="3282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Forensic Objectives</a:t>
            </a:r>
            <a:endParaRPr lang="en-US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Total Petroleum Hydrocarbons (Modified)</a:t>
            </a:r>
          </a:p>
          <a:p>
            <a:pPr marL="800100" lvl="1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51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alkylated polycyclic aromatic hydrocarbons (aPAHs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</a:t>
            </a:r>
          </a:p>
          <a:p>
            <a:pPr marL="800100" lvl="1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Hydrocarbon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biomarker compounds (biomarkers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pPr marL="800100" lvl="1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PCB 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congeners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824" y="0"/>
            <a:ext cx="2170176" cy="22384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010" y="2014639"/>
            <a:ext cx="2137803" cy="2440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394" y="4455040"/>
            <a:ext cx="2025025" cy="202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7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8640" y="109999"/>
            <a:ext cx="116433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en-US" sz="3300" b="1" dirty="0" smtClean="0">
                <a:solidFill>
                  <a:schemeClr val="accent3">
                    <a:lumMod val="75000"/>
                  </a:schemeClr>
                </a:solidFill>
                <a:latin typeface="Gill Sans MT"/>
                <a:ea typeface="+mj-ea"/>
                <a:cs typeface="Gill Sans MT"/>
              </a:rPr>
              <a:t>Alkylated </a:t>
            </a:r>
            <a:r>
              <a:rPr lang="en-US" sz="3300" b="1" dirty="0">
                <a:solidFill>
                  <a:schemeClr val="accent3">
                    <a:lumMod val="75000"/>
                  </a:schemeClr>
                </a:solidFill>
                <a:latin typeface="Gill Sans MT"/>
                <a:ea typeface="+mj-ea"/>
                <a:cs typeface="Gill Sans MT"/>
              </a:rPr>
              <a:t>PAH </a:t>
            </a:r>
            <a:r>
              <a:rPr lang="en-US" sz="3300" b="1" dirty="0" smtClean="0">
                <a:solidFill>
                  <a:schemeClr val="accent3">
                    <a:lumMod val="75000"/>
                  </a:schemeClr>
                </a:solidFill>
                <a:latin typeface="Gill Sans MT"/>
                <a:ea typeface="+mj-ea"/>
                <a:cs typeface="Gill Sans MT"/>
              </a:rPr>
              <a:t>Forensic Analyses</a:t>
            </a:r>
            <a:endParaRPr lang="en-US" sz="3300" b="1" dirty="0">
              <a:solidFill>
                <a:schemeClr val="accent3">
                  <a:lumMod val="75000"/>
                </a:schemeClr>
              </a:solidFill>
              <a:latin typeface="Gill Sans MT"/>
              <a:ea typeface="+mj-ea"/>
              <a:cs typeface="Gill Sans M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t="14400" r="2400" b="4889"/>
          <a:stretch/>
        </p:blipFill>
        <p:spPr>
          <a:xfrm>
            <a:off x="2109216" y="746739"/>
            <a:ext cx="8302752" cy="531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71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12978" r="15600" b="11822"/>
          <a:stretch/>
        </p:blipFill>
        <p:spPr>
          <a:xfrm>
            <a:off x="2426208" y="963168"/>
            <a:ext cx="7278624" cy="5157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109999"/>
            <a:ext cx="116433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en-US" sz="3300" b="1" dirty="0">
                <a:solidFill>
                  <a:schemeClr val="accent3">
                    <a:lumMod val="75000"/>
                  </a:schemeClr>
                </a:solidFill>
                <a:latin typeface="Gill Sans MT"/>
                <a:ea typeface="+mj-ea"/>
                <a:cs typeface="Gill Sans MT"/>
              </a:rPr>
              <a:t>Example Interpretation of Alkylated PAH </a:t>
            </a:r>
            <a:r>
              <a:rPr lang="en-US" sz="3300" b="1" dirty="0" smtClean="0">
                <a:solidFill>
                  <a:schemeClr val="accent3">
                    <a:lumMod val="75000"/>
                  </a:schemeClr>
                </a:solidFill>
                <a:latin typeface="Gill Sans MT"/>
                <a:ea typeface="+mj-ea"/>
                <a:cs typeface="Gill Sans MT"/>
              </a:rPr>
              <a:t>Forensic Results</a:t>
            </a:r>
            <a:endParaRPr lang="en-US" sz="3300" b="1" dirty="0">
              <a:solidFill>
                <a:schemeClr val="accent3">
                  <a:lumMod val="75000"/>
                </a:schemeClr>
              </a:solidFill>
              <a:latin typeface="Gill Sans MT"/>
              <a:ea typeface="+mj-ea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517123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1" y="239260"/>
            <a:ext cx="5864351" cy="1039858"/>
          </a:xfrm>
        </p:spPr>
        <p:txBody>
          <a:bodyPr/>
          <a:lstStyle/>
          <a:p>
            <a:r>
              <a:rPr lang="en-US" dirty="0" smtClean="0"/>
              <a:t>PCB Aroclors and Congeners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407" y="4220410"/>
            <a:ext cx="1744948" cy="1195170"/>
          </a:xfrm>
        </p:spPr>
      </p:pic>
      <p:sp>
        <p:nvSpPr>
          <p:cNvPr id="10" name="TextBox 9"/>
          <p:cNvSpPr txBox="1"/>
          <p:nvPr/>
        </p:nvSpPr>
        <p:spPr>
          <a:xfrm>
            <a:off x="609601" y="1985282"/>
            <a:ext cx="56083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PCB Congener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Set or compounds with similar composition and 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Each PCB contains 1 to 10 chlorine atoms attached to a biphenyl 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209 unique compounds or congeners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PCB Aroclors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Mixture of up to 100 congeners, grouped together based on an average percent weight chlorine basis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Identified by 4 digit numbering with last two digits the chlorine weight percent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9023282" y="60960"/>
            <a:ext cx="2912685" cy="6618740"/>
            <a:chOff x="7109138" y="0"/>
            <a:chExt cx="2912685" cy="66187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626" y="0"/>
              <a:ext cx="2259197" cy="661874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128780" y="239260"/>
              <a:ext cx="13896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Aroclor 1221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32124" y="1157691"/>
              <a:ext cx="13896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Aroclor 1232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09138" y="2185749"/>
              <a:ext cx="13896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Aroclor 1016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09139" y="3094174"/>
              <a:ext cx="13896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Aroclor 1242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28491" y="4100941"/>
              <a:ext cx="13896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Aroclor 1248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169689" y="4985288"/>
              <a:ext cx="13896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Aroclor 1254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69689" y="5947754"/>
              <a:ext cx="13896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Aroclor 1260</a:t>
              </a:r>
              <a:endParaRPr lang="en-US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56" y="2025491"/>
            <a:ext cx="238125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55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Example PCB Congener Forensic Evaluation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89204"/>
            <a:ext cx="3932237" cy="3811588"/>
          </a:xfrm>
        </p:spPr>
        <p:txBody>
          <a:bodyPr/>
          <a:lstStyle/>
          <a:p>
            <a:r>
              <a:rPr lang="en-US" dirty="0" smtClean="0"/>
              <a:t>Congener profile for the sample (</a:t>
            </a:r>
            <a:r>
              <a:rPr lang="en-US" dirty="0" smtClean="0">
                <a:solidFill>
                  <a:schemeClr val="accent1"/>
                </a:solidFill>
              </a:rPr>
              <a:t>Blue</a:t>
            </a:r>
            <a:r>
              <a:rPr lang="en-US" dirty="0" smtClean="0"/>
              <a:t>)</a:t>
            </a:r>
          </a:p>
          <a:p>
            <a:r>
              <a:rPr lang="en-US" dirty="0" smtClean="0"/>
              <a:t>Difference between the congener data and expectation based on fraction for Aroclor(s) reported and typical Aroclor congener composition (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, negative indicates congener result less than expected from reported Aroclor fractions and typical Aroclor composition)</a:t>
            </a:r>
          </a:p>
          <a:p>
            <a:r>
              <a:rPr lang="en-US" dirty="0" smtClean="0"/>
              <a:t>Potential over reporting (Aroclor 1248) and non-reporting (Aroclors 1242 and 1254)</a:t>
            </a:r>
          </a:p>
          <a:p>
            <a:r>
              <a:rPr lang="en-US" dirty="0" smtClean="0"/>
              <a:t>Also evidence of some degradation (congener 180/193)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5168072" y="995363"/>
          <a:ext cx="61722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Line Callout 1 (No Border) 6"/>
          <p:cNvSpPr/>
          <p:nvPr/>
        </p:nvSpPr>
        <p:spPr>
          <a:xfrm>
            <a:off x="10392419" y="317899"/>
            <a:ext cx="1604356" cy="1028700"/>
          </a:xfrm>
          <a:prstGeom prst="callout1">
            <a:avLst>
              <a:gd name="adj1" fmla="val 18750"/>
              <a:gd name="adj2" fmla="val -8333"/>
              <a:gd name="adj3" fmla="val 186843"/>
              <a:gd name="adj4" fmla="val -222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Likely degradation of Congener 180/193)</a:t>
            </a:r>
            <a:endParaRPr lang="en-US" dirty="0"/>
          </a:p>
        </p:txBody>
      </p:sp>
      <p:sp>
        <p:nvSpPr>
          <p:cNvPr id="8" name="Arc 7"/>
          <p:cNvSpPr/>
          <p:nvPr/>
        </p:nvSpPr>
        <p:spPr>
          <a:xfrm rot="18830562">
            <a:off x="5506742" y="1449616"/>
            <a:ext cx="1386659" cy="152997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c 8"/>
          <p:cNvSpPr/>
          <p:nvPr/>
        </p:nvSpPr>
        <p:spPr>
          <a:xfrm rot="18830562">
            <a:off x="6497261" y="1861062"/>
            <a:ext cx="1278760" cy="134162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c 9"/>
          <p:cNvSpPr/>
          <p:nvPr/>
        </p:nvSpPr>
        <p:spPr>
          <a:xfrm rot="18830562">
            <a:off x="7648955" y="1583896"/>
            <a:ext cx="1976261" cy="231990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39953" y="462917"/>
            <a:ext cx="1804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Potential non reporting of Aroclor 1242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8187264" y="402058"/>
            <a:ext cx="1804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Potential non reporting of Aroclor 1254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148813" y="1122393"/>
            <a:ext cx="1804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Potential over reporting of Aroclor 1248</a:t>
            </a:r>
            <a:endParaRPr lang="en-US" sz="1400" dirty="0"/>
          </a:p>
        </p:txBody>
      </p:sp>
      <p:cxnSp>
        <p:nvCxnSpPr>
          <p:cNvPr id="15" name="Straight Arrow Connector 14"/>
          <p:cNvCxnSpPr>
            <a:stCxn id="13" idx="2"/>
          </p:cNvCxnSpPr>
          <p:nvPr/>
        </p:nvCxnSpPr>
        <p:spPr>
          <a:xfrm flipH="1">
            <a:off x="8621969" y="1140722"/>
            <a:ext cx="467388" cy="473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660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940186" y="1780871"/>
            <a:ext cx="4956347" cy="3746076"/>
            <a:chOff x="5685763" y="1386733"/>
            <a:chExt cx="4956347" cy="37460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763" y="1386733"/>
              <a:ext cx="4956347" cy="374607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 rot="120000">
              <a:off x="7728856" y="4114800"/>
              <a:ext cx="1197429" cy="1415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0441" y="130951"/>
            <a:ext cx="6756682" cy="962558"/>
          </a:xfrm>
        </p:spPr>
        <p:txBody>
          <a:bodyPr>
            <a:normAutofit/>
          </a:bodyPr>
          <a:lstStyle/>
          <a:p>
            <a:r>
              <a:rPr lang="en-US" dirty="0" smtClean="0"/>
              <a:t>Presentation Overview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23733" y="1173790"/>
            <a:ext cx="6030097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 smtClean="0"/>
              <a:t>Objectives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 smtClean="0"/>
              <a:t>Target Outfall Selection Process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/>
              <a:t>Manhole Selection </a:t>
            </a:r>
            <a:r>
              <a:rPr lang="en-US" sz="2200" b="1" dirty="0" smtClean="0"/>
              <a:t>Process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 smtClean="0"/>
              <a:t>Sediment </a:t>
            </a:r>
            <a:r>
              <a:rPr lang="en-US" sz="2200" b="1" dirty="0"/>
              <a:t>Characterization and Analysis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/>
              <a:t>Field Investigation </a:t>
            </a:r>
            <a:r>
              <a:rPr lang="en-US" sz="2200" b="1" dirty="0" smtClean="0"/>
              <a:t>Approach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 smtClean="0"/>
              <a:t>Phase I Reconnaissance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 smtClean="0"/>
              <a:t>Phase II Reconnaissance and Opportunistic Sediment Sampling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 smtClean="0"/>
              <a:t>Current Project Status</a:t>
            </a:r>
            <a:endParaRPr lang="en-US" sz="2200" b="1" dirty="0"/>
          </a:p>
          <a:p>
            <a:endParaRPr lang="en-US" sz="2000" b="1" dirty="0"/>
          </a:p>
          <a:p>
            <a:endParaRPr lang="en-US" b="1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67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7308" y="121192"/>
            <a:ext cx="6273111" cy="750554"/>
          </a:xfrm>
        </p:spPr>
        <p:txBody>
          <a:bodyPr>
            <a:normAutofit/>
          </a:bodyPr>
          <a:lstStyle/>
          <a:p>
            <a:r>
              <a:rPr lang="en-US" b="1" dirty="0" smtClean="0"/>
              <a:t>Field Investigation 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36310" y="763636"/>
            <a:ext cx="6178377" cy="598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Phase I - Reconnaissance</a:t>
            </a:r>
            <a:endParaRPr lang="en-US" sz="2000" b="1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Verify manhole locations and GPS coordinates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Determine manhole accessibility and permitting requirements for sampling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2000" b="1" dirty="0" smtClean="0"/>
          </a:p>
          <a:p>
            <a:r>
              <a:rPr lang="en-US" sz="2000" b="1" dirty="0" smtClean="0"/>
              <a:t>Phase II – Access and Opportunistic Sampling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Open and inspect manholes using Closed Circuit Television (CCTV)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Evaluate </a:t>
            </a:r>
            <a:r>
              <a:rPr lang="en-US" dirty="0"/>
              <a:t>the presence or absence of </a:t>
            </a:r>
            <a:r>
              <a:rPr lang="en-US" dirty="0" smtClean="0"/>
              <a:t>bottom sediment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Collect sample if sediment present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Characterization and forensic analysis</a:t>
            </a:r>
            <a:endParaRPr lang="en-US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Phase III </a:t>
            </a:r>
            <a:r>
              <a:rPr lang="en-US" sz="2000" b="1" dirty="0"/>
              <a:t>– </a:t>
            </a:r>
            <a:r>
              <a:rPr lang="en-US" sz="2000" b="1" dirty="0" smtClean="0"/>
              <a:t>Other Sampling Approaches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Confined Space Entry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Passive Sampling</a:t>
            </a: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2248" y="239260"/>
            <a:ext cx="3810151" cy="597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0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112364"/>
            <a:ext cx="6248400" cy="3827282"/>
          </a:xfrm>
        </p:spPr>
        <p:txBody>
          <a:bodyPr>
            <a:normAutofit/>
          </a:bodyPr>
          <a:lstStyle/>
          <a:p>
            <a:r>
              <a:rPr lang="en-US" dirty="0" smtClean="0"/>
              <a:t>Fieldwork initiated on 11/21/16 as </a:t>
            </a:r>
            <a:r>
              <a:rPr lang="en-US" dirty="0"/>
              <a:t>defined in the approved </a:t>
            </a:r>
            <a:r>
              <a:rPr lang="en-US" dirty="0" smtClean="0"/>
              <a:t>FSP</a:t>
            </a:r>
          </a:p>
          <a:p>
            <a:endParaRPr lang="en-US" dirty="0" smtClean="0"/>
          </a:p>
          <a:p>
            <a:r>
              <a:rPr lang="en-US" dirty="0" smtClean="0"/>
              <a:t>Phase I completed on 12/31/16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Field-identified 200 </a:t>
            </a:r>
            <a:r>
              <a:rPr lang="en-US" dirty="0" smtClean="0"/>
              <a:t>manhole locations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0"/>
            <a:ext cx="10972799" cy="772676"/>
          </a:xfrm>
        </p:spPr>
        <p:txBody>
          <a:bodyPr>
            <a:normAutofit/>
          </a:bodyPr>
          <a:lstStyle/>
          <a:p>
            <a:r>
              <a:rPr lang="en-US" dirty="0" smtClean="0"/>
              <a:t>Phase </a:t>
            </a:r>
            <a:r>
              <a:rPr lang="en-US" dirty="0"/>
              <a:t>I - </a:t>
            </a:r>
            <a:r>
              <a:rPr lang="en-US" dirty="0" smtClean="0"/>
              <a:t>Reconnaissance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224" y="532776"/>
            <a:ext cx="4092295" cy="3840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3949" y="2104035"/>
            <a:ext cx="1684796" cy="39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5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484852"/>
            <a:ext cx="5352288" cy="345479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95 Manholes selected for Phase II </a:t>
            </a:r>
            <a:r>
              <a:rPr lang="en-US" dirty="0" smtClean="0"/>
              <a:t>– three per outfall based on access while maintaining maximum coverage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Phase </a:t>
            </a:r>
            <a:r>
              <a:rPr lang="en-US" dirty="0"/>
              <a:t>II </a:t>
            </a:r>
            <a:r>
              <a:rPr lang="en-US" dirty="0" smtClean="0"/>
              <a:t>field activities initiated on 2/21/16</a:t>
            </a:r>
          </a:p>
          <a:p>
            <a:endParaRPr lang="en-US" dirty="0"/>
          </a:p>
          <a:p>
            <a:r>
              <a:rPr lang="en-US" dirty="0" smtClean="0"/>
              <a:t>25 manholes accessed as of 3/3/16 (focused on subset not requiring traffic control measures</a:t>
            </a:r>
          </a:p>
          <a:p>
            <a:endParaRPr lang="en-US" dirty="0"/>
          </a:p>
          <a:p>
            <a:r>
              <a:rPr lang="en-US" dirty="0" smtClean="0"/>
              <a:t>9 manholes contained sufficient quantities of sediment for sampling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Phase II </a:t>
            </a:r>
            <a:r>
              <a:rPr lang="en-US" dirty="0" smtClean="0"/>
              <a:t>Field Activities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84852"/>
            <a:ext cx="5189670" cy="3467400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Rectangle 4"/>
          <p:cNvSpPr/>
          <p:nvPr/>
        </p:nvSpPr>
        <p:spPr>
          <a:xfrm>
            <a:off x="6096000" y="4582920"/>
            <a:ext cx="122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M-420-231</a:t>
            </a:r>
          </a:p>
        </p:txBody>
      </p:sp>
    </p:spTree>
    <p:extLst>
      <p:ext uri="{BB962C8B-B14F-4D97-AF65-F5344CB8AC3E}">
        <p14:creationId xmlns:p14="http://schemas.microsoft.com/office/powerpoint/2010/main" val="428146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8457" y="1441310"/>
            <a:ext cx="5666305" cy="4415204"/>
          </a:xfrm>
        </p:spPr>
        <p:txBody>
          <a:bodyPr>
            <a:normAutofit/>
          </a:bodyPr>
          <a:lstStyle/>
          <a:p>
            <a:r>
              <a:rPr lang="en-US" dirty="0" smtClean="0"/>
              <a:t>Evaluate potential external </a:t>
            </a:r>
            <a:r>
              <a:rPr lang="en-US" dirty="0"/>
              <a:t>hazards and secure the </a:t>
            </a:r>
            <a:r>
              <a:rPr lang="en-US" dirty="0" smtClean="0"/>
              <a:t>work area. </a:t>
            </a:r>
            <a:endParaRPr lang="en-US" dirty="0"/>
          </a:p>
          <a:p>
            <a:r>
              <a:rPr lang="en-US" dirty="0" smtClean="0"/>
              <a:t>Remove cover and store safely</a:t>
            </a:r>
            <a:endParaRPr lang="en-US" dirty="0"/>
          </a:p>
          <a:p>
            <a:r>
              <a:rPr lang="en-US" dirty="0"/>
              <a:t>Vertically profile air quality parameters (oxygen, flammable and explosive gasses, and hydrogen sulfide) within the manhole using a multi-gas </a:t>
            </a:r>
            <a:r>
              <a:rPr lang="en-US" dirty="0" smtClean="0"/>
              <a:t>meter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Phase </a:t>
            </a:r>
            <a:r>
              <a:rPr lang="en-US" dirty="0"/>
              <a:t>II </a:t>
            </a:r>
            <a:r>
              <a:rPr lang="en-US" dirty="0" smtClean="0"/>
              <a:t>Field Activities (Continued)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162" y="1441310"/>
            <a:ext cx="4990810" cy="35723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86049" y="4644279"/>
            <a:ext cx="1225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M-591-847</a:t>
            </a:r>
          </a:p>
        </p:txBody>
      </p:sp>
    </p:spTree>
    <p:extLst>
      <p:ext uri="{BB962C8B-B14F-4D97-AF65-F5344CB8AC3E}">
        <p14:creationId xmlns:p14="http://schemas.microsoft.com/office/powerpoint/2010/main" val="196810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8457" y="1132113"/>
            <a:ext cx="6150429" cy="4988525"/>
          </a:xfrm>
        </p:spPr>
        <p:txBody>
          <a:bodyPr>
            <a:normAutofit/>
          </a:bodyPr>
          <a:lstStyle/>
          <a:p>
            <a:r>
              <a:rPr lang="en-US" sz="2400" dirty="0"/>
              <a:t>Document manhole dimensions, </a:t>
            </a:r>
            <a:r>
              <a:rPr lang="en-US" sz="2400" dirty="0" smtClean="0"/>
              <a:t>depth/elevation of the trunk pipe invert, and depths to intersecting </a:t>
            </a:r>
            <a:r>
              <a:rPr lang="en-US" sz="2400" dirty="0"/>
              <a:t>sewer </a:t>
            </a:r>
            <a:r>
              <a:rPr lang="en-US" sz="2400" dirty="0" smtClean="0"/>
              <a:t>pipes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Assess potential tidal influence based </a:t>
            </a:r>
            <a:r>
              <a:rPr lang="en-US" sz="2400" dirty="0" smtClean="0"/>
              <a:t>on measured invert elevation 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Video the trunk pipe via CCTV and assess presence and quantity of sediment and presence water flow</a:t>
            </a:r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</a:t>
            </a:r>
            <a:r>
              <a:rPr lang="en-US" dirty="0"/>
              <a:t>II </a:t>
            </a:r>
            <a:r>
              <a:rPr lang="en-US" dirty="0" smtClean="0"/>
              <a:t>Field Activities</a:t>
            </a:r>
            <a:r>
              <a:rPr lang="en-US" dirty="0" smtClean="0"/>
              <a:t> (Continued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728" y="1279118"/>
            <a:ext cx="3570639" cy="464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5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8457" y="1132114"/>
            <a:ext cx="5743303" cy="4875402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there is water </a:t>
            </a:r>
            <a:r>
              <a:rPr lang="en-US" dirty="0" smtClean="0"/>
              <a:t>flow, </a:t>
            </a:r>
            <a:r>
              <a:rPr lang="en-US" dirty="0"/>
              <a:t>measure water depth and water quality parameter </a:t>
            </a:r>
            <a:r>
              <a:rPr lang="en-US" dirty="0" smtClean="0"/>
              <a:t>data (specific conductance, pH, temperature, ORP)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sufficient sediment is present and can be collected from the surface, collect the required quantity of sediment sample.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0833" y="234936"/>
            <a:ext cx="10972799" cy="1039858"/>
          </a:xfrm>
        </p:spPr>
        <p:txBody>
          <a:bodyPr/>
          <a:lstStyle/>
          <a:p>
            <a:r>
              <a:rPr lang="en-US" dirty="0" smtClean="0"/>
              <a:t>Phase </a:t>
            </a:r>
            <a:r>
              <a:rPr lang="en-US" dirty="0"/>
              <a:t>II </a:t>
            </a:r>
            <a:r>
              <a:rPr lang="en-US" dirty="0" smtClean="0"/>
              <a:t>Field Activities (Continued)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43" y="3742944"/>
            <a:ext cx="3025029" cy="2268772"/>
          </a:xfrm>
          <a:prstGeom prst="rect">
            <a:avLst/>
          </a:prstGeom>
        </p:spPr>
      </p:pic>
      <p:pic>
        <p:nvPicPr>
          <p:cNvPr id="8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2450" y="3742944"/>
            <a:ext cx="2119550" cy="2264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204" t="5072" r="4979"/>
          <a:stretch/>
        </p:blipFill>
        <p:spPr>
          <a:xfrm>
            <a:off x="9179162" y="1141802"/>
            <a:ext cx="3012838" cy="25145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7" t="39647" r="31049" b="16638"/>
          <a:stretch/>
        </p:blipFill>
        <p:spPr>
          <a:xfrm>
            <a:off x="6923643" y="2136060"/>
            <a:ext cx="2144331" cy="152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8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484852"/>
            <a:ext cx="10972800" cy="3635788"/>
          </a:xfrm>
        </p:spPr>
        <p:txBody>
          <a:bodyPr>
            <a:normAutofit/>
          </a:bodyPr>
          <a:lstStyle/>
          <a:p>
            <a:r>
              <a:rPr lang="en-US" dirty="0" smtClean="0"/>
              <a:t>To date, inspected 25 manholes and collected nine sediment </a:t>
            </a:r>
            <a:r>
              <a:rPr lang="en-US" dirty="0" smtClean="0"/>
              <a:t>samples</a:t>
            </a:r>
          </a:p>
          <a:p>
            <a:r>
              <a:rPr lang="en-US" dirty="0" smtClean="0"/>
              <a:t>Prince George’s County manhole access expected in late March</a:t>
            </a:r>
          </a:p>
          <a:p>
            <a:r>
              <a:rPr lang="en-US" dirty="0" smtClean="0"/>
              <a:t>Anticipate completing Phase 2 by mid-April and Phase 3 (if needed) by the end of April</a:t>
            </a:r>
          </a:p>
          <a:p>
            <a:r>
              <a:rPr lang="en-US" dirty="0" smtClean="0"/>
              <a:t>Laboratory analysis, data validation, data evaluation completed in mid-June</a:t>
            </a:r>
          </a:p>
          <a:p>
            <a:r>
              <a:rPr lang="en-US" dirty="0" smtClean="0"/>
              <a:t>Investigation results will be reported in the Phase 2 RI Report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Project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63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Objectives of Manhole Sediment Sampling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484852"/>
            <a:ext cx="10972800" cy="3916707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Identify </a:t>
            </a:r>
            <a:r>
              <a:rPr lang="en-US" dirty="0"/>
              <a:t>the lowest, above-tidal </a:t>
            </a:r>
            <a:r>
              <a:rPr lang="en-US" dirty="0" smtClean="0"/>
              <a:t>influence manholes associated </a:t>
            </a:r>
            <a:r>
              <a:rPr lang="en-US" dirty="0"/>
              <a:t>with MS4 and CSS </a:t>
            </a:r>
            <a:r>
              <a:rPr lang="en-US" dirty="0" smtClean="0"/>
              <a:t>outfalls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Collect </a:t>
            </a:r>
            <a:r>
              <a:rPr lang="en-US" dirty="0" smtClean="0"/>
              <a:t>bottom </a:t>
            </a:r>
            <a:r>
              <a:rPr lang="en-US" dirty="0"/>
              <a:t>sediment samples to characterize the nature and extent of chemical </a:t>
            </a:r>
            <a:r>
              <a:rPr lang="en-US" dirty="0" smtClean="0"/>
              <a:t>constituents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Generate </a:t>
            </a:r>
            <a:r>
              <a:rPr lang="en-US" dirty="0" smtClean="0"/>
              <a:t>hydrocarbon </a:t>
            </a:r>
            <a:r>
              <a:rPr lang="en-US" dirty="0"/>
              <a:t>forensic data to support contamination source tracking efforts in the upstream </a:t>
            </a:r>
            <a:r>
              <a:rPr lang="en-US" dirty="0" smtClean="0"/>
              <a:t>watershed</a:t>
            </a:r>
            <a:endParaRPr lang="en-US" dirty="0"/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5460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7963986" y="108852"/>
            <a:ext cx="3479858" cy="5232811"/>
            <a:chOff x="3393604" y="176489"/>
            <a:chExt cx="5191432" cy="8436077"/>
          </a:xfrm>
        </p:grpSpPr>
        <p:pic>
          <p:nvPicPr>
            <p:cNvPr id="4" name="Content Placeholder 8"/>
            <p:cNvPicPr>
              <a:picLocks noChangeAspect="1"/>
            </p:cNvPicPr>
            <p:nvPr/>
          </p:nvPicPr>
          <p:blipFill rotWithShape="1">
            <a:blip r:embed="rId2"/>
            <a:srcRect l="59665" t="34995" r="21659" b="43615"/>
            <a:stretch/>
          </p:blipFill>
          <p:spPr>
            <a:xfrm>
              <a:off x="3393604" y="176489"/>
              <a:ext cx="5191432" cy="8436077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5989320" y="6416040"/>
              <a:ext cx="350520" cy="335280"/>
              <a:chOff x="5989320" y="6416040"/>
              <a:chExt cx="350520" cy="33528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5989320" y="6416040"/>
                <a:ext cx="350520" cy="335280"/>
              </a:xfrm>
              <a:prstGeom prst="ellipse">
                <a:avLst/>
              </a:prstGeom>
              <a:solidFill>
                <a:srgbClr val="E749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073140" y="649224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5242560" y="7178040"/>
              <a:ext cx="350520" cy="335280"/>
              <a:chOff x="5989320" y="6416040"/>
              <a:chExt cx="350520" cy="33528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5989320" y="6416040"/>
                <a:ext cx="350520" cy="335280"/>
              </a:xfrm>
              <a:prstGeom prst="ellipse">
                <a:avLst/>
              </a:prstGeom>
              <a:solidFill>
                <a:srgbClr val="E749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6073140" y="649224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967562" y="7452360"/>
              <a:ext cx="350520" cy="335280"/>
              <a:chOff x="5989320" y="6416040"/>
              <a:chExt cx="350520" cy="335280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5989320" y="6416040"/>
                <a:ext cx="350520" cy="335280"/>
              </a:xfrm>
              <a:prstGeom prst="ellipse">
                <a:avLst/>
              </a:prstGeom>
              <a:solidFill>
                <a:srgbClr val="E749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6073140" y="649224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892040" y="5151120"/>
              <a:ext cx="350520" cy="335280"/>
              <a:chOff x="5989320" y="6416040"/>
              <a:chExt cx="350520" cy="33528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5989320" y="6416040"/>
                <a:ext cx="350520" cy="335280"/>
              </a:xfrm>
              <a:prstGeom prst="ellipse">
                <a:avLst/>
              </a:prstGeom>
              <a:solidFill>
                <a:srgbClr val="E749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073140" y="649224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693920" y="4594860"/>
              <a:ext cx="350520" cy="335280"/>
              <a:chOff x="5989320" y="6416040"/>
              <a:chExt cx="350520" cy="335280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5989320" y="6416040"/>
                <a:ext cx="350520" cy="335280"/>
              </a:xfrm>
              <a:prstGeom prst="ellipse">
                <a:avLst/>
              </a:prstGeom>
              <a:solidFill>
                <a:srgbClr val="E749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073140" y="649224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6738538" y="3604260"/>
              <a:ext cx="350520" cy="335280"/>
              <a:chOff x="5989320" y="6416040"/>
              <a:chExt cx="350520" cy="33528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989320" y="6416040"/>
                <a:ext cx="350520" cy="335280"/>
              </a:xfrm>
              <a:prstGeom prst="ellipse">
                <a:avLst/>
              </a:prstGeom>
              <a:solidFill>
                <a:srgbClr val="E749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6073140" y="649224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6738538" y="3192780"/>
              <a:ext cx="350520" cy="335280"/>
              <a:chOff x="5989320" y="6416040"/>
              <a:chExt cx="350520" cy="335280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5989320" y="6416040"/>
                <a:ext cx="350520" cy="335280"/>
              </a:xfrm>
              <a:prstGeom prst="ellipse">
                <a:avLst/>
              </a:prstGeom>
              <a:solidFill>
                <a:srgbClr val="E749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073140" y="649224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7239000" y="2034540"/>
              <a:ext cx="350520" cy="335280"/>
              <a:chOff x="5989320" y="6416040"/>
              <a:chExt cx="350520" cy="335280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5989320" y="6416040"/>
                <a:ext cx="350520" cy="335280"/>
              </a:xfrm>
              <a:prstGeom prst="ellipse">
                <a:avLst/>
              </a:prstGeom>
              <a:solidFill>
                <a:srgbClr val="E749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6073140" y="649224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6601378" y="4427220"/>
              <a:ext cx="350520" cy="335280"/>
              <a:chOff x="5989320" y="6416040"/>
              <a:chExt cx="350520" cy="33528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5989320" y="6416040"/>
                <a:ext cx="350520" cy="335280"/>
              </a:xfrm>
              <a:prstGeom prst="ellipse">
                <a:avLst/>
              </a:prstGeom>
              <a:solidFill>
                <a:srgbClr val="E749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073140" y="649224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5334000" y="3025140"/>
              <a:ext cx="350520" cy="335280"/>
              <a:chOff x="5989320" y="6416040"/>
              <a:chExt cx="350520" cy="33528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5989320" y="6416040"/>
                <a:ext cx="350520" cy="335280"/>
              </a:xfrm>
              <a:prstGeom prst="ellipse">
                <a:avLst/>
              </a:prstGeom>
              <a:solidFill>
                <a:srgbClr val="E749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073140" y="6492240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609602" y="89595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Target outfalls selected based on Contamination detected in the Anacostia River </a:t>
            </a:r>
            <a:r>
              <a:rPr lang="en-US" b="1" dirty="0" smtClean="0"/>
              <a:t>surface sediment</a:t>
            </a:r>
          </a:p>
          <a:p>
            <a:endParaRPr lang="en-US" b="1" dirty="0"/>
          </a:p>
          <a:p>
            <a:r>
              <a:rPr lang="en-US" b="1" dirty="0" smtClean="0"/>
              <a:t>Surface sediment characterization data collected in 2014, 2015, and 2016</a:t>
            </a:r>
            <a:endParaRPr lang="en-US" b="1" dirty="0"/>
          </a:p>
        </p:txBody>
      </p:sp>
      <p:sp>
        <p:nvSpPr>
          <p:cNvPr id="41" name="Title 2"/>
          <p:cNvSpPr txBox="1">
            <a:spLocks/>
          </p:cNvSpPr>
          <p:nvPr/>
        </p:nvSpPr>
        <p:spPr>
          <a:xfrm>
            <a:off x="609602" y="239260"/>
            <a:ext cx="4332512" cy="76222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3">
                    <a:lumMod val="75000"/>
                  </a:schemeClr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dirty="0" smtClean="0"/>
              <a:t>Target Outfall Selection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5935136" y="5421611"/>
            <a:ext cx="5800923" cy="808062"/>
            <a:chOff x="690333" y="2697583"/>
            <a:chExt cx="5835826" cy="900219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333" y="3031769"/>
              <a:ext cx="5835826" cy="566033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801469" y="2697583"/>
              <a:ext cx="5585595" cy="2985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Multiple of Concentration Above Potomac R. Background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99916" y="2106020"/>
            <a:ext cx="3014206" cy="3258602"/>
            <a:chOff x="4921688" y="2106020"/>
            <a:chExt cx="3014206" cy="3258602"/>
          </a:xfrm>
        </p:grpSpPr>
        <p:pic>
          <p:nvPicPr>
            <p:cNvPr id="47" name="Content Placeholder 8"/>
            <p:cNvPicPr>
              <a:picLocks noChangeAspect="1"/>
            </p:cNvPicPr>
            <p:nvPr/>
          </p:nvPicPr>
          <p:blipFill rotWithShape="1">
            <a:blip r:embed="rId2"/>
            <a:srcRect l="1376" t="1099" r="1215" b="18670"/>
            <a:stretch/>
          </p:blipFill>
          <p:spPr>
            <a:xfrm>
              <a:off x="4921688" y="2106020"/>
              <a:ext cx="3014206" cy="325860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683830" y="3435193"/>
              <a:ext cx="631369" cy="908208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702773" y="67638"/>
            <a:ext cx="41146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Total PCB Congeners in Surface Sediments</a:t>
            </a:r>
            <a:endParaRPr lang="en-US" dirty="0"/>
          </a:p>
        </p:txBody>
      </p:sp>
      <p:grpSp>
        <p:nvGrpSpPr>
          <p:cNvPr id="80" name="Group 79"/>
          <p:cNvGrpSpPr/>
          <p:nvPr/>
        </p:nvGrpSpPr>
        <p:grpSpPr>
          <a:xfrm>
            <a:off x="6710069" y="1308648"/>
            <a:ext cx="219456" cy="221443"/>
            <a:chOff x="3785160" y="1564839"/>
            <a:chExt cx="219456" cy="221443"/>
          </a:xfrm>
        </p:grpSpPr>
        <p:sp>
          <p:nvSpPr>
            <p:cNvPr id="81" name="Oval 80"/>
            <p:cNvSpPr/>
            <p:nvPr/>
          </p:nvSpPr>
          <p:spPr>
            <a:xfrm>
              <a:off x="3785160" y="1564839"/>
              <a:ext cx="219456" cy="221443"/>
            </a:xfrm>
            <a:prstGeom prst="ellipse">
              <a:avLst/>
            </a:prstGeom>
            <a:solidFill>
              <a:srgbClr val="E749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/>
            <p:cNvSpPr/>
            <p:nvPr/>
          </p:nvSpPr>
          <p:spPr>
            <a:xfrm>
              <a:off x="3836433" y="1614421"/>
              <a:ext cx="118872" cy="1207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Oval 82"/>
          <p:cNvSpPr/>
          <p:nvPr/>
        </p:nvSpPr>
        <p:spPr>
          <a:xfrm>
            <a:off x="6738700" y="586415"/>
            <a:ext cx="141514" cy="1463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6851055" y="476687"/>
            <a:ext cx="97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Outfall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6869343" y="1238687"/>
            <a:ext cx="1045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Targeted Outfall</a:t>
            </a:r>
            <a:endParaRPr lang="en-US" dirty="0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57"/>
          <a:stretch/>
        </p:blipFill>
        <p:spPr>
          <a:xfrm>
            <a:off x="1360196" y="2473253"/>
            <a:ext cx="2598464" cy="283208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70133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Separate and Combined Storm </a:t>
            </a:r>
            <a:r>
              <a:rPr lang="en-US" dirty="0"/>
              <a:t>Sewer </a:t>
            </a:r>
            <a:r>
              <a:rPr lang="en-US" dirty="0" smtClean="0"/>
              <a:t>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843372" y="6400904"/>
            <a:ext cx="2743200" cy="365125"/>
          </a:xfrm>
        </p:spPr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64281" y="1088015"/>
            <a:ext cx="6591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953" y="1487424"/>
            <a:ext cx="5425952" cy="34396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369" y="1498352"/>
            <a:ext cx="5213117" cy="3514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0849" y="5079519"/>
            <a:ext cx="4498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Separate </a:t>
            </a:r>
            <a:r>
              <a:rPr lang="en-US" dirty="0"/>
              <a:t>s</a:t>
            </a:r>
            <a:r>
              <a:rPr lang="en-US" dirty="0" smtClean="0"/>
              <a:t>tormwater sewer system:  </a:t>
            </a:r>
          </a:p>
          <a:p>
            <a:r>
              <a:rPr lang="en-US" dirty="0" smtClean="0"/>
              <a:t>municipal separate storm sewer system (MS4)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83924" y="5093881"/>
            <a:ext cx="3100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Combined sewer system (CSS)  </a:t>
            </a:r>
          </a:p>
        </p:txBody>
      </p:sp>
    </p:spTree>
    <p:extLst>
      <p:ext uri="{BB962C8B-B14F-4D97-AF65-F5344CB8AC3E}">
        <p14:creationId xmlns:p14="http://schemas.microsoft.com/office/powerpoint/2010/main" val="39755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Combined </a:t>
            </a:r>
            <a:r>
              <a:rPr lang="en-US" sz="3600" dirty="0"/>
              <a:t>Sewer </a:t>
            </a:r>
            <a:r>
              <a:rPr lang="en-US" sz="3600" dirty="0" smtClean="0"/>
              <a:t>System Operation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843372" y="6400904"/>
            <a:ext cx="2743200" cy="365125"/>
          </a:xfrm>
        </p:spPr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47" y="1514130"/>
            <a:ext cx="5329801" cy="351072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260" y="1514130"/>
            <a:ext cx="5298238" cy="351072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3122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2" y="239260"/>
            <a:ext cx="6184626" cy="1039858"/>
          </a:xfrm>
        </p:spPr>
        <p:txBody>
          <a:bodyPr/>
          <a:lstStyle/>
          <a:p>
            <a:r>
              <a:rPr lang="en-US" dirty="0" smtClean="0"/>
              <a:t>Target </a:t>
            </a:r>
            <a:r>
              <a:rPr lang="en-US" dirty="0"/>
              <a:t>Outfall </a:t>
            </a:r>
            <a:r>
              <a:rPr lang="en-US" dirty="0" smtClean="0"/>
              <a:t>Selection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843372" y="6400904"/>
            <a:ext cx="2743200" cy="365125"/>
          </a:xfrm>
        </p:spPr>
        <p:txBody>
          <a:bodyPr/>
          <a:lstStyle/>
          <a:p>
            <a:r>
              <a:rPr lang="en-US" dirty="0" smtClean="0"/>
              <a:t>Slide </a:t>
            </a:r>
            <a:fld id="{A35CC995-5FAC-41E6-97FD-A5564B5A262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64282" y="1273383"/>
            <a:ext cx="552679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43 outfalls targeted:  DC Water, Prince George’s County, unknown system</a:t>
            </a:r>
            <a:endParaRPr lang="en-US" sz="2000" b="1" dirty="0" smtClean="0"/>
          </a:p>
          <a:p>
            <a:r>
              <a:rPr lang="en-US" sz="2000" dirty="0" smtClean="0"/>
              <a:t>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Selected 27 out of a total of 72 Municipal Separate Storm Sewer System (MS4) </a:t>
            </a:r>
            <a:r>
              <a:rPr lang="en-US" sz="2000" dirty="0" smtClean="0"/>
              <a:t>outfalls</a:t>
            </a:r>
          </a:p>
          <a:p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23 DC Water MS4 outfalls included in study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2 PG Co. outfalls – in planning stage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2 non-DC Water outfalls will be sampled by Pepco</a:t>
            </a:r>
          </a:p>
          <a:p>
            <a:pPr lvl="1"/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16 DC Water Combined </a:t>
            </a:r>
            <a:r>
              <a:rPr lang="en-US" sz="2000" dirty="0" smtClean="0"/>
              <a:t>Sewer System (CSS) </a:t>
            </a:r>
            <a:r>
              <a:rPr lang="en-US" sz="2000" dirty="0" smtClean="0"/>
              <a:t>Outfalls – all included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4227" y="508514"/>
            <a:ext cx="5206738" cy="615743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044965" y="226267"/>
            <a:ext cx="470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Target Outfalls for Manhole Sediment Sampling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7203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962" y="1303373"/>
            <a:ext cx="3856008" cy="4907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8136" y="156060"/>
            <a:ext cx="3743864" cy="11473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Washington Channel</a:t>
            </a:r>
            <a:br>
              <a:rPr lang="en-US" dirty="0" smtClean="0"/>
            </a:br>
            <a:r>
              <a:rPr lang="en-US" dirty="0" smtClean="0"/>
              <a:t>Fort McNair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41744" y="3757196"/>
            <a:ext cx="836762" cy="117711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6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09964" y="230987"/>
            <a:ext cx="470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Target Outfalls for Manhole Sediment Sampling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26870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543" y="1557624"/>
            <a:ext cx="3795622" cy="4584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39260"/>
            <a:ext cx="5911968" cy="5371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Washington Navy Yard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902460" y="4347714"/>
            <a:ext cx="1224952" cy="79362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0" y="-1"/>
            <a:ext cx="6745857" cy="674585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634177" y="170916"/>
            <a:ext cx="4459851" cy="1744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400" b="0" i="0" kern="1200">
                <a:solidFill>
                  <a:schemeClr val="accent3">
                    <a:lumMod val="75000"/>
                  </a:schemeClr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ctr"/>
            <a:r>
              <a:rPr lang="en-US" dirty="0" smtClean="0"/>
              <a:t>Southeast Federal Center</a:t>
            </a:r>
          </a:p>
          <a:p>
            <a:pPr algn="ctr"/>
            <a:r>
              <a:rPr lang="en-US" dirty="0" smtClean="0"/>
              <a:t>Washington Navy Yard</a:t>
            </a:r>
          </a:p>
          <a:p>
            <a:pPr algn="ctr"/>
            <a:r>
              <a:rPr lang="en-US" dirty="0" smtClean="0"/>
              <a:t>Poplar Point</a:t>
            </a:r>
          </a:p>
          <a:p>
            <a:pPr algn="ctr"/>
            <a:r>
              <a:rPr lang="en-US" dirty="0" smtClean="0"/>
              <a:t>Washington Gas</a:t>
            </a:r>
          </a:p>
          <a:p>
            <a:pPr algn="ctr"/>
            <a:r>
              <a:rPr lang="en-US" dirty="0" smtClean="0"/>
              <a:t>Former Hess/Gulf/Steuart Petroleum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31685" y="170917"/>
            <a:ext cx="470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Target Outfalls for Manhole Sediment Sampling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63600600"/>
      </p:ext>
    </p:extLst>
  </p:cSld>
  <p:clrMapOvr>
    <a:masterClrMapping/>
  </p:clrMapOvr>
</p:sld>
</file>

<file path=ppt/theme/theme1.xml><?xml version="1.0" encoding="utf-8"?>
<a:theme xmlns:a="http://schemas.openxmlformats.org/drawingml/2006/main" name="Ohio_EGMSMeeting_2013Apr11">
  <a:themeElements>
    <a:clrScheme name="USAID KMC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USAID KMC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3634</TotalTime>
  <Words>1047</Words>
  <Application>Microsoft Office PowerPoint</Application>
  <PresentationFormat>Widescreen</PresentationFormat>
  <Paragraphs>216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Georgia</vt:lpstr>
      <vt:lpstr>Gill Sans MT</vt:lpstr>
      <vt:lpstr>Symbol</vt:lpstr>
      <vt:lpstr>Times New Roman</vt:lpstr>
      <vt:lpstr>Ohio_EGMSMeeting_2013Apr11</vt:lpstr>
      <vt:lpstr>PowerPoint Presentation</vt:lpstr>
      <vt:lpstr>Presentation Overview</vt:lpstr>
      <vt:lpstr>Objectives of Manhole Sediment Sampling</vt:lpstr>
      <vt:lpstr>PowerPoint Presentation</vt:lpstr>
      <vt:lpstr>Separate and Combined Storm Sewer Systems</vt:lpstr>
      <vt:lpstr>Combined Sewer System Operation</vt:lpstr>
      <vt:lpstr>Target Outfall Selection</vt:lpstr>
      <vt:lpstr>Washington Channel Fort McNair </vt:lpstr>
      <vt:lpstr>Washington Navy Yard</vt:lpstr>
      <vt:lpstr>PowerPoint Presentation</vt:lpstr>
      <vt:lpstr>Manhole Selection</vt:lpstr>
      <vt:lpstr>Manhole Selection</vt:lpstr>
      <vt:lpstr>Manhole Selection</vt:lpstr>
      <vt:lpstr>Example Results of Manhole Selection Process</vt:lpstr>
      <vt:lpstr>Sediment Chemical Analysis</vt:lpstr>
      <vt:lpstr>PowerPoint Presentation</vt:lpstr>
      <vt:lpstr>PowerPoint Presentation</vt:lpstr>
      <vt:lpstr>PCB Aroclors and Congeners</vt:lpstr>
      <vt:lpstr>Example PCB Congener Forensic Evaluation</vt:lpstr>
      <vt:lpstr>Field Investigation Approach</vt:lpstr>
      <vt:lpstr>Phase I - Reconnaissance</vt:lpstr>
      <vt:lpstr>Phase II Field Activities</vt:lpstr>
      <vt:lpstr>Phase II Field Activities (Continued)</vt:lpstr>
      <vt:lpstr>Phase II Field Activities (Continued) </vt:lpstr>
      <vt:lpstr>Phase II Field Activities (Continued)</vt:lpstr>
      <vt:lpstr>Current Project Status</vt:lpstr>
    </vt:vector>
  </TitlesOfParts>
  <Company>Tetra Tech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Anacostia River Sediment Project</dc:title>
  <dc:creator>Shupe, Mark</dc:creator>
  <cp:lastModifiedBy>Shupe, Mark</cp:lastModifiedBy>
  <cp:revision>256</cp:revision>
  <cp:lastPrinted>2017-03-01T21:23:49Z</cp:lastPrinted>
  <dcterms:created xsi:type="dcterms:W3CDTF">2016-02-26T13:31:09Z</dcterms:created>
  <dcterms:modified xsi:type="dcterms:W3CDTF">2017-03-02T20:48:02Z</dcterms:modified>
</cp:coreProperties>
</file>