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39"/>
  </p:notesMasterIdLst>
  <p:handoutMasterIdLst>
    <p:handoutMasterId r:id="rId40"/>
  </p:handoutMasterIdLst>
  <p:sldIdLst>
    <p:sldId id="349" r:id="rId5"/>
    <p:sldId id="257" r:id="rId6"/>
    <p:sldId id="258" r:id="rId7"/>
    <p:sldId id="263" r:id="rId8"/>
    <p:sldId id="353" r:id="rId9"/>
    <p:sldId id="268" r:id="rId10"/>
    <p:sldId id="354" r:id="rId11"/>
    <p:sldId id="352" r:id="rId12"/>
    <p:sldId id="259" r:id="rId13"/>
    <p:sldId id="266" r:id="rId14"/>
    <p:sldId id="267" r:id="rId15"/>
    <p:sldId id="357" r:id="rId16"/>
    <p:sldId id="273" r:id="rId17"/>
    <p:sldId id="271" r:id="rId18"/>
    <p:sldId id="272" r:id="rId19"/>
    <p:sldId id="283" r:id="rId20"/>
    <p:sldId id="360" r:id="rId21"/>
    <p:sldId id="284" r:id="rId22"/>
    <p:sldId id="285" r:id="rId23"/>
    <p:sldId id="289" r:id="rId24"/>
    <p:sldId id="355" r:id="rId25"/>
    <p:sldId id="356" r:id="rId26"/>
    <p:sldId id="312" r:id="rId27"/>
    <p:sldId id="316" r:id="rId28"/>
    <p:sldId id="270" r:id="rId29"/>
    <p:sldId id="318" r:id="rId30"/>
    <p:sldId id="322" r:id="rId31"/>
    <p:sldId id="323" r:id="rId32"/>
    <p:sldId id="325" r:id="rId33"/>
    <p:sldId id="328" r:id="rId34"/>
    <p:sldId id="359" r:id="rId35"/>
    <p:sldId id="341" r:id="rId36"/>
    <p:sldId id="342" r:id="rId37"/>
    <p:sldId id="34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75" autoAdjust="0"/>
  </p:normalViewPr>
  <p:slideViewPr>
    <p:cSldViewPr>
      <p:cViewPr varScale="1">
        <p:scale>
          <a:sx n="97" d="100"/>
          <a:sy n="97" d="100"/>
        </p:scale>
        <p:origin x="903"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1/19/2021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1/19/2021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BB5A-B358-4554-8C4D-920F0EB6B787}" type="slidenum">
              <a:rPr lang="en-US" smtClean="0"/>
              <a:t>19</a:t>
            </a:fld>
            <a:endParaRPr lang="en-US" dirty="0"/>
          </a:p>
        </p:txBody>
      </p:sp>
    </p:spTree>
    <p:extLst>
      <p:ext uri="{BB962C8B-B14F-4D97-AF65-F5344CB8AC3E}">
        <p14:creationId xmlns:p14="http://schemas.microsoft.com/office/powerpoint/2010/main" val="14301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5A190AF4-9F54-444F-A8C0-C1FCA149670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E8918C-B47A-494E-A5A9-1A5C5CFCECF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E3E96D-3D7C-8F4F-AF64-399B6BED7A92}" type="datetime1">
              <a:rPr lang="en-US" smtClean="0"/>
              <a:t>1/19/2021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78D487-18C3-1248-9887-FE69DD561588}"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83CD6D-E7FA-3642-8D8D-9E8E6F660D1A}"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0ADC19-DAC3-1C4B-8DFD-555EBF8F0980}"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298EAC-0C6F-9A48-8CE6-F3E4943DEFE6}"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E18ECE-FD14-834B-8BE6-2B4238F8F10B}"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E74520-6C50-D34B-A095-75FDB6D28936}"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C6284EC-D689-F84B-A677-DF433FB64381}" type="datetime1">
              <a:rPr lang="en-US" smtClean="0"/>
              <a:t>1/19/2021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60CB18B6-A2CF-492A-A7AC-21DF4BEF755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668520B-E091-AC4A-90BB-359AA5D7B5D5}" type="datetime1">
              <a:rPr lang="en-US" smtClean="0"/>
              <a:t>1/19/2021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CB18B6-A2CF-492A-A7AC-21DF4BEF75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johnnie.barton2@dc,gov" TargetMode="External"/><Relationship Id="rId2" Type="http://schemas.openxmlformats.org/officeDocument/2006/relationships/hyperlink" Target="mailto:Niquelle.Allen@dc.gov" TargetMode="External"/><Relationship Id="rId1" Type="http://schemas.openxmlformats.org/officeDocument/2006/relationships/slideLayout" Target="../slideLayouts/slideLayout2.xml"/><Relationship Id="rId4" Type="http://schemas.openxmlformats.org/officeDocument/2006/relationships/hyperlink" Target="mailto:kevon.bridges@dc.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FOIA Basics for Advisory Neighborhood Commissioners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t="3966" b="3966"/>
          <a:stretch>
            <a:fillRect/>
          </a:stretch>
        </p:blipFill>
        <p:spPr/>
      </p:pic>
      <p:sp>
        <p:nvSpPr>
          <p:cNvPr id="5" name="Footer Placeholder 4"/>
          <p:cNvSpPr>
            <a:spLocks noGrp="1"/>
          </p:cNvSpPr>
          <p:nvPr>
            <p:ph type="ftr" sz="quarter" idx="11"/>
          </p:nvPr>
        </p:nvSpPr>
        <p:spPr>
          <a:xfrm>
            <a:off x="4641448" y="5943600"/>
            <a:ext cx="3502152" cy="457200"/>
          </a:xfrm>
        </p:spPr>
        <p:txBody>
          <a:bodyPr/>
          <a:lstStyle/>
          <a:p>
            <a:r>
              <a:rPr lang="en-US" dirty="0"/>
              <a:t>DC Office of Open Government</a:t>
            </a:r>
          </a:p>
          <a:p>
            <a:r>
              <a:rPr lang="en-US" dirty="0"/>
              <a:t>www.open-dc.gov</a:t>
            </a: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AVAILABLE without a FOIA request </a:t>
            </a:r>
          </a:p>
        </p:txBody>
      </p:sp>
      <p:sp>
        <p:nvSpPr>
          <p:cNvPr id="3" name="Content Placeholder 2"/>
          <p:cNvSpPr>
            <a:spLocks noGrp="1"/>
          </p:cNvSpPr>
          <p:nvPr>
            <p:ph idx="1"/>
          </p:nvPr>
        </p:nvSpPr>
        <p:spPr/>
        <p:txBody>
          <a:bodyPr>
            <a:normAutofit fontScale="85000" lnSpcReduction="20000"/>
          </a:bodyPr>
          <a:lstStyle/>
          <a:p>
            <a:pPr marL="68580" indent="0">
              <a:buNone/>
            </a:pPr>
            <a:r>
              <a:rPr lang="en-US" sz="2600" dirty="0"/>
              <a:t>Certain Records  that must be available to the public without the need of a FOIA request include: </a:t>
            </a:r>
          </a:p>
          <a:p>
            <a:pPr marL="68580" indent="0">
              <a:buNone/>
            </a:pPr>
            <a:endParaRPr lang="en-US" sz="2600" dirty="0"/>
          </a:p>
          <a:p>
            <a:pPr algn="just"/>
            <a:r>
              <a:rPr lang="en-US" dirty="0"/>
              <a:t>Employee’s salary, title and employment dates; </a:t>
            </a:r>
          </a:p>
          <a:p>
            <a:pPr algn="just"/>
            <a:r>
              <a:rPr lang="en-US" dirty="0"/>
              <a:t>Contracts expenditures; </a:t>
            </a:r>
          </a:p>
          <a:p>
            <a:pPr algn="just"/>
            <a:r>
              <a:rPr lang="en-US" dirty="0"/>
              <a:t>Budgets; </a:t>
            </a:r>
          </a:p>
          <a:p>
            <a:pPr algn="just"/>
            <a:r>
              <a:rPr lang="en-US" dirty="0"/>
              <a:t>Manuals; </a:t>
            </a:r>
          </a:p>
          <a:p>
            <a:pPr algn="just"/>
            <a:r>
              <a:rPr lang="en-US" dirty="0"/>
              <a:t>Policies; </a:t>
            </a:r>
          </a:p>
          <a:p>
            <a:pPr algn="just"/>
            <a:r>
              <a:rPr lang="en-US" dirty="0"/>
              <a:t>Rules; </a:t>
            </a:r>
          </a:p>
          <a:p>
            <a:pPr algn="just"/>
            <a:r>
              <a:rPr lang="en-US" dirty="0"/>
              <a:t>Opinions; </a:t>
            </a:r>
          </a:p>
          <a:p>
            <a:pPr algn="just"/>
            <a:r>
              <a:rPr lang="en-US" dirty="0"/>
              <a:t>Final Orders; and </a:t>
            </a:r>
          </a:p>
          <a:p>
            <a:pPr algn="just"/>
            <a:r>
              <a:rPr lang="en-US" dirty="0"/>
              <a:t>Meeting minutes of open proceedings of public bodies.</a:t>
            </a:r>
          </a:p>
          <a:p>
            <a:pPr marL="68580" indent="0" algn="just">
              <a:buNone/>
            </a:pPr>
            <a:r>
              <a:rPr lang="en-US" i="1" dirty="0"/>
              <a:t>See</a:t>
            </a:r>
            <a:r>
              <a:rPr lang="en-US" dirty="0"/>
              <a:t> (D.C. Official Code § 2-536)</a:t>
            </a:r>
          </a:p>
        </p:txBody>
      </p:sp>
      <p:sp>
        <p:nvSpPr>
          <p:cNvPr id="5" name="Footer Placeholder 4"/>
          <p:cNvSpPr>
            <a:spLocks noGrp="1"/>
          </p:cNvSpPr>
          <p:nvPr>
            <p:ph type="ftr" sz="quarter" idx="11"/>
          </p:nvPr>
        </p:nvSpPr>
        <p:spPr/>
        <p:txBody>
          <a:bodyPr/>
          <a:lstStyle/>
          <a:p>
            <a:fld id="{558246AD-9259-5746-83BF-097115362759}" type="slidenum">
              <a:rPr lang="en-US" smtClean="0"/>
              <a:t>10</a:t>
            </a:fld>
            <a:endParaRPr lang="en-US" dirty="0"/>
          </a:p>
        </p:txBody>
      </p:sp>
    </p:spTree>
    <p:extLst>
      <p:ext uri="{BB962C8B-B14F-4D97-AF65-F5344CB8AC3E}">
        <p14:creationId xmlns:p14="http://schemas.microsoft.com/office/powerpoint/2010/main" val="23709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ctr"/>
            <a:r>
              <a:rPr lang="en-US" b="1" dirty="0"/>
              <a:t>How requests </a:t>
            </a:r>
            <a:br>
              <a:rPr lang="en-US" b="1" dirty="0"/>
            </a:br>
            <a:r>
              <a:rPr lang="en-US" b="1" dirty="0"/>
              <a:t>may be submitted</a:t>
            </a:r>
          </a:p>
        </p:txBody>
      </p:sp>
      <p:sp>
        <p:nvSpPr>
          <p:cNvPr id="3" name="Content Placeholder 2"/>
          <p:cNvSpPr>
            <a:spLocks noGrp="1"/>
          </p:cNvSpPr>
          <p:nvPr>
            <p:ph idx="1"/>
          </p:nvPr>
        </p:nvSpPr>
        <p:spPr/>
        <p:txBody>
          <a:bodyPr>
            <a:normAutofit/>
          </a:bodyPr>
          <a:lstStyle/>
          <a:p>
            <a:pPr algn="just"/>
            <a:r>
              <a:rPr lang="en-US" dirty="0"/>
              <a:t>A request for a record of an ANC may be made orally or in writing and must be directed to the particular agency (1 DCMR § 402.1). </a:t>
            </a:r>
          </a:p>
          <a:p>
            <a:pPr algn="just"/>
            <a:r>
              <a:rPr lang="en-US" dirty="0"/>
              <a:t>A requester may be asked to submit in writing a request for records (1 DCMR § 402.2). </a:t>
            </a:r>
          </a:p>
          <a:p>
            <a:pPr algn="just"/>
            <a:r>
              <a:rPr lang="en-US" dirty="0"/>
              <a:t>Requests may be mailed, faxed or e-mailed (1 DCMR § 402.3).</a:t>
            </a:r>
          </a:p>
        </p:txBody>
      </p:sp>
      <p:sp>
        <p:nvSpPr>
          <p:cNvPr id="5" name="Footer Placeholder 4"/>
          <p:cNvSpPr>
            <a:spLocks noGrp="1"/>
          </p:cNvSpPr>
          <p:nvPr>
            <p:ph type="ftr" sz="quarter" idx="11"/>
          </p:nvPr>
        </p:nvSpPr>
        <p:spPr/>
        <p:txBody>
          <a:bodyPr/>
          <a:lstStyle/>
          <a:p>
            <a:fld id="{B1ABC282-6CAD-7F45-BA33-5E60C790E044}" type="slidenum">
              <a:rPr lang="en-US" smtClean="0"/>
              <a:t>11</a:t>
            </a:fld>
            <a:endParaRPr lang="en-US" dirty="0"/>
          </a:p>
        </p:txBody>
      </p:sp>
    </p:spTree>
    <p:extLst>
      <p:ext uri="{BB962C8B-B14F-4D97-AF65-F5344CB8AC3E}">
        <p14:creationId xmlns:p14="http://schemas.microsoft.com/office/powerpoint/2010/main" val="45901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ANC’s FOIA Officer</a:t>
            </a:r>
          </a:p>
        </p:txBody>
      </p:sp>
      <p:sp>
        <p:nvSpPr>
          <p:cNvPr id="3" name="Content Placeholder 2"/>
          <p:cNvSpPr>
            <a:spLocks noGrp="1"/>
          </p:cNvSpPr>
          <p:nvPr>
            <p:ph idx="1"/>
          </p:nvPr>
        </p:nvSpPr>
        <p:spPr/>
        <p:txBody>
          <a:bodyPr/>
          <a:lstStyle/>
          <a:p>
            <a:r>
              <a:rPr lang="en-US" dirty="0"/>
              <a:t>If you receive a FOIA request, contact Gottleib Simon and he will assist you with processing your FOIA request.</a:t>
            </a:r>
          </a:p>
          <a:p>
            <a:endParaRPr lang="en-US" dirty="0"/>
          </a:p>
          <a:p>
            <a:pPr marL="118872" indent="0">
              <a:buNone/>
            </a:pPr>
            <a:endParaRPr lang="en-US" dirty="0"/>
          </a:p>
        </p:txBody>
      </p:sp>
      <p:sp>
        <p:nvSpPr>
          <p:cNvPr id="4" name="Footer Placeholder 3"/>
          <p:cNvSpPr>
            <a:spLocks noGrp="1"/>
          </p:cNvSpPr>
          <p:nvPr>
            <p:ph type="ftr" sz="quarter" idx="11"/>
          </p:nvPr>
        </p:nvSpPr>
        <p:spPr/>
        <p:txBody>
          <a:bodyPr/>
          <a:lstStyle/>
          <a:p>
            <a:r>
              <a:rPr lang="en-US" dirty="0"/>
              <a:t>11</a:t>
            </a:r>
          </a:p>
        </p:txBody>
      </p:sp>
    </p:spTree>
    <p:extLst>
      <p:ext uri="{BB962C8B-B14F-4D97-AF65-F5344CB8AC3E}">
        <p14:creationId xmlns:p14="http://schemas.microsoft.com/office/powerpoint/2010/main" val="249396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Unsure of the Request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t="21894" b="21894"/>
          <a:stretch>
            <a:fillRect/>
          </a:stretch>
        </p:blipFill>
        <p:spPr/>
      </p:pic>
      <p:sp>
        <p:nvSpPr>
          <p:cNvPr id="5" name="Footer Placeholder 4"/>
          <p:cNvSpPr>
            <a:spLocks noGrp="1"/>
          </p:cNvSpPr>
          <p:nvPr>
            <p:ph type="ftr" sz="quarter" idx="11"/>
          </p:nvPr>
        </p:nvSpPr>
        <p:spPr/>
        <p:txBody>
          <a:bodyPr/>
          <a:lstStyle/>
          <a:p>
            <a:fld id="{BD76987F-7723-A44E-9894-D659D3607403}" type="slidenum">
              <a:rPr lang="en-US" smtClean="0"/>
              <a:t>13</a:t>
            </a:fld>
            <a:endParaRPr lang="en-US" dirty="0"/>
          </a:p>
        </p:txBody>
      </p:sp>
    </p:spTree>
    <p:extLst>
      <p:ext uri="{BB962C8B-B14F-4D97-AF65-F5344CB8AC3E}">
        <p14:creationId xmlns:p14="http://schemas.microsoft.com/office/powerpoint/2010/main" val="325102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t>
            </a:r>
            <a:r>
              <a:rPr lang="en-US" b="1" dirty="0"/>
              <a:t>ommunication</a:t>
            </a:r>
          </a:p>
        </p:txBody>
      </p:sp>
      <p:sp>
        <p:nvSpPr>
          <p:cNvPr id="3" name="Content Placeholder 2"/>
          <p:cNvSpPr>
            <a:spLocks noGrp="1"/>
          </p:cNvSpPr>
          <p:nvPr>
            <p:ph idx="1"/>
          </p:nvPr>
        </p:nvSpPr>
        <p:spPr/>
        <p:txBody>
          <a:bodyPr>
            <a:normAutofit/>
          </a:bodyPr>
          <a:lstStyle/>
          <a:p>
            <a:pPr algn="just"/>
            <a:r>
              <a:rPr lang="en-US" dirty="0"/>
              <a:t>Contact the FOIA requester if the request is unclear and ask them for supplemental information( 1 DCMR § 402.5). </a:t>
            </a:r>
          </a:p>
        </p:txBody>
      </p:sp>
      <p:sp>
        <p:nvSpPr>
          <p:cNvPr id="5" name="Footer Placeholder 4"/>
          <p:cNvSpPr>
            <a:spLocks noGrp="1"/>
          </p:cNvSpPr>
          <p:nvPr>
            <p:ph type="ftr" sz="quarter" idx="11"/>
          </p:nvPr>
        </p:nvSpPr>
        <p:spPr/>
        <p:txBody>
          <a:bodyPr/>
          <a:lstStyle/>
          <a:p>
            <a:fld id="{56967C01-F413-294A-8AF9-142575F37AC4}" type="slidenum">
              <a:rPr lang="en-US" smtClean="0"/>
              <a:t>14</a:t>
            </a:fld>
            <a:endParaRPr lang="en-US" dirty="0"/>
          </a:p>
        </p:txBody>
      </p:sp>
    </p:spTree>
    <p:extLst>
      <p:ext uri="{BB962C8B-B14F-4D97-AF65-F5344CB8AC3E}">
        <p14:creationId xmlns:p14="http://schemas.microsoft.com/office/powerpoint/2010/main" val="14554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#1</a:t>
            </a:r>
          </a:p>
        </p:txBody>
      </p:sp>
      <p:sp>
        <p:nvSpPr>
          <p:cNvPr id="3" name="Content Placeholder 2"/>
          <p:cNvSpPr>
            <a:spLocks noGrp="1"/>
          </p:cNvSpPr>
          <p:nvPr>
            <p:ph idx="1"/>
          </p:nvPr>
        </p:nvSpPr>
        <p:spPr/>
        <p:txBody>
          <a:bodyPr/>
          <a:lstStyle/>
          <a:p>
            <a:pPr algn="just"/>
            <a:r>
              <a:rPr lang="en-US" dirty="0"/>
              <a:t>When an ANC Commissioner contacts the FOIA requester for additional information, the FOIA request is deemed received when ANC Commissioner receives the additional information (1 DCMR § 405.6) </a:t>
            </a:r>
            <a:r>
              <a:rPr lang="mr-IN" dirty="0"/>
              <a:t>–</a:t>
            </a:r>
            <a:r>
              <a:rPr lang="en-US" dirty="0"/>
              <a:t> CLOCK IS RESET FOR TIME TO RESPOND.</a:t>
            </a:r>
          </a:p>
        </p:txBody>
      </p:sp>
      <p:sp>
        <p:nvSpPr>
          <p:cNvPr id="5" name="Footer Placeholder 4"/>
          <p:cNvSpPr>
            <a:spLocks noGrp="1"/>
          </p:cNvSpPr>
          <p:nvPr>
            <p:ph type="ftr" sz="quarter" idx="11"/>
          </p:nvPr>
        </p:nvSpPr>
        <p:spPr/>
        <p:txBody>
          <a:bodyPr/>
          <a:lstStyle/>
          <a:p>
            <a:fld id="{909CA9B5-D72F-934C-89CC-95988B0DB2AC}" type="slidenum">
              <a:rPr lang="en-US" smtClean="0"/>
              <a:t>15</a:t>
            </a:fld>
            <a:endParaRPr lang="en-US" dirty="0"/>
          </a:p>
        </p:txBody>
      </p:sp>
    </p:spTree>
    <p:extLst>
      <p:ext uri="{BB962C8B-B14F-4D97-AF65-F5344CB8AC3E}">
        <p14:creationId xmlns:p14="http://schemas.microsoft.com/office/powerpoint/2010/main" val="86078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 is of the essence</a:t>
            </a:r>
          </a:p>
        </p:txBody>
      </p:sp>
      <p:sp>
        <p:nvSpPr>
          <p:cNvPr id="3" name="Content Placeholder 2"/>
          <p:cNvSpPr>
            <a:spLocks noGrp="1"/>
          </p:cNvSpPr>
          <p:nvPr>
            <p:ph idx="1"/>
          </p:nvPr>
        </p:nvSpPr>
        <p:spPr/>
        <p:txBody>
          <a:bodyPr>
            <a:normAutofit/>
          </a:bodyPr>
          <a:lstStyle/>
          <a:p>
            <a:pPr algn="just"/>
            <a:r>
              <a:rPr lang="en-US" b="1" dirty="0"/>
              <a:t>BEFORE</a:t>
            </a:r>
            <a:r>
              <a:rPr lang="en-US" dirty="0"/>
              <a:t> expiration of 15 days, excluding Saturdays, Sundays and legal holidays the public body must make the requested record available. </a:t>
            </a:r>
          </a:p>
        </p:txBody>
      </p:sp>
      <p:sp>
        <p:nvSpPr>
          <p:cNvPr id="5" name="Footer Placeholder 4"/>
          <p:cNvSpPr>
            <a:spLocks noGrp="1"/>
          </p:cNvSpPr>
          <p:nvPr>
            <p:ph type="ftr" sz="quarter" idx="11"/>
          </p:nvPr>
        </p:nvSpPr>
        <p:spPr/>
        <p:txBody>
          <a:bodyPr/>
          <a:lstStyle/>
          <a:p>
            <a:fld id="{95F4E963-21A6-B945-B11F-7B4E397B4A8C}" type="slidenum">
              <a:rPr lang="en-US" smtClean="0"/>
              <a:t>16</a:t>
            </a:fld>
            <a:endParaRPr lang="en-US" dirty="0"/>
          </a:p>
        </p:txBody>
      </p:sp>
    </p:spTree>
    <p:extLst>
      <p:ext uri="{BB962C8B-B14F-4D97-AF65-F5344CB8AC3E}">
        <p14:creationId xmlns:p14="http://schemas.microsoft.com/office/powerpoint/2010/main" val="267941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C4D4-76CE-46FE-B89C-1B6D7479BFBD}"/>
              </a:ext>
            </a:extLst>
          </p:cNvPr>
          <p:cNvSpPr>
            <a:spLocks noGrp="1"/>
          </p:cNvSpPr>
          <p:nvPr>
            <p:ph type="title"/>
          </p:nvPr>
        </p:nvSpPr>
        <p:spPr/>
        <p:txBody>
          <a:bodyPr/>
          <a:lstStyle/>
          <a:p>
            <a:r>
              <a:rPr lang="en-US" dirty="0"/>
              <a:t>COVID-19 Related FOIA Rules</a:t>
            </a:r>
          </a:p>
        </p:txBody>
      </p:sp>
      <p:sp>
        <p:nvSpPr>
          <p:cNvPr id="3" name="Content Placeholder 2">
            <a:extLst>
              <a:ext uri="{FF2B5EF4-FFF2-40B4-BE49-F238E27FC236}">
                <a16:creationId xmlns:a16="http://schemas.microsoft.com/office/drawing/2014/main" id="{13AE2D06-AA34-4DFA-A424-44E01020BE0F}"/>
              </a:ext>
            </a:extLst>
          </p:cNvPr>
          <p:cNvSpPr>
            <a:spLocks noGrp="1"/>
          </p:cNvSpPr>
          <p:nvPr>
            <p:ph idx="1"/>
          </p:nvPr>
        </p:nvSpPr>
        <p:spPr/>
        <p:txBody>
          <a:bodyPr>
            <a:normAutofit fontScale="77500" lnSpcReduction="20000"/>
          </a:bodyPr>
          <a:lstStyle/>
          <a:p>
            <a:r>
              <a:rPr lang="en-US" dirty="0"/>
              <a:t>On December 18, 2020, Mayor Bowser issued Mayor’s Order 2020-127, which extends the public health emergency (PHE) through March 31, 2021.</a:t>
            </a:r>
          </a:p>
          <a:p>
            <a:r>
              <a:rPr lang="en-US" dirty="0"/>
              <a:t>The FOIA Tolling Emergency Amendment Act of 2020 (A23-0555) is in effect until May 21, 2021. It adjusts the time that ANCs must respond to FOIA requests during the public health emergency. </a:t>
            </a:r>
          </a:p>
          <a:p>
            <a:r>
              <a:rPr lang="en-US" dirty="0"/>
              <a:t>FOIA responses tolled because of the PHE became due on January15, 2021 and all FOIA requests must be filled in </a:t>
            </a:r>
            <a:r>
              <a:rPr lang="en-US" b="1" dirty="0"/>
              <a:t>45 business days. </a:t>
            </a:r>
          </a:p>
          <a:p>
            <a:r>
              <a:rPr lang="en-US" dirty="0"/>
              <a:t>You may seek an extension of FOIA deadlines when the need to conduct an on-site review of records could present a significant risk to health or safety due to the COVID-19 pandemic. </a:t>
            </a:r>
          </a:p>
          <a:p>
            <a:endParaRPr lang="en-US" dirty="0"/>
          </a:p>
        </p:txBody>
      </p:sp>
      <p:sp>
        <p:nvSpPr>
          <p:cNvPr id="4" name="Footer Placeholder 3">
            <a:extLst>
              <a:ext uri="{FF2B5EF4-FFF2-40B4-BE49-F238E27FC236}">
                <a16:creationId xmlns:a16="http://schemas.microsoft.com/office/drawing/2014/main" id="{03262D3E-99E8-4DF1-A207-7C9AC31B029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2350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Extension in Unusual circumstances</a:t>
            </a:r>
          </a:p>
        </p:txBody>
      </p:sp>
      <p:sp>
        <p:nvSpPr>
          <p:cNvPr id="3" name="Content Placeholder 2"/>
          <p:cNvSpPr>
            <a:spLocks noGrp="1"/>
          </p:cNvSpPr>
          <p:nvPr>
            <p:ph idx="1"/>
          </p:nvPr>
        </p:nvSpPr>
        <p:spPr/>
        <p:txBody>
          <a:bodyPr/>
          <a:lstStyle/>
          <a:p>
            <a:pPr algn="just"/>
            <a:r>
              <a:rPr lang="en-US" dirty="0"/>
              <a:t>BUT in unusual circumstances, the government may invoke an additional 10-day extension by written notice to the requester setting forth the reasons for extension and expected date for determination (D.C. Official Code § 2-532(d-1)). </a:t>
            </a:r>
          </a:p>
        </p:txBody>
      </p:sp>
      <p:sp>
        <p:nvSpPr>
          <p:cNvPr id="5" name="Footer Placeholder 4"/>
          <p:cNvSpPr>
            <a:spLocks noGrp="1"/>
          </p:cNvSpPr>
          <p:nvPr>
            <p:ph type="ftr" sz="quarter" idx="11"/>
          </p:nvPr>
        </p:nvSpPr>
        <p:spPr/>
        <p:txBody>
          <a:bodyPr/>
          <a:lstStyle/>
          <a:p>
            <a:fld id="{773470D9-340B-6B42-98D0-D87B50FACBEE}" type="slidenum">
              <a:rPr lang="en-US" smtClean="0"/>
              <a:t>18</a:t>
            </a:fld>
            <a:endParaRPr lang="en-US" dirty="0"/>
          </a:p>
        </p:txBody>
      </p:sp>
    </p:spTree>
    <p:extLst>
      <p:ext uri="{BB962C8B-B14F-4D97-AF65-F5344CB8AC3E}">
        <p14:creationId xmlns:p14="http://schemas.microsoft.com/office/powerpoint/2010/main" val="155630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Extension in Unusual circumstances</a:t>
            </a:r>
          </a:p>
        </p:txBody>
      </p:sp>
      <p:sp>
        <p:nvSpPr>
          <p:cNvPr id="3" name="Content Placeholder 2"/>
          <p:cNvSpPr>
            <a:spLocks noGrp="1"/>
          </p:cNvSpPr>
          <p:nvPr>
            <p:ph idx="1"/>
          </p:nvPr>
        </p:nvSpPr>
        <p:spPr/>
        <p:txBody>
          <a:bodyPr/>
          <a:lstStyle/>
          <a:p>
            <a:pPr algn="just"/>
            <a:r>
              <a:rPr lang="en-US" dirty="0"/>
              <a:t>“Unusual circumstances” are limited to the need for consultation with another agency having a substantial in the determination of the request; or two or more components of the agency having substantial subject matter interest; and</a:t>
            </a:r>
          </a:p>
          <a:p>
            <a:pPr algn="just"/>
            <a:r>
              <a:rPr lang="en-US" dirty="0"/>
              <a:t>The need to search for and collect and examine a voluminous amount of records which are demanded in a single request.</a:t>
            </a:r>
          </a:p>
          <a:p>
            <a:pPr algn="just"/>
            <a:endParaRPr lang="en-US" dirty="0"/>
          </a:p>
          <a:p>
            <a:pPr algn="just"/>
            <a:endParaRPr lang="en-US" dirty="0"/>
          </a:p>
          <a:p>
            <a:pPr algn="just"/>
            <a:endParaRPr lang="en-US" dirty="0"/>
          </a:p>
        </p:txBody>
      </p:sp>
      <p:sp>
        <p:nvSpPr>
          <p:cNvPr id="5" name="Footer Placeholder 4"/>
          <p:cNvSpPr>
            <a:spLocks noGrp="1"/>
          </p:cNvSpPr>
          <p:nvPr>
            <p:ph type="ftr" sz="quarter" idx="11"/>
          </p:nvPr>
        </p:nvSpPr>
        <p:spPr/>
        <p:txBody>
          <a:bodyPr/>
          <a:lstStyle/>
          <a:p>
            <a:fld id="{2E4ABA07-F8FC-8B47-B618-849B3015BD7A}" type="slidenum">
              <a:rPr lang="en-US" smtClean="0"/>
              <a:t>19</a:t>
            </a:fld>
            <a:endParaRPr lang="en-US" dirty="0"/>
          </a:p>
        </p:txBody>
      </p:sp>
    </p:spTree>
    <p:extLst>
      <p:ext uri="{BB962C8B-B14F-4D97-AF65-F5344CB8AC3E}">
        <p14:creationId xmlns:p14="http://schemas.microsoft.com/office/powerpoint/2010/main" val="134559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a:t>
            </a:r>
            <a:r>
              <a:rPr lang="en-US" b="1" cap="all" dirty="0"/>
              <a:t>the Office of Open Government </a:t>
            </a:r>
            <a:r>
              <a:rPr lang="en-US" b="1" dirty="0"/>
              <a:t>(OOG)</a:t>
            </a:r>
          </a:p>
        </p:txBody>
      </p:sp>
      <p:sp>
        <p:nvSpPr>
          <p:cNvPr id="3" name="Content Placeholder 2"/>
          <p:cNvSpPr>
            <a:spLocks noGrp="1"/>
          </p:cNvSpPr>
          <p:nvPr>
            <p:ph idx="1"/>
          </p:nvPr>
        </p:nvSpPr>
        <p:spPr/>
        <p:txBody>
          <a:bodyPr/>
          <a:lstStyle/>
          <a:p>
            <a:pPr algn="just"/>
            <a:r>
              <a:rPr lang="en-US" dirty="0"/>
              <a:t>The OOG enforces the Open Meetings Act (D.C. Official Code § 2-571- 2-580) (OMA) </a:t>
            </a:r>
            <a:r>
              <a:rPr lang="mr-IN" dirty="0"/>
              <a:t>–</a:t>
            </a:r>
            <a:r>
              <a:rPr lang="en-US" dirty="0"/>
              <a:t> which does not apply to ANCs </a:t>
            </a:r>
          </a:p>
          <a:p>
            <a:pPr algn="just"/>
            <a:r>
              <a:rPr lang="en-US" dirty="0"/>
              <a:t>The OOG also advocates for the fair administration of the Freedom of Information Act (FOIA)(D.C. Official Code § 2-531-2-538) </a:t>
            </a:r>
            <a:r>
              <a:rPr lang="mr-IN" dirty="0"/>
              <a:t>–</a:t>
            </a:r>
            <a:r>
              <a:rPr lang="en-US" dirty="0"/>
              <a:t> which does apply to ANCs. </a:t>
            </a:r>
          </a:p>
        </p:txBody>
      </p:sp>
      <p:sp>
        <p:nvSpPr>
          <p:cNvPr id="5" name="Footer Placeholder 4"/>
          <p:cNvSpPr>
            <a:spLocks noGrp="1"/>
          </p:cNvSpPr>
          <p:nvPr>
            <p:ph type="ftr" sz="quarter" idx="11"/>
          </p:nvPr>
        </p:nvSpPr>
        <p:spPr/>
        <p:txBody>
          <a:bodyPr/>
          <a:lstStyle/>
          <a:p>
            <a:fld id="{B6E214A4-9827-724E-8356-47B39F1FDD0A}" type="slidenum">
              <a:rPr lang="en-US" smtClean="0"/>
              <a:t>2</a:t>
            </a:fld>
            <a:endParaRPr lang="en-US" dirty="0"/>
          </a:p>
        </p:txBody>
      </p:sp>
    </p:spTree>
    <p:extLst>
      <p:ext uri="{BB962C8B-B14F-4D97-AF65-F5344CB8AC3E}">
        <p14:creationId xmlns:p14="http://schemas.microsoft.com/office/powerpoint/2010/main" val="415375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CATEGORIES OF EXEMPTIONS </a:t>
            </a:r>
          </a:p>
        </p:txBody>
      </p:sp>
      <p:sp>
        <p:nvSpPr>
          <p:cNvPr id="3" name="Content Placeholder 2"/>
          <p:cNvSpPr>
            <a:spLocks noGrp="1"/>
          </p:cNvSpPr>
          <p:nvPr>
            <p:ph idx="1"/>
          </p:nvPr>
        </p:nvSpPr>
        <p:spPr/>
        <p:txBody>
          <a:bodyPr/>
          <a:lstStyle/>
          <a:p>
            <a:r>
              <a:rPr lang="en-US" dirty="0"/>
              <a:t>There are 17 categories of information that may be exempt from disclosure under FOIA.</a:t>
            </a:r>
          </a:p>
        </p:txBody>
      </p:sp>
      <p:sp>
        <p:nvSpPr>
          <p:cNvPr id="5" name="Footer Placeholder 4"/>
          <p:cNvSpPr>
            <a:spLocks noGrp="1"/>
          </p:cNvSpPr>
          <p:nvPr>
            <p:ph type="ftr" sz="quarter" idx="11"/>
          </p:nvPr>
        </p:nvSpPr>
        <p:spPr/>
        <p:txBody>
          <a:bodyPr/>
          <a:lstStyle/>
          <a:p>
            <a:fld id="{54784EDB-9021-264C-BB33-E2B0998116F0}" type="slidenum">
              <a:rPr lang="en-US" smtClean="0"/>
              <a:t>20</a:t>
            </a:fld>
            <a:endParaRPr lang="en-US" dirty="0"/>
          </a:p>
        </p:txBody>
      </p:sp>
      <p:pic>
        <p:nvPicPr>
          <p:cNvPr id="7" name="Picture 6" descr="BES_0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733800"/>
            <a:ext cx="3352800" cy="2133600"/>
          </a:xfrm>
          <a:prstGeom prst="rect">
            <a:avLst/>
          </a:prstGeom>
        </p:spPr>
      </p:pic>
    </p:spTree>
    <p:extLst>
      <p:ext uri="{BB962C8B-B14F-4D97-AF65-F5344CB8AC3E}">
        <p14:creationId xmlns:p14="http://schemas.microsoft.com/office/powerpoint/2010/main" val="353871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Used Exemptions</a:t>
            </a:r>
          </a:p>
        </p:txBody>
      </p:sp>
      <p:sp>
        <p:nvSpPr>
          <p:cNvPr id="3" name="Content Placeholder 2"/>
          <p:cNvSpPr>
            <a:spLocks noGrp="1"/>
          </p:cNvSpPr>
          <p:nvPr>
            <p:ph idx="1"/>
          </p:nvPr>
        </p:nvSpPr>
        <p:spPr/>
        <p:txBody>
          <a:bodyPr>
            <a:normAutofit/>
          </a:bodyPr>
          <a:lstStyle/>
          <a:p>
            <a:r>
              <a:rPr lang="en-US" dirty="0"/>
              <a:t>Prohibited under DC or Federal law :</a:t>
            </a:r>
          </a:p>
          <a:p>
            <a:pPr marL="658368" lvl="3" indent="-320040">
              <a:spcBef>
                <a:spcPts val="0"/>
              </a:spcBef>
              <a:buClr>
                <a:schemeClr val="accent1"/>
              </a:buClr>
              <a:buSzPct val="80000"/>
              <a:buFont typeface="Wingdings 2"/>
              <a:buChar char=""/>
            </a:pPr>
            <a:r>
              <a:rPr lang="en-US" sz="2400" dirty="0">
                <a:solidFill>
                  <a:srgbClr val="000090"/>
                </a:solidFill>
              </a:rPr>
              <a:t>FERPA; HIPAA</a:t>
            </a:r>
          </a:p>
          <a:p>
            <a:pPr marL="658368" lvl="3" indent="-320040">
              <a:spcBef>
                <a:spcPts val="0"/>
              </a:spcBef>
              <a:buClr>
                <a:schemeClr val="accent1"/>
              </a:buClr>
              <a:buSzPct val="80000"/>
              <a:buFont typeface="Wingdings 2"/>
              <a:buChar char=""/>
            </a:pPr>
            <a:endParaRPr lang="en-US" sz="2400" dirty="0"/>
          </a:p>
          <a:p>
            <a:pPr marL="438912" lvl="1" indent="-320040">
              <a:spcBef>
                <a:spcPts val="0"/>
              </a:spcBef>
              <a:buClr>
                <a:schemeClr val="accent1"/>
              </a:buClr>
              <a:buSzPct val="80000"/>
              <a:buFont typeface="Wingdings 2"/>
              <a:buChar char=""/>
            </a:pPr>
            <a:r>
              <a:rPr lang="en-US" sz="3200" dirty="0"/>
              <a:t>Private information</a:t>
            </a:r>
          </a:p>
          <a:p>
            <a:pPr marL="704088" lvl="2" indent="-320040">
              <a:spcBef>
                <a:spcPts val="0"/>
              </a:spcBef>
              <a:buClr>
                <a:schemeClr val="accent1"/>
              </a:buClr>
              <a:buSzPct val="80000"/>
              <a:buFont typeface="Wingdings 2"/>
              <a:buChar char=""/>
            </a:pPr>
            <a:r>
              <a:rPr lang="en-US" dirty="0">
                <a:solidFill>
                  <a:srgbClr val="000090"/>
                </a:solidFill>
              </a:rPr>
              <a:t>SSN; personal email address; personal phone number</a:t>
            </a: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r>
              <a:rPr lang="en-US" sz="3200" dirty="0"/>
              <a:t>Personal information</a:t>
            </a:r>
          </a:p>
          <a:p>
            <a:pPr marL="704088" lvl="2" indent="-320040">
              <a:spcBef>
                <a:spcPts val="0"/>
              </a:spcBef>
              <a:buClr>
                <a:schemeClr val="accent1"/>
              </a:buClr>
              <a:buSzPct val="80000"/>
              <a:buFont typeface="Wingdings 2"/>
              <a:buChar char=""/>
            </a:pPr>
            <a:r>
              <a:rPr lang="en-US" dirty="0">
                <a:solidFill>
                  <a:srgbClr val="000090"/>
                </a:solidFill>
              </a:rPr>
              <a:t>Unwarranted invasion of personal privacy outweighs legitimate public interest in a record</a:t>
            </a: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endParaRPr lang="en-US" sz="2600" dirty="0"/>
          </a:p>
          <a:p>
            <a:endParaRPr lang="en-US" sz="2600" dirty="0"/>
          </a:p>
          <a:p>
            <a:pPr lvl="2">
              <a:buFont typeface="Arial" panose="020B0604020202020204" pitchFamily="34" charset="0"/>
              <a:buChar char="•"/>
              <a:defRPr/>
            </a:pPr>
            <a:endParaRPr lang="en-US" sz="2200" dirty="0"/>
          </a:p>
          <a:p>
            <a:endParaRPr lang="en-US" dirty="0"/>
          </a:p>
        </p:txBody>
      </p:sp>
      <p:sp>
        <p:nvSpPr>
          <p:cNvPr id="4" name="Footer Placeholder 3">
            <a:extLst>
              <a:ext uri="{FF2B5EF4-FFF2-40B4-BE49-F238E27FC236}">
                <a16:creationId xmlns:a16="http://schemas.microsoft.com/office/drawing/2014/main" id="{CFB20FC2-AB03-4440-855F-2482667E4747}"/>
              </a:ext>
            </a:extLst>
          </p:cNvPr>
          <p:cNvSpPr>
            <a:spLocks noGrp="1"/>
          </p:cNvSpPr>
          <p:nvPr>
            <p:ph type="ftr" sz="quarter" idx="11"/>
          </p:nvPr>
        </p:nvSpPr>
        <p:spPr/>
        <p:txBody>
          <a:bodyPr/>
          <a:lstStyle/>
          <a:p>
            <a:r>
              <a:rPr lang="en-US" dirty="0"/>
              <a:t>20</a:t>
            </a:r>
          </a:p>
        </p:txBody>
      </p:sp>
      <p:sp>
        <p:nvSpPr>
          <p:cNvPr id="5" name="Slide Number Placeholder 4">
            <a:extLst>
              <a:ext uri="{FF2B5EF4-FFF2-40B4-BE49-F238E27FC236}">
                <a16:creationId xmlns:a16="http://schemas.microsoft.com/office/drawing/2014/main" id="{32E5CEFC-4748-4C96-8A3B-1D381DDE7C7D}"/>
              </a:ext>
            </a:extLst>
          </p:cNvPr>
          <p:cNvSpPr>
            <a:spLocks noGrp="1"/>
          </p:cNvSpPr>
          <p:nvPr>
            <p:ph type="sldNum" sz="quarter" idx="12"/>
          </p:nvPr>
        </p:nvSpPr>
        <p:spPr/>
        <p:txBody>
          <a:bodyPr/>
          <a:lstStyle/>
          <a:p>
            <a:fld id="{60CB18B6-A2CF-492A-A7AC-21DF4BEF755B}" type="slidenum">
              <a:rPr lang="en-US" smtClean="0"/>
              <a:t>21</a:t>
            </a:fld>
            <a:endParaRPr lang="en-US" dirty="0"/>
          </a:p>
        </p:txBody>
      </p:sp>
    </p:spTree>
    <p:extLst>
      <p:ext uri="{BB962C8B-B14F-4D97-AF65-F5344CB8AC3E}">
        <p14:creationId xmlns:p14="http://schemas.microsoft.com/office/powerpoint/2010/main" val="369837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Used Exemptions</a:t>
            </a:r>
          </a:p>
        </p:txBody>
      </p:sp>
      <p:sp>
        <p:nvSpPr>
          <p:cNvPr id="3" name="Content Placeholder 2"/>
          <p:cNvSpPr>
            <a:spLocks noGrp="1"/>
          </p:cNvSpPr>
          <p:nvPr>
            <p:ph idx="1"/>
          </p:nvPr>
        </p:nvSpPr>
        <p:spPr/>
        <p:txBody>
          <a:bodyPr>
            <a:normAutofit/>
          </a:bodyPr>
          <a:lstStyle/>
          <a:p>
            <a:r>
              <a:rPr lang="en-US" sz="2800" dirty="0">
                <a:latin typeface="Calibri" charset="0"/>
              </a:rPr>
              <a:t>Other Exemptions:</a:t>
            </a:r>
          </a:p>
          <a:p>
            <a:pPr lvl="1">
              <a:buFontTx/>
              <a:buBlip>
                <a:blip r:embed="rId2"/>
              </a:buBlip>
            </a:pPr>
            <a:r>
              <a:rPr lang="en-US" sz="2400" dirty="0">
                <a:latin typeface="Calibri" charset="0"/>
              </a:rPr>
              <a:t>Drafts and “Deliberative Process” information</a:t>
            </a:r>
          </a:p>
          <a:p>
            <a:pPr lvl="1">
              <a:buFontTx/>
              <a:buBlip>
                <a:blip r:embed="rId2"/>
              </a:buBlip>
            </a:pPr>
            <a:r>
              <a:rPr lang="en-US" sz="2400" dirty="0">
                <a:latin typeface="Calibri" charset="0"/>
              </a:rPr>
              <a:t>Attorney/Client Privileged Information</a:t>
            </a:r>
          </a:p>
          <a:p>
            <a:pPr lvl="1">
              <a:buFontTx/>
              <a:buBlip>
                <a:blip r:embed="rId2"/>
              </a:buBlip>
            </a:pPr>
            <a:r>
              <a:rPr lang="en-US" sz="2400" dirty="0">
                <a:latin typeface="Calibri" charset="0"/>
              </a:rPr>
              <a:t>Trade Secrets</a:t>
            </a:r>
          </a:p>
          <a:p>
            <a:pPr lvl="1">
              <a:buFontTx/>
              <a:buBlip>
                <a:blip r:embed="rId2"/>
              </a:buBlip>
            </a:pPr>
            <a:r>
              <a:rPr lang="en-US" sz="2400" dirty="0">
                <a:latin typeface="Calibri" charset="0"/>
              </a:rPr>
              <a:t>Research materials</a:t>
            </a:r>
          </a:p>
          <a:p>
            <a:pPr lvl="1">
              <a:buFontTx/>
              <a:buBlip>
                <a:blip r:embed="rId2"/>
              </a:buBlip>
            </a:pPr>
            <a:r>
              <a:rPr lang="en-US" sz="2400" dirty="0">
                <a:latin typeface="Calibri" charset="0"/>
              </a:rPr>
              <a:t>Certain law enforcement records</a:t>
            </a:r>
            <a:endParaRPr lang="en-US" sz="2000" dirty="0">
              <a:latin typeface="Calibri" charset="0"/>
            </a:endParaRP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endParaRPr lang="en-US" sz="2600" dirty="0"/>
          </a:p>
          <a:p>
            <a:endParaRPr lang="en-US" sz="2600" dirty="0"/>
          </a:p>
          <a:p>
            <a:pPr marL="768096" lvl="2" indent="0">
              <a:buNone/>
              <a:defRPr/>
            </a:pPr>
            <a:endParaRPr lang="en-US" sz="2200" dirty="0"/>
          </a:p>
          <a:p>
            <a:endParaRPr lang="en-US" dirty="0"/>
          </a:p>
        </p:txBody>
      </p:sp>
      <p:sp>
        <p:nvSpPr>
          <p:cNvPr id="4" name="Footer Placeholder 3">
            <a:extLst>
              <a:ext uri="{FF2B5EF4-FFF2-40B4-BE49-F238E27FC236}">
                <a16:creationId xmlns:a16="http://schemas.microsoft.com/office/drawing/2014/main" id="{AE19B9A0-5B1C-4402-A836-0392DE011E25}"/>
              </a:ext>
            </a:extLst>
          </p:cNvPr>
          <p:cNvSpPr>
            <a:spLocks noGrp="1"/>
          </p:cNvSpPr>
          <p:nvPr>
            <p:ph type="ftr" sz="quarter" idx="11"/>
          </p:nvPr>
        </p:nvSpPr>
        <p:spPr/>
        <p:txBody>
          <a:bodyPr/>
          <a:lstStyle/>
          <a:p>
            <a:r>
              <a:rPr lang="en-US" dirty="0"/>
              <a:t>21</a:t>
            </a:r>
          </a:p>
        </p:txBody>
      </p:sp>
      <p:sp>
        <p:nvSpPr>
          <p:cNvPr id="5" name="Slide Number Placeholder 4">
            <a:extLst>
              <a:ext uri="{FF2B5EF4-FFF2-40B4-BE49-F238E27FC236}">
                <a16:creationId xmlns:a16="http://schemas.microsoft.com/office/drawing/2014/main" id="{46622CAD-407E-48A6-BDAC-C5C147DFE037}"/>
              </a:ext>
            </a:extLst>
          </p:cNvPr>
          <p:cNvSpPr>
            <a:spLocks noGrp="1"/>
          </p:cNvSpPr>
          <p:nvPr>
            <p:ph type="sldNum" sz="quarter" idx="12"/>
          </p:nvPr>
        </p:nvSpPr>
        <p:spPr/>
        <p:txBody>
          <a:bodyPr/>
          <a:lstStyle/>
          <a:p>
            <a:fld id="{60CB18B6-A2CF-492A-A7AC-21DF4BEF755B}" type="slidenum">
              <a:rPr lang="en-US" smtClean="0"/>
              <a:t>22</a:t>
            </a:fld>
            <a:endParaRPr lang="en-US" dirty="0"/>
          </a:p>
        </p:txBody>
      </p:sp>
    </p:spTree>
    <p:extLst>
      <p:ext uri="{BB962C8B-B14F-4D97-AF65-F5344CB8AC3E}">
        <p14:creationId xmlns:p14="http://schemas.microsoft.com/office/powerpoint/2010/main" val="2377204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#2</a:t>
            </a:r>
          </a:p>
        </p:txBody>
      </p:sp>
      <p:sp>
        <p:nvSpPr>
          <p:cNvPr id="3" name="Content Placeholder 2"/>
          <p:cNvSpPr>
            <a:spLocks noGrp="1"/>
          </p:cNvSpPr>
          <p:nvPr>
            <p:ph idx="1"/>
          </p:nvPr>
        </p:nvSpPr>
        <p:spPr/>
        <p:txBody>
          <a:bodyPr/>
          <a:lstStyle/>
          <a:p>
            <a:pPr algn="just"/>
            <a:r>
              <a:rPr lang="en-US" dirty="0"/>
              <a:t>If an exemption applies, the requested record may be withheld in whole or redacted.</a:t>
            </a:r>
          </a:p>
          <a:p>
            <a:pPr algn="just"/>
            <a:r>
              <a:rPr lang="en-US" dirty="0"/>
              <a:t>The redaction rule allows for an ANC to partially release responsive records by concealing the exempt portions of the record from public view (D.C. Official Code § 2-534(b)). </a:t>
            </a:r>
          </a:p>
        </p:txBody>
      </p:sp>
      <p:sp>
        <p:nvSpPr>
          <p:cNvPr id="5" name="Footer Placeholder 4"/>
          <p:cNvSpPr>
            <a:spLocks noGrp="1"/>
          </p:cNvSpPr>
          <p:nvPr>
            <p:ph type="ftr" sz="quarter" idx="11"/>
          </p:nvPr>
        </p:nvSpPr>
        <p:spPr/>
        <p:txBody>
          <a:bodyPr/>
          <a:lstStyle/>
          <a:p>
            <a:fld id="{9FE93118-81DA-294A-821D-E8CB75318027}" type="slidenum">
              <a:rPr lang="en-US" smtClean="0"/>
              <a:t>23</a:t>
            </a:fld>
            <a:endParaRPr lang="en-US" dirty="0"/>
          </a:p>
        </p:txBody>
      </p:sp>
    </p:spTree>
    <p:extLst>
      <p:ext uri="{BB962C8B-B14F-4D97-AF65-F5344CB8AC3E}">
        <p14:creationId xmlns:p14="http://schemas.microsoft.com/office/powerpoint/2010/main" val="339499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#3</a:t>
            </a:r>
          </a:p>
        </p:txBody>
      </p:sp>
      <p:sp>
        <p:nvSpPr>
          <p:cNvPr id="3" name="Content Placeholder 2"/>
          <p:cNvSpPr>
            <a:spLocks noGrp="1"/>
          </p:cNvSpPr>
          <p:nvPr>
            <p:ph idx="1"/>
          </p:nvPr>
        </p:nvSpPr>
        <p:spPr/>
        <p:txBody>
          <a:bodyPr/>
          <a:lstStyle/>
          <a:p>
            <a:pPr algn="just"/>
            <a:r>
              <a:rPr lang="en-US" dirty="0"/>
              <a:t>The language exempting certain categories of records from release under FOIA at D.C. Official Code § 2-534(a), is discretionary. </a:t>
            </a:r>
          </a:p>
          <a:p>
            <a:pPr algn="just"/>
            <a:endParaRPr lang="en-US" dirty="0"/>
          </a:p>
          <a:p>
            <a:pPr algn="just"/>
            <a:r>
              <a:rPr lang="en-US" dirty="0"/>
              <a:t>EVEN IF the record is exempt, an ANC may release it if no harm comes from doing so.</a:t>
            </a:r>
          </a:p>
        </p:txBody>
      </p:sp>
      <p:sp>
        <p:nvSpPr>
          <p:cNvPr id="5" name="Footer Placeholder 4"/>
          <p:cNvSpPr>
            <a:spLocks noGrp="1"/>
          </p:cNvSpPr>
          <p:nvPr>
            <p:ph type="ftr" sz="quarter" idx="11"/>
          </p:nvPr>
        </p:nvSpPr>
        <p:spPr/>
        <p:txBody>
          <a:bodyPr/>
          <a:lstStyle/>
          <a:p>
            <a:fld id="{5371374C-0452-E747-A772-992F6F1561D6}" type="slidenum">
              <a:rPr lang="en-US" smtClean="0"/>
              <a:t>24</a:t>
            </a:fld>
            <a:endParaRPr lang="en-US" dirty="0"/>
          </a:p>
        </p:txBody>
      </p:sp>
    </p:spTree>
    <p:extLst>
      <p:ext uri="{BB962C8B-B14F-4D97-AF65-F5344CB8AC3E}">
        <p14:creationId xmlns:p14="http://schemas.microsoft.com/office/powerpoint/2010/main" val="413059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ANC’s FOIA RESPONSES</a:t>
            </a:r>
          </a:p>
        </p:txBody>
      </p:sp>
      <p:sp>
        <p:nvSpPr>
          <p:cNvPr id="3" name="Content Placeholder 2"/>
          <p:cNvSpPr>
            <a:spLocks noGrp="1"/>
          </p:cNvSpPr>
          <p:nvPr>
            <p:ph idx="1"/>
          </p:nvPr>
        </p:nvSpPr>
        <p:spPr/>
        <p:txBody>
          <a:bodyPr>
            <a:normAutofit fontScale="85000" lnSpcReduction="10000"/>
          </a:bodyPr>
          <a:lstStyle/>
          <a:p>
            <a:r>
              <a:rPr lang="en-US" dirty="0"/>
              <a:t>FOIA does not require an ANC to CREATE documents or opinions in response to an individual’s request for information or to obtain records from another agency.</a:t>
            </a:r>
          </a:p>
          <a:p>
            <a:endParaRPr lang="en-US" dirty="0"/>
          </a:p>
          <a:p>
            <a:pPr>
              <a:defRPr/>
            </a:pPr>
            <a:r>
              <a:rPr lang="en-US" dirty="0"/>
              <a:t>Embarrassing/regretful statements are not exempt.</a:t>
            </a:r>
          </a:p>
          <a:p>
            <a:pPr>
              <a:defRPr/>
            </a:pPr>
            <a:endParaRPr lang="en-US" dirty="0"/>
          </a:p>
          <a:p>
            <a:pPr>
              <a:defRPr/>
            </a:pPr>
            <a:r>
              <a:rPr lang="en-US" dirty="0"/>
              <a:t>Unrecorded phone calls and face to face conversations are NOT subject to FOIA.</a:t>
            </a:r>
          </a:p>
          <a:p>
            <a:pPr>
              <a:defRPr/>
            </a:pPr>
            <a:endParaRPr lang="en-US" dirty="0"/>
          </a:p>
          <a:p>
            <a:pPr>
              <a:defRPr/>
            </a:pPr>
            <a:r>
              <a:rPr lang="en-US" dirty="0"/>
              <a:t>Documents that no longer exist are not covered by FOIA.</a:t>
            </a:r>
          </a:p>
          <a:p>
            <a:pPr marL="0" indent="0">
              <a:buFont typeface="Arial" charset="0"/>
              <a:buNone/>
              <a:defRPr/>
            </a:pPr>
            <a:r>
              <a:rPr lang="en-US" dirty="0"/>
              <a:t> </a:t>
            </a:r>
          </a:p>
          <a:p>
            <a:endParaRPr lang="en-US" dirty="0"/>
          </a:p>
        </p:txBody>
      </p:sp>
      <p:sp>
        <p:nvSpPr>
          <p:cNvPr id="5" name="Footer Placeholder 4"/>
          <p:cNvSpPr>
            <a:spLocks noGrp="1"/>
          </p:cNvSpPr>
          <p:nvPr>
            <p:ph type="ftr" sz="quarter" idx="11"/>
          </p:nvPr>
        </p:nvSpPr>
        <p:spPr/>
        <p:txBody>
          <a:bodyPr/>
          <a:lstStyle/>
          <a:p>
            <a:fld id="{7D2D4863-85EF-4040-B90C-7B7CE8E04041}" type="slidenum">
              <a:rPr lang="en-US" smtClean="0"/>
              <a:t>25</a:t>
            </a:fld>
            <a:endParaRPr lang="en-US" dirty="0"/>
          </a:p>
        </p:txBody>
      </p:sp>
    </p:spTree>
    <p:extLst>
      <p:ext uri="{BB962C8B-B14F-4D97-AF65-F5344CB8AC3E}">
        <p14:creationId xmlns:p14="http://schemas.microsoft.com/office/powerpoint/2010/main" val="298275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ANC’s FOIA RESPONSES</a:t>
            </a:r>
          </a:p>
        </p:txBody>
      </p:sp>
      <p:sp>
        <p:nvSpPr>
          <p:cNvPr id="3" name="Content Placeholder 2"/>
          <p:cNvSpPr>
            <a:spLocks noGrp="1"/>
          </p:cNvSpPr>
          <p:nvPr>
            <p:ph idx="1"/>
          </p:nvPr>
        </p:nvSpPr>
        <p:spPr/>
        <p:txBody>
          <a:bodyPr/>
          <a:lstStyle/>
          <a:p>
            <a:r>
              <a:rPr lang="en-US" dirty="0"/>
              <a:t>A FOIA response does not have to provide </a:t>
            </a:r>
            <a:r>
              <a:rPr lang="en-US" b="1" dirty="0"/>
              <a:t>ANSWERS</a:t>
            </a:r>
            <a:r>
              <a:rPr lang="en-US" dirty="0"/>
              <a:t> to requestor’s questions disguised as a FOIA request.</a:t>
            </a:r>
          </a:p>
          <a:p>
            <a:endParaRPr lang="en-US" dirty="0"/>
          </a:p>
          <a:p>
            <a:r>
              <a:rPr lang="en-US" dirty="0"/>
              <a:t> The ANC’s obligation in meeting a FOIA request is to provide access to its records. </a:t>
            </a:r>
          </a:p>
        </p:txBody>
      </p:sp>
      <p:sp>
        <p:nvSpPr>
          <p:cNvPr id="5" name="Footer Placeholder 4"/>
          <p:cNvSpPr>
            <a:spLocks noGrp="1"/>
          </p:cNvSpPr>
          <p:nvPr>
            <p:ph type="ftr" sz="quarter" idx="11"/>
          </p:nvPr>
        </p:nvSpPr>
        <p:spPr/>
        <p:txBody>
          <a:bodyPr/>
          <a:lstStyle/>
          <a:p>
            <a:fld id="{7912EF7A-AD69-5645-BDFE-4BB478DEA282}" type="slidenum">
              <a:rPr lang="en-US" smtClean="0"/>
              <a:t>26</a:t>
            </a:fld>
            <a:endParaRPr lang="en-US" dirty="0"/>
          </a:p>
        </p:txBody>
      </p:sp>
    </p:spTree>
    <p:extLst>
      <p:ext uri="{BB962C8B-B14F-4D97-AF65-F5344CB8AC3E}">
        <p14:creationId xmlns:p14="http://schemas.microsoft.com/office/powerpoint/2010/main" val="2447847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FEES</a:t>
            </a:r>
          </a:p>
        </p:txBody>
      </p:sp>
      <p:sp>
        <p:nvSpPr>
          <p:cNvPr id="3" name="Content Placeholder 2"/>
          <p:cNvSpPr>
            <a:spLocks noGrp="1"/>
          </p:cNvSpPr>
          <p:nvPr>
            <p:ph idx="1"/>
          </p:nvPr>
        </p:nvSpPr>
        <p:spPr/>
        <p:txBody>
          <a:bodyPr/>
          <a:lstStyle/>
          <a:p>
            <a:r>
              <a:rPr lang="en-US" dirty="0"/>
              <a:t>An ANC may establish and collect fees not to exceed the actual cost of searching for, reviewing, redacting, and making copies of records.</a:t>
            </a:r>
          </a:p>
        </p:txBody>
      </p:sp>
      <p:sp>
        <p:nvSpPr>
          <p:cNvPr id="5" name="Footer Placeholder 4"/>
          <p:cNvSpPr>
            <a:spLocks noGrp="1"/>
          </p:cNvSpPr>
          <p:nvPr>
            <p:ph type="ftr" sz="quarter" idx="11"/>
          </p:nvPr>
        </p:nvSpPr>
        <p:spPr/>
        <p:txBody>
          <a:bodyPr/>
          <a:lstStyle/>
          <a:p>
            <a:fld id="{0C2FF219-FB11-1C4B-A389-36583129D6EF}" type="slidenum">
              <a:rPr lang="en-US" smtClean="0"/>
              <a:t>27</a:t>
            </a:fld>
            <a:endParaRPr lang="en-US" dirty="0"/>
          </a:p>
        </p:txBody>
      </p:sp>
    </p:spTree>
    <p:extLst>
      <p:ext uri="{BB962C8B-B14F-4D97-AF65-F5344CB8AC3E}">
        <p14:creationId xmlns:p14="http://schemas.microsoft.com/office/powerpoint/2010/main" val="410000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WAIVER OF FEES</a:t>
            </a:r>
          </a:p>
        </p:txBody>
      </p:sp>
      <p:sp>
        <p:nvSpPr>
          <p:cNvPr id="3" name="Content Placeholder 2"/>
          <p:cNvSpPr>
            <a:spLocks noGrp="1"/>
          </p:cNvSpPr>
          <p:nvPr>
            <p:ph idx="1"/>
          </p:nvPr>
        </p:nvSpPr>
        <p:spPr/>
        <p:txBody>
          <a:bodyPr/>
          <a:lstStyle/>
          <a:p>
            <a:pPr algn="just"/>
            <a:r>
              <a:rPr lang="en-US" dirty="0"/>
              <a:t>Documents may be furnished without charge or at a reduced charge where an ANC determines that waiver or reduction of the fee is in the public interest because furnishing the information can be considered as primarily benefiting the general public. (D.C. Official Code § 2-532(b)).</a:t>
            </a:r>
          </a:p>
        </p:txBody>
      </p:sp>
      <p:sp>
        <p:nvSpPr>
          <p:cNvPr id="5" name="Footer Placeholder 4"/>
          <p:cNvSpPr>
            <a:spLocks noGrp="1"/>
          </p:cNvSpPr>
          <p:nvPr>
            <p:ph type="ftr" sz="quarter" idx="11"/>
          </p:nvPr>
        </p:nvSpPr>
        <p:spPr/>
        <p:txBody>
          <a:bodyPr/>
          <a:lstStyle/>
          <a:p>
            <a:fld id="{6F11636B-D8A1-C74E-94BD-D6F88A440347}" type="slidenum">
              <a:rPr lang="en-US" smtClean="0"/>
              <a:t>28</a:t>
            </a:fld>
            <a:endParaRPr lang="en-US" dirty="0"/>
          </a:p>
        </p:txBody>
      </p:sp>
    </p:spTree>
    <p:extLst>
      <p:ext uri="{BB962C8B-B14F-4D97-AF65-F5344CB8AC3E}">
        <p14:creationId xmlns:p14="http://schemas.microsoft.com/office/powerpoint/2010/main" val="296576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CAVEAT #4</a:t>
            </a:r>
          </a:p>
        </p:txBody>
      </p:sp>
      <p:sp>
        <p:nvSpPr>
          <p:cNvPr id="3" name="Content Placeholder 2"/>
          <p:cNvSpPr>
            <a:spLocks noGrp="1"/>
          </p:cNvSpPr>
          <p:nvPr>
            <p:ph idx="1"/>
          </p:nvPr>
        </p:nvSpPr>
        <p:spPr/>
        <p:txBody>
          <a:bodyPr/>
          <a:lstStyle/>
          <a:p>
            <a:r>
              <a:rPr lang="en-US" dirty="0"/>
              <a:t>A requester seeking a waiver or reduction of fees shall provide a statement in his or her request letter explaining how the requested records will be used to benefit the general public (1 DCMR § 408.10).</a:t>
            </a:r>
          </a:p>
        </p:txBody>
      </p:sp>
      <p:sp>
        <p:nvSpPr>
          <p:cNvPr id="5" name="Footer Placeholder 4"/>
          <p:cNvSpPr>
            <a:spLocks noGrp="1"/>
          </p:cNvSpPr>
          <p:nvPr>
            <p:ph type="ftr" sz="quarter" idx="11"/>
          </p:nvPr>
        </p:nvSpPr>
        <p:spPr/>
        <p:txBody>
          <a:bodyPr/>
          <a:lstStyle/>
          <a:p>
            <a:fld id="{7934D6D9-217E-C943-B21B-5B70B573733E}" type="slidenum">
              <a:rPr lang="en-US" smtClean="0"/>
              <a:t>29</a:t>
            </a:fld>
            <a:endParaRPr lang="en-US" dirty="0"/>
          </a:p>
        </p:txBody>
      </p:sp>
    </p:spTree>
    <p:extLst>
      <p:ext uri="{BB962C8B-B14F-4D97-AF65-F5344CB8AC3E}">
        <p14:creationId xmlns:p14="http://schemas.microsoft.com/office/powerpoint/2010/main" val="201284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About the OOG</a:t>
            </a:r>
          </a:p>
        </p:txBody>
      </p:sp>
      <p:sp>
        <p:nvSpPr>
          <p:cNvPr id="3" name="Content Placeholder 2"/>
          <p:cNvSpPr>
            <a:spLocks noGrp="1"/>
          </p:cNvSpPr>
          <p:nvPr>
            <p:ph idx="1"/>
          </p:nvPr>
        </p:nvSpPr>
        <p:spPr/>
        <p:txBody>
          <a:bodyPr>
            <a:normAutofit/>
          </a:bodyPr>
          <a:lstStyle/>
          <a:p>
            <a:pPr algn="just"/>
            <a:r>
              <a:rPr lang="en-US" dirty="0"/>
              <a:t>The OOG is an office within the Board of Ethics and Government Accountability charged with advancing open governance in the District of Columbia. </a:t>
            </a:r>
          </a:p>
          <a:p>
            <a:pPr algn="just"/>
            <a:r>
              <a:rPr lang="en-US" dirty="0"/>
              <a:t>The OOG is responsible for training public bodies on the requirements of the OMA and FOIA.</a:t>
            </a:r>
          </a:p>
          <a:p>
            <a:endParaRPr lang="en-US" dirty="0"/>
          </a:p>
        </p:txBody>
      </p:sp>
      <p:sp>
        <p:nvSpPr>
          <p:cNvPr id="5" name="Footer Placeholder 4"/>
          <p:cNvSpPr>
            <a:spLocks noGrp="1"/>
          </p:cNvSpPr>
          <p:nvPr>
            <p:ph type="ftr" sz="quarter" idx="11"/>
          </p:nvPr>
        </p:nvSpPr>
        <p:spPr/>
        <p:txBody>
          <a:bodyPr/>
          <a:lstStyle/>
          <a:p>
            <a:fld id="{CFE71512-05FC-4443-9D2E-DB11279B3BF1}" type="slidenum">
              <a:rPr lang="en-US" smtClean="0"/>
              <a:t>3</a:t>
            </a:fld>
            <a:endParaRPr lang="en-US" dirty="0"/>
          </a:p>
        </p:txBody>
      </p:sp>
    </p:spTree>
    <p:extLst>
      <p:ext uri="{BB962C8B-B14F-4D97-AF65-F5344CB8AC3E}">
        <p14:creationId xmlns:p14="http://schemas.microsoft.com/office/powerpoint/2010/main" val="127517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Appeals</a:t>
            </a:r>
          </a:p>
        </p:txBody>
      </p:sp>
      <p:sp>
        <p:nvSpPr>
          <p:cNvPr id="3" name="Content Placeholder 2"/>
          <p:cNvSpPr>
            <a:spLocks noGrp="1"/>
          </p:cNvSpPr>
          <p:nvPr>
            <p:ph idx="1"/>
          </p:nvPr>
        </p:nvSpPr>
        <p:spPr/>
        <p:txBody>
          <a:bodyPr/>
          <a:lstStyle/>
          <a:p>
            <a:r>
              <a:rPr lang="en-US" dirty="0"/>
              <a:t>A requestor who receives a letter of denial or where an agency fails to supply the record within the statutory time frame, the requestor may file an administrative appeal with the Mayor’s Office (D.C. Official Code § 2-537(a)) ; or institute proceedings in the D.C. Superior Court (D.C. Official Code § 2-537(a)(1)). </a:t>
            </a:r>
          </a:p>
        </p:txBody>
      </p:sp>
      <p:sp>
        <p:nvSpPr>
          <p:cNvPr id="5" name="Footer Placeholder 4"/>
          <p:cNvSpPr>
            <a:spLocks noGrp="1"/>
          </p:cNvSpPr>
          <p:nvPr>
            <p:ph type="ftr" sz="quarter" idx="11"/>
          </p:nvPr>
        </p:nvSpPr>
        <p:spPr/>
        <p:txBody>
          <a:bodyPr/>
          <a:lstStyle/>
          <a:p>
            <a:fld id="{B219F61C-EDB0-554F-A90D-14CED8027989}" type="slidenum">
              <a:rPr lang="en-US" smtClean="0"/>
              <a:t>30</a:t>
            </a:fld>
            <a:endParaRPr lang="en-US" dirty="0"/>
          </a:p>
        </p:txBody>
      </p:sp>
    </p:spTree>
    <p:extLst>
      <p:ext uri="{BB962C8B-B14F-4D97-AF65-F5344CB8AC3E}">
        <p14:creationId xmlns:p14="http://schemas.microsoft.com/office/powerpoint/2010/main" val="425612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Footer Placeholder 2"/>
          <p:cNvSpPr>
            <a:spLocks noGrp="1"/>
          </p:cNvSpPr>
          <p:nvPr>
            <p:ph type="ftr" sz="quarter" idx="11"/>
          </p:nvPr>
        </p:nvSpPr>
        <p:spPr/>
        <p:txBody>
          <a:bodyPr/>
          <a:lstStyle/>
          <a:p>
            <a:r>
              <a:rPr lang="en-US" dirty="0"/>
              <a:t>30</a:t>
            </a:r>
          </a:p>
        </p:txBody>
      </p:sp>
    </p:spTree>
    <p:extLst>
      <p:ext uri="{BB962C8B-B14F-4D97-AF65-F5344CB8AC3E}">
        <p14:creationId xmlns:p14="http://schemas.microsoft.com/office/powerpoint/2010/main" val="278853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OOG CONTACT INFORMATION</a:t>
            </a:r>
          </a:p>
        </p:txBody>
      </p:sp>
      <p:sp>
        <p:nvSpPr>
          <p:cNvPr id="3" name="Content Placeholder 2"/>
          <p:cNvSpPr>
            <a:spLocks noGrp="1"/>
          </p:cNvSpPr>
          <p:nvPr>
            <p:ph idx="1"/>
          </p:nvPr>
        </p:nvSpPr>
        <p:spPr/>
        <p:txBody>
          <a:bodyPr>
            <a:normAutofit lnSpcReduction="10000"/>
          </a:bodyPr>
          <a:lstStyle/>
          <a:p>
            <a:pPr marL="68580" indent="0">
              <a:buNone/>
            </a:pPr>
            <a:r>
              <a:rPr lang="en-US" u="sng" dirty="0"/>
              <a:t>Office of Open Government Staff</a:t>
            </a:r>
          </a:p>
          <a:p>
            <a:pPr marL="68580" indent="0" algn="ctr">
              <a:buNone/>
            </a:pPr>
            <a:endParaRPr lang="en-US" u="sng" dirty="0"/>
          </a:p>
          <a:p>
            <a:r>
              <a:rPr lang="en-US" dirty="0"/>
              <a:t>Niquelle M. Allen, Esq., Director, </a:t>
            </a:r>
            <a:r>
              <a:rPr lang="en-US" dirty="0">
                <a:hlinkClick r:id="rId2"/>
              </a:rPr>
              <a:t>Niquelle.Allen@dc.gov</a:t>
            </a:r>
            <a:r>
              <a:rPr lang="en-US" dirty="0"/>
              <a:t>, ( 202) 481-3406</a:t>
            </a:r>
          </a:p>
          <a:p>
            <a:pPr marL="68580" indent="0">
              <a:buNone/>
            </a:pPr>
            <a:r>
              <a:rPr lang="en-US" dirty="0"/>
              <a:t> </a:t>
            </a:r>
          </a:p>
          <a:p>
            <a:r>
              <a:rPr lang="en-US" dirty="0"/>
              <a:t>Johnnie I. Barton, Esq., Chief Counsel, </a:t>
            </a:r>
            <a:r>
              <a:rPr lang="en-US" dirty="0">
                <a:hlinkClick r:id="rId3"/>
              </a:rPr>
              <a:t>johnnie.barton2@dc,gov</a:t>
            </a:r>
            <a:r>
              <a:rPr lang="en-US" dirty="0"/>
              <a:t>, (202) 741-5373</a:t>
            </a:r>
          </a:p>
          <a:p>
            <a:endParaRPr lang="en-US" dirty="0"/>
          </a:p>
          <a:p>
            <a:r>
              <a:rPr lang="en-US" dirty="0"/>
              <a:t> Kevon Bridges, IT Specialist, </a:t>
            </a:r>
            <a:r>
              <a:rPr lang="en-US" dirty="0">
                <a:hlinkClick r:id="rId4"/>
              </a:rPr>
              <a:t>kevon.bridges@dc.gov</a:t>
            </a:r>
            <a:r>
              <a:rPr lang="en-US" dirty="0"/>
              <a:t>, (202)741-0062</a:t>
            </a:r>
          </a:p>
        </p:txBody>
      </p:sp>
      <p:sp>
        <p:nvSpPr>
          <p:cNvPr id="5" name="Footer Placeholder 4"/>
          <p:cNvSpPr>
            <a:spLocks noGrp="1"/>
          </p:cNvSpPr>
          <p:nvPr>
            <p:ph type="ftr" sz="quarter" idx="11"/>
          </p:nvPr>
        </p:nvSpPr>
        <p:spPr/>
        <p:txBody>
          <a:bodyPr/>
          <a:lstStyle/>
          <a:p>
            <a:fld id="{EB6335E2-29AE-684D-A39D-11BBAE892233}" type="slidenum">
              <a:rPr lang="en-US" smtClean="0"/>
              <a:t>32</a:t>
            </a:fld>
            <a:endParaRPr lang="en-US" dirty="0"/>
          </a:p>
        </p:txBody>
      </p:sp>
    </p:spTree>
    <p:extLst>
      <p:ext uri="{BB962C8B-B14F-4D97-AF65-F5344CB8AC3E}">
        <p14:creationId xmlns:p14="http://schemas.microsoft.com/office/powerpoint/2010/main" val="2928079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Credits</a:t>
            </a:r>
          </a:p>
        </p:txBody>
      </p:sp>
      <p:sp>
        <p:nvSpPr>
          <p:cNvPr id="3" name="Content Placeholder 2"/>
          <p:cNvSpPr>
            <a:spLocks noGrp="1"/>
          </p:cNvSpPr>
          <p:nvPr>
            <p:ph idx="1"/>
          </p:nvPr>
        </p:nvSpPr>
        <p:spPr/>
        <p:txBody>
          <a:bodyPr>
            <a:normAutofit fontScale="77500" lnSpcReduction="20000"/>
          </a:bodyPr>
          <a:lstStyle/>
          <a:p>
            <a:pPr algn="just"/>
            <a:r>
              <a:rPr lang="en-US" dirty="0"/>
              <a:t>Created with images by Sanwal Deen - "untitled image" • 3dman_eu - "question question mark help" • terimakasih0 - "ask sign design" • TheDigitalArtist - "horses stampede nature" • rawpixel - "untitled image" • Tristan Gassert - "I mut govern time, not be governed by it." •Microsoft </a:t>
            </a:r>
            <a:r>
              <a:rPr lang="mr-IN" dirty="0"/>
              <a:t>–</a:t>
            </a:r>
            <a:r>
              <a:rPr lang="en-US" dirty="0"/>
              <a:t> “confidential file” • eslfuntaiwan - "quiz test exam questionnaire multiple choice testing" • iwanna - "hand hands smudging create children preschool clay" • geralt - "dollar currency money us-dollar franklin seem bank" •Microsoft </a:t>
            </a:r>
            <a:r>
              <a:rPr lang="mr-IN" dirty="0"/>
              <a:t>–</a:t>
            </a:r>
            <a:r>
              <a:rPr lang="en-US" dirty="0"/>
              <a:t> “calculator” and “money bag” • succo - "hammer books law court lawyer paragraphs rule" • rawpixel - "people hands achievement" •Microsoft </a:t>
            </a:r>
            <a:r>
              <a:rPr lang="mr-IN" dirty="0"/>
              <a:t>–</a:t>
            </a:r>
            <a:r>
              <a:rPr lang="en-US" dirty="0"/>
              <a:t> “sands of time” • Matt Botsford - "End of the Road"</a:t>
            </a:r>
          </a:p>
        </p:txBody>
      </p:sp>
      <p:sp>
        <p:nvSpPr>
          <p:cNvPr id="5" name="Footer Placeholder 4"/>
          <p:cNvSpPr>
            <a:spLocks noGrp="1"/>
          </p:cNvSpPr>
          <p:nvPr>
            <p:ph type="ftr" sz="quarter" idx="11"/>
          </p:nvPr>
        </p:nvSpPr>
        <p:spPr/>
        <p:txBody>
          <a:bodyPr/>
          <a:lstStyle/>
          <a:p>
            <a:fld id="{D6643BFB-E3AF-D843-B2B3-DD502344F7F8}" type="slidenum">
              <a:rPr lang="en-US" smtClean="0"/>
              <a:t>33</a:t>
            </a:fld>
            <a:endParaRPr lang="en-US" dirty="0"/>
          </a:p>
        </p:txBody>
      </p:sp>
    </p:spTree>
    <p:extLst>
      <p:ext uri="{BB962C8B-B14F-4D97-AF65-F5344CB8AC3E}">
        <p14:creationId xmlns:p14="http://schemas.microsoft.com/office/powerpoint/2010/main" val="1711392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27529" b="27529"/>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a:t>33</a:t>
            </a:r>
          </a:p>
        </p:txBody>
      </p:sp>
    </p:spTree>
    <p:extLst>
      <p:ext uri="{BB962C8B-B14F-4D97-AF65-F5344CB8AC3E}">
        <p14:creationId xmlns:p14="http://schemas.microsoft.com/office/powerpoint/2010/main" val="245819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Applicability</a:t>
            </a:r>
          </a:p>
        </p:txBody>
      </p:sp>
      <p:sp>
        <p:nvSpPr>
          <p:cNvPr id="3" name="Content Placeholder 2"/>
          <p:cNvSpPr>
            <a:spLocks noGrp="1"/>
          </p:cNvSpPr>
          <p:nvPr>
            <p:ph idx="1"/>
          </p:nvPr>
        </p:nvSpPr>
        <p:spPr/>
        <p:txBody>
          <a:bodyPr/>
          <a:lstStyle/>
          <a:p>
            <a:pPr algn="just"/>
            <a:r>
              <a:rPr lang="en-US" dirty="0"/>
              <a:t>The Freedom of Information Act (FOIA) applies to </a:t>
            </a:r>
            <a:r>
              <a:rPr lang="en-US" b="1" dirty="0"/>
              <a:t>ALL</a:t>
            </a:r>
            <a:r>
              <a:rPr lang="en-US" dirty="0"/>
              <a:t> public bodies, which include the Mayor and agencies, including independent agencies, and the Council of the District of Columbia (D.C. Official Code § 2-502(18(A)).</a:t>
            </a:r>
          </a:p>
          <a:p>
            <a:pPr algn="just"/>
            <a:r>
              <a:rPr lang="en-US" dirty="0"/>
              <a:t>Advisory Neighborhood Commissioners are covered under this provision.</a:t>
            </a:r>
          </a:p>
        </p:txBody>
      </p:sp>
      <p:sp>
        <p:nvSpPr>
          <p:cNvPr id="6" name="Footer Placeholder 5"/>
          <p:cNvSpPr>
            <a:spLocks noGrp="1"/>
          </p:cNvSpPr>
          <p:nvPr>
            <p:ph type="ftr" sz="quarter" idx="11"/>
          </p:nvPr>
        </p:nvSpPr>
        <p:spPr/>
        <p:txBody>
          <a:bodyPr/>
          <a:lstStyle/>
          <a:p>
            <a:fld id="{05519C48-8A9C-B745-AD80-4400C4F06586}" type="slidenum">
              <a:rPr lang="en-US" smtClean="0"/>
              <a:t>4</a:t>
            </a:fld>
            <a:endParaRPr lang="en-US" dirty="0"/>
          </a:p>
        </p:txBody>
      </p:sp>
    </p:spTree>
    <p:extLst>
      <p:ext uri="{BB962C8B-B14F-4D97-AF65-F5344CB8AC3E}">
        <p14:creationId xmlns:p14="http://schemas.microsoft.com/office/powerpoint/2010/main" val="342483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FOIA’s BASIC STRUCTURE</a:t>
            </a:r>
          </a:p>
        </p:txBody>
      </p:sp>
      <p:sp>
        <p:nvSpPr>
          <p:cNvPr id="3" name="Content Placeholder 2"/>
          <p:cNvSpPr>
            <a:spLocks noGrp="1"/>
          </p:cNvSpPr>
          <p:nvPr>
            <p:ph idx="1"/>
          </p:nvPr>
        </p:nvSpPr>
        <p:spPr/>
        <p:txBody>
          <a:bodyPr/>
          <a:lstStyle/>
          <a:p>
            <a:r>
              <a:rPr lang="en-US" sz="2800" b="1" dirty="0"/>
              <a:t>Any document possessed by a public body = public record</a:t>
            </a:r>
          </a:p>
          <a:p>
            <a:pPr lvl="1">
              <a:buFontTx/>
              <a:buBlip>
                <a:blip r:embed="rId2"/>
              </a:buBlip>
            </a:pPr>
            <a:r>
              <a:rPr lang="en-US" altLang="ja-JP" dirty="0"/>
              <a:t>Any record pertaining to the ANC’s conduct of government business may be requested under FOIA</a:t>
            </a:r>
          </a:p>
          <a:p>
            <a:r>
              <a:rPr lang="en-US" sz="2800" b="1" dirty="0"/>
              <a:t>Covers more than paper</a:t>
            </a:r>
          </a:p>
          <a:p>
            <a:pPr lvl="1">
              <a:buFontTx/>
              <a:buBlip>
                <a:blip r:embed="rId2"/>
              </a:buBlip>
            </a:pPr>
            <a:r>
              <a:rPr lang="en-US" dirty="0"/>
              <a:t>Electronically stored information</a:t>
            </a:r>
          </a:p>
          <a:p>
            <a:pPr lvl="1">
              <a:buFontTx/>
              <a:buBlip>
                <a:blip r:embed="rId2"/>
              </a:buBlip>
            </a:pPr>
            <a:r>
              <a:rPr lang="en-US" dirty="0"/>
              <a:t>Audio/video recordings</a:t>
            </a:r>
          </a:p>
          <a:p>
            <a:pPr lvl="1">
              <a:buFontTx/>
              <a:buBlip>
                <a:blip r:embed="rId2"/>
              </a:buBlip>
            </a:pPr>
            <a:r>
              <a:rPr lang="en-US" dirty="0"/>
              <a:t>Photos</a:t>
            </a:r>
          </a:p>
          <a:p>
            <a:endParaRPr lang="en-US" dirty="0"/>
          </a:p>
        </p:txBody>
      </p:sp>
      <p:sp>
        <p:nvSpPr>
          <p:cNvPr id="4" name="Footer Placeholder 3"/>
          <p:cNvSpPr>
            <a:spLocks noGrp="1"/>
          </p:cNvSpPr>
          <p:nvPr>
            <p:ph type="ftr" sz="quarter" idx="11"/>
          </p:nvPr>
        </p:nvSpPr>
        <p:spPr/>
        <p:txBody>
          <a:bodyPr/>
          <a:lstStyle/>
          <a:p>
            <a:r>
              <a:rPr lang="en-US" dirty="0"/>
              <a:t>5</a:t>
            </a:r>
          </a:p>
        </p:txBody>
      </p:sp>
    </p:spTree>
    <p:extLst>
      <p:ext uri="{BB962C8B-B14F-4D97-AF65-F5344CB8AC3E}">
        <p14:creationId xmlns:p14="http://schemas.microsoft.com/office/powerpoint/2010/main" val="277994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RECORDS</a:t>
            </a:r>
          </a:p>
        </p:txBody>
      </p:sp>
      <p:sp>
        <p:nvSpPr>
          <p:cNvPr id="3" name="Content Placeholder 2"/>
          <p:cNvSpPr>
            <a:spLocks noGrp="1"/>
          </p:cNvSpPr>
          <p:nvPr>
            <p:ph idx="1"/>
          </p:nvPr>
        </p:nvSpPr>
        <p:spPr/>
        <p:txBody>
          <a:bodyPr>
            <a:normAutofit fontScale="92500" lnSpcReduction="10000"/>
          </a:bodyPr>
          <a:lstStyle/>
          <a:p>
            <a:pPr algn="just"/>
            <a:r>
              <a:rPr lang="en-US" dirty="0"/>
              <a:t>Includes all books, papers, maps, photographs, cards, tapes, recordings, vote data (including ballot-definition material, raw data, and ballot images), or other documentary materials, regardless of physical form or characteristics prepared, owned, used, in the possession of, or retained by a public body. </a:t>
            </a:r>
          </a:p>
          <a:p>
            <a:pPr algn="just"/>
            <a:r>
              <a:rPr lang="en-US" dirty="0"/>
              <a:t>Public records include information stored in an electronic format (D.C. Official Code § 2-502(18)).</a:t>
            </a:r>
          </a:p>
        </p:txBody>
      </p:sp>
      <p:sp>
        <p:nvSpPr>
          <p:cNvPr id="5" name="Footer Placeholder 4"/>
          <p:cNvSpPr>
            <a:spLocks noGrp="1"/>
          </p:cNvSpPr>
          <p:nvPr>
            <p:ph type="ftr" sz="quarter" idx="11"/>
          </p:nvPr>
        </p:nvSpPr>
        <p:spPr/>
        <p:txBody>
          <a:bodyPr/>
          <a:lstStyle/>
          <a:p>
            <a:fld id="{76628888-19B0-6E4D-B073-6C046D0D16CB}" type="slidenum">
              <a:rPr lang="en-US" smtClean="0"/>
              <a:t>6</a:t>
            </a:fld>
            <a:endParaRPr lang="en-US" dirty="0"/>
          </a:p>
        </p:txBody>
      </p:sp>
    </p:spTree>
    <p:extLst>
      <p:ext uri="{BB962C8B-B14F-4D97-AF65-F5344CB8AC3E}">
        <p14:creationId xmlns:p14="http://schemas.microsoft.com/office/powerpoint/2010/main" val="79478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and Text Messages</a:t>
            </a:r>
          </a:p>
        </p:txBody>
      </p:sp>
      <p:sp>
        <p:nvSpPr>
          <p:cNvPr id="3" name="Content Placeholder 2"/>
          <p:cNvSpPr>
            <a:spLocks noGrp="1"/>
          </p:cNvSpPr>
          <p:nvPr>
            <p:ph idx="1"/>
          </p:nvPr>
        </p:nvSpPr>
        <p:spPr/>
        <p:txBody>
          <a:bodyPr/>
          <a:lstStyle/>
          <a:p>
            <a:r>
              <a:rPr lang="en-US" dirty="0"/>
              <a:t>If you are conducting ANC business through a personal email account (e.g., Gmail, Hotmail, yahoo) or personal device (apple, android), then the ANC-related communications are subject to FOIA, regardless of whether they are generated on private equipment or in personal accounts.</a:t>
            </a:r>
          </a:p>
          <a:p>
            <a:endParaRPr lang="en-US" dirty="0"/>
          </a:p>
        </p:txBody>
      </p:sp>
      <p:sp>
        <p:nvSpPr>
          <p:cNvPr id="4" name="Footer Placeholder 3"/>
          <p:cNvSpPr>
            <a:spLocks noGrp="1"/>
          </p:cNvSpPr>
          <p:nvPr>
            <p:ph type="ftr" sz="quarter" idx="11"/>
          </p:nvPr>
        </p:nvSpPr>
        <p:spPr/>
        <p:txBody>
          <a:bodyPr/>
          <a:lstStyle/>
          <a:p>
            <a:r>
              <a:rPr lang="en-US" dirty="0"/>
              <a:t>6</a:t>
            </a:r>
          </a:p>
        </p:txBody>
      </p:sp>
    </p:spTree>
    <p:extLst>
      <p:ext uri="{BB962C8B-B14F-4D97-AF65-F5344CB8AC3E}">
        <p14:creationId xmlns:p14="http://schemas.microsoft.com/office/powerpoint/2010/main" val="16714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DC.GOV E-MAIL!</a:t>
            </a:r>
          </a:p>
        </p:txBody>
      </p:sp>
      <p:sp>
        <p:nvSpPr>
          <p:cNvPr id="3" name="Content Placeholder 2"/>
          <p:cNvSpPr>
            <a:spLocks noGrp="1"/>
          </p:cNvSpPr>
          <p:nvPr>
            <p:ph idx="1"/>
          </p:nvPr>
        </p:nvSpPr>
        <p:spPr/>
        <p:txBody>
          <a:bodyPr>
            <a:normAutofit/>
          </a:bodyPr>
          <a:lstStyle/>
          <a:p>
            <a:pPr algn="just"/>
            <a:r>
              <a:rPr lang="en-US" dirty="0"/>
              <a:t>We STRONGLY advise ANCs to conduct business on their DC government email account. </a:t>
            </a:r>
          </a:p>
          <a:p>
            <a:pPr algn="just"/>
            <a:r>
              <a:rPr lang="en-US" dirty="0"/>
              <a:t>If a requester asks for your emails and they are on your private e-mail account, you will still have to produce the e-mails.</a:t>
            </a:r>
          </a:p>
        </p:txBody>
      </p:sp>
      <p:sp>
        <p:nvSpPr>
          <p:cNvPr id="5" name="Footer Placeholder 4"/>
          <p:cNvSpPr>
            <a:spLocks noGrp="1"/>
          </p:cNvSpPr>
          <p:nvPr>
            <p:ph type="ftr" sz="quarter" idx="11"/>
          </p:nvPr>
        </p:nvSpPr>
        <p:spPr/>
        <p:txBody>
          <a:bodyPr/>
          <a:lstStyle/>
          <a:p>
            <a:fld id="{76628888-19B0-6E4D-B073-6C046D0D16CB}" type="slidenum">
              <a:rPr lang="en-US" smtClean="0"/>
              <a:t>8</a:t>
            </a:fld>
            <a:endParaRPr lang="en-US" dirty="0"/>
          </a:p>
        </p:txBody>
      </p:sp>
    </p:spTree>
    <p:extLst>
      <p:ext uri="{BB962C8B-B14F-4D97-AF65-F5344CB8AC3E}">
        <p14:creationId xmlns:p14="http://schemas.microsoft.com/office/powerpoint/2010/main" val="406673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May Request Records</a:t>
            </a:r>
          </a:p>
        </p:txBody>
      </p:sp>
      <p:sp>
        <p:nvSpPr>
          <p:cNvPr id="3" name="Content Placeholder 2"/>
          <p:cNvSpPr>
            <a:spLocks noGrp="1"/>
          </p:cNvSpPr>
          <p:nvPr>
            <p:ph idx="1"/>
          </p:nvPr>
        </p:nvSpPr>
        <p:spPr/>
        <p:txBody>
          <a:bodyPr>
            <a:normAutofit/>
          </a:bodyPr>
          <a:lstStyle/>
          <a:p>
            <a:r>
              <a:rPr lang="en-US" dirty="0"/>
              <a:t>ANY person has a right to inspect, and at his her discretion, to copy ANY public record of a public body except as expressly provided by the FOIA exceptions. (D.C. Official Code § 2-532(a)). </a:t>
            </a:r>
          </a:p>
        </p:txBody>
      </p:sp>
      <p:sp>
        <p:nvSpPr>
          <p:cNvPr id="5" name="Footer Placeholder 4"/>
          <p:cNvSpPr>
            <a:spLocks noGrp="1"/>
          </p:cNvSpPr>
          <p:nvPr>
            <p:ph type="ftr" sz="quarter" idx="11"/>
          </p:nvPr>
        </p:nvSpPr>
        <p:spPr/>
        <p:txBody>
          <a:bodyPr/>
          <a:lstStyle/>
          <a:p>
            <a:fld id="{D2521ACB-01B9-4149-8B8C-CF2782EEDCA8}" type="slidenum">
              <a:rPr lang="en-US" smtClean="0"/>
              <a:t>9</a:t>
            </a:fld>
            <a:endParaRPr lang="en-US" dirty="0"/>
          </a:p>
        </p:txBody>
      </p:sp>
    </p:spTree>
    <p:extLst>
      <p:ext uri="{BB962C8B-B14F-4D97-AF65-F5344CB8AC3E}">
        <p14:creationId xmlns:p14="http://schemas.microsoft.com/office/powerpoint/2010/main" val="1617042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77A63F79C18F4DBA6C1D458F4E191C" ma:contentTypeVersion="2" ma:contentTypeDescription="Create a new document." ma:contentTypeScope="" ma:versionID="2ecb4bddb4335563623a848f5e963972">
  <xsd:schema xmlns:xsd="http://www.w3.org/2001/XMLSchema" xmlns:xs="http://www.w3.org/2001/XMLSchema" xmlns:p="http://schemas.microsoft.com/office/2006/metadata/properties" xmlns:ns3="03c0206f-fb6e-456a-b8d4-4e3ffeb753c1" targetNamespace="http://schemas.microsoft.com/office/2006/metadata/properties" ma:root="true" ma:fieldsID="d130d61ca72a8afc82e8a5ead353af3f" ns3:_="">
    <xsd:import namespace="03c0206f-fb6e-456a-b8d4-4e3ffeb753c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0206f-fb6e-456a-b8d4-4e3ffeb75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69451-B4A8-4F63-BE47-0A6FB95784F0}">
  <ds:schemaRef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3c0206f-fb6e-456a-b8d4-4e3ffeb753c1"/>
    <ds:schemaRef ds:uri="http://www.w3.org/XML/1998/namespace"/>
  </ds:schemaRefs>
</ds:datastoreItem>
</file>

<file path=customXml/itemProps2.xml><?xml version="1.0" encoding="utf-8"?>
<ds:datastoreItem xmlns:ds="http://schemas.openxmlformats.org/officeDocument/2006/customXml" ds:itemID="{2F5664D3-D2D7-44CD-8E2A-CC855B94EB9A}">
  <ds:schemaRefs>
    <ds:schemaRef ds:uri="http://schemas.microsoft.com/sharepoint/v3/contenttype/forms"/>
  </ds:schemaRefs>
</ds:datastoreItem>
</file>

<file path=customXml/itemProps3.xml><?xml version="1.0" encoding="utf-8"?>
<ds:datastoreItem xmlns:ds="http://schemas.openxmlformats.org/officeDocument/2006/customXml" ds:itemID="{EF632D78-528B-4A61-BB76-F068A4E20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0206f-fb6e-456a-b8d4-4e3ffeb75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Module.thmx</Template>
  <TotalTime>3563</TotalTime>
  <Words>1702</Words>
  <Application>Microsoft Office PowerPoint</Application>
  <PresentationFormat>On-screen Show (4:3)</PresentationFormat>
  <Paragraphs>165</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Corbel</vt:lpstr>
      <vt:lpstr>Wingdings</vt:lpstr>
      <vt:lpstr>Wingdings 2</vt:lpstr>
      <vt:lpstr>Wingdings 3</vt:lpstr>
      <vt:lpstr>Module</vt:lpstr>
      <vt:lpstr>FOIA Basics for Advisory Neighborhood Commissioners</vt:lpstr>
      <vt:lpstr>ABOUT the Office of Open Government (OOG)</vt:lpstr>
      <vt:lpstr>About the OOG</vt:lpstr>
      <vt:lpstr>Applicability</vt:lpstr>
      <vt:lpstr>FOIA’s BASIC STRUCTURE</vt:lpstr>
      <vt:lpstr>PUBLIC RECORDS</vt:lpstr>
      <vt:lpstr>E-mail and Text Messages</vt:lpstr>
      <vt:lpstr>USE DC.GOV E-MAIL!</vt:lpstr>
      <vt:lpstr>Who May Request Records</vt:lpstr>
      <vt:lpstr>AVAILABLE without a FOIA request </vt:lpstr>
      <vt:lpstr>How requests  may be submitted</vt:lpstr>
      <vt:lpstr>Who is the ANC’s FOIA Officer</vt:lpstr>
      <vt:lpstr>Unsure of the Request</vt:lpstr>
      <vt:lpstr>Communication</vt:lpstr>
      <vt:lpstr>CAVEAT #1</vt:lpstr>
      <vt:lpstr>Time is of the essence</vt:lpstr>
      <vt:lpstr>COVID-19 Related FOIA Rules</vt:lpstr>
      <vt:lpstr>Extension in Unusual circumstances</vt:lpstr>
      <vt:lpstr>Extension in Unusual circumstances</vt:lpstr>
      <vt:lpstr>CATEGORIES OF EXEMPTIONS </vt:lpstr>
      <vt:lpstr>Frequently Used Exemptions</vt:lpstr>
      <vt:lpstr>Frequently Used Exemptions</vt:lpstr>
      <vt:lpstr>CAVEAT #2</vt:lpstr>
      <vt:lpstr>CAVEAT #3</vt:lpstr>
      <vt:lpstr>ANC’s FOIA RESPONSES</vt:lpstr>
      <vt:lpstr>ANC’s FOIA RESPONSES</vt:lpstr>
      <vt:lpstr>FEES</vt:lpstr>
      <vt:lpstr>WAIVER OF FEES</vt:lpstr>
      <vt:lpstr> CAVEAT #4</vt:lpstr>
      <vt:lpstr>Appeals</vt:lpstr>
      <vt:lpstr>QUESTIONS?</vt:lpstr>
      <vt:lpstr>OOG CONTACT INFORMATION</vt:lpstr>
      <vt:lpstr>Credits</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Allen, Niquelle (BEGA)</cp:lastModifiedBy>
  <cp:revision>75</cp:revision>
  <cp:lastPrinted>2020-01-13T16:56:11Z</cp:lastPrinted>
  <dcterms:created xsi:type="dcterms:W3CDTF">2018-09-24T18:34:02Z</dcterms:created>
  <dcterms:modified xsi:type="dcterms:W3CDTF">2021-01-19T19:57:37Z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0x010100B577A63F79C18F4DBA6C1D458F4E191C</vt:lpwstr>
  </property>
</Properties>
</file>