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5" r:id="rId1"/>
  </p:sldMasterIdLst>
  <p:notesMasterIdLst>
    <p:notesMasterId r:id="rId62"/>
  </p:notesMasterIdLst>
  <p:handoutMasterIdLst>
    <p:handoutMasterId r:id="rId63"/>
  </p:handoutMasterIdLst>
  <p:sldIdLst>
    <p:sldId id="256" r:id="rId2"/>
    <p:sldId id="340" r:id="rId3"/>
    <p:sldId id="374" r:id="rId4"/>
    <p:sldId id="372" r:id="rId5"/>
    <p:sldId id="368" r:id="rId6"/>
    <p:sldId id="369" r:id="rId7"/>
    <p:sldId id="298" r:id="rId8"/>
    <p:sldId id="370" r:id="rId9"/>
    <p:sldId id="300" r:id="rId10"/>
    <p:sldId id="371" r:id="rId11"/>
    <p:sldId id="302" r:id="rId12"/>
    <p:sldId id="303" r:id="rId13"/>
    <p:sldId id="304" r:id="rId14"/>
    <p:sldId id="310" r:id="rId15"/>
    <p:sldId id="373" r:id="rId16"/>
    <p:sldId id="301" r:id="rId17"/>
    <p:sldId id="324" r:id="rId18"/>
    <p:sldId id="325" r:id="rId19"/>
    <p:sldId id="326" r:id="rId20"/>
    <p:sldId id="327" r:id="rId21"/>
    <p:sldId id="341" r:id="rId22"/>
    <p:sldId id="342" r:id="rId23"/>
    <p:sldId id="343" r:id="rId24"/>
    <p:sldId id="344" r:id="rId25"/>
    <p:sldId id="347" r:id="rId26"/>
    <p:sldId id="348" r:id="rId27"/>
    <p:sldId id="346" r:id="rId28"/>
    <p:sldId id="306" r:id="rId29"/>
    <p:sldId id="349" r:id="rId30"/>
    <p:sldId id="351" r:id="rId31"/>
    <p:sldId id="353" r:id="rId32"/>
    <p:sldId id="375" r:id="rId33"/>
    <p:sldId id="378" r:id="rId34"/>
    <p:sldId id="314" r:id="rId35"/>
    <p:sldId id="312" r:id="rId36"/>
    <p:sldId id="337" r:id="rId37"/>
    <p:sldId id="356" r:id="rId38"/>
    <p:sldId id="357" r:id="rId39"/>
    <p:sldId id="338" r:id="rId40"/>
    <p:sldId id="358" r:id="rId41"/>
    <p:sldId id="359" r:id="rId42"/>
    <p:sldId id="354" r:id="rId43"/>
    <p:sldId id="360" r:id="rId44"/>
    <p:sldId id="355" r:id="rId45"/>
    <p:sldId id="323" r:id="rId46"/>
    <p:sldId id="321" r:id="rId47"/>
    <p:sldId id="320" r:id="rId48"/>
    <p:sldId id="332" r:id="rId49"/>
    <p:sldId id="362" r:id="rId50"/>
    <p:sldId id="331" r:id="rId51"/>
    <p:sldId id="361" r:id="rId52"/>
    <p:sldId id="363" r:id="rId53"/>
    <p:sldId id="364" r:id="rId54"/>
    <p:sldId id="365" r:id="rId55"/>
    <p:sldId id="313" r:id="rId56"/>
    <p:sldId id="329" r:id="rId57"/>
    <p:sldId id="322" r:id="rId58"/>
    <p:sldId id="376" r:id="rId59"/>
    <p:sldId id="367" r:id="rId60"/>
    <p:sldId id="318"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8300"/>
    <a:srgbClr val="CE7242"/>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75" d="100"/>
          <a:sy n="75" d="100"/>
        </p:scale>
        <p:origin x="132" y="-136"/>
      </p:cViewPr>
      <p:guideLst>
        <p:guide orient="horz" pos="2160"/>
        <p:guide pos="3840"/>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F07F19-1F50-4B42-A7A0-278DF9D25BB1}" type="doc">
      <dgm:prSet loTypeId="urn:microsoft.com/office/officeart/2016/7/layout/BasicLinearProcessNumbered#1" loCatId="process" qsTypeId="urn:microsoft.com/office/officeart/2005/8/quickstyle/simple1" qsCatId="simple" csTypeId="urn:microsoft.com/office/officeart/2005/8/colors/accent1_2" csCatId="accent1" phldr="1"/>
      <dgm:spPr/>
      <dgm:t>
        <a:bodyPr/>
        <a:lstStyle/>
        <a:p>
          <a:endParaRPr lang="en-US"/>
        </a:p>
      </dgm:t>
    </dgm:pt>
    <dgm:pt modelId="{2EE95FC5-CD6B-4A50-9262-DC414E16C3EA}">
      <dgm:prSet custT="1"/>
      <dgm:spPr/>
      <dgm:t>
        <a:bodyPr lIns="288000"/>
        <a:lstStyle/>
        <a:p>
          <a:r>
            <a:rPr lang="en-US" sz="1800" dirty="0">
              <a:solidFill>
                <a:schemeClr val="accent1">
                  <a:lumMod val="75000"/>
                </a:schemeClr>
              </a:solidFill>
            </a:rPr>
            <a:t>Redaction</a:t>
          </a:r>
        </a:p>
        <a:p>
          <a:r>
            <a:rPr lang="en-US" sz="1400" dirty="0"/>
            <a:t>Identifying and obscuring privileged information.</a:t>
          </a:r>
        </a:p>
      </dgm:t>
    </dgm:pt>
    <dgm:pt modelId="{75374347-884B-4721-8CFF-DF080F5B1C79}" type="parTrans" cxnId="{B3F19EC2-A372-4EC3-BFE0-C62FFDFE3DF6}">
      <dgm:prSet/>
      <dgm:spPr/>
      <dgm:t>
        <a:bodyPr/>
        <a:lstStyle/>
        <a:p>
          <a:endParaRPr lang="en-US"/>
        </a:p>
      </dgm:t>
    </dgm:pt>
    <dgm:pt modelId="{C99EBBB1-E916-471C-83C9-ABE85B42AC26}" type="sibTrans" cxnId="{B3F19EC2-A372-4EC3-BFE0-C62FFDFE3DF6}">
      <dgm:prSet phldrT="1" phldr="0"/>
      <dgm:spPr/>
      <dgm:t>
        <a:bodyPr/>
        <a:lstStyle/>
        <a:p>
          <a:r>
            <a:rPr lang="en-US" dirty="0"/>
            <a:t>1</a:t>
          </a:r>
        </a:p>
      </dgm:t>
    </dgm:pt>
    <dgm:pt modelId="{F05611F0-8256-4954-B6CB-ED6B4F2DD397}">
      <dgm:prSet custT="1"/>
      <dgm:spPr/>
      <dgm:t>
        <a:bodyPr lIns="288000"/>
        <a:lstStyle/>
        <a:p>
          <a:pPr algn="l">
            <a:lnSpc>
              <a:spcPct val="90000"/>
            </a:lnSpc>
          </a:pPr>
          <a:r>
            <a:rPr lang="en-US" sz="1800" dirty="0">
              <a:solidFill>
                <a:schemeClr val="accent1">
                  <a:lumMod val="75000"/>
                </a:schemeClr>
              </a:solidFill>
            </a:rPr>
            <a:t>Trade   Secrets</a:t>
          </a:r>
        </a:p>
        <a:p>
          <a:pPr algn="l">
            <a:lnSpc>
              <a:spcPct val="90000"/>
            </a:lnSpc>
          </a:pPr>
          <a:r>
            <a:rPr lang="en-US" sz="1400" dirty="0"/>
            <a:t>D.C. FOIA Exemption #1.</a:t>
          </a:r>
        </a:p>
      </dgm:t>
    </dgm:pt>
    <dgm:pt modelId="{CD7328D6-9FAE-4506-9BDB-E06A571EC1D4}" type="parTrans" cxnId="{914FACD2-336A-4471-9E99-312B3F8EAB04}">
      <dgm:prSet/>
      <dgm:spPr/>
      <dgm:t>
        <a:bodyPr/>
        <a:lstStyle/>
        <a:p>
          <a:endParaRPr lang="en-US"/>
        </a:p>
      </dgm:t>
    </dgm:pt>
    <dgm:pt modelId="{6BD5265A-8333-420D-BDB2-65F10B3EBD76}" type="sibTrans" cxnId="{914FACD2-336A-4471-9E99-312B3F8EAB04}">
      <dgm:prSet phldrT="3" phldr="0"/>
      <dgm:spPr/>
      <dgm:t>
        <a:bodyPr/>
        <a:lstStyle/>
        <a:p>
          <a:r>
            <a:rPr lang="en-US" dirty="0"/>
            <a:t>3</a:t>
          </a:r>
        </a:p>
      </dgm:t>
    </dgm:pt>
    <dgm:pt modelId="{22625139-F93A-4F3F-A7AA-4923A01AEDF3}">
      <dgm:prSet custT="1"/>
      <dgm:spPr/>
      <dgm:t>
        <a:bodyPr lIns="288000"/>
        <a:lstStyle/>
        <a:p>
          <a:r>
            <a:rPr lang="en-US" sz="1800" dirty="0">
              <a:solidFill>
                <a:schemeClr val="accent1">
                  <a:lumMod val="75000"/>
                </a:schemeClr>
              </a:solidFill>
            </a:rPr>
            <a:t>Personal Privacy</a:t>
          </a:r>
        </a:p>
        <a:p>
          <a:r>
            <a:rPr lang="en-US" sz="1400" dirty="0"/>
            <a:t>D.C. FOIA Exemption #2.</a:t>
          </a:r>
        </a:p>
      </dgm:t>
    </dgm:pt>
    <dgm:pt modelId="{F549A0EB-6BE9-4749-8336-B02A279AE302}" type="parTrans" cxnId="{FC7721F0-429B-4CE7-BE98-C2F3C41FE9C7}">
      <dgm:prSet/>
      <dgm:spPr/>
      <dgm:t>
        <a:bodyPr/>
        <a:lstStyle/>
        <a:p>
          <a:endParaRPr lang="en-US"/>
        </a:p>
      </dgm:t>
    </dgm:pt>
    <dgm:pt modelId="{A8E2FA08-4DD4-4654-A85D-9A99162D6201}" type="sibTrans" cxnId="{FC7721F0-429B-4CE7-BE98-C2F3C41FE9C7}">
      <dgm:prSet phldrT="4" phldr="0"/>
      <dgm:spPr/>
      <dgm:t>
        <a:bodyPr/>
        <a:lstStyle/>
        <a:p>
          <a:r>
            <a:rPr lang="en-US" dirty="0"/>
            <a:t>4</a:t>
          </a:r>
        </a:p>
      </dgm:t>
    </dgm:pt>
    <dgm:pt modelId="{140952D0-0E1D-4F48-9F16-53581487CFA0}">
      <dgm:prSet custT="1"/>
      <dgm:spPr/>
      <dgm:t>
        <a:bodyPr lIns="288000"/>
        <a:lstStyle/>
        <a:p>
          <a:r>
            <a:rPr lang="en-US" sz="1800" dirty="0">
              <a:solidFill>
                <a:schemeClr val="accent1">
                  <a:lumMod val="75000"/>
                </a:schemeClr>
              </a:solidFill>
            </a:rPr>
            <a:t>Law Enforcement</a:t>
          </a:r>
        </a:p>
        <a:p>
          <a:r>
            <a:rPr lang="en-US" sz="1400" dirty="0"/>
            <a:t>D.C. FOIA Exemption #3.</a:t>
          </a:r>
        </a:p>
      </dgm:t>
    </dgm:pt>
    <dgm:pt modelId="{790C446F-6917-41E7-BE01-7AFE2676D505}" type="parTrans" cxnId="{B07163E8-ADEC-492A-8F07-7E5786AB23AE}">
      <dgm:prSet/>
      <dgm:spPr/>
      <dgm:t>
        <a:bodyPr/>
        <a:lstStyle/>
        <a:p>
          <a:endParaRPr lang="en-US"/>
        </a:p>
      </dgm:t>
    </dgm:pt>
    <dgm:pt modelId="{2804F27C-9BA9-4D07-AB02-74BE7DFA2C0E}" type="sibTrans" cxnId="{B07163E8-ADEC-492A-8F07-7E5786AB23AE}">
      <dgm:prSet phldrT="5" phldr="0"/>
      <dgm:spPr/>
      <dgm:t>
        <a:bodyPr/>
        <a:lstStyle/>
        <a:p>
          <a:r>
            <a:rPr lang="en-US" dirty="0"/>
            <a:t>5</a:t>
          </a:r>
        </a:p>
      </dgm:t>
    </dgm:pt>
    <dgm:pt modelId="{C2F8C7F7-44C4-414A-BCCD-56E91DD0A777}">
      <dgm:prSet custT="1"/>
      <dgm:spPr/>
      <dgm:t>
        <a:bodyPr lIns="288000"/>
        <a:lstStyle/>
        <a:p>
          <a:pPr algn="l"/>
          <a:r>
            <a:rPr lang="en-US" sz="1800" dirty="0">
              <a:solidFill>
                <a:schemeClr val="accent1">
                  <a:lumMod val="75000"/>
                </a:schemeClr>
              </a:solidFill>
            </a:rPr>
            <a:t>Agency Commun.</a:t>
          </a:r>
        </a:p>
        <a:p>
          <a:pPr algn="l"/>
          <a:r>
            <a:rPr lang="en-US" sz="1400" dirty="0"/>
            <a:t>D.C. FOIA Exemption #4.</a:t>
          </a:r>
        </a:p>
      </dgm:t>
    </dgm:pt>
    <dgm:pt modelId="{E6C6DF88-9436-40D7-BA84-18FE896A6151}" type="parTrans" cxnId="{14D43B81-F92D-4CD8-9D1E-78CBF092C750}">
      <dgm:prSet/>
      <dgm:spPr/>
      <dgm:t>
        <a:bodyPr/>
        <a:lstStyle/>
        <a:p>
          <a:endParaRPr lang="en-US"/>
        </a:p>
      </dgm:t>
    </dgm:pt>
    <dgm:pt modelId="{4E39967D-43EF-4F15-814A-2F491D900D43}" type="sibTrans" cxnId="{14D43B81-F92D-4CD8-9D1E-78CBF092C750}">
      <dgm:prSet phldrT="6" phldr="0"/>
      <dgm:spPr/>
      <dgm:t>
        <a:bodyPr/>
        <a:lstStyle/>
        <a:p>
          <a:r>
            <a:rPr lang="en-US" dirty="0"/>
            <a:t>6</a:t>
          </a:r>
        </a:p>
      </dgm:t>
    </dgm:pt>
    <dgm:pt modelId="{367DB19F-880C-4BBA-92DD-DF31489EBC1D}">
      <dgm:prSet custT="1"/>
      <dgm:spPr/>
      <dgm:t>
        <a:bodyPr lIns="288000"/>
        <a:lstStyle/>
        <a:p>
          <a:r>
            <a:rPr lang="en-US" sz="1800" dirty="0">
              <a:solidFill>
                <a:schemeClr val="accent1">
                  <a:lumMod val="75000"/>
                </a:schemeClr>
              </a:solidFill>
            </a:rPr>
            <a:t>2022 FOIA Report</a:t>
          </a:r>
        </a:p>
        <a:p>
          <a:r>
            <a:rPr lang="en-US" sz="1400" dirty="0"/>
            <a:t>Details District’s comprehensive FOIA activity.</a:t>
          </a:r>
        </a:p>
      </dgm:t>
    </dgm:pt>
    <dgm:pt modelId="{8D6CAD56-9688-4AE0-999E-7D2FE093F351}" type="parTrans" cxnId="{EBF44D33-485A-4C7A-9105-CDBF4185568A}">
      <dgm:prSet/>
      <dgm:spPr/>
      <dgm:t>
        <a:bodyPr/>
        <a:lstStyle/>
        <a:p>
          <a:endParaRPr lang="en-US"/>
        </a:p>
      </dgm:t>
    </dgm:pt>
    <dgm:pt modelId="{C86F0F46-94AE-4CD3-BA1B-8132696C73D5}" type="sibTrans" cxnId="{EBF44D33-485A-4C7A-9105-CDBF4185568A}">
      <dgm:prSet phldrT="2" phldr="0"/>
      <dgm:spPr/>
      <dgm:t>
        <a:bodyPr/>
        <a:lstStyle/>
        <a:p>
          <a:r>
            <a:rPr lang="en-US" dirty="0"/>
            <a:t>2</a:t>
          </a:r>
        </a:p>
      </dgm:t>
    </dgm:pt>
    <dgm:pt modelId="{C09B749D-9CF7-492C-B341-D9553818451B}" type="pres">
      <dgm:prSet presAssocID="{D0F07F19-1F50-4B42-A7A0-278DF9D25BB1}" presName="Name0" presStyleCnt="0">
        <dgm:presLayoutVars>
          <dgm:animLvl val="lvl"/>
          <dgm:resizeHandles val="exact"/>
        </dgm:presLayoutVars>
      </dgm:prSet>
      <dgm:spPr/>
    </dgm:pt>
    <dgm:pt modelId="{8EEF3829-836D-4E60-A9BC-8F0AD18883EE}" type="pres">
      <dgm:prSet presAssocID="{2EE95FC5-CD6B-4A50-9262-DC414E16C3EA}" presName="compositeNode" presStyleCnt="0">
        <dgm:presLayoutVars>
          <dgm:bulletEnabled val="1"/>
        </dgm:presLayoutVars>
      </dgm:prSet>
      <dgm:spPr/>
    </dgm:pt>
    <dgm:pt modelId="{5947A689-FC4A-4FDF-BDDD-890A8474DEF9}" type="pres">
      <dgm:prSet presAssocID="{2EE95FC5-CD6B-4A50-9262-DC414E16C3EA}" presName="bgRect" presStyleLbl="bgAccFollowNode1" presStyleIdx="0" presStyleCnt="6"/>
      <dgm:spPr/>
    </dgm:pt>
    <dgm:pt modelId="{94E9EF1A-1D07-4210-9402-6C559E90358A}" type="pres">
      <dgm:prSet presAssocID="{C99EBBB1-E916-471C-83C9-ABE85B42AC26}" presName="sibTransNodeCircle" presStyleLbl="alignNode1" presStyleIdx="0" presStyleCnt="12" custLinFactX="100000" custLinFactNeighborX="156425" custLinFactNeighborY="4779">
        <dgm:presLayoutVars>
          <dgm:chMax val="0"/>
          <dgm:bulletEnabled/>
        </dgm:presLayoutVars>
      </dgm:prSet>
      <dgm:spPr>
        <a:prstGeom prst="rect">
          <a:avLst/>
        </a:prstGeom>
      </dgm:spPr>
    </dgm:pt>
    <dgm:pt modelId="{B9E74D06-8974-46A7-BDE8-CAC0846523DB}" type="pres">
      <dgm:prSet presAssocID="{2EE95FC5-CD6B-4A50-9262-DC414E16C3EA}" presName="bottomLine" presStyleLbl="alignNode1" presStyleIdx="1" presStyleCnt="12">
        <dgm:presLayoutVars/>
      </dgm:prSet>
      <dgm:spPr/>
    </dgm:pt>
    <dgm:pt modelId="{815671D8-22AE-4967-8461-EBC1C9F97F94}" type="pres">
      <dgm:prSet presAssocID="{2EE95FC5-CD6B-4A50-9262-DC414E16C3EA}" presName="nodeText" presStyleLbl="bgAccFollowNode1" presStyleIdx="0" presStyleCnt="6">
        <dgm:presLayoutVars>
          <dgm:bulletEnabled val="1"/>
        </dgm:presLayoutVars>
      </dgm:prSet>
      <dgm:spPr/>
    </dgm:pt>
    <dgm:pt modelId="{4345A606-3100-40DC-847D-F26F8DFFB0A4}" type="pres">
      <dgm:prSet presAssocID="{C99EBBB1-E916-471C-83C9-ABE85B42AC26}" presName="sibTrans" presStyleCnt="0"/>
      <dgm:spPr/>
    </dgm:pt>
    <dgm:pt modelId="{E55DBF13-A187-485E-9C10-E12AAB017ED1}" type="pres">
      <dgm:prSet presAssocID="{367DB19F-880C-4BBA-92DD-DF31489EBC1D}" presName="compositeNode" presStyleCnt="0">
        <dgm:presLayoutVars>
          <dgm:bulletEnabled val="1"/>
        </dgm:presLayoutVars>
      </dgm:prSet>
      <dgm:spPr/>
    </dgm:pt>
    <dgm:pt modelId="{DA62E001-9CD2-4D18-B422-BAF2BB911834}" type="pres">
      <dgm:prSet presAssocID="{367DB19F-880C-4BBA-92DD-DF31489EBC1D}" presName="bgRect" presStyleLbl="bgAccFollowNode1" presStyleIdx="1" presStyleCnt="6"/>
      <dgm:spPr/>
    </dgm:pt>
    <dgm:pt modelId="{BFECBB09-9B70-4921-BC23-CE1F04C76C0B}" type="pres">
      <dgm:prSet presAssocID="{C86F0F46-94AE-4CD3-BA1B-8132696C73D5}" presName="sibTransNodeCircle" presStyleLbl="alignNode1" presStyleIdx="2" presStyleCnt="12">
        <dgm:presLayoutVars>
          <dgm:chMax val="0"/>
          <dgm:bulletEnabled/>
        </dgm:presLayoutVars>
      </dgm:prSet>
      <dgm:spPr/>
    </dgm:pt>
    <dgm:pt modelId="{1639E033-D421-4802-9384-35F00E42F4A1}" type="pres">
      <dgm:prSet presAssocID="{367DB19F-880C-4BBA-92DD-DF31489EBC1D}" presName="bottomLine" presStyleLbl="alignNode1" presStyleIdx="3" presStyleCnt="12">
        <dgm:presLayoutVars/>
      </dgm:prSet>
      <dgm:spPr/>
    </dgm:pt>
    <dgm:pt modelId="{1E027B24-964B-4318-94DE-DA46ABCC385A}" type="pres">
      <dgm:prSet presAssocID="{367DB19F-880C-4BBA-92DD-DF31489EBC1D}" presName="nodeText" presStyleLbl="bgAccFollowNode1" presStyleIdx="1" presStyleCnt="6">
        <dgm:presLayoutVars>
          <dgm:bulletEnabled val="1"/>
        </dgm:presLayoutVars>
      </dgm:prSet>
      <dgm:spPr/>
    </dgm:pt>
    <dgm:pt modelId="{FD64576A-6A7F-4BBC-9291-D3D7B4718FCB}" type="pres">
      <dgm:prSet presAssocID="{C86F0F46-94AE-4CD3-BA1B-8132696C73D5}" presName="sibTrans" presStyleCnt="0"/>
      <dgm:spPr/>
    </dgm:pt>
    <dgm:pt modelId="{9D438F26-CD1B-4D67-AF02-B4D0BD99464E}" type="pres">
      <dgm:prSet presAssocID="{F05611F0-8256-4954-B6CB-ED6B4F2DD397}" presName="compositeNode" presStyleCnt="0">
        <dgm:presLayoutVars>
          <dgm:bulletEnabled val="1"/>
        </dgm:presLayoutVars>
      </dgm:prSet>
      <dgm:spPr/>
    </dgm:pt>
    <dgm:pt modelId="{5C8F9B26-840A-4F96-8D27-2D7E00511C9A}" type="pres">
      <dgm:prSet presAssocID="{F05611F0-8256-4954-B6CB-ED6B4F2DD397}" presName="bgRect" presStyleLbl="bgAccFollowNode1" presStyleIdx="2" presStyleCnt="6"/>
      <dgm:spPr/>
    </dgm:pt>
    <dgm:pt modelId="{DAC041B6-6570-477A-B4C1-5CB7E0EFE0DC}" type="pres">
      <dgm:prSet presAssocID="{6BD5265A-8333-420D-BDB2-65F10B3EBD76}" presName="sibTransNodeCircle" presStyleLbl="alignNode1" presStyleIdx="4" presStyleCnt="12">
        <dgm:presLayoutVars>
          <dgm:chMax val="0"/>
          <dgm:bulletEnabled/>
        </dgm:presLayoutVars>
      </dgm:prSet>
      <dgm:spPr>
        <a:prstGeom prst="rect">
          <a:avLst/>
        </a:prstGeom>
      </dgm:spPr>
    </dgm:pt>
    <dgm:pt modelId="{F8ADDB2A-2689-4ACF-8222-B372EB5C8D35}" type="pres">
      <dgm:prSet presAssocID="{F05611F0-8256-4954-B6CB-ED6B4F2DD397}" presName="bottomLine" presStyleLbl="alignNode1" presStyleIdx="5" presStyleCnt="12">
        <dgm:presLayoutVars/>
      </dgm:prSet>
      <dgm:spPr/>
    </dgm:pt>
    <dgm:pt modelId="{36EB2DDF-B510-4B3C-AF9A-757E14A78E4D}" type="pres">
      <dgm:prSet presAssocID="{F05611F0-8256-4954-B6CB-ED6B4F2DD397}" presName="nodeText" presStyleLbl="bgAccFollowNode1" presStyleIdx="2" presStyleCnt="6">
        <dgm:presLayoutVars>
          <dgm:bulletEnabled val="1"/>
        </dgm:presLayoutVars>
      </dgm:prSet>
      <dgm:spPr/>
    </dgm:pt>
    <dgm:pt modelId="{8BDDBF6E-ECE6-4E6A-B0D3-17197BA824D3}" type="pres">
      <dgm:prSet presAssocID="{6BD5265A-8333-420D-BDB2-65F10B3EBD76}" presName="sibTrans" presStyleCnt="0"/>
      <dgm:spPr/>
    </dgm:pt>
    <dgm:pt modelId="{5419C900-3474-4480-82CB-923AF8027A48}" type="pres">
      <dgm:prSet presAssocID="{22625139-F93A-4F3F-A7AA-4923A01AEDF3}" presName="compositeNode" presStyleCnt="0">
        <dgm:presLayoutVars>
          <dgm:bulletEnabled val="1"/>
        </dgm:presLayoutVars>
      </dgm:prSet>
      <dgm:spPr/>
    </dgm:pt>
    <dgm:pt modelId="{83253AE2-89B5-4ADC-817A-FEF4E0BC4B49}" type="pres">
      <dgm:prSet presAssocID="{22625139-F93A-4F3F-A7AA-4923A01AEDF3}" presName="bgRect" presStyleLbl="bgAccFollowNode1" presStyleIdx="3" presStyleCnt="6"/>
      <dgm:spPr/>
    </dgm:pt>
    <dgm:pt modelId="{82EE2C17-F664-4616-8F76-97637F08E124}" type="pres">
      <dgm:prSet presAssocID="{A8E2FA08-4DD4-4654-A85D-9A99162D6201}" presName="sibTransNodeCircle" presStyleLbl="alignNode1" presStyleIdx="6" presStyleCnt="12">
        <dgm:presLayoutVars>
          <dgm:chMax val="0"/>
          <dgm:bulletEnabled/>
        </dgm:presLayoutVars>
      </dgm:prSet>
      <dgm:spPr>
        <a:prstGeom prst="rect">
          <a:avLst/>
        </a:prstGeom>
      </dgm:spPr>
    </dgm:pt>
    <dgm:pt modelId="{96383FDE-483E-4E6D-B151-4FC41C065094}" type="pres">
      <dgm:prSet presAssocID="{22625139-F93A-4F3F-A7AA-4923A01AEDF3}" presName="bottomLine" presStyleLbl="alignNode1" presStyleIdx="7" presStyleCnt="12">
        <dgm:presLayoutVars/>
      </dgm:prSet>
      <dgm:spPr/>
    </dgm:pt>
    <dgm:pt modelId="{BBF86657-8EAE-46E6-B25A-D2056AE50973}" type="pres">
      <dgm:prSet presAssocID="{22625139-F93A-4F3F-A7AA-4923A01AEDF3}" presName="nodeText" presStyleLbl="bgAccFollowNode1" presStyleIdx="3" presStyleCnt="6">
        <dgm:presLayoutVars>
          <dgm:bulletEnabled val="1"/>
        </dgm:presLayoutVars>
      </dgm:prSet>
      <dgm:spPr/>
    </dgm:pt>
    <dgm:pt modelId="{8DC76FCE-F8A0-43BB-94B0-26867DA9F629}" type="pres">
      <dgm:prSet presAssocID="{A8E2FA08-4DD4-4654-A85D-9A99162D6201}" presName="sibTrans" presStyleCnt="0"/>
      <dgm:spPr/>
    </dgm:pt>
    <dgm:pt modelId="{46746BF8-8C13-403D-B74A-6BA79A7FA811}" type="pres">
      <dgm:prSet presAssocID="{140952D0-0E1D-4F48-9F16-53581487CFA0}" presName="compositeNode" presStyleCnt="0">
        <dgm:presLayoutVars>
          <dgm:bulletEnabled val="1"/>
        </dgm:presLayoutVars>
      </dgm:prSet>
      <dgm:spPr/>
    </dgm:pt>
    <dgm:pt modelId="{7ACBA089-E576-4FF4-865F-C3BBF7659A23}" type="pres">
      <dgm:prSet presAssocID="{140952D0-0E1D-4F48-9F16-53581487CFA0}" presName="bgRect" presStyleLbl="bgAccFollowNode1" presStyleIdx="4" presStyleCnt="6"/>
      <dgm:spPr/>
    </dgm:pt>
    <dgm:pt modelId="{3CBA3CC0-D70A-4B98-9329-64604EDF25F0}" type="pres">
      <dgm:prSet presAssocID="{2804F27C-9BA9-4D07-AB02-74BE7DFA2C0E}" presName="sibTransNodeCircle" presStyleLbl="alignNode1" presStyleIdx="8" presStyleCnt="12">
        <dgm:presLayoutVars>
          <dgm:chMax val="0"/>
          <dgm:bulletEnabled/>
        </dgm:presLayoutVars>
      </dgm:prSet>
      <dgm:spPr>
        <a:prstGeom prst="rect">
          <a:avLst/>
        </a:prstGeom>
      </dgm:spPr>
    </dgm:pt>
    <dgm:pt modelId="{5BE72261-3EB3-4585-8739-2FFBAED12B80}" type="pres">
      <dgm:prSet presAssocID="{140952D0-0E1D-4F48-9F16-53581487CFA0}" presName="bottomLine" presStyleLbl="alignNode1" presStyleIdx="9" presStyleCnt="12">
        <dgm:presLayoutVars/>
      </dgm:prSet>
      <dgm:spPr/>
    </dgm:pt>
    <dgm:pt modelId="{64EF213D-B16C-4AC2-8183-B62F7FC17277}" type="pres">
      <dgm:prSet presAssocID="{140952D0-0E1D-4F48-9F16-53581487CFA0}" presName="nodeText" presStyleLbl="bgAccFollowNode1" presStyleIdx="4" presStyleCnt="6">
        <dgm:presLayoutVars>
          <dgm:bulletEnabled val="1"/>
        </dgm:presLayoutVars>
      </dgm:prSet>
      <dgm:spPr/>
    </dgm:pt>
    <dgm:pt modelId="{5104EC6E-10DA-48BE-A121-0D66CB60A3C3}" type="pres">
      <dgm:prSet presAssocID="{2804F27C-9BA9-4D07-AB02-74BE7DFA2C0E}" presName="sibTrans" presStyleCnt="0"/>
      <dgm:spPr/>
    </dgm:pt>
    <dgm:pt modelId="{A0A34020-1B08-49AD-AD60-D2002D7C7E0A}" type="pres">
      <dgm:prSet presAssocID="{C2F8C7F7-44C4-414A-BCCD-56E91DD0A777}" presName="compositeNode" presStyleCnt="0">
        <dgm:presLayoutVars>
          <dgm:bulletEnabled val="1"/>
        </dgm:presLayoutVars>
      </dgm:prSet>
      <dgm:spPr/>
    </dgm:pt>
    <dgm:pt modelId="{5F8AA2D1-7ADE-4FAB-AB73-E999EB93EDA0}" type="pres">
      <dgm:prSet presAssocID="{C2F8C7F7-44C4-414A-BCCD-56E91DD0A777}" presName="bgRect" presStyleLbl="bgAccFollowNode1" presStyleIdx="5" presStyleCnt="6"/>
      <dgm:spPr/>
    </dgm:pt>
    <dgm:pt modelId="{FEC87D35-FF68-4830-9865-7026502B7734}" type="pres">
      <dgm:prSet presAssocID="{4E39967D-43EF-4F15-814A-2F491D900D43}" presName="sibTransNodeCircle" presStyleLbl="alignNode1" presStyleIdx="10" presStyleCnt="12">
        <dgm:presLayoutVars>
          <dgm:chMax val="0"/>
          <dgm:bulletEnabled/>
        </dgm:presLayoutVars>
      </dgm:prSet>
      <dgm:spPr>
        <a:prstGeom prst="rect">
          <a:avLst/>
        </a:prstGeom>
      </dgm:spPr>
    </dgm:pt>
    <dgm:pt modelId="{F57AF353-CCB4-4030-9EEE-1DC7B4B0CC7D}" type="pres">
      <dgm:prSet presAssocID="{C2F8C7F7-44C4-414A-BCCD-56E91DD0A777}" presName="bottomLine" presStyleLbl="alignNode1" presStyleIdx="11" presStyleCnt="12">
        <dgm:presLayoutVars/>
      </dgm:prSet>
      <dgm:spPr/>
    </dgm:pt>
    <dgm:pt modelId="{9CC4D03B-B44B-4A64-A041-4758701F1C59}" type="pres">
      <dgm:prSet presAssocID="{C2F8C7F7-44C4-414A-BCCD-56E91DD0A777}" presName="nodeText" presStyleLbl="bgAccFollowNode1" presStyleIdx="5" presStyleCnt="6">
        <dgm:presLayoutVars>
          <dgm:bulletEnabled val="1"/>
        </dgm:presLayoutVars>
      </dgm:prSet>
      <dgm:spPr/>
    </dgm:pt>
  </dgm:ptLst>
  <dgm:cxnLst>
    <dgm:cxn modelId="{A4B80D2D-7E35-421F-8BF9-55B39C33B9BE}" type="presOf" srcId="{A8E2FA08-4DD4-4654-A85D-9A99162D6201}" destId="{82EE2C17-F664-4616-8F76-97637F08E124}" srcOrd="0" destOrd="0" presId="urn:microsoft.com/office/officeart/2016/7/layout/BasicLinearProcessNumbered#1"/>
    <dgm:cxn modelId="{EBF44D33-485A-4C7A-9105-CDBF4185568A}" srcId="{D0F07F19-1F50-4B42-A7A0-278DF9D25BB1}" destId="{367DB19F-880C-4BBA-92DD-DF31489EBC1D}" srcOrd="1" destOrd="0" parTransId="{8D6CAD56-9688-4AE0-999E-7D2FE093F351}" sibTransId="{C86F0F46-94AE-4CD3-BA1B-8132696C73D5}"/>
    <dgm:cxn modelId="{C0185933-A2E8-4CA8-BE2D-4651F528D2DE}" type="presOf" srcId="{2EE95FC5-CD6B-4A50-9262-DC414E16C3EA}" destId="{815671D8-22AE-4967-8461-EBC1C9F97F94}" srcOrd="1" destOrd="0" presId="urn:microsoft.com/office/officeart/2016/7/layout/BasicLinearProcessNumbered#1"/>
    <dgm:cxn modelId="{2218E939-6CA8-4442-A4E7-EF92FEA01DDF}" type="presOf" srcId="{140952D0-0E1D-4F48-9F16-53581487CFA0}" destId="{7ACBA089-E576-4FF4-865F-C3BBF7659A23}" srcOrd="0" destOrd="0" presId="urn:microsoft.com/office/officeart/2016/7/layout/BasicLinearProcessNumbered#1"/>
    <dgm:cxn modelId="{23907F3B-DE45-45CF-9707-5E4F6F6973DA}" type="presOf" srcId="{D0F07F19-1F50-4B42-A7A0-278DF9D25BB1}" destId="{C09B749D-9CF7-492C-B341-D9553818451B}" srcOrd="0" destOrd="0" presId="urn:microsoft.com/office/officeart/2016/7/layout/BasicLinearProcessNumbered#1"/>
    <dgm:cxn modelId="{AFE8A667-BFCC-42CE-A7FE-3066C60B154E}" type="presOf" srcId="{F05611F0-8256-4954-B6CB-ED6B4F2DD397}" destId="{5C8F9B26-840A-4F96-8D27-2D7E00511C9A}" srcOrd="0" destOrd="0" presId="urn:microsoft.com/office/officeart/2016/7/layout/BasicLinearProcessNumbered#1"/>
    <dgm:cxn modelId="{6C312549-8F7E-4A80-AB71-9D3156BFBF4C}" type="presOf" srcId="{C2F8C7F7-44C4-414A-BCCD-56E91DD0A777}" destId="{5F8AA2D1-7ADE-4FAB-AB73-E999EB93EDA0}" srcOrd="0" destOrd="0" presId="urn:microsoft.com/office/officeart/2016/7/layout/BasicLinearProcessNumbered#1"/>
    <dgm:cxn modelId="{7043076B-C1A0-4D82-B9C2-7389C21548EF}" type="presOf" srcId="{22625139-F93A-4F3F-A7AA-4923A01AEDF3}" destId="{BBF86657-8EAE-46E6-B25A-D2056AE50973}" srcOrd="1" destOrd="0" presId="urn:microsoft.com/office/officeart/2016/7/layout/BasicLinearProcessNumbered#1"/>
    <dgm:cxn modelId="{40CAD671-AB1B-4EF2-BD4C-E4C43639C27E}" type="presOf" srcId="{2EE95FC5-CD6B-4A50-9262-DC414E16C3EA}" destId="{5947A689-FC4A-4FDF-BDDD-890A8474DEF9}" srcOrd="0" destOrd="0" presId="urn:microsoft.com/office/officeart/2016/7/layout/BasicLinearProcessNumbered#1"/>
    <dgm:cxn modelId="{14D43B81-F92D-4CD8-9D1E-78CBF092C750}" srcId="{D0F07F19-1F50-4B42-A7A0-278DF9D25BB1}" destId="{C2F8C7F7-44C4-414A-BCCD-56E91DD0A777}" srcOrd="5" destOrd="0" parTransId="{E6C6DF88-9436-40D7-BA84-18FE896A6151}" sibTransId="{4E39967D-43EF-4F15-814A-2F491D900D43}"/>
    <dgm:cxn modelId="{9CDE7D88-716E-4C97-9A52-FF7131643C5F}" type="presOf" srcId="{F05611F0-8256-4954-B6CB-ED6B4F2DD397}" destId="{36EB2DDF-B510-4B3C-AF9A-757E14A78E4D}" srcOrd="1" destOrd="0" presId="urn:microsoft.com/office/officeart/2016/7/layout/BasicLinearProcessNumbered#1"/>
    <dgm:cxn modelId="{DD5C168A-90C7-41E2-9576-A79BBC6325CE}" type="presOf" srcId="{C99EBBB1-E916-471C-83C9-ABE85B42AC26}" destId="{94E9EF1A-1D07-4210-9402-6C559E90358A}" srcOrd="0" destOrd="0" presId="urn:microsoft.com/office/officeart/2016/7/layout/BasicLinearProcessNumbered#1"/>
    <dgm:cxn modelId="{CBD31B8E-CB23-4FA8-93FE-5BB4814BBB0B}" type="presOf" srcId="{2804F27C-9BA9-4D07-AB02-74BE7DFA2C0E}" destId="{3CBA3CC0-D70A-4B98-9329-64604EDF25F0}" srcOrd="0" destOrd="0" presId="urn:microsoft.com/office/officeart/2016/7/layout/BasicLinearProcessNumbered#1"/>
    <dgm:cxn modelId="{B936AD9E-CABE-45D9-A9C6-0AB8D391B180}" type="presOf" srcId="{367DB19F-880C-4BBA-92DD-DF31489EBC1D}" destId="{DA62E001-9CD2-4D18-B422-BAF2BB911834}" srcOrd="0" destOrd="0" presId="urn:microsoft.com/office/officeart/2016/7/layout/BasicLinearProcessNumbered#1"/>
    <dgm:cxn modelId="{13DA28A6-F0FA-40FD-BC18-9E820A91C27D}" type="presOf" srcId="{367DB19F-880C-4BBA-92DD-DF31489EBC1D}" destId="{1E027B24-964B-4318-94DE-DA46ABCC385A}" srcOrd="1" destOrd="0" presId="urn:microsoft.com/office/officeart/2016/7/layout/BasicLinearProcessNumbered#1"/>
    <dgm:cxn modelId="{B3F19EC2-A372-4EC3-BFE0-C62FFDFE3DF6}" srcId="{D0F07F19-1F50-4B42-A7A0-278DF9D25BB1}" destId="{2EE95FC5-CD6B-4A50-9262-DC414E16C3EA}" srcOrd="0" destOrd="0" parTransId="{75374347-884B-4721-8CFF-DF080F5B1C79}" sibTransId="{C99EBBB1-E916-471C-83C9-ABE85B42AC26}"/>
    <dgm:cxn modelId="{40F5D2CB-DECC-41AF-8388-AD6EA6907126}" type="presOf" srcId="{6BD5265A-8333-420D-BDB2-65F10B3EBD76}" destId="{DAC041B6-6570-477A-B4C1-5CB7E0EFE0DC}" srcOrd="0" destOrd="0" presId="urn:microsoft.com/office/officeart/2016/7/layout/BasicLinearProcessNumbered#1"/>
    <dgm:cxn modelId="{914FACD2-336A-4471-9E99-312B3F8EAB04}" srcId="{D0F07F19-1F50-4B42-A7A0-278DF9D25BB1}" destId="{F05611F0-8256-4954-B6CB-ED6B4F2DD397}" srcOrd="2" destOrd="0" parTransId="{CD7328D6-9FAE-4506-9BDB-E06A571EC1D4}" sibTransId="{6BD5265A-8333-420D-BDB2-65F10B3EBD76}"/>
    <dgm:cxn modelId="{40CCC9E3-44E6-462B-900C-44AC8FC352F3}" type="presOf" srcId="{4E39967D-43EF-4F15-814A-2F491D900D43}" destId="{FEC87D35-FF68-4830-9865-7026502B7734}" srcOrd="0" destOrd="0" presId="urn:microsoft.com/office/officeart/2016/7/layout/BasicLinearProcessNumbered#1"/>
    <dgm:cxn modelId="{B07163E8-ADEC-492A-8F07-7E5786AB23AE}" srcId="{D0F07F19-1F50-4B42-A7A0-278DF9D25BB1}" destId="{140952D0-0E1D-4F48-9F16-53581487CFA0}" srcOrd="4" destOrd="0" parTransId="{790C446F-6917-41E7-BE01-7AFE2676D505}" sibTransId="{2804F27C-9BA9-4D07-AB02-74BE7DFA2C0E}"/>
    <dgm:cxn modelId="{D0999FEB-3F13-4B99-8767-7340A2A83933}" type="presOf" srcId="{22625139-F93A-4F3F-A7AA-4923A01AEDF3}" destId="{83253AE2-89B5-4ADC-817A-FEF4E0BC4B49}" srcOrd="0" destOrd="0" presId="urn:microsoft.com/office/officeart/2016/7/layout/BasicLinearProcessNumbered#1"/>
    <dgm:cxn modelId="{E061BDEB-384B-4165-AF47-0D2CE9C70384}" type="presOf" srcId="{C2F8C7F7-44C4-414A-BCCD-56E91DD0A777}" destId="{9CC4D03B-B44B-4A64-A041-4758701F1C59}" srcOrd="1" destOrd="0" presId="urn:microsoft.com/office/officeart/2016/7/layout/BasicLinearProcessNumbered#1"/>
    <dgm:cxn modelId="{FC7721F0-429B-4CE7-BE98-C2F3C41FE9C7}" srcId="{D0F07F19-1F50-4B42-A7A0-278DF9D25BB1}" destId="{22625139-F93A-4F3F-A7AA-4923A01AEDF3}" srcOrd="3" destOrd="0" parTransId="{F549A0EB-6BE9-4749-8336-B02A279AE302}" sibTransId="{A8E2FA08-4DD4-4654-A85D-9A99162D6201}"/>
    <dgm:cxn modelId="{AA8D05FB-9100-4045-A3F1-F84AF26E876C}" type="presOf" srcId="{C86F0F46-94AE-4CD3-BA1B-8132696C73D5}" destId="{BFECBB09-9B70-4921-BC23-CE1F04C76C0B}" srcOrd="0" destOrd="0" presId="urn:microsoft.com/office/officeart/2016/7/layout/BasicLinearProcessNumbered#1"/>
    <dgm:cxn modelId="{27E5EDFC-7359-48F6-8E3F-270CF15B8D2C}" type="presOf" srcId="{140952D0-0E1D-4F48-9F16-53581487CFA0}" destId="{64EF213D-B16C-4AC2-8183-B62F7FC17277}" srcOrd="1" destOrd="0" presId="urn:microsoft.com/office/officeart/2016/7/layout/BasicLinearProcessNumbered#1"/>
    <dgm:cxn modelId="{B5FABEA6-FE83-4DC3-A3AB-25B621203785}" type="presParOf" srcId="{C09B749D-9CF7-492C-B341-D9553818451B}" destId="{8EEF3829-836D-4E60-A9BC-8F0AD18883EE}" srcOrd="0" destOrd="0" presId="urn:microsoft.com/office/officeart/2016/7/layout/BasicLinearProcessNumbered#1"/>
    <dgm:cxn modelId="{E8C71572-9F0A-4ED2-BA52-A961EB56A76C}" type="presParOf" srcId="{8EEF3829-836D-4E60-A9BC-8F0AD18883EE}" destId="{5947A689-FC4A-4FDF-BDDD-890A8474DEF9}" srcOrd="0" destOrd="0" presId="urn:microsoft.com/office/officeart/2016/7/layout/BasicLinearProcessNumbered#1"/>
    <dgm:cxn modelId="{67C04E6E-4316-4DC8-9615-DBC47E4DDF35}" type="presParOf" srcId="{8EEF3829-836D-4E60-A9BC-8F0AD18883EE}" destId="{94E9EF1A-1D07-4210-9402-6C559E90358A}" srcOrd="1" destOrd="0" presId="urn:microsoft.com/office/officeart/2016/7/layout/BasicLinearProcessNumbered#1"/>
    <dgm:cxn modelId="{003FA2D7-FBDD-45A5-BDB1-BBCD5557649A}" type="presParOf" srcId="{8EEF3829-836D-4E60-A9BC-8F0AD18883EE}" destId="{B9E74D06-8974-46A7-BDE8-CAC0846523DB}" srcOrd="2" destOrd="0" presId="urn:microsoft.com/office/officeart/2016/7/layout/BasicLinearProcessNumbered#1"/>
    <dgm:cxn modelId="{3E9A9986-48DD-4CC7-91FE-1707EBC7E65A}" type="presParOf" srcId="{8EEF3829-836D-4E60-A9BC-8F0AD18883EE}" destId="{815671D8-22AE-4967-8461-EBC1C9F97F94}" srcOrd="3" destOrd="0" presId="urn:microsoft.com/office/officeart/2016/7/layout/BasicLinearProcessNumbered#1"/>
    <dgm:cxn modelId="{2711AD4E-AE27-4FCF-8A6A-77C0EB08E796}" type="presParOf" srcId="{C09B749D-9CF7-492C-B341-D9553818451B}" destId="{4345A606-3100-40DC-847D-F26F8DFFB0A4}" srcOrd="1" destOrd="0" presId="urn:microsoft.com/office/officeart/2016/7/layout/BasicLinearProcessNumbered#1"/>
    <dgm:cxn modelId="{BA102071-9445-433A-AA0C-1C0B013D5A1A}" type="presParOf" srcId="{C09B749D-9CF7-492C-B341-D9553818451B}" destId="{E55DBF13-A187-485E-9C10-E12AAB017ED1}" srcOrd="2" destOrd="0" presId="urn:microsoft.com/office/officeart/2016/7/layout/BasicLinearProcessNumbered#1"/>
    <dgm:cxn modelId="{8F87FF71-2C6D-438A-882D-D5A09303F02F}" type="presParOf" srcId="{E55DBF13-A187-485E-9C10-E12AAB017ED1}" destId="{DA62E001-9CD2-4D18-B422-BAF2BB911834}" srcOrd="0" destOrd="0" presId="urn:microsoft.com/office/officeart/2016/7/layout/BasicLinearProcessNumbered#1"/>
    <dgm:cxn modelId="{D93607B3-D9D1-49C3-AAD1-68E011ED2D04}" type="presParOf" srcId="{E55DBF13-A187-485E-9C10-E12AAB017ED1}" destId="{BFECBB09-9B70-4921-BC23-CE1F04C76C0B}" srcOrd="1" destOrd="0" presId="urn:microsoft.com/office/officeart/2016/7/layout/BasicLinearProcessNumbered#1"/>
    <dgm:cxn modelId="{DCD32BBB-16AD-4C9B-9EF7-5DE8799411CE}" type="presParOf" srcId="{E55DBF13-A187-485E-9C10-E12AAB017ED1}" destId="{1639E033-D421-4802-9384-35F00E42F4A1}" srcOrd="2" destOrd="0" presId="urn:microsoft.com/office/officeart/2016/7/layout/BasicLinearProcessNumbered#1"/>
    <dgm:cxn modelId="{4AA19E98-FF3F-4693-BDB8-3CD4AB8B0537}" type="presParOf" srcId="{E55DBF13-A187-485E-9C10-E12AAB017ED1}" destId="{1E027B24-964B-4318-94DE-DA46ABCC385A}" srcOrd="3" destOrd="0" presId="urn:microsoft.com/office/officeart/2016/7/layout/BasicLinearProcessNumbered#1"/>
    <dgm:cxn modelId="{CF9A71C8-D85C-46E2-9C0E-067AC29091EC}" type="presParOf" srcId="{C09B749D-9CF7-492C-B341-D9553818451B}" destId="{FD64576A-6A7F-4BBC-9291-D3D7B4718FCB}" srcOrd="3" destOrd="0" presId="urn:microsoft.com/office/officeart/2016/7/layout/BasicLinearProcessNumbered#1"/>
    <dgm:cxn modelId="{71DE8450-1714-444C-A82B-015776242CCF}" type="presParOf" srcId="{C09B749D-9CF7-492C-B341-D9553818451B}" destId="{9D438F26-CD1B-4D67-AF02-B4D0BD99464E}" srcOrd="4" destOrd="0" presId="urn:microsoft.com/office/officeart/2016/7/layout/BasicLinearProcessNumbered#1"/>
    <dgm:cxn modelId="{5C537732-B693-4D12-B5ED-85D7EFE25956}" type="presParOf" srcId="{9D438F26-CD1B-4D67-AF02-B4D0BD99464E}" destId="{5C8F9B26-840A-4F96-8D27-2D7E00511C9A}" srcOrd="0" destOrd="0" presId="urn:microsoft.com/office/officeart/2016/7/layout/BasicLinearProcessNumbered#1"/>
    <dgm:cxn modelId="{A7EE3BFC-F03A-45E6-B212-83404EE12240}" type="presParOf" srcId="{9D438F26-CD1B-4D67-AF02-B4D0BD99464E}" destId="{DAC041B6-6570-477A-B4C1-5CB7E0EFE0DC}" srcOrd="1" destOrd="0" presId="urn:microsoft.com/office/officeart/2016/7/layout/BasicLinearProcessNumbered#1"/>
    <dgm:cxn modelId="{5F897C40-4F74-425D-8ECE-E06A106892E5}" type="presParOf" srcId="{9D438F26-CD1B-4D67-AF02-B4D0BD99464E}" destId="{F8ADDB2A-2689-4ACF-8222-B372EB5C8D35}" srcOrd="2" destOrd="0" presId="urn:microsoft.com/office/officeart/2016/7/layout/BasicLinearProcessNumbered#1"/>
    <dgm:cxn modelId="{B161A182-985E-47E7-B65C-F6AD87BFA0F7}" type="presParOf" srcId="{9D438F26-CD1B-4D67-AF02-B4D0BD99464E}" destId="{36EB2DDF-B510-4B3C-AF9A-757E14A78E4D}" srcOrd="3" destOrd="0" presId="urn:microsoft.com/office/officeart/2016/7/layout/BasicLinearProcessNumbered#1"/>
    <dgm:cxn modelId="{FDEB4A67-6531-4467-87D6-1AE9F901F051}" type="presParOf" srcId="{C09B749D-9CF7-492C-B341-D9553818451B}" destId="{8BDDBF6E-ECE6-4E6A-B0D3-17197BA824D3}" srcOrd="5" destOrd="0" presId="urn:microsoft.com/office/officeart/2016/7/layout/BasicLinearProcessNumbered#1"/>
    <dgm:cxn modelId="{5792E72B-E132-444A-BAAD-0F2F78F0396C}" type="presParOf" srcId="{C09B749D-9CF7-492C-B341-D9553818451B}" destId="{5419C900-3474-4480-82CB-923AF8027A48}" srcOrd="6" destOrd="0" presId="urn:microsoft.com/office/officeart/2016/7/layout/BasicLinearProcessNumbered#1"/>
    <dgm:cxn modelId="{9985658F-827E-4C3E-901A-BB8B62931A97}" type="presParOf" srcId="{5419C900-3474-4480-82CB-923AF8027A48}" destId="{83253AE2-89B5-4ADC-817A-FEF4E0BC4B49}" srcOrd="0" destOrd="0" presId="urn:microsoft.com/office/officeart/2016/7/layout/BasicLinearProcessNumbered#1"/>
    <dgm:cxn modelId="{48A7D195-BEC4-4325-8BFF-25B8CA13DC53}" type="presParOf" srcId="{5419C900-3474-4480-82CB-923AF8027A48}" destId="{82EE2C17-F664-4616-8F76-97637F08E124}" srcOrd="1" destOrd="0" presId="urn:microsoft.com/office/officeart/2016/7/layout/BasicLinearProcessNumbered#1"/>
    <dgm:cxn modelId="{DFA21DE9-D23E-4AEC-984F-38954304B882}" type="presParOf" srcId="{5419C900-3474-4480-82CB-923AF8027A48}" destId="{96383FDE-483E-4E6D-B151-4FC41C065094}" srcOrd="2" destOrd="0" presId="urn:microsoft.com/office/officeart/2016/7/layout/BasicLinearProcessNumbered#1"/>
    <dgm:cxn modelId="{110189D1-9E6B-4E0C-8667-C0A3012E8A84}" type="presParOf" srcId="{5419C900-3474-4480-82CB-923AF8027A48}" destId="{BBF86657-8EAE-46E6-B25A-D2056AE50973}" srcOrd="3" destOrd="0" presId="urn:microsoft.com/office/officeart/2016/7/layout/BasicLinearProcessNumbered#1"/>
    <dgm:cxn modelId="{6F4652E6-670E-47E1-8BB6-F10FC0002FE5}" type="presParOf" srcId="{C09B749D-9CF7-492C-B341-D9553818451B}" destId="{8DC76FCE-F8A0-43BB-94B0-26867DA9F629}" srcOrd="7" destOrd="0" presId="urn:microsoft.com/office/officeart/2016/7/layout/BasicLinearProcessNumbered#1"/>
    <dgm:cxn modelId="{952C4F1E-455C-44B2-8633-E11FFDA1CF16}" type="presParOf" srcId="{C09B749D-9CF7-492C-B341-D9553818451B}" destId="{46746BF8-8C13-403D-B74A-6BA79A7FA811}" srcOrd="8" destOrd="0" presId="urn:microsoft.com/office/officeart/2016/7/layout/BasicLinearProcessNumbered#1"/>
    <dgm:cxn modelId="{199291F3-CB47-4BB7-8551-CC7D94A62A3D}" type="presParOf" srcId="{46746BF8-8C13-403D-B74A-6BA79A7FA811}" destId="{7ACBA089-E576-4FF4-865F-C3BBF7659A23}" srcOrd="0" destOrd="0" presId="urn:microsoft.com/office/officeart/2016/7/layout/BasicLinearProcessNumbered#1"/>
    <dgm:cxn modelId="{14456339-3232-4F27-8745-6AE7ED279122}" type="presParOf" srcId="{46746BF8-8C13-403D-B74A-6BA79A7FA811}" destId="{3CBA3CC0-D70A-4B98-9329-64604EDF25F0}" srcOrd="1" destOrd="0" presId="urn:microsoft.com/office/officeart/2016/7/layout/BasicLinearProcessNumbered#1"/>
    <dgm:cxn modelId="{A8938D10-3458-4190-A261-C341522970A2}" type="presParOf" srcId="{46746BF8-8C13-403D-B74A-6BA79A7FA811}" destId="{5BE72261-3EB3-4585-8739-2FFBAED12B80}" srcOrd="2" destOrd="0" presId="urn:microsoft.com/office/officeart/2016/7/layout/BasicLinearProcessNumbered#1"/>
    <dgm:cxn modelId="{C1F113A0-9F7B-4396-8E1F-EC384DF862FF}" type="presParOf" srcId="{46746BF8-8C13-403D-B74A-6BA79A7FA811}" destId="{64EF213D-B16C-4AC2-8183-B62F7FC17277}" srcOrd="3" destOrd="0" presId="urn:microsoft.com/office/officeart/2016/7/layout/BasicLinearProcessNumbered#1"/>
    <dgm:cxn modelId="{4131D598-AA25-4B7C-AFA7-9029885EA773}" type="presParOf" srcId="{C09B749D-9CF7-492C-B341-D9553818451B}" destId="{5104EC6E-10DA-48BE-A121-0D66CB60A3C3}" srcOrd="9" destOrd="0" presId="urn:microsoft.com/office/officeart/2016/7/layout/BasicLinearProcessNumbered#1"/>
    <dgm:cxn modelId="{BE67DCDF-2356-4D88-99B3-83434EDCF878}" type="presParOf" srcId="{C09B749D-9CF7-492C-B341-D9553818451B}" destId="{A0A34020-1B08-49AD-AD60-D2002D7C7E0A}" srcOrd="10" destOrd="0" presId="urn:microsoft.com/office/officeart/2016/7/layout/BasicLinearProcessNumbered#1"/>
    <dgm:cxn modelId="{7647E02E-AFDE-4458-BBF1-C11FE2DBD1C6}" type="presParOf" srcId="{A0A34020-1B08-49AD-AD60-D2002D7C7E0A}" destId="{5F8AA2D1-7ADE-4FAB-AB73-E999EB93EDA0}" srcOrd="0" destOrd="0" presId="urn:microsoft.com/office/officeart/2016/7/layout/BasicLinearProcessNumbered#1"/>
    <dgm:cxn modelId="{948C3455-F5CB-4096-AEED-6BBC191AA5B8}" type="presParOf" srcId="{A0A34020-1B08-49AD-AD60-D2002D7C7E0A}" destId="{FEC87D35-FF68-4830-9865-7026502B7734}" srcOrd="1" destOrd="0" presId="urn:microsoft.com/office/officeart/2016/7/layout/BasicLinearProcessNumbered#1"/>
    <dgm:cxn modelId="{012855BB-F5B9-4D56-90E8-9EFFB3D195DD}" type="presParOf" srcId="{A0A34020-1B08-49AD-AD60-D2002D7C7E0A}" destId="{F57AF353-CCB4-4030-9EEE-1DC7B4B0CC7D}" srcOrd="2" destOrd="0" presId="urn:microsoft.com/office/officeart/2016/7/layout/BasicLinearProcessNumbered#1"/>
    <dgm:cxn modelId="{4E5AA3F4-3105-458B-AFF9-4DE384A7EEAB}" type="presParOf" srcId="{A0A34020-1B08-49AD-AD60-D2002D7C7E0A}" destId="{9CC4D03B-B44B-4A64-A041-4758701F1C59}" srcOrd="3" destOrd="0" presId="urn:microsoft.com/office/officeart/2016/7/layout/BasicLinearProcessNumbere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143473-BD11-445F-88FE-9A06CEFD59D6}"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9A82E907-0517-4D01-AC4E-183AE484305F}">
      <dgm:prSet/>
      <dgm:spPr/>
      <dgm:t>
        <a:bodyPr/>
        <a:lstStyle/>
        <a:p>
          <a:r>
            <a:rPr lang="en-US" dirty="0"/>
            <a:t>A record may only be withheld in its entirety if the agency determines that the record cannot be reasonably redacted. </a:t>
          </a:r>
        </a:p>
      </dgm:t>
    </dgm:pt>
    <dgm:pt modelId="{4C943460-129B-4EB9-9AC1-B977774D7437}" type="parTrans" cxnId="{1DF7B5E5-AE0B-4209-A82F-45A95CEBCB58}">
      <dgm:prSet/>
      <dgm:spPr/>
      <dgm:t>
        <a:bodyPr/>
        <a:lstStyle/>
        <a:p>
          <a:endParaRPr lang="en-US"/>
        </a:p>
      </dgm:t>
    </dgm:pt>
    <dgm:pt modelId="{3533E4D8-7A76-4B7A-BD97-489CD9F634F0}" type="sibTrans" cxnId="{1DF7B5E5-AE0B-4209-A82F-45A95CEBCB58}">
      <dgm:prSet/>
      <dgm:spPr/>
      <dgm:t>
        <a:bodyPr/>
        <a:lstStyle/>
        <a:p>
          <a:endParaRPr lang="en-US"/>
        </a:p>
      </dgm:t>
    </dgm:pt>
    <dgm:pt modelId="{7D1858B1-FC79-49E9-B645-38A08D3E15EC}">
      <dgm:prSet/>
      <dgm:spPr/>
      <dgm:t>
        <a:bodyPr/>
        <a:lstStyle/>
        <a:p>
          <a:r>
            <a:rPr lang="en-US" i="1" dirty="0"/>
            <a:t>e.g.</a:t>
          </a:r>
          <a:r>
            <a:rPr lang="en-US" dirty="0"/>
            <a:t>, document may contain parts that are protected by a privilege, and parts that are not protected – the existence of the privileged parts cannot be used to justify withholding the non-privileged portions if reasonable redaction is possible.</a:t>
          </a:r>
        </a:p>
      </dgm:t>
    </dgm:pt>
    <dgm:pt modelId="{EB6B84F4-96FC-4911-AE67-6912B44C1186}" type="parTrans" cxnId="{D1A85738-83C3-47BF-A9BF-A859DDC6B9D0}">
      <dgm:prSet/>
      <dgm:spPr/>
      <dgm:t>
        <a:bodyPr/>
        <a:lstStyle/>
        <a:p>
          <a:endParaRPr lang="en-US"/>
        </a:p>
      </dgm:t>
    </dgm:pt>
    <dgm:pt modelId="{5CC14A21-4816-408A-BA1B-B022560EB1F5}" type="sibTrans" cxnId="{D1A85738-83C3-47BF-A9BF-A859DDC6B9D0}">
      <dgm:prSet/>
      <dgm:spPr/>
      <dgm:t>
        <a:bodyPr/>
        <a:lstStyle/>
        <a:p>
          <a:endParaRPr lang="en-US"/>
        </a:p>
      </dgm:t>
    </dgm:pt>
    <dgm:pt modelId="{31F06F24-2952-304B-B17D-46074DE82F6A}" type="pres">
      <dgm:prSet presAssocID="{13143473-BD11-445F-88FE-9A06CEFD59D6}" presName="hierChild1" presStyleCnt="0">
        <dgm:presLayoutVars>
          <dgm:chPref val="1"/>
          <dgm:dir/>
          <dgm:animOne val="branch"/>
          <dgm:animLvl val="lvl"/>
          <dgm:resizeHandles/>
        </dgm:presLayoutVars>
      </dgm:prSet>
      <dgm:spPr/>
    </dgm:pt>
    <dgm:pt modelId="{5FFC6F55-6B06-464C-BE9F-CC24FFADC603}" type="pres">
      <dgm:prSet presAssocID="{9A82E907-0517-4D01-AC4E-183AE484305F}" presName="hierRoot1" presStyleCnt="0"/>
      <dgm:spPr/>
    </dgm:pt>
    <dgm:pt modelId="{8788D3CC-8690-244B-B7DA-CC2347790B5C}" type="pres">
      <dgm:prSet presAssocID="{9A82E907-0517-4D01-AC4E-183AE484305F}" presName="composite" presStyleCnt="0"/>
      <dgm:spPr/>
    </dgm:pt>
    <dgm:pt modelId="{55A0F396-271C-F340-8C25-A4D8C94FE4E9}" type="pres">
      <dgm:prSet presAssocID="{9A82E907-0517-4D01-AC4E-183AE484305F}" presName="background" presStyleLbl="node0" presStyleIdx="0" presStyleCnt="2"/>
      <dgm:spPr/>
    </dgm:pt>
    <dgm:pt modelId="{471AD7C7-02CA-304B-A1F9-916EC8CF084C}" type="pres">
      <dgm:prSet presAssocID="{9A82E907-0517-4D01-AC4E-183AE484305F}" presName="text" presStyleLbl="fgAcc0" presStyleIdx="0" presStyleCnt="2">
        <dgm:presLayoutVars>
          <dgm:chPref val="3"/>
        </dgm:presLayoutVars>
      </dgm:prSet>
      <dgm:spPr/>
    </dgm:pt>
    <dgm:pt modelId="{3B440435-F50D-4246-870C-82C863C6F382}" type="pres">
      <dgm:prSet presAssocID="{9A82E907-0517-4D01-AC4E-183AE484305F}" presName="hierChild2" presStyleCnt="0"/>
      <dgm:spPr/>
    </dgm:pt>
    <dgm:pt modelId="{A328A534-AA58-A84C-863B-8BA16089C464}" type="pres">
      <dgm:prSet presAssocID="{7D1858B1-FC79-49E9-B645-38A08D3E15EC}" presName="hierRoot1" presStyleCnt="0"/>
      <dgm:spPr/>
    </dgm:pt>
    <dgm:pt modelId="{402AD473-5320-8640-B204-F56ECFE3AC5D}" type="pres">
      <dgm:prSet presAssocID="{7D1858B1-FC79-49E9-B645-38A08D3E15EC}" presName="composite" presStyleCnt="0"/>
      <dgm:spPr/>
    </dgm:pt>
    <dgm:pt modelId="{89983EDE-A1F5-AA44-B7C7-AA5DF1B86746}" type="pres">
      <dgm:prSet presAssocID="{7D1858B1-FC79-49E9-B645-38A08D3E15EC}" presName="background" presStyleLbl="node0" presStyleIdx="1" presStyleCnt="2"/>
      <dgm:spPr/>
    </dgm:pt>
    <dgm:pt modelId="{0A6271F7-7189-7440-83E7-CBCAA0AB0386}" type="pres">
      <dgm:prSet presAssocID="{7D1858B1-FC79-49E9-B645-38A08D3E15EC}" presName="text" presStyleLbl="fgAcc0" presStyleIdx="1" presStyleCnt="2">
        <dgm:presLayoutVars>
          <dgm:chPref val="3"/>
        </dgm:presLayoutVars>
      </dgm:prSet>
      <dgm:spPr/>
    </dgm:pt>
    <dgm:pt modelId="{1843AB0B-F98E-0F42-A992-E2727893ACA1}" type="pres">
      <dgm:prSet presAssocID="{7D1858B1-FC79-49E9-B645-38A08D3E15EC}" presName="hierChild2" presStyleCnt="0"/>
      <dgm:spPr/>
    </dgm:pt>
  </dgm:ptLst>
  <dgm:cxnLst>
    <dgm:cxn modelId="{3A95971F-57FA-2846-B31E-309E58018F29}" type="presOf" srcId="{9A82E907-0517-4D01-AC4E-183AE484305F}" destId="{471AD7C7-02CA-304B-A1F9-916EC8CF084C}" srcOrd="0" destOrd="0" presId="urn:microsoft.com/office/officeart/2005/8/layout/hierarchy1"/>
    <dgm:cxn modelId="{D1A85738-83C3-47BF-A9BF-A859DDC6B9D0}" srcId="{13143473-BD11-445F-88FE-9A06CEFD59D6}" destId="{7D1858B1-FC79-49E9-B645-38A08D3E15EC}" srcOrd="1" destOrd="0" parTransId="{EB6B84F4-96FC-4911-AE67-6912B44C1186}" sibTransId="{5CC14A21-4816-408A-BA1B-B022560EB1F5}"/>
    <dgm:cxn modelId="{A8610788-2D11-BB44-9C97-9146C4FC97F5}" type="presOf" srcId="{7D1858B1-FC79-49E9-B645-38A08D3E15EC}" destId="{0A6271F7-7189-7440-83E7-CBCAA0AB0386}" srcOrd="0" destOrd="0" presId="urn:microsoft.com/office/officeart/2005/8/layout/hierarchy1"/>
    <dgm:cxn modelId="{1DF7B5E5-AE0B-4209-A82F-45A95CEBCB58}" srcId="{13143473-BD11-445F-88FE-9A06CEFD59D6}" destId="{9A82E907-0517-4D01-AC4E-183AE484305F}" srcOrd="0" destOrd="0" parTransId="{4C943460-129B-4EB9-9AC1-B977774D7437}" sibTransId="{3533E4D8-7A76-4B7A-BD97-489CD9F634F0}"/>
    <dgm:cxn modelId="{836372F1-3F93-9147-A9EA-DD56AC415DFC}" type="presOf" srcId="{13143473-BD11-445F-88FE-9A06CEFD59D6}" destId="{31F06F24-2952-304B-B17D-46074DE82F6A}" srcOrd="0" destOrd="0" presId="urn:microsoft.com/office/officeart/2005/8/layout/hierarchy1"/>
    <dgm:cxn modelId="{771536BD-5505-244B-99E5-F5DC8B60730B}" type="presParOf" srcId="{31F06F24-2952-304B-B17D-46074DE82F6A}" destId="{5FFC6F55-6B06-464C-BE9F-CC24FFADC603}" srcOrd="0" destOrd="0" presId="urn:microsoft.com/office/officeart/2005/8/layout/hierarchy1"/>
    <dgm:cxn modelId="{3C9470FB-38E7-A543-94C6-09DABCE0AB1F}" type="presParOf" srcId="{5FFC6F55-6B06-464C-BE9F-CC24FFADC603}" destId="{8788D3CC-8690-244B-B7DA-CC2347790B5C}" srcOrd="0" destOrd="0" presId="urn:microsoft.com/office/officeart/2005/8/layout/hierarchy1"/>
    <dgm:cxn modelId="{6F1E1B25-DC9D-A444-8DA7-4556AEFD7827}" type="presParOf" srcId="{8788D3CC-8690-244B-B7DA-CC2347790B5C}" destId="{55A0F396-271C-F340-8C25-A4D8C94FE4E9}" srcOrd="0" destOrd="0" presId="urn:microsoft.com/office/officeart/2005/8/layout/hierarchy1"/>
    <dgm:cxn modelId="{36E85BD7-E06A-014E-B6FE-67CF1B91FD31}" type="presParOf" srcId="{8788D3CC-8690-244B-B7DA-CC2347790B5C}" destId="{471AD7C7-02CA-304B-A1F9-916EC8CF084C}" srcOrd="1" destOrd="0" presId="urn:microsoft.com/office/officeart/2005/8/layout/hierarchy1"/>
    <dgm:cxn modelId="{7889446E-3BED-474E-8839-DDB0990F25C3}" type="presParOf" srcId="{5FFC6F55-6B06-464C-BE9F-CC24FFADC603}" destId="{3B440435-F50D-4246-870C-82C863C6F382}" srcOrd="1" destOrd="0" presId="urn:microsoft.com/office/officeart/2005/8/layout/hierarchy1"/>
    <dgm:cxn modelId="{F920D058-B896-3345-BD48-6FF0C31AAFBC}" type="presParOf" srcId="{31F06F24-2952-304B-B17D-46074DE82F6A}" destId="{A328A534-AA58-A84C-863B-8BA16089C464}" srcOrd="1" destOrd="0" presId="urn:microsoft.com/office/officeart/2005/8/layout/hierarchy1"/>
    <dgm:cxn modelId="{034B7B42-D3AD-7049-96F4-DF91FB3C537D}" type="presParOf" srcId="{A328A534-AA58-A84C-863B-8BA16089C464}" destId="{402AD473-5320-8640-B204-F56ECFE3AC5D}" srcOrd="0" destOrd="0" presId="urn:microsoft.com/office/officeart/2005/8/layout/hierarchy1"/>
    <dgm:cxn modelId="{EB66365C-F44A-EB4C-9415-8755428C9057}" type="presParOf" srcId="{402AD473-5320-8640-B204-F56ECFE3AC5D}" destId="{89983EDE-A1F5-AA44-B7C7-AA5DF1B86746}" srcOrd="0" destOrd="0" presId="urn:microsoft.com/office/officeart/2005/8/layout/hierarchy1"/>
    <dgm:cxn modelId="{B6BCD704-685B-BF4B-B5AC-1DC1DA7A40B2}" type="presParOf" srcId="{402AD473-5320-8640-B204-F56ECFE3AC5D}" destId="{0A6271F7-7189-7440-83E7-CBCAA0AB0386}" srcOrd="1" destOrd="0" presId="urn:microsoft.com/office/officeart/2005/8/layout/hierarchy1"/>
    <dgm:cxn modelId="{57B6550D-DC60-5848-A9A8-E9F03BBD1599}" type="presParOf" srcId="{A328A534-AA58-A84C-863B-8BA16089C464}" destId="{1843AB0B-F98E-0F42-A992-E2727893ACA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104802-7A36-4962-A13F-A404DE628822}"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4D617745-1E4F-4D52-BB0E-9886AD2EC922}">
      <dgm:prSet/>
      <dgm:spPr>
        <a:solidFill>
          <a:schemeClr val="tx1"/>
        </a:solidFill>
      </dgm:spPr>
      <dgm:t>
        <a:bodyPr/>
        <a:lstStyle/>
        <a:p>
          <a:r>
            <a:rPr lang="en-US" dirty="0"/>
            <a:t>1.  Am I withholding an entire record?</a:t>
          </a:r>
        </a:p>
      </dgm:t>
    </dgm:pt>
    <dgm:pt modelId="{8459B1D9-89AC-4CDC-A5E1-76017D21698B}" type="parTrans" cxnId="{CDC860C8-4DFE-4D20-A1FB-1B9024FE733A}">
      <dgm:prSet/>
      <dgm:spPr/>
      <dgm:t>
        <a:bodyPr/>
        <a:lstStyle/>
        <a:p>
          <a:endParaRPr lang="en-US"/>
        </a:p>
      </dgm:t>
    </dgm:pt>
    <dgm:pt modelId="{169E84FF-3D44-4F6B-9604-805FC9917B0E}" type="sibTrans" cxnId="{CDC860C8-4DFE-4D20-A1FB-1B9024FE733A}">
      <dgm:prSet/>
      <dgm:spPr/>
      <dgm:t>
        <a:bodyPr/>
        <a:lstStyle/>
        <a:p>
          <a:endParaRPr lang="en-US"/>
        </a:p>
      </dgm:t>
    </dgm:pt>
    <dgm:pt modelId="{AD34D812-6ACB-4F3E-BDD6-7D9EBECF971C}">
      <dgm:prSet/>
      <dgm:spPr>
        <a:solidFill>
          <a:srgbClr val="CE7242"/>
        </a:solidFill>
      </dgm:spPr>
      <dgm:t>
        <a:bodyPr/>
        <a:lstStyle/>
        <a:p>
          <a:r>
            <a:rPr lang="en-US" dirty="0"/>
            <a:t>2.  Are parts of the record </a:t>
          </a:r>
          <a:r>
            <a:rPr lang="en-US" u="sng" dirty="0"/>
            <a:t>not-exempt</a:t>
          </a:r>
          <a:r>
            <a:rPr lang="en-US" dirty="0"/>
            <a:t>?</a:t>
          </a:r>
        </a:p>
      </dgm:t>
    </dgm:pt>
    <dgm:pt modelId="{6038F0C3-11A9-4A56-B054-DD3D417C4F1C}" type="parTrans" cxnId="{A66943B2-2DDF-4862-BC9D-3B7AB49BEBBB}">
      <dgm:prSet/>
      <dgm:spPr/>
      <dgm:t>
        <a:bodyPr/>
        <a:lstStyle/>
        <a:p>
          <a:endParaRPr lang="en-US"/>
        </a:p>
      </dgm:t>
    </dgm:pt>
    <dgm:pt modelId="{1498BD32-43D3-4644-A996-5AB0745FA5A6}" type="sibTrans" cxnId="{A66943B2-2DDF-4862-BC9D-3B7AB49BEBBB}">
      <dgm:prSet/>
      <dgm:spPr/>
      <dgm:t>
        <a:bodyPr/>
        <a:lstStyle/>
        <a:p>
          <a:endParaRPr lang="en-US"/>
        </a:p>
      </dgm:t>
    </dgm:pt>
    <dgm:pt modelId="{13905F9F-69F1-4B97-815B-EE906C8A8B4B}">
      <dgm:prSet/>
      <dgm:spPr>
        <a:solidFill>
          <a:schemeClr val="bg1">
            <a:lumMod val="50000"/>
          </a:schemeClr>
        </a:solidFill>
      </dgm:spPr>
      <dgm:t>
        <a:bodyPr/>
        <a:lstStyle/>
        <a:p>
          <a:r>
            <a:rPr lang="en-US" dirty="0"/>
            <a:t>3.  If I remove the </a:t>
          </a:r>
          <a:r>
            <a:rPr lang="en-US" u="sng" dirty="0"/>
            <a:t>not-exempt</a:t>
          </a:r>
          <a:r>
            <a:rPr lang="en-US" dirty="0"/>
            <a:t> portions, is the document still legible?</a:t>
          </a:r>
        </a:p>
      </dgm:t>
    </dgm:pt>
    <dgm:pt modelId="{6D343DCF-234E-4ACE-9518-B32FB29377E8}" type="parTrans" cxnId="{9CD263F7-D873-4F41-8957-0BB281A3FEDC}">
      <dgm:prSet/>
      <dgm:spPr/>
      <dgm:t>
        <a:bodyPr/>
        <a:lstStyle/>
        <a:p>
          <a:endParaRPr lang="en-US"/>
        </a:p>
      </dgm:t>
    </dgm:pt>
    <dgm:pt modelId="{2325DFD3-DA95-49E3-A597-D8F706B1BD9B}" type="sibTrans" cxnId="{9CD263F7-D873-4F41-8957-0BB281A3FEDC}">
      <dgm:prSet/>
      <dgm:spPr/>
      <dgm:t>
        <a:bodyPr/>
        <a:lstStyle/>
        <a:p>
          <a:endParaRPr lang="en-US"/>
        </a:p>
      </dgm:t>
    </dgm:pt>
    <dgm:pt modelId="{F62B1AAA-871A-594C-9F91-119E070FCFF3}" type="pres">
      <dgm:prSet presAssocID="{D3104802-7A36-4962-A13F-A404DE628822}" presName="linear" presStyleCnt="0">
        <dgm:presLayoutVars>
          <dgm:animLvl val="lvl"/>
          <dgm:resizeHandles val="exact"/>
        </dgm:presLayoutVars>
      </dgm:prSet>
      <dgm:spPr/>
    </dgm:pt>
    <dgm:pt modelId="{7359193A-A071-0149-A888-10B4BEB5168E}" type="pres">
      <dgm:prSet presAssocID="{4D617745-1E4F-4D52-BB0E-9886AD2EC922}" presName="parentText" presStyleLbl="node1" presStyleIdx="0" presStyleCnt="3">
        <dgm:presLayoutVars>
          <dgm:chMax val="0"/>
          <dgm:bulletEnabled val="1"/>
        </dgm:presLayoutVars>
      </dgm:prSet>
      <dgm:spPr/>
    </dgm:pt>
    <dgm:pt modelId="{07A3E5F5-0DB9-2144-A105-33B1EE2529F2}" type="pres">
      <dgm:prSet presAssocID="{169E84FF-3D44-4F6B-9604-805FC9917B0E}" presName="spacer" presStyleCnt="0"/>
      <dgm:spPr/>
    </dgm:pt>
    <dgm:pt modelId="{3ADF86D3-398B-894E-A4A3-3B078E096C22}" type="pres">
      <dgm:prSet presAssocID="{AD34D812-6ACB-4F3E-BDD6-7D9EBECF971C}" presName="parentText" presStyleLbl="node1" presStyleIdx="1" presStyleCnt="3">
        <dgm:presLayoutVars>
          <dgm:chMax val="0"/>
          <dgm:bulletEnabled val="1"/>
        </dgm:presLayoutVars>
      </dgm:prSet>
      <dgm:spPr/>
    </dgm:pt>
    <dgm:pt modelId="{8FB43531-1725-1149-80F3-4F8B9CCDAE78}" type="pres">
      <dgm:prSet presAssocID="{1498BD32-43D3-4644-A996-5AB0745FA5A6}" presName="spacer" presStyleCnt="0"/>
      <dgm:spPr/>
    </dgm:pt>
    <dgm:pt modelId="{B6243F01-3F37-BE48-8104-4593A9CA8D13}" type="pres">
      <dgm:prSet presAssocID="{13905F9F-69F1-4B97-815B-EE906C8A8B4B}" presName="parentText" presStyleLbl="node1" presStyleIdx="2" presStyleCnt="3">
        <dgm:presLayoutVars>
          <dgm:chMax val="0"/>
          <dgm:bulletEnabled val="1"/>
        </dgm:presLayoutVars>
      </dgm:prSet>
      <dgm:spPr/>
    </dgm:pt>
  </dgm:ptLst>
  <dgm:cxnLst>
    <dgm:cxn modelId="{6AD51E5F-AB4B-114A-809D-4D1634A39B1F}" type="presOf" srcId="{13905F9F-69F1-4B97-815B-EE906C8A8B4B}" destId="{B6243F01-3F37-BE48-8104-4593A9CA8D13}" srcOrd="0" destOrd="0" presId="urn:microsoft.com/office/officeart/2005/8/layout/vList2"/>
    <dgm:cxn modelId="{481DFA84-B32C-E145-93DB-EFF36131DD87}" type="presOf" srcId="{4D617745-1E4F-4D52-BB0E-9886AD2EC922}" destId="{7359193A-A071-0149-A888-10B4BEB5168E}" srcOrd="0" destOrd="0" presId="urn:microsoft.com/office/officeart/2005/8/layout/vList2"/>
    <dgm:cxn modelId="{A66943B2-2DDF-4862-BC9D-3B7AB49BEBBB}" srcId="{D3104802-7A36-4962-A13F-A404DE628822}" destId="{AD34D812-6ACB-4F3E-BDD6-7D9EBECF971C}" srcOrd="1" destOrd="0" parTransId="{6038F0C3-11A9-4A56-B054-DD3D417C4F1C}" sibTransId="{1498BD32-43D3-4644-A996-5AB0745FA5A6}"/>
    <dgm:cxn modelId="{CDC860C8-4DFE-4D20-A1FB-1B9024FE733A}" srcId="{D3104802-7A36-4962-A13F-A404DE628822}" destId="{4D617745-1E4F-4D52-BB0E-9886AD2EC922}" srcOrd="0" destOrd="0" parTransId="{8459B1D9-89AC-4CDC-A5E1-76017D21698B}" sibTransId="{169E84FF-3D44-4F6B-9604-805FC9917B0E}"/>
    <dgm:cxn modelId="{6C56DACC-9C14-8140-82B8-6ACFA4F82E01}" type="presOf" srcId="{D3104802-7A36-4962-A13F-A404DE628822}" destId="{F62B1AAA-871A-594C-9F91-119E070FCFF3}" srcOrd="0" destOrd="0" presId="urn:microsoft.com/office/officeart/2005/8/layout/vList2"/>
    <dgm:cxn modelId="{42E02EEA-732D-C64F-AA17-5EA4FE9CCF84}" type="presOf" srcId="{AD34D812-6ACB-4F3E-BDD6-7D9EBECF971C}" destId="{3ADF86D3-398B-894E-A4A3-3B078E096C22}" srcOrd="0" destOrd="0" presId="urn:microsoft.com/office/officeart/2005/8/layout/vList2"/>
    <dgm:cxn modelId="{9CD263F7-D873-4F41-8957-0BB281A3FEDC}" srcId="{D3104802-7A36-4962-A13F-A404DE628822}" destId="{13905F9F-69F1-4B97-815B-EE906C8A8B4B}" srcOrd="2" destOrd="0" parTransId="{6D343DCF-234E-4ACE-9518-B32FB29377E8}" sibTransId="{2325DFD3-DA95-49E3-A597-D8F706B1BD9B}"/>
    <dgm:cxn modelId="{7B6AD153-05C5-BD43-994C-0FB77160B851}" type="presParOf" srcId="{F62B1AAA-871A-594C-9F91-119E070FCFF3}" destId="{7359193A-A071-0149-A888-10B4BEB5168E}" srcOrd="0" destOrd="0" presId="urn:microsoft.com/office/officeart/2005/8/layout/vList2"/>
    <dgm:cxn modelId="{854BFD29-4D33-4A43-89F9-B2586E8AADBC}" type="presParOf" srcId="{F62B1AAA-871A-594C-9F91-119E070FCFF3}" destId="{07A3E5F5-0DB9-2144-A105-33B1EE2529F2}" srcOrd="1" destOrd="0" presId="urn:microsoft.com/office/officeart/2005/8/layout/vList2"/>
    <dgm:cxn modelId="{9AB81278-A990-3D46-8955-93BB16FE3132}" type="presParOf" srcId="{F62B1AAA-871A-594C-9F91-119E070FCFF3}" destId="{3ADF86D3-398B-894E-A4A3-3B078E096C22}" srcOrd="2" destOrd="0" presId="urn:microsoft.com/office/officeart/2005/8/layout/vList2"/>
    <dgm:cxn modelId="{07833199-AE34-EF4B-8197-83268400AE06}" type="presParOf" srcId="{F62B1AAA-871A-594C-9F91-119E070FCFF3}" destId="{8FB43531-1725-1149-80F3-4F8B9CCDAE78}" srcOrd="3" destOrd="0" presId="urn:microsoft.com/office/officeart/2005/8/layout/vList2"/>
    <dgm:cxn modelId="{7CD93F5C-97B7-3241-8E3B-C76FF84BE652}" type="presParOf" srcId="{F62B1AAA-871A-594C-9F91-119E070FCFF3}" destId="{B6243F01-3F37-BE48-8104-4593A9CA8D1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2373DC-11B1-4708-92E2-E1B8EB8D76D8}" type="doc">
      <dgm:prSet loTypeId="urn:microsoft.com/office/officeart/2005/8/layout/list1" loCatId="list" qsTypeId="urn:microsoft.com/office/officeart/2005/8/quickstyle/simple1" qsCatId="simple" csTypeId="urn:microsoft.com/office/officeart/2005/8/colors/accent1_2" csCatId="accent1" phldr="1"/>
      <dgm:spPr/>
    </dgm:pt>
    <dgm:pt modelId="{7084B800-7E1D-4DA6-89C0-37EA52DDBCB8}">
      <dgm:prSet phldrT="[Text]" custT="1"/>
      <dgm:spPr/>
      <dgm:t>
        <a:bodyPr/>
        <a:lstStyle/>
        <a:p>
          <a:pPr algn="ctr"/>
          <a:r>
            <a:rPr lang="en-US" sz="2000" dirty="0"/>
            <a:t>Interfere with Investigation</a:t>
          </a:r>
          <a:endParaRPr lang="ru-RU" sz="2000"/>
        </a:p>
      </dgm:t>
    </dgm:pt>
    <dgm:pt modelId="{E459F664-A62C-4466-90D1-14D94F7456F9}" type="parTrans" cxnId="{D7BBB8C6-B60F-4050-B5C1-3F3A86AF4294}">
      <dgm:prSet/>
      <dgm:spPr/>
      <dgm:t>
        <a:bodyPr/>
        <a:lstStyle/>
        <a:p>
          <a:endParaRPr lang="ru-RU"/>
        </a:p>
      </dgm:t>
    </dgm:pt>
    <dgm:pt modelId="{29667D30-8073-4626-A65C-0442C9DA4455}" type="sibTrans" cxnId="{D7BBB8C6-B60F-4050-B5C1-3F3A86AF4294}">
      <dgm:prSet/>
      <dgm:spPr/>
      <dgm:t>
        <a:bodyPr/>
        <a:lstStyle/>
        <a:p>
          <a:endParaRPr lang="ru-RU"/>
        </a:p>
      </dgm:t>
    </dgm:pt>
    <dgm:pt modelId="{4786322A-3DB1-4B13-A039-9C2B4BD33902}">
      <dgm:prSet phldrT="[Text]" custT="1"/>
      <dgm:spPr/>
      <dgm:t>
        <a:bodyPr/>
        <a:lstStyle/>
        <a:p>
          <a:pPr algn="ctr"/>
          <a:r>
            <a:rPr lang="en-US" sz="2000" dirty="0"/>
            <a:t>Right to a Fair Trial</a:t>
          </a:r>
          <a:endParaRPr lang="ru-RU" sz="2000"/>
        </a:p>
      </dgm:t>
    </dgm:pt>
    <dgm:pt modelId="{4F3F2426-EA56-4F79-A02F-DE7A210D680D}" type="parTrans" cxnId="{07D1F65C-7C41-4EB6-A133-CA7F29791640}">
      <dgm:prSet/>
      <dgm:spPr/>
      <dgm:t>
        <a:bodyPr/>
        <a:lstStyle/>
        <a:p>
          <a:endParaRPr lang="ru-RU"/>
        </a:p>
      </dgm:t>
    </dgm:pt>
    <dgm:pt modelId="{7D0A801E-90E9-4D73-A31E-D58F04D3BBF2}" type="sibTrans" cxnId="{07D1F65C-7C41-4EB6-A133-CA7F29791640}">
      <dgm:prSet/>
      <dgm:spPr/>
      <dgm:t>
        <a:bodyPr/>
        <a:lstStyle/>
        <a:p>
          <a:endParaRPr lang="ru-RU"/>
        </a:p>
      </dgm:t>
    </dgm:pt>
    <dgm:pt modelId="{5A259F57-B5C4-40C5-939D-A7C21B16FB47}">
      <dgm:prSet phldrT="[Text]" custT="1"/>
      <dgm:spPr/>
      <dgm:t>
        <a:bodyPr/>
        <a:lstStyle/>
        <a:p>
          <a:pPr algn="ctr"/>
          <a:r>
            <a:rPr lang="en-US" sz="2000" dirty="0"/>
            <a:t>Personal Privacy</a:t>
          </a:r>
          <a:endParaRPr lang="ru-RU" sz="2000"/>
        </a:p>
      </dgm:t>
    </dgm:pt>
    <dgm:pt modelId="{E359194E-724D-4C60-BA35-9B441D11C55E}" type="parTrans" cxnId="{7865863E-1BC2-47AE-BBFB-F40F27A905AE}">
      <dgm:prSet/>
      <dgm:spPr/>
      <dgm:t>
        <a:bodyPr/>
        <a:lstStyle/>
        <a:p>
          <a:endParaRPr lang="ru-RU"/>
        </a:p>
      </dgm:t>
    </dgm:pt>
    <dgm:pt modelId="{57311651-50BE-4613-AB4F-1C634C257620}" type="sibTrans" cxnId="{7865863E-1BC2-47AE-BBFB-F40F27A905AE}">
      <dgm:prSet/>
      <dgm:spPr/>
      <dgm:t>
        <a:bodyPr/>
        <a:lstStyle/>
        <a:p>
          <a:endParaRPr lang="ru-RU"/>
        </a:p>
      </dgm:t>
    </dgm:pt>
    <dgm:pt modelId="{88A033FC-90E8-450A-9660-7C56FE44CF4B}" type="pres">
      <dgm:prSet presAssocID="{592373DC-11B1-4708-92E2-E1B8EB8D76D8}" presName="linear" presStyleCnt="0">
        <dgm:presLayoutVars>
          <dgm:dir/>
          <dgm:animLvl val="lvl"/>
          <dgm:resizeHandles val="exact"/>
        </dgm:presLayoutVars>
      </dgm:prSet>
      <dgm:spPr/>
    </dgm:pt>
    <dgm:pt modelId="{24B2535F-B64C-416D-866E-AB6126E4F4FD}" type="pres">
      <dgm:prSet presAssocID="{7084B800-7E1D-4DA6-89C0-37EA52DDBCB8}" presName="parentLin" presStyleCnt="0"/>
      <dgm:spPr/>
    </dgm:pt>
    <dgm:pt modelId="{6EC006A1-981A-4484-9234-228DCAD57AB2}" type="pres">
      <dgm:prSet presAssocID="{7084B800-7E1D-4DA6-89C0-37EA52DDBCB8}" presName="parentLeftMargin" presStyleLbl="node1" presStyleIdx="0" presStyleCnt="3"/>
      <dgm:spPr/>
    </dgm:pt>
    <dgm:pt modelId="{1A0AAFD3-A3A9-4B43-843A-7BA9D4FD5E56}" type="pres">
      <dgm:prSet presAssocID="{7084B800-7E1D-4DA6-89C0-37EA52DDBCB8}" presName="parentText" presStyleLbl="node1" presStyleIdx="0" presStyleCnt="3" custLinFactX="6709" custLinFactNeighborX="100000">
        <dgm:presLayoutVars>
          <dgm:chMax val="0"/>
          <dgm:bulletEnabled val="1"/>
        </dgm:presLayoutVars>
      </dgm:prSet>
      <dgm:spPr>
        <a:prstGeom prst="rect">
          <a:avLst/>
        </a:prstGeom>
      </dgm:spPr>
    </dgm:pt>
    <dgm:pt modelId="{CCBECD78-1F23-4EF1-982A-AA01E554543E}" type="pres">
      <dgm:prSet presAssocID="{7084B800-7E1D-4DA6-89C0-37EA52DDBCB8}" presName="negativeSpace" presStyleCnt="0"/>
      <dgm:spPr/>
    </dgm:pt>
    <dgm:pt modelId="{FD9FC1E3-1C41-4437-BE21-8D33D44C1C9E}" type="pres">
      <dgm:prSet presAssocID="{7084B800-7E1D-4DA6-89C0-37EA52DDBCB8}" presName="childText" presStyleLbl="conFgAcc1" presStyleIdx="0" presStyleCnt="3">
        <dgm:presLayoutVars>
          <dgm:bulletEnabled val="1"/>
        </dgm:presLayoutVars>
      </dgm:prSet>
      <dgm:spPr>
        <a:ln>
          <a:solidFill>
            <a:schemeClr val="tx2">
              <a:lumMod val="50000"/>
              <a:lumOff val="50000"/>
            </a:schemeClr>
          </a:solidFill>
        </a:ln>
      </dgm:spPr>
    </dgm:pt>
    <dgm:pt modelId="{924BC6CA-B5A9-4CBD-91CA-0E40F017D78C}" type="pres">
      <dgm:prSet presAssocID="{29667D30-8073-4626-A65C-0442C9DA4455}" presName="spaceBetweenRectangles" presStyleCnt="0"/>
      <dgm:spPr/>
    </dgm:pt>
    <dgm:pt modelId="{D554373D-02BB-456A-B513-6FD44C272B5C}" type="pres">
      <dgm:prSet presAssocID="{4786322A-3DB1-4B13-A039-9C2B4BD33902}" presName="parentLin" presStyleCnt="0"/>
      <dgm:spPr/>
    </dgm:pt>
    <dgm:pt modelId="{4F91F803-792A-4600-A80A-DA32582EF94A}" type="pres">
      <dgm:prSet presAssocID="{4786322A-3DB1-4B13-A039-9C2B4BD33902}" presName="parentLeftMargin" presStyleLbl="node1" presStyleIdx="0" presStyleCnt="3"/>
      <dgm:spPr/>
    </dgm:pt>
    <dgm:pt modelId="{5BD5B296-A642-4DF8-B899-35ED169DA216}" type="pres">
      <dgm:prSet presAssocID="{4786322A-3DB1-4B13-A039-9C2B4BD33902}" presName="parentText" presStyleLbl="node1" presStyleIdx="1" presStyleCnt="3" custLinFactX="6709" custLinFactNeighborX="100000">
        <dgm:presLayoutVars>
          <dgm:chMax val="0"/>
          <dgm:bulletEnabled val="1"/>
        </dgm:presLayoutVars>
      </dgm:prSet>
      <dgm:spPr>
        <a:prstGeom prst="rect">
          <a:avLst/>
        </a:prstGeom>
      </dgm:spPr>
    </dgm:pt>
    <dgm:pt modelId="{A4936A2D-4572-425F-9AAC-9798097747DD}" type="pres">
      <dgm:prSet presAssocID="{4786322A-3DB1-4B13-A039-9C2B4BD33902}" presName="negativeSpace" presStyleCnt="0"/>
      <dgm:spPr/>
    </dgm:pt>
    <dgm:pt modelId="{92C0B756-05A6-4040-AC91-4730345F5191}" type="pres">
      <dgm:prSet presAssocID="{4786322A-3DB1-4B13-A039-9C2B4BD33902}" presName="childText" presStyleLbl="conFgAcc1" presStyleIdx="1" presStyleCnt="3">
        <dgm:presLayoutVars>
          <dgm:bulletEnabled val="1"/>
        </dgm:presLayoutVars>
      </dgm:prSet>
      <dgm:spPr>
        <a:ln>
          <a:solidFill>
            <a:schemeClr val="tx2">
              <a:lumMod val="50000"/>
              <a:lumOff val="50000"/>
            </a:schemeClr>
          </a:solidFill>
        </a:ln>
      </dgm:spPr>
    </dgm:pt>
    <dgm:pt modelId="{E512E97A-AB64-43A4-955A-9C6EF5B21111}" type="pres">
      <dgm:prSet presAssocID="{7D0A801E-90E9-4D73-A31E-D58F04D3BBF2}" presName="spaceBetweenRectangles" presStyleCnt="0"/>
      <dgm:spPr/>
    </dgm:pt>
    <dgm:pt modelId="{6F48969B-7A0D-4352-95BB-E4D44F1FDA7D}" type="pres">
      <dgm:prSet presAssocID="{5A259F57-B5C4-40C5-939D-A7C21B16FB47}" presName="parentLin" presStyleCnt="0"/>
      <dgm:spPr/>
    </dgm:pt>
    <dgm:pt modelId="{80F1F3E3-8580-4F0D-9C12-7910907CADF1}" type="pres">
      <dgm:prSet presAssocID="{5A259F57-B5C4-40C5-939D-A7C21B16FB47}" presName="parentLeftMargin" presStyleLbl="node1" presStyleIdx="1" presStyleCnt="3"/>
      <dgm:spPr/>
    </dgm:pt>
    <dgm:pt modelId="{1AA0D2EF-743C-441B-B933-8CC3FD133511}" type="pres">
      <dgm:prSet presAssocID="{5A259F57-B5C4-40C5-939D-A7C21B16FB47}" presName="parentText" presStyleLbl="node1" presStyleIdx="2" presStyleCnt="3" custLinFactX="6709" custLinFactNeighborX="100000">
        <dgm:presLayoutVars>
          <dgm:chMax val="0"/>
          <dgm:bulletEnabled val="1"/>
        </dgm:presLayoutVars>
      </dgm:prSet>
      <dgm:spPr>
        <a:prstGeom prst="rect">
          <a:avLst/>
        </a:prstGeom>
      </dgm:spPr>
    </dgm:pt>
    <dgm:pt modelId="{1D3949C1-8B5F-49B2-B24A-55D8B41AA896}" type="pres">
      <dgm:prSet presAssocID="{5A259F57-B5C4-40C5-939D-A7C21B16FB47}" presName="negativeSpace" presStyleCnt="0"/>
      <dgm:spPr/>
    </dgm:pt>
    <dgm:pt modelId="{A4E3526C-3B96-4B8B-87BA-01E1B7BEF7EF}" type="pres">
      <dgm:prSet presAssocID="{5A259F57-B5C4-40C5-939D-A7C21B16FB47}" presName="childText" presStyleLbl="conFgAcc1" presStyleIdx="2" presStyleCnt="3">
        <dgm:presLayoutVars>
          <dgm:bulletEnabled val="1"/>
        </dgm:presLayoutVars>
      </dgm:prSet>
      <dgm:spPr>
        <a:ln>
          <a:solidFill>
            <a:schemeClr val="tx2">
              <a:lumMod val="50000"/>
              <a:lumOff val="50000"/>
            </a:schemeClr>
          </a:solidFill>
        </a:ln>
      </dgm:spPr>
    </dgm:pt>
  </dgm:ptLst>
  <dgm:cxnLst>
    <dgm:cxn modelId="{7865863E-1BC2-47AE-BBFB-F40F27A905AE}" srcId="{592373DC-11B1-4708-92E2-E1B8EB8D76D8}" destId="{5A259F57-B5C4-40C5-939D-A7C21B16FB47}" srcOrd="2" destOrd="0" parTransId="{E359194E-724D-4C60-BA35-9B441D11C55E}" sibTransId="{57311651-50BE-4613-AB4F-1C634C257620}"/>
    <dgm:cxn modelId="{625AA23F-DBF4-4D2B-903D-22A89723EEED}" type="presOf" srcId="{592373DC-11B1-4708-92E2-E1B8EB8D76D8}" destId="{88A033FC-90E8-450A-9660-7C56FE44CF4B}" srcOrd="0" destOrd="0" presId="urn:microsoft.com/office/officeart/2005/8/layout/list1"/>
    <dgm:cxn modelId="{07D1F65C-7C41-4EB6-A133-CA7F29791640}" srcId="{592373DC-11B1-4708-92E2-E1B8EB8D76D8}" destId="{4786322A-3DB1-4B13-A039-9C2B4BD33902}" srcOrd="1" destOrd="0" parTransId="{4F3F2426-EA56-4F79-A02F-DE7A210D680D}" sibTransId="{7D0A801E-90E9-4D73-A31E-D58F04D3BBF2}"/>
    <dgm:cxn modelId="{87320787-FF34-4B70-A17A-F897C46501CA}" type="presOf" srcId="{5A259F57-B5C4-40C5-939D-A7C21B16FB47}" destId="{80F1F3E3-8580-4F0D-9C12-7910907CADF1}" srcOrd="0" destOrd="0" presId="urn:microsoft.com/office/officeart/2005/8/layout/list1"/>
    <dgm:cxn modelId="{DBFED495-68DE-497A-AE49-C4E846074AFD}" type="presOf" srcId="{7084B800-7E1D-4DA6-89C0-37EA52DDBCB8}" destId="{6EC006A1-981A-4484-9234-228DCAD57AB2}" srcOrd="0" destOrd="0" presId="urn:microsoft.com/office/officeart/2005/8/layout/list1"/>
    <dgm:cxn modelId="{34E0019B-A70F-4D3E-B489-3EE0CEC45D26}" type="presOf" srcId="{7084B800-7E1D-4DA6-89C0-37EA52DDBCB8}" destId="{1A0AAFD3-A3A9-4B43-843A-7BA9D4FD5E56}" srcOrd="1" destOrd="0" presId="urn:microsoft.com/office/officeart/2005/8/layout/list1"/>
    <dgm:cxn modelId="{D7BBB8C6-B60F-4050-B5C1-3F3A86AF4294}" srcId="{592373DC-11B1-4708-92E2-E1B8EB8D76D8}" destId="{7084B800-7E1D-4DA6-89C0-37EA52DDBCB8}" srcOrd="0" destOrd="0" parTransId="{E459F664-A62C-4466-90D1-14D94F7456F9}" sibTransId="{29667D30-8073-4626-A65C-0442C9DA4455}"/>
    <dgm:cxn modelId="{EE88FBC6-3422-4879-9EF5-FC8802FCED5E}" type="presOf" srcId="{4786322A-3DB1-4B13-A039-9C2B4BD33902}" destId="{5BD5B296-A642-4DF8-B899-35ED169DA216}" srcOrd="1" destOrd="0" presId="urn:microsoft.com/office/officeart/2005/8/layout/list1"/>
    <dgm:cxn modelId="{EEDF53C7-9673-4100-8B1E-7CF177F43551}" type="presOf" srcId="{4786322A-3DB1-4B13-A039-9C2B4BD33902}" destId="{4F91F803-792A-4600-A80A-DA32582EF94A}" srcOrd="0" destOrd="0" presId="urn:microsoft.com/office/officeart/2005/8/layout/list1"/>
    <dgm:cxn modelId="{1E90A8F7-4B0C-45FE-B2AA-F392EBD01257}" type="presOf" srcId="{5A259F57-B5C4-40C5-939D-A7C21B16FB47}" destId="{1AA0D2EF-743C-441B-B933-8CC3FD133511}" srcOrd="1" destOrd="0" presId="urn:microsoft.com/office/officeart/2005/8/layout/list1"/>
    <dgm:cxn modelId="{AC4B8512-B20E-410F-BFEB-F8454685D9F0}" type="presParOf" srcId="{88A033FC-90E8-450A-9660-7C56FE44CF4B}" destId="{24B2535F-B64C-416D-866E-AB6126E4F4FD}" srcOrd="0" destOrd="0" presId="urn:microsoft.com/office/officeart/2005/8/layout/list1"/>
    <dgm:cxn modelId="{6DE6F4C9-B66F-4D53-882E-81C5A1263F9B}" type="presParOf" srcId="{24B2535F-B64C-416D-866E-AB6126E4F4FD}" destId="{6EC006A1-981A-4484-9234-228DCAD57AB2}" srcOrd="0" destOrd="0" presId="urn:microsoft.com/office/officeart/2005/8/layout/list1"/>
    <dgm:cxn modelId="{07944656-2B6F-4150-B840-796B46FABC28}" type="presParOf" srcId="{24B2535F-B64C-416D-866E-AB6126E4F4FD}" destId="{1A0AAFD3-A3A9-4B43-843A-7BA9D4FD5E56}" srcOrd="1" destOrd="0" presId="urn:microsoft.com/office/officeart/2005/8/layout/list1"/>
    <dgm:cxn modelId="{19C6D583-ED2C-4BA3-B186-5BE126AE2FA0}" type="presParOf" srcId="{88A033FC-90E8-450A-9660-7C56FE44CF4B}" destId="{CCBECD78-1F23-4EF1-982A-AA01E554543E}" srcOrd="1" destOrd="0" presId="urn:microsoft.com/office/officeart/2005/8/layout/list1"/>
    <dgm:cxn modelId="{193F8C17-9332-4A96-A2FF-869B84404B77}" type="presParOf" srcId="{88A033FC-90E8-450A-9660-7C56FE44CF4B}" destId="{FD9FC1E3-1C41-4437-BE21-8D33D44C1C9E}" srcOrd="2" destOrd="0" presId="urn:microsoft.com/office/officeart/2005/8/layout/list1"/>
    <dgm:cxn modelId="{2A0AF3F1-3E1F-4AB5-BC7F-8880604146E0}" type="presParOf" srcId="{88A033FC-90E8-450A-9660-7C56FE44CF4B}" destId="{924BC6CA-B5A9-4CBD-91CA-0E40F017D78C}" srcOrd="3" destOrd="0" presId="urn:microsoft.com/office/officeart/2005/8/layout/list1"/>
    <dgm:cxn modelId="{84B370E6-03E7-432E-8DE8-6F3402B19900}" type="presParOf" srcId="{88A033FC-90E8-450A-9660-7C56FE44CF4B}" destId="{D554373D-02BB-456A-B513-6FD44C272B5C}" srcOrd="4" destOrd="0" presId="urn:microsoft.com/office/officeart/2005/8/layout/list1"/>
    <dgm:cxn modelId="{330E8C49-FCAD-4D9F-BB2F-8760C7E6B096}" type="presParOf" srcId="{D554373D-02BB-456A-B513-6FD44C272B5C}" destId="{4F91F803-792A-4600-A80A-DA32582EF94A}" srcOrd="0" destOrd="0" presId="urn:microsoft.com/office/officeart/2005/8/layout/list1"/>
    <dgm:cxn modelId="{618BBB7C-14AD-4AD9-9957-91061B873473}" type="presParOf" srcId="{D554373D-02BB-456A-B513-6FD44C272B5C}" destId="{5BD5B296-A642-4DF8-B899-35ED169DA216}" srcOrd="1" destOrd="0" presId="urn:microsoft.com/office/officeart/2005/8/layout/list1"/>
    <dgm:cxn modelId="{EDC41EE4-430F-41C5-8C1F-AC1649AB4844}" type="presParOf" srcId="{88A033FC-90E8-450A-9660-7C56FE44CF4B}" destId="{A4936A2D-4572-425F-9AAC-9798097747DD}" srcOrd="5" destOrd="0" presId="urn:microsoft.com/office/officeart/2005/8/layout/list1"/>
    <dgm:cxn modelId="{FB153B08-A79B-48D9-B3F5-C99BA326486E}" type="presParOf" srcId="{88A033FC-90E8-450A-9660-7C56FE44CF4B}" destId="{92C0B756-05A6-4040-AC91-4730345F5191}" srcOrd="6" destOrd="0" presId="urn:microsoft.com/office/officeart/2005/8/layout/list1"/>
    <dgm:cxn modelId="{9AFDA481-FE2A-491B-8E0D-532160039AFB}" type="presParOf" srcId="{88A033FC-90E8-450A-9660-7C56FE44CF4B}" destId="{E512E97A-AB64-43A4-955A-9C6EF5B21111}" srcOrd="7" destOrd="0" presId="urn:microsoft.com/office/officeart/2005/8/layout/list1"/>
    <dgm:cxn modelId="{5BF94848-D0F1-4175-9643-34A371B25822}" type="presParOf" srcId="{88A033FC-90E8-450A-9660-7C56FE44CF4B}" destId="{6F48969B-7A0D-4352-95BB-E4D44F1FDA7D}" srcOrd="8" destOrd="0" presId="urn:microsoft.com/office/officeart/2005/8/layout/list1"/>
    <dgm:cxn modelId="{EA74DBEB-8288-4658-A002-3981498D98E1}" type="presParOf" srcId="{6F48969B-7A0D-4352-95BB-E4D44F1FDA7D}" destId="{80F1F3E3-8580-4F0D-9C12-7910907CADF1}" srcOrd="0" destOrd="0" presId="urn:microsoft.com/office/officeart/2005/8/layout/list1"/>
    <dgm:cxn modelId="{EAAC675A-F6BF-4EE1-B5D7-4A743649A5F1}" type="presParOf" srcId="{6F48969B-7A0D-4352-95BB-E4D44F1FDA7D}" destId="{1AA0D2EF-743C-441B-B933-8CC3FD133511}" srcOrd="1" destOrd="0" presId="urn:microsoft.com/office/officeart/2005/8/layout/list1"/>
    <dgm:cxn modelId="{FE0FAA26-81A2-4E9B-9BD2-67F1DDC58C5A}" type="presParOf" srcId="{88A033FC-90E8-450A-9660-7C56FE44CF4B}" destId="{1D3949C1-8B5F-49B2-B24A-55D8B41AA896}" srcOrd="9" destOrd="0" presId="urn:microsoft.com/office/officeart/2005/8/layout/list1"/>
    <dgm:cxn modelId="{D5CEED3A-ACD0-46FC-97A3-C950938E566F}" type="presParOf" srcId="{88A033FC-90E8-450A-9660-7C56FE44CF4B}" destId="{A4E3526C-3B96-4B8B-87BA-01E1B7BEF7EF}"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2373DC-11B1-4708-92E2-E1B8EB8D76D8}" type="doc">
      <dgm:prSet loTypeId="urn:microsoft.com/office/officeart/2005/8/layout/list1" loCatId="list" qsTypeId="urn:microsoft.com/office/officeart/2005/8/quickstyle/simple1" qsCatId="simple" csTypeId="urn:microsoft.com/office/officeart/2005/8/colors/accent1_2" csCatId="accent1" phldr="1"/>
      <dgm:spPr/>
    </dgm:pt>
    <dgm:pt modelId="{7084B800-7E1D-4DA6-89C0-37EA52DDBCB8}">
      <dgm:prSet phldrT="[Text]" custT="1"/>
      <dgm:spPr/>
      <dgm:t>
        <a:bodyPr/>
        <a:lstStyle/>
        <a:p>
          <a:pPr algn="ctr"/>
          <a:r>
            <a:rPr lang="en-US" sz="2000" dirty="0"/>
            <a:t>Inter-Agency or</a:t>
          </a:r>
        </a:p>
        <a:p>
          <a:pPr algn="ctr"/>
          <a:r>
            <a:rPr lang="en-US" sz="2000" dirty="0"/>
            <a:t>Intra-Agency Memo </a:t>
          </a:r>
          <a:endParaRPr lang="ru-RU" sz="2000" dirty="0"/>
        </a:p>
      </dgm:t>
    </dgm:pt>
    <dgm:pt modelId="{E459F664-A62C-4466-90D1-14D94F7456F9}" type="parTrans" cxnId="{D7BBB8C6-B60F-4050-B5C1-3F3A86AF4294}">
      <dgm:prSet/>
      <dgm:spPr/>
      <dgm:t>
        <a:bodyPr/>
        <a:lstStyle/>
        <a:p>
          <a:endParaRPr lang="ru-RU"/>
        </a:p>
      </dgm:t>
    </dgm:pt>
    <dgm:pt modelId="{29667D30-8073-4626-A65C-0442C9DA4455}" type="sibTrans" cxnId="{D7BBB8C6-B60F-4050-B5C1-3F3A86AF4294}">
      <dgm:prSet/>
      <dgm:spPr/>
      <dgm:t>
        <a:bodyPr/>
        <a:lstStyle/>
        <a:p>
          <a:endParaRPr lang="ru-RU"/>
        </a:p>
      </dgm:t>
    </dgm:pt>
    <dgm:pt modelId="{4786322A-3DB1-4B13-A039-9C2B4BD33902}">
      <dgm:prSet phldrT="[Text]" custT="1"/>
      <dgm:spPr/>
      <dgm:t>
        <a:bodyPr/>
        <a:lstStyle/>
        <a:p>
          <a:pPr algn="ctr"/>
          <a:r>
            <a:rPr lang="en-US" sz="2000" dirty="0"/>
            <a:t>Inter-Agency or</a:t>
          </a:r>
        </a:p>
        <a:p>
          <a:pPr algn="ctr"/>
          <a:r>
            <a:rPr lang="en-US" sz="2000" dirty="0"/>
            <a:t>Intra-Agency Letters</a:t>
          </a:r>
          <a:endParaRPr lang="ru-RU" sz="2000" dirty="0"/>
        </a:p>
      </dgm:t>
    </dgm:pt>
    <dgm:pt modelId="{4F3F2426-EA56-4F79-A02F-DE7A210D680D}" type="parTrans" cxnId="{07D1F65C-7C41-4EB6-A133-CA7F29791640}">
      <dgm:prSet/>
      <dgm:spPr/>
      <dgm:t>
        <a:bodyPr/>
        <a:lstStyle/>
        <a:p>
          <a:endParaRPr lang="ru-RU"/>
        </a:p>
      </dgm:t>
    </dgm:pt>
    <dgm:pt modelId="{7D0A801E-90E9-4D73-A31E-D58F04D3BBF2}" type="sibTrans" cxnId="{07D1F65C-7C41-4EB6-A133-CA7F29791640}">
      <dgm:prSet/>
      <dgm:spPr/>
      <dgm:t>
        <a:bodyPr/>
        <a:lstStyle/>
        <a:p>
          <a:endParaRPr lang="ru-RU"/>
        </a:p>
      </dgm:t>
    </dgm:pt>
    <dgm:pt modelId="{5A259F57-B5C4-40C5-939D-A7C21B16FB47}">
      <dgm:prSet phldrT="[Text]" custT="1"/>
      <dgm:spPr/>
      <dgm:t>
        <a:bodyPr/>
        <a:lstStyle/>
        <a:p>
          <a:pPr algn="ctr"/>
          <a:r>
            <a:rPr lang="en-US" sz="2000" dirty="0"/>
            <a:t>Litigation-Related</a:t>
          </a:r>
          <a:endParaRPr lang="ru-RU" sz="2000"/>
        </a:p>
      </dgm:t>
    </dgm:pt>
    <dgm:pt modelId="{E359194E-724D-4C60-BA35-9B441D11C55E}" type="parTrans" cxnId="{7865863E-1BC2-47AE-BBFB-F40F27A905AE}">
      <dgm:prSet/>
      <dgm:spPr/>
      <dgm:t>
        <a:bodyPr/>
        <a:lstStyle/>
        <a:p>
          <a:endParaRPr lang="ru-RU"/>
        </a:p>
      </dgm:t>
    </dgm:pt>
    <dgm:pt modelId="{57311651-50BE-4613-AB4F-1C634C257620}" type="sibTrans" cxnId="{7865863E-1BC2-47AE-BBFB-F40F27A905AE}">
      <dgm:prSet/>
      <dgm:spPr/>
      <dgm:t>
        <a:bodyPr/>
        <a:lstStyle/>
        <a:p>
          <a:endParaRPr lang="ru-RU"/>
        </a:p>
      </dgm:t>
    </dgm:pt>
    <dgm:pt modelId="{88A033FC-90E8-450A-9660-7C56FE44CF4B}" type="pres">
      <dgm:prSet presAssocID="{592373DC-11B1-4708-92E2-E1B8EB8D76D8}" presName="linear" presStyleCnt="0">
        <dgm:presLayoutVars>
          <dgm:dir/>
          <dgm:animLvl val="lvl"/>
          <dgm:resizeHandles val="exact"/>
        </dgm:presLayoutVars>
      </dgm:prSet>
      <dgm:spPr/>
    </dgm:pt>
    <dgm:pt modelId="{24B2535F-B64C-416D-866E-AB6126E4F4FD}" type="pres">
      <dgm:prSet presAssocID="{7084B800-7E1D-4DA6-89C0-37EA52DDBCB8}" presName="parentLin" presStyleCnt="0"/>
      <dgm:spPr/>
    </dgm:pt>
    <dgm:pt modelId="{6EC006A1-981A-4484-9234-228DCAD57AB2}" type="pres">
      <dgm:prSet presAssocID="{7084B800-7E1D-4DA6-89C0-37EA52DDBCB8}" presName="parentLeftMargin" presStyleLbl="node1" presStyleIdx="0" presStyleCnt="3"/>
      <dgm:spPr/>
    </dgm:pt>
    <dgm:pt modelId="{1A0AAFD3-A3A9-4B43-843A-7BA9D4FD5E56}" type="pres">
      <dgm:prSet presAssocID="{7084B800-7E1D-4DA6-89C0-37EA52DDBCB8}" presName="parentText" presStyleLbl="node1" presStyleIdx="0" presStyleCnt="3" custLinFactX="6709" custLinFactNeighborX="100000">
        <dgm:presLayoutVars>
          <dgm:chMax val="0"/>
          <dgm:bulletEnabled val="1"/>
        </dgm:presLayoutVars>
      </dgm:prSet>
      <dgm:spPr>
        <a:prstGeom prst="rect">
          <a:avLst/>
        </a:prstGeom>
      </dgm:spPr>
    </dgm:pt>
    <dgm:pt modelId="{CCBECD78-1F23-4EF1-982A-AA01E554543E}" type="pres">
      <dgm:prSet presAssocID="{7084B800-7E1D-4DA6-89C0-37EA52DDBCB8}" presName="negativeSpace" presStyleCnt="0"/>
      <dgm:spPr/>
    </dgm:pt>
    <dgm:pt modelId="{FD9FC1E3-1C41-4437-BE21-8D33D44C1C9E}" type="pres">
      <dgm:prSet presAssocID="{7084B800-7E1D-4DA6-89C0-37EA52DDBCB8}" presName="childText" presStyleLbl="conFgAcc1" presStyleIdx="0" presStyleCnt="3">
        <dgm:presLayoutVars>
          <dgm:bulletEnabled val="1"/>
        </dgm:presLayoutVars>
      </dgm:prSet>
      <dgm:spPr>
        <a:ln>
          <a:solidFill>
            <a:schemeClr val="tx2">
              <a:lumMod val="50000"/>
              <a:lumOff val="50000"/>
            </a:schemeClr>
          </a:solidFill>
        </a:ln>
      </dgm:spPr>
    </dgm:pt>
    <dgm:pt modelId="{924BC6CA-B5A9-4CBD-91CA-0E40F017D78C}" type="pres">
      <dgm:prSet presAssocID="{29667D30-8073-4626-A65C-0442C9DA4455}" presName="spaceBetweenRectangles" presStyleCnt="0"/>
      <dgm:spPr/>
    </dgm:pt>
    <dgm:pt modelId="{D554373D-02BB-456A-B513-6FD44C272B5C}" type="pres">
      <dgm:prSet presAssocID="{4786322A-3DB1-4B13-A039-9C2B4BD33902}" presName="parentLin" presStyleCnt="0"/>
      <dgm:spPr/>
    </dgm:pt>
    <dgm:pt modelId="{4F91F803-792A-4600-A80A-DA32582EF94A}" type="pres">
      <dgm:prSet presAssocID="{4786322A-3DB1-4B13-A039-9C2B4BD33902}" presName="parentLeftMargin" presStyleLbl="node1" presStyleIdx="0" presStyleCnt="3"/>
      <dgm:spPr/>
    </dgm:pt>
    <dgm:pt modelId="{5BD5B296-A642-4DF8-B899-35ED169DA216}" type="pres">
      <dgm:prSet presAssocID="{4786322A-3DB1-4B13-A039-9C2B4BD33902}" presName="parentText" presStyleLbl="node1" presStyleIdx="1" presStyleCnt="3" custLinFactX="6709" custLinFactNeighborX="100000">
        <dgm:presLayoutVars>
          <dgm:chMax val="0"/>
          <dgm:bulletEnabled val="1"/>
        </dgm:presLayoutVars>
      </dgm:prSet>
      <dgm:spPr>
        <a:prstGeom prst="rect">
          <a:avLst/>
        </a:prstGeom>
      </dgm:spPr>
    </dgm:pt>
    <dgm:pt modelId="{A4936A2D-4572-425F-9AAC-9798097747DD}" type="pres">
      <dgm:prSet presAssocID="{4786322A-3DB1-4B13-A039-9C2B4BD33902}" presName="negativeSpace" presStyleCnt="0"/>
      <dgm:spPr/>
    </dgm:pt>
    <dgm:pt modelId="{92C0B756-05A6-4040-AC91-4730345F5191}" type="pres">
      <dgm:prSet presAssocID="{4786322A-3DB1-4B13-A039-9C2B4BD33902}" presName="childText" presStyleLbl="conFgAcc1" presStyleIdx="1" presStyleCnt="3">
        <dgm:presLayoutVars>
          <dgm:bulletEnabled val="1"/>
        </dgm:presLayoutVars>
      </dgm:prSet>
      <dgm:spPr>
        <a:ln>
          <a:solidFill>
            <a:schemeClr val="tx2">
              <a:lumMod val="50000"/>
              <a:lumOff val="50000"/>
            </a:schemeClr>
          </a:solidFill>
        </a:ln>
      </dgm:spPr>
    </dgm:pt>
    <dgm:pt modelId="{E512E97A-AB64-43A4-955A-9C6EF5B21111}" type="pres">
      <dgm:prSet presAssocID="{7D0A801E-90E9-4D73-A31E-D58F04D3BBF2}" presName="spaceBetweenRectangles" presStyleCnt="0"/>
      <dgm:spPr/>
    </dgm:pt>
    <dgm:pt modelId="{6F48969B-7A0D-4352-95BB-E4D44F1FDA7D}" type="pres">
      <dgm:prSet presAssocID="{5A259F57-B5C4-40C5-939D-A7C21B16FB47}" presName="parentLin" presStyleCnt="0"/>
      <dgm:spPr/>
    </dgm:pt>
    <dgm:pt modelId="{80F1F3E3-8580-4F0D-9C12-7910907CADF1}" type="pres">
      <dgm:prSet presAssocID="{5A259F57-B5C4-40C5-939D-A7C21B16FB47}" presName="parentLeftMargin" presStyleLbl="node1" presStyleIdx="1" presStyleCnt="3"/>
      <dgm:spPr/>
    </dgm:pt>
    <dgm:pt modelId="{1AA0D2EF-743C-441B-B933-8CC3FD133511}" type="pres">
      <dgm:prSet presAssocID="{5A259F57-B5C4-40C5-939D-A7C21B16FB47}" presName="parentText" presStyleLbl="node1" presStyleIdx="2" presStyleCnt="3" custLinFactX="6709" custLinFactNeighborX="100000">
        <dgm:presLayoutVars>
          <dgm:chMax val="0"/>
          <dgm:bulletEnabled val="1"/>
        </dgm:presLayoutVars>
      </dgm:prSet>
      <dgm:spPr>
        <a:prstGeom prst="rect">
          <a:avLst/>
        </a:prstGeom>
      </dgm:spPr>
    </dgm:pt>
    <dgm:pt modelId="{1D3949C1-8B5F-49B2-B24A-55D8B41AA896}" type="pres">
      <dgm:prSet presAssocID="{5A259F57-B5C4-40C5-939D-A7C21B16FB47}" presName="negativeSpace" presStyleCnt="0"/>
      <dgm:spPr/>
    </dgm:pt>
    <dgm:pt modelId="{A4E3526C-3B96-4B8B-87BA-01E1B7BEF7EF}" type="pres">
      <dgm:prSet presAssocID="{5A259F57-B5C4-40C5-939D-A7C21B16FB47}" presName="childText" presStyleLbl="conFgAcc1" presStyleIdx="2" presStyleCnt="3">
        <dgm:presLayoutVars>
          <dgm:bulletEnabled val="1"/>
        </dgm:presLayoutVars>
      </dgm:prSet>
      <dgm:spPr>
        <a:ln>
          <a:solidFill>
            <a:schemeClr val="tx2">
              <a:lumMod val="50000"/>
              <a:lumOff val="50000"/>
            </a:schemeClr>
          </a:solidFill>
        </a:ln>
      </dgm:spPr>
    </dgm:pt>
  </dgm:ptLst>
  <dgm:cxnLst>
    <dgm:cxn modelId="{7865863E-1BC2-47AE-BBFB-F40F27A905AE}" srcId="{592373DC-11B1-4708-92E2-E1B8EB8D76D8}" destId="{5A259F57-B5C4-40C5-939D-A7C21B16FB47}" srcOrd="2" destOrd="0" parTransId="{E359194E-724D-4C60-BA35-9B441D11C55E}" sibTransId="{57311651-50BE-4613-AB4F-1C634C257620}"/>
    <dgm:cxn modelId="{625AA23F-DBF4-4D2B-903D-22A89723EEED}" type="presOf" srcId="{592373DC-11B1-4708-92E2-E1B8EB8D76D8}" destId="{88A033FC-90E8-450A-9660-7C56FE44CF4B}" srcOrd="0" destOrd="0" presId="urn:microsoft.com/office/officeart/2005/8/layout/list1"/>
    <dgm:cxn modelId="{07D1F65C-7C41-4EB6-A133-CA7F29791640}" srcId="{592373DC-11B1-4708-92E2-E1B8EB8D76D8}" destId="{4786322A-3DB1-4B13-A039-9C2B4BD33902}" srcOrd="1" destOrd="0" parTransId="{4F3F2426-EA56-4F79-A02F-DE7A210D680D}" sibTransId="{7D0A801E-90E9-4D73-A31E-D58F04D3BBF2}"/>
    <dgm:cxn modelId="{87320787-FF34-4B70-A17A-F897C46501CA}" type="presOf" srcId="{5A259F57-B5C4-40C5-939D-A7C21B16FB47}" destId="{80F1F3E3-8580-4F0D-9C12-7910907CADF1}" srcOrd="0" destOrd="0" presId="urn:microsoft.com/office/officeart/2005/8/layout/list1"/>
    <dgm:cxn modelId="{DBFED495-68DE-497A-AE49-C4E846074AFD}" type="presOf" srcId="{7084B800-7E1D-4DA6-89C0-37EA52DDBCB8}" destId="{6EC006A1-981A-4484-9234-228DCAD57AB2}" srcOrd="0" destOrd="0" presId="urn:microsoft.com/office/officeart/2005/8/layout/list1"/>
    <dgm:cxn modelId="{34E0019B-A70F-4D3E-B489-3EE0CEC45D26}" type="presOf" srcId="{7084B800-7E1D-4DA6-89C0-37EA52DDBCB8}" destId="{1A0AAFD3-A3A9-4B43-843A-7BA9D4FD5E56}" srcOrd="1" destOrd="0" presId="urn:microsoft.com/office/officeart/2005/8/layout/list1"/>
    <dgm:cxn modelId="{D7BBB8C6-B60F-4050-B5C1-3F3A86AF4294}" srcId="{592373DC-11B1-4708-92E2-E1B8EB8D76D8}" destId="{7084B800-7E1D-4DA6-89C0-37EA52DDBCB8}" srcOrd="0" destOrd="0" parTransId="{E459F664-A62C-4466-90D1-14D94F7456F9}" sibTransId="{29667D30-8073-4626-A65C-0442C9DA4455}"/>
    <dgm:cxn modelId="{EE88FBC6-3422-4879-9EF5-FC8802FCED5E}" type="presOf" srcId="{4786322A-3DB1-4B13-A039-9C2B4BD33902}" destId="{5BD5B296-A642-4DF8-B899-35ED169DA216}" srcOrd="1" destOrd="0" presId="urn:microsoft.com/office/officeart/2005/8/layout/list1"/>
    <dgm:cxn modelId="{EEDF53C7-9673-4100-8B1E-7CF177F43551}" type="presOf" srcId="{4786322A-3DB1-4B13-A039-9C2B4BD33902}" destId="{4F91F803-792A-4600-A80A-DA32582EF94A}" srcOrd="0" destOrd="0" presId="urn:microsoft.com/office/officeart/2005/8/layout/list1"/>
    <dgm:cxn modelId="{1E90A8F7-4B0C-45FE-B2AA-F392EBD01257}" type="presOf" srcId="{5A259F57-B5C4-40C5-939D-A7C21B16FB47}" destId="{1AA0D2EF-743C-441B-B933-8CC3FD133511}" srcOrd="1" destOrd="0" presId="urn:microsoft.com/office/officeart/2005/8/layout/list1"/>
    <dgm:cxn modelId="{AC4B8512-B20E-410F-BFEB-F8454685D9F0}" type="presParOf" srcId="{88A033FC-90E8-450A-9660-7C56FE44CF4B}" destId="{24B2535F-B64C-416D-866E-AB6126E4F4FD}" srcOrd="0" destOrd="0" presId="urn:microsoft.com/office/officeart/2005/8/layout/list1"/>
    <dgm:cxn modelId="{6DE6F4C9-B66F-4D53-882E-81C5A1263F9B}" type="presParOf" srcId="{24B2535F-B64C-416D-866E-AB6126E4F4FD}" destId="{6EC006A1-981A-4484-9234-228DCAD57AB2}" srcOrd="0" destOrd="0" presId="urn:microsoft.com/office/officeart/2005/8/layout/list1"/>
    <dgm:cxn modelId="{07944656-2B6F-4150-B840-796B46FABC28}" type="presParOf" srcId="{24B2535F-B64C-416D-866E-AB6126E4F4FD}" destId="{1A0AAFD3-A3A9-4B43-843A-7BA9D4FD5E56}" srcOrd="1" destOrd="0" presId="urn:microsoft.com/office/officeart/2005/8/layout/list1"/>
    <dgm:cxn modelId="{19C6D583-ED2C-4BA3-B186-5BE126AE2FA0}" type="presParOf" srcId="{88A033FC-90E8-450A-9660-7C56FE44CF4B}" destId="{CCBECD78-1F23-4EF1-982A-AA01E554543E}" srcOrd="1" destOrd="0" presId="urn:microsoft.com/office/officeart/2005/8/layout/list1"/>
    <dgm:cxn modelId="{193F8C17-9332-4A96-A2FF-869B84404B77}" type="presParOf" srcId="{88A033FC-90E8-450A-9660-7C56FE44CF4B}" destId="{FD9FC1E3-1C41-4437-BE21-8D33D44C1C9E}" srcOrd="2" destOrd="0" presId="urn:microsoft.com/office/officeart/2005/8/layout/list1"/>
    <dgm:cxn modelId="{2A0AF3F1-3E1F-4AB5-BC7F-8880604146E0}" type="presParOf" srcId="{88A033FC-90E8-450A-9660-7C56FE44CF4B}" destId="{924BC6CA-B5A9-4CBD-91CA-0E40F017D78C}" srcOrd="3" destOrd="0" presId="urn:microsoft.com/office/officeart/2005/8/layout/list1"/>
    <dgm:cxn modelId="{84B370E6-03E7-432E-8DE8-6F3402B19900}" type="presParOf" srcId="{88A033FC-90E8-450A-9660-7C56FE44CF4B}" destId="{D554373D-02BB-456A-B513-6FD44C272B5C}" srcOrd="4" destOrd="0" presId="urn:microsoft.com/office/officeart/2005/8/layout/list1"/>
    <dgm:cxn modelId="{330E8C49-FCAD-4D9F-BB2F-8760C7E6B096}" type="presParOf" srcId="{D554373D-02BB-456A-B513-6FD44C272B5C}" destId="{4F91F803-792A-4600-A80A-DA32582EF94A}" srcOrd="0" destOrd="0" presId="urn:microsoft.com/office/officeart/2005/8/layout/list1"/>
    <dgm:cxn modelId="{618BBB7C-14AD-4AD9-9957-91061B873473}" type="presParOf" srcId="{D554373D-02BB-456A-B513-6FD44C272B5C}" destId="{5BD5B296-A642-4DF8-B899-35ED169DA216}" srcOrd="1" destOrd="0" presId="urn:microsoft.com/office/officeart/2005/8/layout/list1"/>
    <dgm:cxn modelId="{EDC41EE4-430F-41C5-8C1F-AC1649AB4844}" type="presParOf" srcId="{88A033FC-90E8-450A-9660-7C56FE44CF4B}" destId="{A4936A2D-4572-425F-9AAC-9798097747DD}" srcOrd="5" destOrd="0" presId="urn:microsoft.com/office/officeart/2005/8/layout/list1"/>
    <dgm:cxn modelId="{FB153B08-A79B-48D9-B3F5-C99BA326486E}" type="presParOf" srcId="{88A033FC-90E8-450A-9660-7C56FE44CF4B}" destId="{92C0B756-05A6-4040-AC91-4730345F5191}" srcOrd="6" destOrd="0" presId="urn:microsoft.com/office/officeart/2005/8/layout/list1"/>
    <dgm:cxn modelId="{9AFDA481-FE2A-491B-8E0D-532160039AFB}" type="presParOf" srcId="{88A033FC-90E8-450A-9660-7C56FE44CF4B}" destId="{E512E97A-AB64-43A4-955A-9C6EF5B21111}" srcOrd="7" destOrd="0" presId="urn:microsoft.com/office/officeart/2005/8/layout/list1"/>
    <dgm:cxn modelId="{5BF94848-D0F1-4175-9643-34A371B25822}" type="presParOf" srcId="{88A033FC-90E8-450A-9660-7C56FE44CF4B}" destId="{6F48969B-7A0D-4352-95BB-E4D44F1FDA7D}" srcOrd="8" destOrd="0" presId="urn:microsoft.com/office/officeart/2005/8/layout/list1"/>
    <dgm:cxn modelId="{EA74DBEB-8288-4658-A002-3981498D98E1}" type="presParOf" srcId="{6F48969B-7A0D-4352-95BB-E4D44F1FDA7D}" destId="{80F1F3E3-8580-4F0D-9C12-7910907CADF1}" srcOrd="0" destOrd="0" presId="urn:microsoft.com/office/officeart/2005/8/layout/list1"/>
    <dgm:cxn modelId="{EAAC675A-F6BF-4EE1-B5D7-4A743649A5F1}" type="presParOf" srcId="{6F48969B-7A0D-4352-95BB-E4D44F1FDA7D}" destId="{1AA0D2EF-743C-441B-B933-8CC3FD133511}" srcOrd="1" destOrd="0" presId="urn:microsoft.com/office/officeart/2005/8/layout/list1"/>
    <dgm:cxn modelId="{FE0FAA26-81A2-4E9B-9BD2-67F1DDC58C5A}" type="presParOf" srcId="{88A033FC-90E8-450A-9660-7C56FE44CF4B}" destId="{1D3949C1-8B5F-49B2-B24A-55D8B41AA896}" srcOrd="9" destOrd="0" presId="urn:microsoft.com/office/officeart/2005/8/layout/list1"/>
    <dgm:cxn modelId="{D5CEED3A-ACD0-46FC-97A3-C950938E566F}" type="presParOf" srcId="{88A033FC-90E8-450A-9660-7C56FE44CF4B}" destId="{A4E3526C-3B96-4B8B-87BA-01E1B7BEF7EF}"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21682D-D380-46E3-A91A-18838A7DF1E3}" type="doc">
      <dgm:prSet loTypeId="urn:microsoft.com/office/officeart/2005/8/layout/vList2" loCatId="list" qsTypeId="urn:microsoft.com/office/officeart/2005/8/quickstyle/simple2" qsCatId="simple" csTypeId="urn:microsoft.com/office/officeart/2005/8/colors/accent2_2" csCatId="accent2" phldr="1"/>
      <dgm:spPr/>
      <dgm:t>
        <a:bodyPr/>
        <a:lstStyle/>
        <a:p>
          <a:endParaRPr lang="en-US"/>
        </a:p>
      </dgm:t>
    </dgm:pt>
    <dgm:pt modelId="{4B6B7787-D76E-4F78-8FA9-31BCD6E10BB7}">
      <dgm:prSet custT="1"/>
      <dgm:spPr>
        <a:solidFill>
          <a:schemeClr val="tx2">
            <a:lumMod val="90000"/>
            <a:lumOff val="10000"/>
          </a:schemeClr>
        </a:solidFill>
      </dgm:spPr>
      <dgm:t>
        <a:bodyPr lIns="144000"/>
        <a:lstStyle/>
        <a:p>
          <a:r>
            <a:rPr lang="en-ZA" sz="2000" b="1" cap="none" dirty="0"/>
            <a:t>Exemption 1. </a:t>
          </a:r>
          <a:r>
            <a:rPr lang="en-US" sz="2000" dirty="0">
              <a:solidFill>
                <a:schemeClr val="tx2">
                  <a:lumMod val="10000"/>
                  <a:lumOff val="90000"/>
                </a:schemeClr>
              </a:solidFill>
            </a:rPr>
            <a:t>TRADE SECRETS</a:t>
          </a:r>
          <a:endParaRPr lang="en-US" sz="2000" cap="none" dirty="0">
            <a:solidFill>
              <a:schemeClr val="tx2">
                <a:lumMod val="10000"/>
                <a:lumOff val="90000"/>
              </a:schemeClr>
            </a:solidFill>
          </a:endParaRPr>
        </a:p>
      </dgm:t>
    </dgm:pt>
    <dgm:pt modelId="{C1B77C00-FD9A-44DF-9391-D30E6E08AEFF}" type="parTrans" cxnId="{02837B09-CF5A-43E3-B177-8DC69E8EBB48}">
      <dgm:prSet/>
      <dgm:spPr/>
      <dgm:t>
        <a:bodyPr/>
        <a:lstStyle/>
        <a:p>
          <a:endParaRPr lang="en-US" sz="1600"/>
        </a:p>
      </dgm:t>
    </dgm:pt>
    <dgm:pt modelId="{089D225D-D8C3-4908-B7FF-753A969B2F06}" type="sibTrans" cxnId="{02837B09-CF5A-43E3-B177-8DC69E8EBB48}">
      <dgm:prSet/>
      <dgm:spPr/>
      <dgm:t>
        <a:bodyPr/>
        <a:lstStyle/>
        <a:p>
          <a:endParaRPr lang="en-US"/>
        </a:p>
      </dgm:t>
    </dgm:pt>
    <dgm:pt modelId="{DB8885A5-B6EB-4F2C-B565-8E471C95E4F5}">
      <dgm:prSet custT="1"/>
      <dgm:spPr>
        <a:solidFill>
          <a:srgbClr val="AC8300"/>
        </a:solidFill>
      </dgm:spPr>
      <dgm:t>
        <a:bodyPr lIns="144000"/>
        <a:lstStyle/>
        <a:p>
          <a:r>
            <a:rPr lang="en-ZA" sz="2000" b="1" kern="1200" cap="none" dirty="0"/>
            <a:t>Exemption</a:t>
          </a:r>
          <a:r>
            <a:rPr lang="en-ZA" sz="2000" b="1" kern="1200" cap="none" dirty="0">
              <a:latin typeface="Gill Sans MT" panose="020B0502020104020203"/>
              <a:ea typeface="+mn-ea"/>
              <a:cs typeface="+mn-cs"/>
            </a:rPr>
            <a:t> 4. </a:t>
          </a:r>
          <a:r>
            <a:rPr lang="en-US" sz="2000" kern="1200" dirty="0">
              <a:solidFill>
                <a:schemeClr val="tx2">
                  <a:lumMod val="10000"/>
                  <a:lumOff val="90000"/>
                </a:schemeClr>
              </a:solidFill>
            </a:rPr>
            <a:t>AGENCY COMMUNICATION</a:t>
          </a:r>
          <a:endParaRPr lang="en-US" sz="2000" kern="1200" cap="none" dirty="0">
            <a:solidFill>
              <a:schemeClr val="tx2">
                <a:lumMod val="10000"/>
                <a:lumOff val="90000"/>
              </a:schemeClr>
            </a:solidFill>
          </a:endParaRPr>
        </a:p>
      </dgm:t>
    </dgm:pt>
    <dgm:pt modelId="{FED07ECD-87E1-46C6-A685-6F11ED1B0244}" type="parTrans" cxnId="{4D99F7B9-41E4-43B6-9849-65F201B581BC}">
      <dgm:prSet/>
      <dgm:spPr/>
      <dgm:t>
        <a:bodyPr/>
        <a:lstStyle/>
        <a:p>
          <a:endParaRPr lang="en-US" sz="1600"/>
        </a:p>
      </dgm:t>
    </dgm:pt>
    <dgm:pt modelId="{BF1C2B1D-3AC4-44C3-A217-E66F0BB7BD1D}" type="sibTrans" cxnId="{4D99F7B9-41E4-43B6-9849-65F201B581BC}">
      <dgm:prSet/>
      <dgm:spPr/>
      <dgm:t>
        <a:bodyPr/>
        <a:lstStyle/>
        <a:p>
          <a:endParaRPr lang="en-US"/>
        </a:p>
      </dgm:t>
    </dgm:pt>
    <dgm:pt modelId="{F77E5DBE-809B-4934-AEFC-E0CF82680850}">
      <dgm:prSet custT="1"/>
      <dgm:spPr>
        <a:solidFill>
          <a:schemeClr val="accent1">
            <a:lumMod val="75000"/>
          </a:schemeClr>
        </a:solidFill>
      </dgm:spPr>
      <dgm:t>
        <a:bodyPr lIns="144000"/>
        <a:lstStyle/>
        <a:p>
          <a:r>
            <a:rPr lang="en-ZA" sz="2000" b="1" kern="1200" cap="none" dirty="0"/>
            <a:t>Exemption</a:t>
          </a:r>
          <a:r>
            <a:rPr lang="en-US" sz="2000" b="1" kern="1200" cap="none" dirty="0">
              <a:latin typeface="Gill Sans MT" panose="020B0502020104020203"/>
              <a:ea typeface="+mn-ea"/>
              <a:cs typeface="+mn-cs"/>
            </a:rPr>
            <a:t> 2. </a:t>
          </a:r>
          <a:r>
            <a:rPr lang="en-US" sz="2000" kern="1200" dirty="0">
              <a:solidFill>
                <a:schemeClr val="accent1">
                  <a:lumMod val="20000"/>
                  <a:lumOff val="80000"/>
                </a:schemeClr>
              </a:solidFill>
            </a:rPr>
            <a:t>PRIVACY</a:t>
          </a:r>
          <a:endParaRPr lang="ru-RU" sz="2000" kern="1200" cap="none">
            <a:solidFill>
              <a:schemeClr val="accent1">
                <a:lumMod val="20000"/>
                <a:lumOff val="80000"/>
              </a:schemeClr>
            </a:solidFill>
            <a:latin typeface="Gill Sans MT" panose="020B0502020104020203"/>
            <a:ea typeface="+mn-ea"/>
            <a:cs typeface="+mn-cs"/>
          </a:endParaRPr>
        </a:p>
      </dgm:t>
    </dgm:pt>
    <dgm:pt modelId="{3FADD6D9-423C-49AC-891C-2ED5C18466D9}" type="parTrans" cxnId="{5893D7E6-1DA4-42D2-8FDC-2ED6EFC30D47}">
      <dgm:prSet/>
      <dgm:spPr/>
      <dgm:t>
        <a:bodyPr/>
        <a:lstStyle/>
        <a:p>
          <a:endParaRPr lang="ru-RU"/>
        </a:p>
      </dgm:t>
    </dgm:pt>
    <dgm:pt modelId="{49C18DBA-CD31-49D2-AC8F-C4C215BFFCBE}" type="sibTrans" cxnId="{5893D7E6-1DA4-42D2-8FDC-2ED6EFC30D47}">
      <dgm:prSet/>
      <dgm:spPr/>
      <dgm:t>
        <a:bodyPr/>
        <a:lstStyle/>
        <a:p>
          <a:endParaRPr lang="ru-RU"/>
        </a:p>
      </dgm:t>
    </dgm:pt>
    <dgm:pt modelId="{68F5FA87-9D83-4938-8135-12906406FB54}">
      <dgm:prSet custT="1"/>
      <dgm:spPr>
        <a:solidFill>
          <a:schemeClr val="bg1">
            <a:lumMod val="65000"/>
          </a:schemeClr>
        </a:solidFill>
      </dgm:spPr>
      <dgm:t>
        <a:bodyPr lIns="144000"/>
        <a:lstStyle/>
        <a:p>
          <a:pPr marL="0" lvl="0" indent="0" defTabSz="711200">
            <a:spcBef>
              <a:spcPct val="0"/>
            </a:spcBef>
            <a:spcAft>
              <a:spcPct val="35000"/>
            </a:spcAft>
            <a:buNone/>
          </a:pPr>
          <a:r>
            <a:rPr lang="en-ZA" sz="2000" b="1" kern="1200" cap="none" dirty="0"/>
            <a:t>Exemption</a:t>
          </a:r>
          <a:r>
            <a:rPr lang="en-US" sz="2000" b="1" kern="1200" cap="none" dirty="0">
              <a:latin typeface="Gill Sans MT" panose="020B0502020104020203"/>
              <a:ea typeface="+mn-ea"/>
              <a:cs typeface="+mn-cs"/>
            </a:rPr>
            <a:t> 3. </a:t>
          </a:r>
          <a:r>
            <a:rPr lang="en-US" sz="2000" b="0" i="0" kern="1200" dirty="0">
              <a:solidFill>
                <a:schemeClr val="tx2">
                  <a:lumMod val="10000"/>
                  <a:lumOff val="90000"/>
                </a:schemeClr>
              </a:solidFill>
            </a:rPr>
            <a:t>LAW ENFORCEMENT</a:t>
          </a:r>
          <a:endParaRPr lang="ru-RU" sz="2000" kern="1200" cap="none" dirty="0">
            <a:solidFill>
              <a:schemeClr val="tx2">
                <a:lumMod val="10000"/>
                <a:lumOff val="90000"/>
              </a:schemeClr>
            </a:solidFill>
            <a:latin typeface="Gill Sans MT" panose="020B0502020104020203"/>
            <a:ea typeface="+mn-ea"/>
            <a:cs typeface="+mn-cs"/>
          </a:endParaRPr>
        </a:p>
      </dgm:t>
    </dgm:pt>
    <dgm:pt modelId="{1982533C-AFAF-4B88-8C9D-63D15C4DEB57}" type="parTrans" cxnId="{B5FDB712-A026-4671-B94B-4C87ADEAF62E}">
      <dgm:prSet/>
      <dgm:spPr/>
      <dgm:t>
        <a:bodyPr/>
        <a:lstStyle/>
        <a:p>
          <a:endParaRPr lang="ru-RU"/>
        </a:p>
      </dgm:t>
    </dgm:pt>
    <dgm:pt modelId="{424DD966-F307-4829-96C2-239A84AC0F46}" type="sibTrans" cxnId="{B5FDB712-A026-4671-B94B-4C87ADEAF62E}">
      <dgm:prSet/>
      <dgm:spPr/>
      <dgm:t>
        <a:bodyPr/>
        <a:lstStyle/>
        <a:p>
          <a:endParaRPr lang="ru-RU"/>
        </a:p>
      </dgm:t>
    </dgm:pt>
    <dgm:pt modelId="{6D207D14-66B7-42A2-A6A3-64AB05FAADCE}" type="pres">
      <dgm:prSet presAssocID="{4521682D-D380-46E3-A91A-18838A7DF1E3}" presName="linear" presStyleCnt="0">
        <dgm:presLayoutVars>
          <dgm:animLvl val="lvl"/>
          <dgm:resizeHandles val="exact"/>
        </dgm:presLayoutVars>
      </dgm:prSet>
      <dgm:spPr/>
    </dgm:pt>
    <dgm:pt modelId="{B09651CA-6082-4653-AB70-933BB1235F97}" type="pres">
      <dgm:prSet presAssocID="{4B6B7787-D76E-4F78-8FA9-31BCD6E10BB7}" presName="parentText" presStyleLbl="node1" presStyleIdx="0" presStyleCnt="4" custLinFactNeighborX="130">
        <dgm:presLayoutVars>
          <dgm:chMax val="0"/>
          <dgm:bulletEnabled val="1"/>
        </dgm:presLayoutVars>
      </dgm:prSet>
      <dgm:spPr>
        <a:prstGeom prst="rect">
          <a:avLst/>
        </a:prstGeom>
      </dgm:spPr>
    </dgm:pt>
    <dgm:pt modelId="{625CCB83-139F-4C3E-BB50-1AAB056F816E}" type="pres">
      <dgm:prSet presAssocID="{089D225D-D8C3-4908-B7FF-753A969B2F06}" presName="spacer" presStyleCnt="0"/>
      <dgm:spPr/>
    </dgm:pt>
    <dgm:pt modelId="{14242B1F-D9B5-48D7-B880-6ADD69BA03A8}" type="pres">
      <dgm:prSet presAssocID="{F77E5DBE-809B-4934-AEFC-E0CF82680850}" presName="parentText" presStyleLbl="node1" presStyleIdx="1" presStyleCnt="4">
        <dgm:presLayoutVars>
          <dgm:chMax val="0"/>
          <dgm:bulletEnabled val="1"/>
        </dgm:presLayoutVars>
      </dgm:prSet>
      <dgm:spPr>
        <a:prstGeom prst="rect">
          <a:avLst/>
        </a:prstGeom>
      </dgm:spPr>
    </dgm:pt>
    <dgm:pt modelId="{868EFC29-8A99-437A-8E5B-E8590CA2C101}" type="pres">
      <dgm:prSet presAssocID="{49C18DBA-CD31-49D2-AC8F-C4C215BFFCBE}" presName="spacer" presStyleCnt="0"/>
      <dgm:spPr/>
    </dgm:pt>
    <dgm:pt modelId="{14C74C61-1CDB-4754-9DB7-BD125709153E}" type="pres">
      <dgm:prSet presAssocID="{68F5FA87-9D83-4938-8135-12906406FB54}" presName="parentText" presStyleLbl="node1" presStyleIdx="2" presStyleCnt="4">
        <dgm:presLayoutVars>
          <dgm:chMax val="0"/>
          <dgm:bulletEnabled val="1"/>
        </dgm:presLayoutVars>
      </dgm:prSet>
      <dgm:spPr>
        <a:prstGeom prst="rect">
          <a:avLst/>
        </a:prstGeom>
      </dgm:spPr>
    </dgm:pt>
    <dgm:pt modelId="{11080CE5-D987-459C-95B7-886EF3881AB0}" type="pres">
      <dgm:prSet presAssocID="{424DD966-F307-4829-96C2-239A84AC0F46}" presName="spacer" presStyleCnt="0"/>
      <dgm:spPr/>
    </dgm:pt>
    <dgm:pt modelId="{49C89894-5EBE-471A-A468-46210B8B996A}" type="pres">
      <dgm:prSet presAssocID="{DB8885A5-B6EB-4F2C-B565-8E471C95E4F5}" presName="parentText" presStyleLbl="node1" presStyleIdx="3" presStyleCnt="4">
        <dgm:presLayoutVars>
          <dgm:chMax val="0"/>
          <dgm:bulletEnabled val="1"/>
        </dgm:presLayoutVars>
      </dgm:prSet>
      <dgm:spPr>
        <a:prstGeom prst="rect">
          <a:avLst/>
        </a:prstGeom>
      </dgm:spPr>
    </dgm:pt>
  </dgm:ptLst>
  <dgm:cxnLst>
    <dgm:cxn modelId="{02837B09-CF5A-43E3-B177-8DC69E8EBB48}" srcId="{4521682D-D380-46E3-A91A-18838A7DF1E3}" destId="{4B6B7787-D76E-4F78-8FA9-31BCD6E10BB7}" srcOrd="0" destOrd="0" parTransId="{C1B77C00-FD9A-44DF-9391-D30E6E08AEFF}" sibTransId="{089D225D-D8C3-4908-B7FF-753A969B2F06}"/>
    <dgm:cxn modelId="{B5FDB712-A026-4671-B94B-4C87ADEAF62E}" srcId="{4521682D-D380-46E3-A91A-18838A7DF1E3}" destId="{68F5FA87-9D83-4938-8135-12906406FB54}" srcOrd="2" destOrd="0" parTransId="{1982533C-AFAF-4B88-8C9D-63D15C4DEB57}" sibTransId="{424DD966-F307-4829-96C2-239A84AC0F46}"/>
    <dgm:cxn modelId="{F3597130-708F-4560-9E66-21B1D756096B}" type="presOf" srcId="{68F5FA87-9D83-4938-8135-12906406FB54}" destId="{14C74C61-1CDB-4754-9DB7-BD125709153E}" srcOrd="0" destOrd="0" presId="urn:microsoft.com/office/officeart/2005/8/layout/vList2"/>
    <dgm:cxn modelId="{1CC0E55B-A131-462D-90B2-C929BDB1A8A2}" type="presOf" srcId="{DB8885A5-B6EB-4F2C-B565-8E471C95E4F5}" destId="{49C89894-5EBE-471A-A468-46210B8B996A}" srcOrd="0" destOrd="0" presId="urn:microsoft.com/office/officeart/2005/8/layout/vList2"/>
    <dgm:cxn modelId="{ABC4BF73-4323-4885-B732-EA7E8D41BAF4}" type="presOf" srcId="{F77E5DBE-809B-4934-AEFC-E0CF82680850}" destId="{14242B1F-D9B5-48D7-B880-6ADD69BA03A8}" srcOrd="0" destOrd="0" presId="urn:microsoft.com/office/officeart/2005/8/layout/vList2"/>
    <dgm:cxn modelId="{E2B5D69F-D9D2-416D-94E3-CF16021898D0}" type="presOf" srcId="{4521682D-D380-46E3-A91A-18838A7DF1E3}" destId="{6D207D14-66B7-42A2-A6A3-64AB05FAADCE}" srcOrd="0" destOrd="0" presId="urn:microsoft.com/office/officeart/2005/8/layout/vList2"/>
    <dgm:cxn modelId="{4D99F7B9-41E4-43B6-9849-65F201B581BC}" srcId="{4521682D-D380-46E3-A91A-18838A7DF1E3}" destId="{DB8885A5-B6EB-4F2C-B565-8E471C95E4F5}" srcOrd="3" destOrd="0" parTransId="{FED07ECD-87E1-46C6-A685-6F11ED1B0244}" sibTransId="{BF1C2B1D-3AC4-44C3-A217-E66F0BB7BD1D}"/>
    <dgm:cxn modelId="{32EC64DD-682C-4BEF-85BA-D7D979E71F4E}" type="presOf" srcId="{4B6B7787-D76E-4F78-8FA9-31BCD6E10BB7}" destId="{B09651CA-6082-4653-AB70-933BB1235F97}" srcOrd="0" destOrd="0" presId="urn:microsoft.com/office/officeart/2005/8/layout/vList2"/>
    <dgm:cxn modelId="{5893D7E6-1DA4-42D2-8FDC-2ED6EFC30D47}" srcId="{4521682D-D380-46E3-A91A-18838A7DF1E3}" destId="{F77E5DBE-809B-4934-AEFC-E0CF82680850}" srcOrd="1" destOrd="0" parTransId="{3FADD6D9-423C-49AC-891C-2ED5C18466D9}" sibTransId="{49C18DBA-CD31-49D2-AC8F-C4C215BFFCBE}"/>
    <dgm:cxn modelId="{CF2AF8A6-7CFE-40B1-8B2A-CEF52463EA16}" type="presParOf" srcId="{6D207D14-66B7-42A2-A6A3-64AB05FAADCE}" destId="{B09651CA-6082-4653-AB70-933BB1235F97}" srcOrd="0" destOrd="0" presId="urn:microsoft.com/office/officeart/2005/8/layout/vList2"/>
    <dgm:cxn modelId="{8A6AFBDC-F2CD-4B8E-836A-2D1352192C08}" type="presParOf" srcId="{6D207D14-66B7-42A2-A6A3-64AB05FAADCE}" destId="{625CCB83-139F-4C3E-BB50-1AAB056F816E}" srcOrd="1" destOrd="0" presId="urn:microsoft.com/office/officeart/2005/8/layout/vList2"/>
    <dgm:cxn modelId="{E7DE2EFF-CB34-45C3-8435-F50E70742497}" type="presParOf" srcId="{6D207D14-66B7-42A2-A6A3-64AB05FAADCE}" destId="{14242B1F-D9B5-48D7-B880-6ADD69BA03A8}" srcOrd="2" destOrd="0" presId="urn:microsoft.com/office/officeart/2005/8/layout/vList2"/>
    <dgm:cxn modelId="{3F16EB53-3C12-4AA8-B624-E7DD0A727E14}" type="presParOf" srcId="{6D207D14-66B7-42A2-A6A3-64AB05FAADCE}" destId="{868EFC29-8A99-437A-8E5B-E8590CA2C101}" srcOrd="3" destOrd="0" presId="urn:microsoft.com/office/officeart/2005/8/layout/vList2"/>
    <dgm:cxn modelId="{3C5A7FDD-0B81-4386-9DE5-81E9E62CDFAC}" type="presParOf" srcId="{6D207D14-66B7-42A2-A6A3-64AB05FAADCE}" destId="{14C74C61-1CDB-4754-9DB7-BD125709153E}" srcOrd="4" destOrd="0" presId="urn:microsoft.com/office/officeart/2005/8/layout/vList2"/>
    <dgm:cxn modelId="{F4ABDF0F-5B28-466C-8912-B65F0087A4A1}" type="presParOf" srcId="{6D207D14-66B7-42A2-A6A3-64AB05FAADCE}" destId="{11080CE5-D987-459C-95B7-886EF3881AB0}" srcOrd="5" destOrd="0" presId="urn:microsoft.com/office/officeart/2005/8/layout/vList2"/>
    <dgm:cxn modelId="{F027BA3F-8226-4401-8E92-6DDA4C3DE181}" type="presParOf" srcId="{6D207D14-66B7-42A2-A6A3-64AB05FAADCE}" destId="{49C89894-5EBE-471A-A468-46210B8B996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7A689-FC4A-4FDF-BDDD-890A8474DEF9}">
      <dsp:nvSpPr>
        <dsp:cNvPr id="0" name=""/>
        <dsp:cNvSpPr/>
      </dsp:nvSpPr>
      <dsp:spPr>
        <a:xfrm>
          <a:off x="1377"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Redaction</a:t>
          </a:r>
        </a:p>
        <a:p>
          <a:pPr marL="0" lvl="0" indent="0" algn="l" defTabSz="800100">
            <a:lnSpc>
              <a:spcPct val="90000"/>
            </a:lnSpc>
            <a:spcBef>
              <a:spcPct val="0"/>
            </a:spcBef>
            <a:spcAft>
              <a:spcPct val="35000"/>
            </a:spcAft>
            <a:buNone/>
          </a:pPr>
          <a:r>
            <a:rPr lang="en-US" sz="1400" kern="1200" dirty="0"/>
            <a:t>Identifying and obscuring privileged information.</a:t>
          </a:r>
        </a:p>
      </dsp:txBody>
      <dsp:txXfrm>
        <a:off x="1377" y="1688916"/>
        <a:ext cx="1736228" cy="1458432"/>
      </dsp:txXfrm>
    </dsp:sp>
    <dsp:sp modelId="{94E9EF1A-1D07-4210-9402-6C559E90358A}">
      <dsp:nvSpPr>
        <dsp:cNvPr id="0" name=""/>
        <dsp:cNvSpPr/>
      </dsp:nvSpPr>
      <dsp:spPr>
        <a:xfrm>
          <a:off x="2374776" y="1043163"/>
          <a:ext cx="729216" cy="72921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1</a:t>
          </a:r>
        </a:p>
      </dsp:txBody>
      <dsp:txXfrm>
        <a:off x="2374776" y="1043163"/>
        <a:ext cx="729216" cy="729216"/>
      </dsp:txXfrm>
    </dsp:sp>
    <dsp:sp modelId="{B9E74D06-8974-46A7-BDE8-CAC0846523DB}">
      <dsp:nvSpPr>
        <dsp:cNvPr id="0" name=""/>
        <dsp:cNvSpPr/>
      </dsp:nvSpPr>
      <dsp:spPr>
        <a:xfrm>
          <a:off x="1377"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62E001-9CD2-4D18-B422-BAF2BB911834}">
      <dsp:nvSpPr>
        <dsp:cNvPr id="0" name=""/>
        <dsp:cNvSpPr/>
      </dsp:nvSpPr>
      <dsp:spPr>
        <a:xfrm>
          <a:off x="1911229"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2022 FOIA Report</a:t>
          </a:r>
        </a:p>
        <a:p>
          <a:pPr marL="0" lvl="0" indent="0" algn="l" defTabSz="800100">
            <a:lnSpc>
              <a:spcPct val="90000"/>
            </a:lnSpc>
            <a:spcBef>
              <a:spcPct val="0"/>
            </a:spcBef>
            <a:spcAft>
              <a:spcPct val="35000"/>
            </a:spcAft>
            <a:buNone/>
          </a:pPr>
          <a:r>
            <a:rPr lang="en-US" sz="1400" kern="1200" dirty="0"/>
            <a:t>Details District’s comprehensive FOIA activity.</a:t>
          </a:r>
        </a:p>
      </dsp:txBody>
      <dsp:txXfrm>
        <a:off x="1911229" y="1688916"/>
        <a:ext cx="1736228" cy="1458432"/>
      </dsp:txXfrm>
    </dsp:sp>
    <dsp:sp modelId="{BFECBB09-9B70-4921-BC23-CE1F04C76C0B}">
      <dsp:nvSpPr>
        <dsp:cNvPr id="0" name=""/>
        <dsp:cNvSpPr/>
      </dsp:nvSpPr>
      <dsp:spPr>
        <a:xfrm>
          <a:off x="2414735" y="1008314"/>
          <a:ext cx="729216" cy="729216"/>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2</a:t>
          </a:r>
        </a:p>
      </dsp:txBody>
      <dsp:txXfrm>
        <a:off x="2521526" y="1115105"/>
        <a:ext cx="515634" cy="515634"/>
      </dsp:txXfrm>
    </dsp:sp>
    <dsp:sp modelId="{1639E033-D421-4802-9384-35F00E42F4A1}">
      <dsp:nvSpPr>
        <dsp:cNvPr id="0" name=""/>
        <dsp:cNvSpPr/>
      </dsp:nvSpPr>
      <dsp:spPr>
        <a:xfrm>
          <a:off x="1911229"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8F9B26-840A-4F96-8D27-2D7E00511C9A}">
      <dsp:nvSpPr>
        <dsp:cNvPr id="0" name=""/>
        <dsp:cNvSpPr/>
      </dsp:nvSpPr>
      <dsp:spPr>
        <a:xfrm>
          <a:off x="3821081"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Trade   Secrets</a:t>
          </a:r>
        </a:p>
        <a:p>
          <a:pPr marL="0" lvl="0" indent="0" algn="l" defTabSz="800100">
            <a:lnSpc>
              <a:spcPct val="90000"/>
            </a:lnSpc>
            <a:spcBef>
              <a:spcPct val="0"/>
            </a:spcBef>
            <a:spcAft>
              <a:spcPct val="35000"/>
            </a:spcAft>
            <a:buNone/>
          </a:pPr>
          <a:r>
            <a:rPr lang="en-US" sz="1400" kern="1200" dirty="0"/>
            <a:t>D.C. FOIA Exemption #1.</a:t>
          </a:r>
        </a:p>
      </dsp:txBody>
      <dsp:txXfrm>
        <a:off x="3821081" y="1688916"/>
        <a:ext cx="1736228" cy="1458432"/>
      </dsp:txXfrm>
    </dsp:sp>
    <dsp:sp modelId="{DAC041B6-6570-477A-B4C1-5CB7E0EFE0DC}">
      <dsp:nvSpPr>
        <dsp:cNvPr id="0" name=""/>
        <dsp:cNvSpPr/>
      </dsp:nvSpPr>
      <dsp:spPr>
        <a:xfrm>
          <a:off x="4324587" y="1008314"/>
          <a:ext cx="729216" cy="72921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3</a:t>
          </a:r>
        </a:p>
      </dsp:txBody>
      <dsp:txXfrm>
        <a:off x="4324587" y="1008314"/>
        <a:ext cx="729216" cy="729216"/>
      </dsp:txXfrm>
    </dsp:sp>
    <dsp:sp modelId="{F8ADDB2A-2689-4ACF-8222-B372EB5C8D35}">
      <dsp:nvSpPr>
        <dsp:cNvPr id="0" name=""/>
        <dsp:cNvSpPr/>
      </dsp:nvSpPr>
      <dsp:spPr>
        <a:xfrm>
          <a:off x="3821081"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253AE2-89B5-4ADC-817A-FEF4E0BC4B49}">
      <dsp:nvSpPr>
        <dsp:cNvPr id="0" name=""/>
        <dsp:cNvSpPr/>
      </dsp:nvSpPr>
      <dsp:spPr>
        <a:xfrm>
          <a:off x="5730932"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Personal Privacy</a:t>
          </a:r>
        </a:p>
        <a:p>
          <a:pPr marL="0" lvl="0" indent="0" algn="l" defTabSz="800100">
            <a:lnSpc>
              <a:spcPct val="90000"/>
            </a:lnSpc>
            <a:spcBef>
              <a:spcPct val="0"/>
            </a:spcBef>
            <a:spcAft>
              <a:spcPct val="35000"/>
            </a:spcAft>
            <a:buNone/>
          </a:pPr>
          <a:r>
            <a:rPr lang="en-US" sz="1400" kern="1200" dirty="0"/>
            <a:t>D.C. FOIA Exemption #2.</a:t>
          </a:r>
        </a:p>
      </dsp:txBody>
      <dsp:txXfrm>
        <a:off x="5730932" y="1688916"/>
        <a:ext cx="1736228" cy="1458432"/>
      </dsp:txXfrm>
    </dsp:sp>
    <dsp:sp modelId="{82EE2C17-F664-4616-8F76-97637F08E124}">
      <dsp:nvSpPr>
        <dsp:cNvPr id="0" name=""/>
        <dsp:cNvSpPr/>
      </dsp:nvSpPr>
      <dsp:spPr>
        <a:xfrm>
          <a:off x="6234439" y="1008314"/>
          <a:ext cx="729216" cy="72921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4</a:t>
          </a:r>
        </a:p>
      </dsp:txBody>
      <dsp:txXfrm>
        <a:off x="6234439" y="1008314"/>
        <a:ext cx="729216" cy="729216"/>
      </dsp:txXfrm>
    </dsp:sp>
    <dsp:sp modelId="{96383FDE-483E-4E6D-B151-4FC41C065094}">
      <dsp:nvSpPr>
        <dsp:cNvPr id="0" name=""/>
        <dsp:cNvSpPr/>
      </dsp:nvSpPr>
      <dsp:spPr>
        <a:xfrm>
          <a:off x="5730932"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CBA089-E576-4FF4-865F-C3BBF7659A23}">
      <dsp:nvSpPr>
        <dsp:cNvPr id="0" name=""/>
        <dsp:cNvSpPr/>
      </dsp:nvSpPr>
      <dsp:spPr>
        <a:xfrm>
          <a:off x="7640784"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Law Enforcement</a:t>
          </a:r>
        </a:p>
        <a:p>
          <a:pPr marL="0" lvl="0" indent="0" algn="l" defTabSz="800100">
            <a:lnSpc>
              <a:spcPct val="90000"/>
            </a:lnSpc>
            <a:spcBef>
              <a:spcPct val="0"/>
            </a:spcBef>
            <a:spcAft>
              <a:spcPct val="35000"/>
            </a:spcAft>
            <a:buNone/>
          </a:pPr>
          <a:r>
            <a:rPr lang="en-US" sz="1400" kern="1200" dirty="0"/>
            <a:t>D.C. FOIA Exemption #3.</a:t>
          </a:r>
        </a:p>
      </dsp:txBody>
      <dsp:txXfrm>
        <a:off x="7640784" y="1688916"/>
        <a:ext cx="1736228" cy="1458432"/>
      </dsp:txXfrm>
    </dsp:sp>
    <dsp:sp modelId="{3CBA3CC0-D70A-4B98-9329-64604EDF25F0}">
      <dsp:nvSpPr>
        <dsp:cNvPr id="0" name=""/>
        <dsp:cNvSpPr/>
      </dsp:nvSpPr>
      <dsp:spPr>
        <a:xfrm>
          <a:off x="8144290" y="1008314"/>
          <a:ext cx="729216" cy="72921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5</a:t>
          </a:r>
        </a:p>
      </dsp:txBody>
      <dsp:txXfrm>
        <a:off x="8144290" y="1008314"/>
        <a:ext cx="729216" cy="729216"/>
      </dsp:txXfrm>
    </dsp:sp>
    <dsp:sp modelId="{5BE72261-3EB3-4585-8739-2FFBAED12B80}">
      <dsp:nvSpPr>
        <dsp:cNvPr id="0" name=""/>
        <dsp:cNvSpPr/>
      </dsp:nvSpPr>
      <dsp:spPr>
        <a:xfrm>
          <a:off x="7640784"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8AA2D1-7ADE-4FAB-AB73-E999EB93EDA0}">
      <dsp:nvSpPr>
        <dsp:cNvPr id="0" name=""/>
        <dsp:cNvSpPr/>
      </dsp:nvSpPr>
      <dsp:spPr>
        <a:xfrm>
          <a:off x="9550636" y="765242"/>
          <a:ext cx="1736228" cy="243072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8000" tIns="330200" rIns="135363" bIns="33020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accent1">
                  <a:lumMod val="75000"/>
                </a:schemeClr>
              </a:solidFill>
            </a:rPr>
            <a:t>Agency Commun.</a:t>
          </a:r>
        </a:p>
        <a:p>
          <a:pPr marL="0" lvl="0" indent="0" algn="l" defTabSz="800100">
            <a:lnSpc>
              <a:spcPct val="90000"/>
            </a:lnSpc>
            <a:spcBef>
              <a:spcPct val="0"/>
            </a:spcBef>
            <a:spcAft>
              <a:spcPct val="35000"/>
            </a:spcAft>
            <a:buNone/>
          </a:pPr>
          <a:r>
            <a:rPr lang="en-US" sz="1400" kern="1200" dirty="0"/>
            <a:t>D.C. FOIA Exemption #4.</a:t>
          </a:r>
        </a:p>
      </dsp:txBody>
      <dsp:txXfrm>
        <a:off x="9550636" y="1688916"/>
        <a:ext cx="1736228" cy="1458432"/>
      </dsp:txXfrm>
    </dsp:sp>
    <dsp:sp modelId="{FEC87D35-FF68-4830-9865-7026502B7734}">
      <dsp:nvSpPr>
        <dsp:cNvPr id="0" name=""/>
        <dsp:cNvSpPr/>
      </dsp:nvSpPr>
      <dsp:spPr>
        <a:xfrm>
          <a:off x="10054142" y="1008314"/>
          <a:ext cx="729216" cy="72921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6</a:t>
          </a:r>
        </a:p>
      </dsp:txBody>
      <dsp:txXfrm>
        <a:off x="10054142" y="1008314"/>
        <a:ext cx="729216" cy="729216"/>
      </dsp:txXfrm>
    </dsp:sp>
    <dsp:sp modelId="{F57AF353-CCB4-4030-9EEE-1DC7B4B0CC7D}">
      <dsp:nvSpPr>
        <dsp:cNvPr id="0" name=""/>
        <dsp:cNvSpPr/>
      </dsp:nvSpPr>
      <dsp:spPr>
        <a:xfrm>
          <a:off x="9550636" y="3195890"/>
          <a:ext cx="1736228"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A0F396-271C-F340-8C25-A4D8C94FE4E9}">
      <dsp:nvSpPr>
        <dsp:cNvPr id="0" name=""/>
        <dsp:cNvSpPr/>
      </dsp:nvSpPr>
      <dsp:spPr>
        <a:xfrm>
          <a:off x="1291" y="409744"/>
          <a:ext cx="4531703" cy="2877631"/>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71AD7C7-02CA-304B-A1F9-916EC8CF084C}">
      <dsp:nvSpPr>
        <dsp:cNvPr id="0" name=""/>
        <dsp:cNvSpPr/>
      </dsp:nvSpPr>
      <dsp:spPr>
        <a:xfrm>
          <a:off x="504813" y="888091"/>
          <a:ext cx="4531703" cy="287763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 record may only be withheld in its entirety if the agency determines that the record cannot be reasonably redacted. </a:t>
          </a:r>
        </a:p>
      </dsp:txBody>
      <dsp:txXfrm>
        <a:off x="589096" y="972374"/>
        <a:ext cx="4363137" cy="2709065"/>
      </dsp:txXfrm>
    </dsp:sp>
    <dsp:sp modelId="{89983EDE-A1F5-AA44-B7C7-AA5DF1B86746}">
      <dsp:nvSpPr>
        <dsp:cNvPr id="0" name=""/>
        <dsp:cNvSpPr/>
      </dsp:nvSpPr>
      <dsp:spPr>
        <a:xfrm>
          <a:off x="5540040" y="409744"/>
          <a:ext cx="4531703" cy="2877631"/>
        </a:xfrm>
        <a:prstGeom prst="roundRect">
          <a:avLst>
            <a:gd name="adj" fmla="val 1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0A6271F7-7189-7440-83E7-CBCAA0AB0386}">
      <dsp:nvSpPr>
        <dsp:cNvPr id="0" name=""/>
        <dsp:cNvSpPr/>
      </dsp:nvSpPr>
      <dsp:spPr>
        <a:xfrm>
          <a:off x="6043562" y="888091"/>
          <a:ext cx="4531703" cy="287763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1" kern="1200" dirty="0"/>
            <a:t>e.g.</a:t>
          </a:r>
          <a:r>
            <a:rPr lang="en-US" sz="2300" kern="1200" dirty="0"/>
            <a:t>, document may contain parts that are protected by a privilege, and parts that are not protected – the existence of the privileged parts cannot be used to justify withholding the non-privileged portions if reasonable redaction is possible.</a:t>
          </a:r>
        </a:p>
      </dsp:txBody>
      <dsp:txXfrm>
        <a:off x="6127845" y="972374"/>
        <a:ext cx="4363137" cy="2709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9193A-A071-0149-A888-10B4BEB5168E}">
      <dsp:nvSpPr>
        <dsp:cNvPr id="0" name=""/>
        <dsp:cNvSpPr/>
      </dsp:nvSpPr>
      <dsp:spPr>
        <a:xfrm>
          <a:off x="0" y="50538"/>
          <a:ext cx="10576558" cy="1292850"/>
        </a:xfrm>
        <a:prstGeom prst="roundRect">
          <a:avLst/>
        </a:prstGeom>
        <a:solidFill>
          <a:schemeClr val="tx1"/>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1.  Am I withholding an entire record?</a:t>
          </a:r>
        </a:p>
      </dsp:txBody>
      <dsp:txXfrm>
        <a:off x="63112" y="113650"/>
        <a:ext cx="10450334" cy="1166626"/>
      </dsp:txXfrm>
    </dsp:sp>
    <dsp:sp modelId="{3ADF86D3-398B-894E-A4A3-3B078E096C22}">
      <dsp:nvSpPr>
        <dsp:cNvPr id="0" name=""/>
        <dsp:cNvSpPr/>
      </dsp:nvSpPr>
      <dsp:spPr>
        <a:xfrm>
          <a:off x="0" y="1441308"/>
          <a:ext cx="10576558" cy="1292850"/>
        </a:xfrm>
        <a:prstGeom prst="roundRect">
          <a:avLst/>
        </a:prstGeom>
        <a:solidFill>
          <a:srgbClr val="CE7242"/>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2.  Are parts of the record </a:t>
          </a:r>
          <a:r>
            <a:rPr lang="en-US" sz="3400" u="sng" kern="1200" dirty="0"/>
            <a:t>not-exempt</a:t>
          </a:r>
          <a:r>
            <a:rPr lang="en-US" sz="3400" kern="1200" dirty="0"/>
            <a:t>?</a:t>
          </a:r>
        </a:p>
      </dsp:txBody>
      <dsp:txXfrm>
        <a:off x="63112" y="1504420"/>
        <a:ext cx="10450334" cy="1166626"/>
      </dsp:txXfrm>
    </dsp:sp>
    <dsp:sp modelId="{B6243F01-3F37-BE48-8104-4593A9CA8D13}">
      <dsp:nvSpPr>
        <dsp:cNvPr id="0" name=""/>
        <dsp:cNvSpPr/>
      </dsp:nvSpPr>
      <dsp:spPr>
        <a:xfrm>
          <a:off x="0" y="2832079"/>
          <a:ext cx="10576558" cy="1292850"/>
        </a:xfrm>
        <a:prstGeom prst="roundRect">
          <a:avLst/>
        </a:prstGeom>
        <a:solidFill>
          <a:schemeClr val="bg1">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3.  If I remove the </a:t>
          </a:r>
          <a:r>
            <a:rPr lang="en-US" sz="3400" u="sng" kern="1200" dirty="0"/>
            <a:t>not-exempt</a:t>
          </a:r>
          <a:r>
            <a:rPr lang="en-US" sz="3400" kern="1200" dirty="0"/>
            <a:t> portions, is the document still legible?</a:t>
          </a:r>
        </a:p>
      </dsp:txBody>
      <dsp:txXfrm>
        <a:off x="63112" y="2895191"/>
        <a:ext cx="10450334" cy="11666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FC1E3-1C41-4437-BE21-8D33D44C1C9E}">
      <dsp:nvSpPr>
        <dsp:cNvPr id="0" name=""/>
        <dsp:cNvSpPr/>
      </dsp:nvSpPr>
      <dsp:spPr>
        <a:xfrm>
          <a:off x="0" y="504028"/>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1A0AAFD3-A3A9-4B43-843A-7BA9D4FD5E56}">
      <dsp:nvSpPr>
        <dsp:cNvPr id="0" name=""/>
        <dsp:cNvSpPr/>
      </dsp:nvSpPr>
      <dsp:spPr>
        <a:xfrm>
          <a:off x="542293" y="61228"/>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Interfere with Investigation</a:t>
          </a:r>
          <a:endParaRPr lang="ru-RU" sz="2000" kern="1200"/>
        </a:p>
      </dsp:txBody>
      <dsp:txXfrm>
        <a:off x="542293" y="61228"/>
        <a:ext cx="2583000" cy="885600"/>
      </dsp:txXfrm>
    </dsp:sp>
    <dsp:sp modelId="{92C0B756-05A6-4040-AC91-4730345F5191}">
      <dsp:nvSpPr>
        <dsp:cNvPr id="0" name=""/>
        <dsp:cNvSpPr/>
      </dsp:nvSpPr>
      <dsp:spPr>
        <a:xfrm>
          <a:off x="0" y="1864829"/>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5BD5B296-A642-4DF8-B899-35ED169DA216}">
      <dsp:nvSpPr>
        <dsp:cNvPr id="0" name=""/>
        <dsp:cNvSpPr/>
      </dsp:nvSpPr>
      <dsp:spPr>
        <a:xfrm>
          <a:off x="542293" y="1422028"/>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Right to a Fair Trial</a:t>
          </a:r>
          <a:endParaRPr lang="ru-RU" sz="2000" kern="1200"/>
        </a:p>
      </dsp:txBody>
      <dsp:txXfrm>
        <a:off x="542293" y="1422028"/>
        <a:ext cx="2583000" cy="885600"/>
      </dsp:txXfrm>
    </dsp:sp>
    <dsp:sp modelId="{A4E3526C-3B96-4B8B-87BA-01E1B7BEF7EF}">
      <dsp:nvSpPr>
        <dsp:cNvPr id="0" name=""/>
        <dsp:cNvSpPr/>
      </dsp:nvSpPr>
      <dsp:spPr>
        <a:xfrm>
          <a:off x="0" y="3225629"/>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1AA0D2EF-743C-441B-B933-8CC3FD133511}">
      <dsp:nvSpPr>
        <dsp:cNvPr id="0" name=""/>
        <dsp:cNvSpPr/>
      </dsp:nvSpPr>
      <dsp:spPr>
        <a:xfrm>
          <a:off x="542293" y="2782829"/>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Personal Privacy</a:t>
          </a:r>
          <a:endParaRPr lang="ru-RU" sz="2000" kern="1200"/>
        </a:p>
      </dsp:txBody>
      <dsp:txXfrm>
        <a:off x="542293" y="2782829"/>
        <a:ext cx="2583000" cy="885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FC1E3-1C41-4437-BE21-8D33D44C1C9E}">
      <dsp:nvSpPr>
        <dsp:cNvPr id="0" name=""/>
        <dsp:cNvSpPr/>
      </dsp:nvSpPr>
      <dsp:spPr>
        <a:xfrm>
          <a:off x="0" y="504028"/>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1A0AAFD3-A3A9-4B43-843A-7BA9D4FD5E56}">
      <dsp:nvSpPr>
        <dsp:cNvPr id="0" name=""/>
        <dsp:cNvSpPr/>
      </dsp:nvSpPr>
      <dsp:spPr>
        <a:xfrm>
          <a:off x="542293" y="61228"/>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Inter-Agency or</a:t>
          </a:r>
        </a:p>
        <a:p>
          <a:pPr marL="0" lvl="0" indent="0" algn="ctr" defTabSz="889000">
            <a:lnSpc>
              <a:spcPct val="90000"/>
            </a:lnSpc>
            <a:spcBef>
              <a:spcPct val="0"/>
            </a:spcBef>
            <a:spcAft>
              <a:spcPct val="35000"/>
            </a:spcAft>
            <a:buNone/>
          </a:pPr>
          <a:r>
            <a:rPr lang="en-US" sz="2000" kern="1200" dirty="0"/>
            <a:t>Intra-Agency Memo </a:t>
          </a:r>
          <a:endParaRPr lang="ru-RU" sz="2000" kern="1200" dirty="0"/>
        </a:p>
      </dsp:txBody>
      <dsp:txXfrm>
        <a:off x="542293" y="61228"/>
        <a:ext cx="2583000" cy="885600"/>
      </dsp:txXfrm>
    </dsp:sp>
    <dsp:sp modelId="{92C0B756-05A6-4040-AC91-4730345F5191}">
      <dsp:nvSpPr>
        <dsp:cNvPr id="0" name=""/>
        <dsp:cNvSpPr/>
      </dsp:nvSpPr>
      <dsp:spPr>
        <a:xfrm>
          <a:off x="0" y="1864829"/>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5BD5B296-A642-4DF8-B899-35ED169DA216}">
      <dsp:nvSpPr>
        <dsp:cNvPr id="0" name=""/>
        <dsp:cNvSpPr/>
      </dsp:nvSpPr>
      <dsp:spPr>
        <a:xfrm>
          <a:off x="542293" y="1422028"/>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Inter-Agency or</a:t>
          </a:r>
        </a:p>
        <a:p>
          <a:pPr marL="0" lvl="0" indent="0" algn="ctr" defTabSz="889000">
            <a:lnSpc>
              <a:spcPct val="90000"/>
            </a:lnSpc>
            <a:spcBef>
              <a:spcPct val="0"/>
            </a:spcBef>
            <a:spcAft>
              <a:spcPct val="35000"/>
            </a:spcAft>
            <a:buNone/>
          </a:pPr>
          <a:r>
            <a:rPr lang="en-US" sz="2000" kern="1200" dirty="0"/>
            <a:t>Intra-Agency Letters</a:t>
          </a:r>
          <a:endParaRPr lang="ru-RU" sz="2000" kern="1200" dirty="0"/>
        </a:p>
      </dsp:txBody>
      <dsp:txXfrm>
        <a:off x="542293" y="1422028"/>
        <a:ext cx="2583000" cy="885600"/>
      </dsp:txXfrm>
    </dsp:sp>
    <dsp:sp modelId="{A4E3526C-3B96-4B8B-87BA-01E1B7BEF7EF}">
      <dsp:nvSpPr>
        <dsp:cNvPr id="0" name=""/>
        <dsp:cNvSpPr/>
      </dsp:nvSpPr>
      <dsp:spPr>
        <a:xfrm>
          <a:off x="0" y="3225629"/>
          <a:ext cx="3690000" cy="756000"/>
        </a:xfrm>
        <a:prstGeom prst="rect">
          <a:avLst/>
        </a:prstGeom>
        <a:solidFill>
          <a:schemeClr val="lt1">
            <a:alpha val="90000"/>
            <a:hueOff val="0"/>
            <a:satOff val="0"/>
            <a:lumOff val="0"/>
            <a:alphaOff val="0"/>
          </a:schemeClr>
        </a:solidFill>
        <a:ln w="22225" cap="rnd" cmpd="sng" algn="ctr">
          <a:solidFill>
            <a:schemeClr val="tx2">
              <a:lumMod val="50000"/>
              <a:lumOff val="50000"/>
            </a:schemeClr>
          </a:solidFill>
          <a:prstDash val="solid"/>
        </a:ln>
        <a:effectLst/>
      </dsp:spPr>
      <dsp:style>
        <a:lnRef idx="2">
          <a:scrgbClr r="0" g="0" b="0"/>
        </a:lnRef>
        <a:fillRef idx="1">
          <a:scrgbClr r="0" g="0" b="0"/>
        </a:fillRef>
        <a:effectRef idx="0">
          <a:scrgbClr r="0" g="0" b="0"/>
        </a:effectRef>
        <a:fontRef idx="minor"/>
      </dsp:style>
    </dsp:sp>
    <dsp:sp modelId="{1AA0D2EF-743C-441B-B933-8CC3FD133511}">
      <dsp:nvSpPr>
        <dsp:cNvPr id="0" name=""/>
        <dsp:cNvSpPr/>
      </dsp:nvSpPr>
      <dsp:spPr>
        <a:xfrm>
          <a:off x="542293" y="2782829"/>
          <a:ext cx="2583000" cy="8856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31" tIns="0" rIns="97631" bIns="0" numCol="1" spcCol="1270" anchor="ctr" anchorCtr="0">
          <a:noAutofit/>
        </a:bodyPr>
        <a:lstStyle/>
        <a:p>
          <a:pPr marL="0" lvl="0" indent="0" algn="ctr" defTabSz="889000">
            <a:lnSpc>
              <a:spcPct val="90000"/>
            </a:lnSpc>
            <a:spcBef>
              <a:spcPct val="0"/>
            </a:spcBef>
            <a:spcAft>
              <a:spcPct val="35000"/>
            </a:spcAft>
            <a:buNone/>
          </a:pPr>
          <a:r>
            <a:rPr lang="en-US" sz="2000" kern="1200" dirty="0"/>
            <a:t>Litigation-Related</a:t>
          </a:r>
          <a:endParaRPr lang="ru-RU" sz="2000" kern="1200"/>
        </a:p>
      </dsp:txBody>
      <dsp:txXfrm>
        <a:off x="542293" y="2782829"/>
        <a:ext cx="2583000" cy="885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651CA-6082-4653-AB70-933BB1235F97}">
      <dsp:nvSpPr>
        <dsp:cNvPr id="0" name=""/>
        <dsp:cNvSpPr/>
      </dsp:nvSpPr>
      <dsp:spPr>
        <a:xfrm>
          <a:off x="0" y="32399"/>
          <a:ext cx="5422390" cy="655200"/>
        </a:xfrm>
        <a:prstGeom prst="rect">
          <a:avLst/>
        </a:prstGeom>
        <a:solidFill>
          <a:schemeClr val="tx2">
            <a:lumMod val="90000"/>
            <a:lumOff val="1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000" tIns="76200" rIns="76200" bIns="76200" numCol="1" spcCol="1270" anchor="ctr" anchorCtr="0">
          <a:noAutofit/>
        </a:bodyPr>
        <a:lstStyle/>
        <a:p>
          <a:pPr marL="0" lvl="0" indent="0" algn="l" defTabSz="889000">
            <a:lnSpc>
              <a:spcPct val="90000"/>
            </a:lnSpc>
            <a:spcBef>
              <a:spcPct val="0"/>
            </a:spcBef>
            <a:spcAft>
              <a:spcPct val="35000"/>
            </a:spcAft>
            <a:buNone/>
          </a:pPr>
          <a:r>
            <a:rPr lang="en-ZA" sz="2000" b="1" kern="1200" cap="none" dirty="0"/>
            <a:t>Exemption 1. </a:t>
          </a:r>
          <a:r>
            <a:rPr lang="en-US" sz="2000" kern="1200" dirty="0">
              <a:solidFill>
                <a:schemeClr val="tx2">
                  <a:lumMod val="10000"/>
                  <a:lumOff val="90000"/>
                </a:schemeClr>
              </a:solidFill>
            </a:rPr>
            <a:t>TRADE SECRETS</a:t>
          </a:r>
          <a:endParaRPr lang="en-US" sz="2000" kern="1200" cap="none" dirty="0">
            <a:solidFill>
              <a:schemeClr val="tx2">
                <a:lumMod val="10000"/>
                <a:lumOff val="90000"/>
              </a:schemeClr>
            </a:solidFill>
          </a:endParaRPr>
        </a:p>
      </dsp:txBody>
      <dsp:txXfrm>
        <a:off x="0" y="32399"/>
        <a:ext cx="5422390" cy="655200"/>
      </dsp:txXfrm>
    </dsp:sp>
    <dsp:sp modelId="{14242B1F-D9B5-48D7-B880-6ADD69BA03A8}">
      <dsp:nvSpPr>
        <dsp:cNvPr id="0" name=""/>
        <dsp:cNvSpPr/>
      </dsp:nvSpPr>
      <dsp:spPr>
        <a:xfrm>
          <a:off x="0" y="788399"/>
          <a:ext cx="5422390" cy="655200"/>
        </a:xfrm>
        <a:prstGeom prst="rect">
          <a:avLst/>
        </a:prstGeom>
        <a:solidFill>
          <a:schemeClr val="accent1">
            <a:lumMod val="75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000" tIns="76200" rIns="76200" bIns="76200" numCol="1" spcCol="1270" anchor="ctr" anchorCtr="0">
          <a:noAutofit/>
        </a:bodyPr>
        <a:lstStyle/>
        <a:p>
          <a:pPr marL="0" lvl="0" indent="0" algn="l" defTabSz="889000">
            <a:lnSpc>
              <a:spcPct val="90000"/>
            </a:lnSpc>
            <a:spcBef>
              <a:spcPct val="0"/>
            </a:spcBef>
            <a:spcAft>
              <a:spcPct val="35000"/>
            </a:spcAft>
            <a:buNone/>
          </a:pPr>
          <a:r>
            <a:rPr lang="en-ZA" sz="2000" b="1" kern="1200" cap="none" dirty="0"/>
            <a:t>Exemption</a:t>
          </a:r>
          <a:r>
            <a:rPr lang="en-US" sz="2000" b="1" kern="1200" cap="none" dirty="0">
              <a:latin typeface="Gill Sans MT" panose="020B0502020104020203"/>
              <a:ea typeface="+mn-ea"/>
              <a:cs typeface="+mn-cs"/>
            </a:rPr>
            <a:t> 2. </a:t>
          </a:r>
          <a:r>
            <a:rPr lang="en-US" sz="2000" kern="1200" dirty="0">
              <a:solidFill>
                <a:schemeClr val="accent1">
                  <a:lumMod val="20000"/>
                  <a:lumOff val="80000"/>
                </a:schemeClr>
              </a:solidFill>
            </a:rPr>
            <a:t>PRIVACY</a:t>
          </a:r>
          <a:endParaRPr lang="ru-RU" sz="2000" kern="1200" cap="none">
            <a:solidFill>
              <a:schemeClr val="accent1">
                <a:lumMod val="20000"/>
                <a:lumOff val="80000"/>
              </a:schemeClr>
            </a:solidFill>
            <a:latin typeface="Gill Sans MT" panose="020B0502020104020203"/>
            <a:ea typeface="+mn-ea"/>
            <a:cs typeface="+mn-cs"/>
          </a:endParaRPr>
        </a:p>
      </dsp:txBody>
      <dsp:txXfrm>
        <a:off x="0" y="788399"/>
        <a:ext cx="5422390" cy="655200"/>
      </dsp:txXfrm>
    </dsp:sp>
    <dsp:sp modelId="{14C74C61-1CDB-4754-9DB7-BD125709153E}">
      <dsp:nvSpPr>
        <dsp:cNvPr id="0" name=""/>
        <dsp:cNvSpPr/>
      </dsp:nvSpPr>
      <dsp:spPr>
        <a:xfrm>
          <a:off x="0" y="1544400"/>
          <a:ext cx="5422390" cy="655200"/>
        </a:xfrm>
        <a:prstGeom prst="rect">
          <a:avLst/>
        </a:prstGeom>
        <a:solidFill>
          <a:schemeClr val="bg1">
            <a:lumMod val="65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000" tIns="76200" rIns="76200" bIns="76200" numCol="1" spcCol="1270" anchor="ctr" anchorCtr="0">
          <a:noAutofit/>
        </a:bodyPr>
        <a:lstStyle/>
        <a:p>
          <a:pPr marL="0" lvl="0" indent="0" algn="l" defTabSz="711200">
            <a:lnSpc>
              <a:spcPct val="90000"/>
            </a:lnSpc>
            <a:spcBef>
              <a:spcPct val="0"/>
            </a:spcBef>
            <a:spcAft>
              <a:spcPct val="35000"/>
            </a:spcAft>
            <a:buNone/>
          </a:pPr>
          <a:r>
            <a:rPr lang="en-ZA" sz="2000" b="1" kern="1200" cap="none" dirty="0"/>
            <a:t>Exemption</a:t>
          </a:r>
          <a:r>
            <a:rPr lang="en-US" sz="2000" b="1" kern="1200" cap="none" dirty="0">
              <a:latin typeface="Gill Sans MT" panose="020B0502020104020203"/>
              <a:ea typeface="+mn-ea"/>
              <a:cs typeface="+mn-cs"/>
            </a:rPr>
            <a:t> 3. </a:t>
          </a:r>
          <a:r>
            <a:rPr lang="en-US" sz="2000" b="0" i="0" kern="1200" dirty="0">
              <a:solidFill>
                <a:schemeClr val="tx2">
                  <a:lumMod val="10000"/>
                  <a:lumOff val="90000"/>
                </a:schemeClr>
              </a:solidFill>
            </a:rPr>
            <a:t>LAW ENFORCEMENT</a:t>
          </a:r>
          <a:endParaRPr lang="ru-RU" sz="2000" kern="1200" cap="none" dirty="0">
            <a:solidFill>
              <a:schemeClr val="tx2">
                <a:lumMod val="10000"/>
                <a:lumOff val="90000"/>
              </a:schemeClr>
            </a:solidFill>
            <a:latin typeface="Gill Sans MT" panose="020B0502020104020203"/>
            <a:ea typeface="+mn-ea"/>
            <a:cs typeface="+mn-cs"/>
          </a:endParaRPr>
        </a:p>
      </dsp:txBody>
      <dsp:txXfrm>
        <a:off x="0" y="1544400"/>
        <a:ext cx="5422390" cy="655200"/>
      </dsp:txXfrm>
    </dsp:sp>
    <dsp:sp modelId="{49C89894-5EBE-471A-A468-46210B8B996A}">
      <dsp:nvSpPr>
        <dsp:cNvPr id="0" name=""/>
        <dsp:cNvSpPr/>
      </dsp:nvSpPr>
      <dsp:spPr>
        <a:xfrm>
          <a:off x="0" y="2300400"/>
          <a:ext cx="5422390" cy="655200"/>
        </a:xfrm>
        <a:prstGeom prst="rect">
          <a:avLst/>
        </a:prstGeom>
        <a:solidFill>
          <a:srgbClr val="AC8300"/>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4000" tIns="76200" rIns="76200" bIns="76200" numCol="1" spcCol="1270" anchor="ctr" anchorCtr="0">
          <a:noAutofit/>
        </a:bodyPr>
        <a:lstStyle/>
        <a:p>
          <a:pPr marL="0" lvl="0" indent="0" algn="l" defTabSz="889000">
            <a:lnSpc>
              <a:spcPct val="90000"/>
            </a:lnSpc>
            <a:spcBef>
              <a:spcPct val="0"/>
            </a:spcBef>
            <a:spcAft>
              <a:spcPct val="35000"/>
            </a:spcAft>
            <a:buNone/>
          </a:pPr>
          <a:r>
            <a:rPr lang="en-ZA" sz="2000" b="1" kern="1200" cap="none" dirty="0"/>
            <a:t>Exemption</a:t>
          </a:r>
          <a:r>
            <a:rPr lang="en-ZA" sz="2000" b="1" kern="1200" cap="none" dirty="0">
              <a:latin typeface="Gill Sans MT" panose="020B0502020104020203"/>
              <a:ea typeface="+mn-ea"/>
              <a:cs typeface="+mn-cs"/>
            </a:rPr>
            <a:t> 4. </a:t>
          </a:r>
          <a:r>
            <a:rPr lang="en-US" sz="2000" kern="1200" dirty="0">
              <a:solidFill>
                <a:schemeClr val="tx2">
                  <a:lumMod val="10000"/>
                  <a:lumOff val="90000"/>
                </a:schemeClr>
              </a:solidFill>
            </a:rPr>
            <a:t>AGENCY COMMUNICATION</a:t>
          </a:r>
          <a:endParaRPr lang="en-US" sz="2000" kern="1200" cap="none" dirty="0">
            <a:solidFill>
              <a:schemeClr val="tx2">
                <a:lumMod val="10000"/>
                <a:lumOff val="90000"/>
              </a:schemeClr>
            </a:solidFill>
          </a:endParaRPr>
        </a:p>
      </dsp:txBody>
      <dsp:txXfrm>
        <a:off x="0" y="2300400"/>
        <a:ext cx="5422390" cy="655200"/>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1">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151EFB99-1B56-4C3B-A920-C9F63568B3B5}">
          <dgm:prSet phldrT="1"/>
          <dgm:t>
            <a:bodyPr/>
            <a:lstStyle/>
            <a:p>
              <a:r>
                <a:t>1</a:t>
              </a:r>
            </a:p>
          </dgm:t>
        </dgm:pt>
        <dgm:pt modelId="201" type="sibTrans" cxnId="{86ABC99C-FE52-4C54-9A6D-3953E335B0E7}">
          <dgm:prSet phldrT="2"/>
          <dgm:t>
            <a:bodyPr/>
            <a:lstStyle/>
            <a:p>
              <a:r>
                <a:t>2</a:t>
              </a:r>
            </a:p>
          </dgm:t>
        </dgm:pt>
        <dgm:pt modelId="301" type="sibTrans" cxnId="{1BCC6BCE-EC6C-445D-BA79-A177C90174D5}">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A37F7A-782D-430C-B7DE-046B665BEF14}" type="datetimeFigureOut">
              <a:rPr lang="en-US" smtClean="0"/>
              <a:t>6/28/2023</a:t>
            </a:fld>
            <a:endParaRPr lang="en-US" dirty="0"/>
          </a:p>
        </p:txBody>
      </p:sp>
      <p:sp>
        <p:nvSpPr>
          <p:cNvPr id="4" name="Footer Placeholder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0885D5-D443-4228-8B2C-B9DF9A30D578}" type="slidenum">
              <a:rPr lang="en-US" smtClean="0"/>
              <a:t>‹#›</a:t>
            </a:fld>
            <a:endParaRPr lang="en-US" dirty="0"/>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CEED-E5F4-4698-B012-83262916D7BD}" type="datetimeFigureOut">
              <a:rPr lang="en-US" noProof="0" smtClean="0"/>
              <a:t>6/28/2023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2F9AB-3C90-481E-8C34-4F549BF455D7}" type="slidenum">
              <a:rPr lang="en-US" noProof="0" smtClean="0"/>
              <a:t>‹#›</a:t>
            </a:fld>
            <a:endParaRPr lang="en-US" noProof="0" dirty="0"/>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1</a:t>
            </a:fld>
            <a:endParaRPr lang="en-US" dirty="0"/>
          </a:p>
        </p:txBody>
      </p:sp>
    </p:spTree>
    <p:extLst>
      <p:ext uri="{BB962C8B-B14F-4D97-AF65-F5344CB8AC3E}">
        <p14:creationId xmlns:p14="http://schemas.microsoft.com/office/powerpoint/2010/main" val="61691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28</a:t>
            </a:fld>
            <a:endParaRPr lang="en-US" dirty="0"/>
          </a:p>
        </p:txBody>
      </p:sp>
    </p:spTree>
    <p:extLst>
      <p:ext uri="{BB962C8B-B14F-4D97-AF65-F5344CB8AC3E}">
        <p14:creationId xmlns:p14="http://schemas.microsoft.com/office/powerpoint/2010/main" val="3130172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29</a:t>
            </a:fld>
            <a:endParaRPr lang="en-US" dirty="0"/>
          </a:p>
        </p:txBody>
      </p:sp>
    </p:spTree>
    <p:extLst>
      <p:ext uri="{BB962C8B-B14F-4D97-AF65-F5344CB8AC3E}">
        <p14:creationId xmlns:p14="http://schemas.microsoft.com/office/powerpoint/2010/main" val="1527060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30</a:t>
            </a:fld>
            <a:endParaRPr lang="en-US" dirty="0"/>
          </a:p>
        </p:txBody>
      </p:sp>
    </p:spTree>
    <p:extLst>
      <p:ext uri="{BB962C8B-B14F-4D97-AF65-F5344CB8AC3E}">
        <p14:creationId xmlns:p14="http://schemas.microsoft.com/office/powerpoint/2010/main" val="1804033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31</a:t>
            </a:fld>
            <a:endParaRPr lang="en-US" dirty="0"/>
          </a:p>
        </p:txBody>
      </p:sp>
    </p:spTree>
    <p:extLst>
      <p:ext uri="{BB962C8B-B14F-4D97-AF65-F5344CB8AC3E}">
        <p14:creationId xmlns:p14="http://schemas.microsoft.com/office/powerpoint/2010/main" val="1582145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9"/>
        <p:cNvGrpSpPr/>
        <p:nvPr/>
      </p:nvGrpSpPr>
      <p:grpSpPr>
        <a:xfrm>
          <a:off x="0" y="0"/>
          <a:ext cx="0" cy="0"/>
          <a:chOff x="0" y="0"/>
          <a:chExt cx="0" cy="0"/>
        </a:xfrm>
      </p:grpSpPr>
      <p:sp>
        <p:nvSpPr>
          <p:cNvPr id="2230" name="Google Shape;2230;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31" name="Google Shape;2231;p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1"/>
        <p:cNvGrpSpPr/>
        <p:nvPr/>
      </p:nvGrpSpPr>
      <p:grpSpPr>
        <a:xfrm>
          <a:off x="0" y="0"/>
          <a:ext cx="0" cy="0"/>
          <a:chOff x="0" y="0"/>
          <a:chExt cx="0" cy="0"/>
        </a:xfrm>
      </p:grpSpPr>
      <p:sp>
        <p:nvSpPr>
          <p:cNvPr id="2262" name="Google Shape;2262;p5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63" name="Google Shape;2263;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35</a:t>
            </a:fld>
            <a:endParaRPr lang="en-US" dirty="0"/>
          </a:p>
        </p:txBody>
      </p:sp>
    </p:spTree>
    <p:extLst>
      <p:ext uri="{BB962C8B-B14F-4D97-AF65-F5344CB8AC3E}">
        <p14:creationId xmlns:p14="http://schemas.microsoft.com/office/powerpoint/2010/main" val="4094385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36</a:t>
            </a:fld>
            <a:endParaRPr lang="en-US" dirty="0"/>
          </a:p>
        </p:txBody>
      </p:sp>
    </p:spTree>
    <p:extLst>
      <p:ext uri="{BB962C8B-B14F-4D97-AF65-F5344CB8AC3E}">
        <p14:creationId xmlns:p14="http://schemas.microsoft.com/office/powerpoint/2010/main" val="1794324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37</a:t>
            </a:fld>
            <a:endParaRPr lang="en-US" dirty="0"/>
          </a:p>
        </p:txBody>
      </p:sp>
    </p:spTree>
    <p:extLst>
      <p:ext uri="{BB962C8B-B14F-4D97-AF65-F5344CB8AC3E}">
        <p14:creationId xmlns:p14="http://schemas.microsoft.com/office/powerpoint/2010/main" val="2702976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38</a:t>
            </a:fld>
            <a:endParaRPr lang="en-US" dirty="0"/>
          </a:p>
        </p:txBody>
      </p:sp>
    </p:spTree>
    <p:extLst>
      <p:ext uri="{BB962C8B-B14F-4D97-AF65-F5344CB8AC3E}">
        <p14:creationId xmlns:p14="http://schemas.microsoft.com/office/powerpoint/2010/main" val="383984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a:t>
            </a:fld>
            <a:endParaRPr lang="en-US" dirty="0"/>
          </a:p>
        </p:txBody>
      </p:sp>
    </p:spTree>
    <p:extLst>
      <p:ext uri="{BB962C8B-B14F-4D97-AF65-F5344CB8AC3E}">
        <p14:creationId xmlns:p14="http://schemas.microsoft.com/office/powerpoint/2010/main" val="480845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39</a:t>
            </a:fld>
            <a:endParaRPr lang="en-US" dirty="0"/>
          </a:p>
        </p:txBody>
      </p:sp>
    </p:spTree>
    <p:extLst>
      <p:ext uri="{BB962C8B-B14F-4D97-AF65-F5344CB8AC3E}">
        <p14:creationId xmlns:p14="http://schemas.microsoft.com/office/powerpoint/2010/main" val="846264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40</a:t>
            </a:fld>
            <a:endParaRPr lang="en-US" dirty="0"/>
          </a:p>
        </p:txBody>
      </p:sp>
    </p:spTree>
    <p:extLst>
      <p:ext uri="{BB962C8B-B14F-4D97-AF65-F5344CB8AC3E}">
        <p14:creationId xmlns:p14="http://schemas.microsoft.com/office/powerpoint/2010/main" val="2525054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41</a:t>
            </a:fld>
            <a:endParaRPr lang="en-US" dirty="0"/>
          </a:p>
        </p:txBody>
      </p:sp>
    </p:spTree>
    <p:extLst>
      <p:ext uri="{BB962C8B-B14F-4D97-AF65-F5344CB8AC3E}">
        <p14:creationId xmlns:p14="http://schemas.microsoft.com/office/powerpoint/2010/main" val="817685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42</a:t>
            </a:fld>
            <a:endParaRPr lang="en-US" dirty="0"/>
          </a:p>
        </p:txBody>
      </p:sp>
    </p:spTree>
    <p:extLst>
      <p:ext uri="{BB962C8B-B14F-4D97-AF65-F5344CB8AC3E}">
        <p14:creationId xmlns:p14="http://schemas.microsoft.com/office/powerpoint/2010/main" val="1344433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43</a:t>
            </a:fld>
            <a:endParaRPr lang="en-US" dirty="0"/>
          </a:p>
        </p:txBody>
      </p:sp>
    </p:spTree>
    <p:extLst>
      <p:ext uri="{BB962C8B-B14F-4D97-AF65-F5344CB8AC3E}">
        <p14:creationId xmlns:p14="http://schemas.microsoft.com/office/powerpoint/2010/main" val="59902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44</a:t>
            </a:fld>
            <a:endParaRPr lang="en-US" dirty="0"/>
          </a:p>
        </p:txBody>
      </p:sp>
    </p:spTree>
    <p:extLst>
      <p:ext uri="{BB962C8B-B14F-4D97-AF65-F5344CB8AC3E}">
        <p14:creationId xmlns:p14="http://schemas.microsoft.com/office/powerpoint/2010/main" val="31403889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45</a:t>
            </a:fld>
            <a:endParaRPr lang="en-US" dirty="0"/>
          </a:p>
        </p:txBody>
      </p:sp>
    </p:spTree>
    <p:extLst>
      <p:ext uri="{BB962C8B-B14F-4D97-AF65-F5344CB8AC3E}">
        <p14:creationId xmlns:p14="http://schemas.microsoft.com/office/powerpoint/2010/main" val="1879410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46</a:t>
            </a:fld>
            <a:endParaRPr lang="en-US" dirty="0"/>
          </a:p>
        </p:txBody>
      </p:sp>
    </p:spTree>
    <p:extLst>
      <p:ext uri="{BB962C8B-B14F-4D97-AF65-F5344CB8AC3E}">
        <p14:creationId xmlns:p14="http://schemas.microsoft.com/office/powerpoint/2010/main" val="1454866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47</a:t>
            </a:fld>
            <a:endParaRPr lang="en-US" dirty="0"/>
          </a:p>
        </p:txBody>
      </p:sp>
    </p:spTree>
    <p:extLst>
      <p:ext uri="{BB962C8B-B14F-4D97-AF65-F5344CB8AC3E}">
        <p14:creationId xmlns:p14="http://schemas.microsoft.com/office/powerpoint/2010/main" val="1121368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48</a:t>
            </a:fld>
            <a:endParaRPr lang="en-US" dirty="0"/>
          </a:p>
        </p:txBody>
      </p:sp>
    </p:spTree>
    <p:extLst>
      <p:ext uri="{BB962C8B-B14F-4D97-AF65-F5344CB8AC3E}">
        <p14:creationId xmlns:p14="http://schemas.microsoft.com/office/powerpoint/2010/main" val="152706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a:t>
            </a:fld>
            <a:endParaRPr lang="en-US" dirty="0"/>
          </a:p>
        </p:txBody>
      </p:sp>
    </p:spTree>
    <p:extLst>
      <p:ext uri="{BB962C8B-B14F-4D97-AF65-F5344CB8AC3E}">
        <p14:creationId xmlns:p14="http://schemas.microsoft.com/office/powerpoint/2010/main" val="23578475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49</a:t>
            </a:fld>
            <a:endParaRPr lang="en-US" dirty="0"/>
          </a:p>
        </p:txBody>
      </p:sp>
    </p:spTree>
    <p:extLst>
      <p:ext uri="{BB962C8B-B14F-4D97-AF65-F5344CB8AC3E}">
        <p14:creationId xmlns:p14="http://schemas.microsoft.com/office/powerpoint/2010/main" val="2697968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50</a:t>
            </a:fld>
            <a:endParaRPr lang="en-US" dirty="0"/>
          </a:p>
        </p:txBody>
      </p:sp>
    </p:spTree>
    <p:extLst>
      <p:ext uri="{BB962C8B-B14F-4D97-AF65-F5344CB8AC3E}">
        <p14:creationId xmlns:p14="http://schemas.microsoft.com/office/powerpoint/2010/main" val="30327294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51</a:t>
            </a:fld>
            <a:endParaRPr lang="en-US" dirty="0"/>
          </a:p>
        </p:txBody>
      </p:sp>
    </p:spTree>
    <p:extLst>
      <p:ext uri="{BB962C8B-B14F-4D97-AF65-F5344CB8AC3E}">
        <p14:creationId xmlns:p14="http://schemas.microsoft.com/office/powerpoint/2010/main" val="18770945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52</a:t>
            </a:fld>
            <a:endParaRPr lang="en-US" dirty="0"/>
          </a:p>
        </p:txBody>
      </p:sp>
    </p:spTree>
    <p:extLst>
      <p:ext uri="{BB962C8B-B14F-4D97-AF65-F5344CB8AC3E}">
        <p14:creationId xmlns:p14="http://schemas.microsoft.com/office/powerpoint/2010/main" val="990079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53</a:t>
            </a:fld>
            <a:endParaRPr lang="en-US" dirty="0"/>
          </a:p>
        </p:txBody>
      </p:sp>
    </p:spTree>
    <p:extLst>
      <p:ext uri="{BB962C8B-B14F-4D97-AF65-F5344CB8AC3E}">
        <p14:creationId xmlns:p14="http://schemas.microsoft.com/office/powerpoint/2010/main" val="11954581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54</a:t>
            </a:fld>
            <a:endParaRPr lang="en-US" dirty="0"/>
          </a:p>
        </p:txBody>
      </p:sp>
    </p:spTree>
    <p:extLst>
      <p:ext uri="{BB962C8B-B14F-4D97-AF65-F5344CB8AC3E}">
        <p14:creationId xmlns:p14="http://schemas.microsoft.com/office/powerpoint/2010/main" val="20340477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55</a:t>
            </a:fld>
            <a:endParaRPr lang="en-US" dirty="0"/>
          </a:p>
        </p:txBody>
      </p:sp>
    </p:spTree>
    <p:extLst>
      <p:ext uri="{BB962C8B-B14F-4D97-AF65-F5344CB8AC3E}">
        <p14:creationId xmlns:p14="http://schemas.microsoft.com/office/powerpoint/2010/main" val="1732999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56</a:t>
            </a:fld>
            <a:endParaRPr lang="en-US" dirty="0"/>
          </a:p>
        </p:txBody>
      </p:sp>
    </p:spTree>
    <p:extLst>
      <p:ext uri="{BB962C8B-B14F-4D97-AF65-F5344CB8AC3E}">
        <p14:creationId xmlns:p14="http://schemas.microsoft.com/office/powerpoint/2010/main" val="31267740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57</a:t>
            </a:fld>
            <a:endParaRPr lang="en-US" dirty="0"/>
          </a:p>
        </p:txBody>
      </p:sp>
    </p:spTree>
    <p:extLst>
      <p:ext uri="{BB962C8B-B14F-4D97-AF65-F5344CB8AC3E}">
        <p14:creationId xmlns:p14="http://schemas.microsoft.com/office/powerpoint/2010/main" val="9497477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60</a:t>
            </a:fld>
            <a:endParaRPr lang="en-US" dirty="0"/>
          </a:p>
        </p:txBody>
      </p:sp>
    </p:spTree>
    <p:extLst>
      <p:ext uri="{BB962C8B-B14F-4D97-AF65-F5344CB8AC3E}">
        <p14:creationId xmlns:p14="http://schemas.microsoft.com/office/powerpoint/2010/main" val="425044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of Muller case and Michael Flynn sentencing document.</a:t>
            </a:r>
          </a:p>
        </p:txBody>
      </p:sp>
      <p:sp>
        <p:nvSpPr>
          <p:cNvPr id="4" name="Slide Number Placeholder 3"/>
          <p:cNvSpPr>
            <a:spLocks noGrp="1"/>
          </p:cNvSpPr>
          <p:nvPr>
            <p:ph type="sldNum" sz="quarter" idx="10"/>
          </p:nvPr>
        </p:nvSpPr>
        <p:spPr/>
        <p:txBody>
          <a:bodyPr/>
          <a:lstStyle/>
          <a:p>
            <a:fld id="{0989728A-F6A6-4BBF-90E4-2E7537F416A1}" type="slidenum">
              <a:rPr lang="en-US" smtClean="0"/>
              <a:t>11</a:t>
            </a:fld>
            <a:endParaRPr lang="en-US" dirty="0"/>
          </a:p>
        </p:txBody>
      </p:sp>
    </p:spTree>
    <p:extLst>
      <p:ext uri="{BB962C8B-B14F-4D97-AF65-F5344CB8AC3E}">
        <p14:creationId xmlns:p14="http://schemas.microsoft.com/office/powerpoint/2010/main" val="265918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16</a:t>
            </a:fld>
            <a:endParaRPr lang="en-US" dirty="0"/>
          </a:p>
        </p:txBody>
      </p:sp>
    </p:spTree>
    <p:extLst>
      <p:ext uri="{BB962C8B-B14F-4D97-AF65-F5344CB8AC3E}">
        <p14:creationId xmlns:p14="http://schemas.microsoft.com/office/powerpoint/2010/main" val="2944921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22</a:t>
            </a:fld>
            <a:endParaRPr lang="en-US" dirty="0"/>
          </a:p>
        </p:txBody>
      </p:sp>
    </p:spTree>
    <p:extLst>
      <p:ext uri="{BB962C8B-B14F-4D97-AF65-F5344CB8AC3E}">
        <p14:creationId xmlns:p14="http://schemas.microsoft.com/office/powerpoint/2010/main" val="1348774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23</a:t>
            </a:fld>
            <a:endParaRPr lang="en-US" dirty="0"/>
          </a:p>
        </p:txBody>
      </p:sp>
    </p:spTree>
    <p:extLst>
      <p:ext uri="{BB962C8B-B14F-4D97-AF65-F5344CB8AC3E}">
        <p14:creationId xmlns:p14="http://schemas.microsoft.com/office/powerpoint/2010/main" val="3263068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24</a:t>
            </a:fld>
            <a:endParaRPr lang="en-US" dirty="0"/>
          </a:p>
        </p:txBody>
      </p:sp>
    </p:spTree>
    <p:extLst>
      <p:ext uri="{BB962C8B-B14F-4D97-AF65-F5344CB8AC3E}">
        <p14:creationId xmlns:p14="http://schemas.microsoft.com/office/powerpoint/2010/main" val="846264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D2F9AB-3C90-481E-8C34-4F549BF455D7}" type="slidenum">
              <a:rPr lang="en-US" smtClean="0"/>
              <a:t>26</a:t>
            </a:fld>
            <a:endParaRPr lang="en-US" dirty="0"/>
          </a:p>
        </p:txBody>
      </p:sp>
    </p:spTree>
    <p:extLst>
      <p:ext uri="{BB962C8B-B14F-4D97-AF65-F5344CB8AC3E}">
        <p14:creationId xmlns:p14="http://schemas.microsoft.com/office/powerpoint/2010/main" val="3102754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a:xfrm>
            <a:off x="7605951" y="6423914"/>
            <a:ext cx="2844799" cy="365125"/>
          </a:xfrm>
        </p:spPr>
        <p:txBody>
          <a:bodyPr/>
          <a:lstStyle/>
          <a:p>
            <a:fld id="{CD138F09-6F88-4B7A-824C-12B0D5C7F2CB}" type="datetime1">
              <a:rPr lang="en-US" smtClean="0"/>
              <a:t>6/28/2023</a:t>
            </a:fld>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11" name="Footer Placeholder 5">
            <a:extLst>
              <a:ext uri="{FF2B5EF4-FFF2-40B4-BE49-F238E27FC236}">
                <a16:creationId xmlns:a16="http://schemas.microsoft.com/office/drawing/2014/main" id="{3FB45199-F13E-4CB5-AF62-71432CD4898C}"/>
              </a:ext>
            </a:extLst>
          </p:cNvPr>
          <p:cNvSpPr>
            <a:spLocks noGrp="1"/>
          </p:cNvSpPr>
          <p:nvPr>
            <p:ph type="ftr" sz="quarter" idx="11"/>
          </p:nvPr>
        </p:nvSpPr>
        <p:spPr>
          <a:xfrm>
            <a:off x="355101" y="6423914"/>
            <a:ext cx="6818262" cy="365125"/>
          </a:xfrm>
        </p:spPr>
        <p:txBody>
          <a:bodyPr/>
          <a:lstStyle/>
          <a:p>
            <a:pPr algn="l"/>
            <a:r>
              <a:rPr lang="en-US" dirty="0"/>
              <a:t>REDACTION &amp; COMMONLY USED FOIA EXEMPTIONS</a:t>
            </a:r>
          </a:p>
        </p:txBody>
      </p:sp>
    </p:spTree>
    <p:extLst>
      <p:ext uri="{BB962C8B-B14F-4D97-AF65-F5344CB8AC3E}">
        <p14:creationId xmlns:p14="http://schemas.microsoft.com/office/powerpoint/2010/main" val="380092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242275"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4" name="Text Placeholder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C357E6BF-746C-486F-AEE4-E31B37DDEAFD}" type="datetime1">
              <a:rPr lang="en-US" noProof="0" smtClean="0"/>
              <a:t>6/28/2023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Footer Placeholder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Tree>
    <p:extLst>
      <p:ext uri="{BB962C8B-B14F-4D97-AF65-F5344CB8AC3E}">
        <p14:creationId xmlns:p14="http://schemas.microsoft.com/office/powerpoint/2010/main" val="268622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Picture with Caption_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AB11A0B8-2405-43CD-A135-B6CBA492E604}" type="datetime1">
              <a:rPr lang="en-US" noProof="0" smtClean="0"/>
              <a:t>6/28/2023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Footer Placeholder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Tree>
    <p:extLst>
      <p:ext uri="{BB962C8B-B14F-4D97-AF65-F5344CB8AC3E}">
        <p14:creationId xmlns:p14="http://schemas.microsoft.com/office/powerpoint/2010/main" val="1445521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Picture with Caption_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4244562"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238989ED-552C-46E5-8A6E-88065173B7E2}" type="datetime1">
              <a:rPr lang="en-US" noProof="0" smtClean="0"/>
              <a:t>6/28/2023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9" name="Footer Placeholder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Tree>
    <p:extLst>
      <p:ext uri="{BB962C8B-B14F-4D97-AF65-F5344CB8AC3E}">
        <p14:creationId xmlns:p14="http://schemas.microsoft.com/office/powerpoint/2010/main" val="917956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Left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F262E62-E8FA-42DE-BC7E-BA73A13FCBFF}"/>
              </a:ext>
            </a:extLst>
          </p:cNvPr>
          <p:cNvSpPr>
            <a:spLocks noGrp="1"/>
          </p:cNvSpPr>
          <p:nvPr>
            <p:ph type="pic" sz="quarter" idx="15"/>
          </p:nvPr>
        </p:nvSpPr>
        <p:spPr>
          <a:xfrm>
            <a:off x="0" y="0"/>
            <a:ext cx="7537685" cy="6858000"/>
          </a:xfrm>
        </p:spPr>
        <p:txBody>
          <a:bodyPr anchor="ctr" anchorCtr="0"/>
          <a:lstStyle>
            <a:lvl1pPr algn="ctr">
              <a:defRPr/>
            </a:lvl1pPr>
          </a:lstStyle>
          <a:p>
            <a:r>
              <a:rPr lang="en-US" noProof="0" dirty="0"/>
              <a:t>Click icon to add picture</a:t>
            </a:r>
          </a:p>
        </p:txBody>
      </p:sp>
      <p:sp>
        <p:nvSpPr>
          <p:cNvPr id="2" name="Title 1">
            <a:extLst>
              <a:ext uri="{FF2B5EF4-FFF2-40B4-BE49-F238E27FC236}">
                <a16:creationId xmlns:a16="http://schemas.microsoft.com/office/drawing/2014/main" id="{93696899-6846-4B29-AD05-49215C31489C}"/>
              </a:ext>
            </a:extLst>
          </p:cNvPr>
          <p:cNvSpPr>
            <a:spLocks noGrp="1"/>
          </p:cNvSpPr>
          <p:nvPr>
            <p:ph type="title"/>
          </p:nvPr>
        </p:nvSpPr>
        <p:spPr>
          <a:xfrm>
            <a:off x="7955459" y="197123"/>
            <a:ext cx="3392382" cy="1675219"/>
          </a:xfrm>
        </p:spPr>
        <p:txBody>
          <a:bodyPr/>
          <a:lstStyle>
            <a:lvl1pPr>
              <a:defRPr>
                <a:solidFill>
                  <a:schemeClr val="accent1">
                    <a:lumMod val="75000"/>
                  </a:schemeClr>
                </a:solidFill>
              </a:defRPr>
            </a:lvl1pPr>
          </a:lstStyle>
          <a:p>
            <a:r>
              <a:rPr lang="en-US" noProof="0"/>
              <a:t>Click to edit Master title style</a:t>
            </a:r>
          </a:p>
        </p:txBody>
      </p:sp>
      <p:sp>
        <p:nvSpPr>
          <p:cNvPr id="19" name="Content Placeholder 8">
            <a:extLst>
              <a:ext uri="{FF2B5EF4-FFF2-40B4-BE49-F238E27FC236}">
                <a16:creationId xmlns:a16="http://schemas.microsoft.com/office/drawing/2014/main" id="{2939FABB-D58D-4DAF-878D-EB51A2AA620A}"/>
              </a:ext>
            </a:extLst>
          </p:cNvPr>
          <p:cNvSpPr>
            <a:spLocks noGrp="1"/>
          </p:cNvSpPr>
          <p:nvPr>
            <p:ph sz="quarter" idx="14"/>
          </p:nvPr>
        </p:nvSpPr>
        <p:spPr>
          <a:xfrm>
            <a:off x="7955459" y="2057400"/>
            <a:ext cx="3392382"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20" name="Rectangle 19">
            <a:extLst>
              <a:ext uri="{FF2B5EF4-FFF2-40B4-BE49-F238E27FC236}">
                <a16:creationId xmlns:a16="http://schemas.microsoft.com/office/drawing/2014/main" id="{82AD5814-D5B6-4BF5-BF94-2F284D0079F8}"/>
              </a:ext>
            </a:extLst>
          </p:cNvPr>
          <p:cNvSpPr/>
          <p:nvPr userDrawn="1"/>
        </p:nvSpPr>
        <p:spPr>
          <a:xfrm>
            <a:off x="8042147" y="453643"/>
            <a:ext cx="3528000" cy="985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2" name="Date Placeholder 4">
            <a:extLst>
              <a:ext uri="{FF2B5EF4-FFF2-40B4-BE49-F238E27FC236}">
                <a16:creationId xmlns:a16="http://schemas.microsoft.com/office/drawing/2014/main" id="{1FB18E8B-6111-4A64-AA8C-4CD4C9814C59}"/>
              </a:ext>
            </a:extLst>
          </p:cNvPr>
          <p:cNvSpPr>
            <a:spLocks noGrp="1"/>
          </p:cNvSpPr>
          <p:nvPr>
            <p:ph type="dt" sz="half" idx="10"/>
          </p:nvPr>
        </p:nvSpPr>
        <p:spPr>
          <a:xfrm>
            <a:off x="7605951" y="6423914"/>
            <a:ext cx="2844799" cy="365125"/>
          </a:xfrm>
        </p:spPr>
        <p:txBody>
          <a:bodyPr/>
          <a:lstStyle/>
          <a:p>
            <a:fld id="{DEEEAD45-8FBD-4975-9CC9-AC910489235F}" type="datetime1">
              <a:rPr lang="en-US" noProof="0" smtClean="0"/>
              <a:t>6/28/2023</a:t>
            </a:fld>
            <a:endParaRPr lang="en-US" noProof="0" dirty="0"/>
          </a:p>
        </p:txBody>
      </p:sp>
      <p:sp>
        <p:nvSpPr>
          <p:cNvPr id="23" name="Slide Number Placeholder 6">
            <a:extLst>
              <a:ext uri="{FF2B5EF4-FFF2-40B4-BE49-F238E27FC236}">
                <a16:creationId xmlns:a16="http://schemas.microsoft.com/office/drawing/2014/main" id="{D5311807-ED2F-406C-B107-B5D885AD840F}"/>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24" name="Footer Placeholder 5">
            <a:extLst>
              <a:ext uri="{FF2B5EF4-FFF2-40B4-BE49-F238E27FC236}">
                <a16:creationId xmlns:a16="http://schemas.microsoft.com/office/drawing/2014/main" id="{643FEB5F-C4B2-43B5-B019-DC467A62FAC1}"/>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Tree>
    <p:extLst>
      <p:ext uri="{BB962C8B-B14F-4D97-AF65-F5344CB8AC3E}">
        <p14:creationId xmlns:p14="http://schemas.microsoft.com/office/powerpoint/2010/main" val="1715664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_1">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119868" y="5356067"/>
            <a:ext cx="3625595" cy="1000782"/>
          </a:xfrm>
          <a:solidFill>
            <a:srgbClr val="465359"/>
          </a:solidFill>
        </p:spPr>
        <p:txBody>
          <a:bodyPr lIns="91440" tIns="0" rIns="91440" bIns="0">
            <a:normAutofit/>
          </a:bodyPr>
          <a:lstStyle>
            <a:lvl1pPr marL="0" indent="0" algn="ctr">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8119869" y="453642"/>
            <a:ext cx="3625595" cy="4826023"/>
          </a:xfrm>
          <a:solidFill>
            <a:schemeClr val="accent1"/>
          </a:solidFill>
        </p:spPr>
        <p:txBody>
          <a:bodyPr tIns="0" bIns="0" anchor="ctr" anchorCtr="0">
            <a:noAutofit/>
          </a:bodyPr>
          <a:lstStyle>
            <a:lvl1pPr algn="ct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439766" y="453642"/>
            <a:ext cx="7602421" cy="5903207"/>
          </a:xfrm>
          <a:solidFill>
            <a:schemeClr val="bg1">
              <a:lumMod val="85000"/>
            </a:schemeClr>
          </a:solidFill>
        </p:spPr>
        <p:txBody>
          <a:bodyPr lIns="457200" tIns="457200"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a:xfrm>
            <a:off x="7605951" y="6423914"/>
            <a:ext cx="2844799" cy="365125"/>
          </a:xfrm>
        </p:spPr>
        <p:txBody>
          <a:bodyPr/>
          <a:lstStyle>
            <a:lvl1pPr>
              <a:defRPr/>
            </a:lvl1pPr>
          </a:lstStyle>
          <a:p>
            <a:fld id="{5612843A-F33B-40BD-9F8A-1CEA55DBAB62}" type="datetime1">
              <a:rPr lang="en-US" smtClean="0"/>
              <a:t>6/28/2023</a:t>
            </a:fld>
            <a:endParaRPr lang="en-US" dirty="0"/>
          </a:p>
        </p:txBody>
      </p:sp>
      <p:sp>
        <p:nvSpPr>
          <p:cNvPr id="6" name="Footer Placeholder 5"/>
          <p:cNvSpPr>
            <a:spLocks noGrp="1"/>
          </p:cNvSpPr>
          <p:nvPr>
            <p:ph type="ftr" sz="quarter" idx="11"/>
          </p:nvPr>
        </p:nvSpPr>
        <p:spPr>
          <a:xfrm>
            <a:off x="355101" y="6423914"/>
            <a:ext cx="6818262" cy="365125"/>
          </a:xfrm>
        </p:spPr>
        <p:txBody>
          <a:bodyPr/>
          <a:lstStyle/>
          <a:p>
            <a:pPr algn="l"/>
            <a:r>
              <a:rPr lang="en-US" dirty="0"/>
              <a:t>REDACTION &amp; COMMONLY USED FOIA EXEMPTIONS</a:t>
            </a:r>
          </a:p>
        </p:txBody>
      </p:sp>
      <p:sp>
        <p:nvSpPr>
          <p:cNvPr id="7" name="Slide Number Placeholder 6"/>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790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_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a:normAutofit/>
          </a:bodyPr>
          <a:lstStyle>
            <a:lvl1pPr>
              <a:defRPr sz="3600">
                <a:solidFill>
                  <a:schemeClr val="bg1"/>
                </a:solidFill>
              </a:defRPr>
            </a:lvl1pPr>
          </a:lstStyle>
          <a:p>
            <a:r>
              <a:rPr lang="en-US" noProof="0"/>
              <a:t>Click to edit Master title style</a:t>
            </a:r>
          </a:p>
        </p:txBody>
      </p:sp>
      <p:sp>
        <p:nvSpPr>
          <p:cNvPr id="4" name="Picture Placeholder 3">
            <a:extLst>
              <a:ext uri="{FF2B5EF4-FFF2-40B4-BE49-F238E27FC236}">
                <a16:creationId xmlns:a16="http://schemas.microsoft.com/office/drawing/2014/main" id="{5B084B74-38B3-42C8-B8E4-A0D13B059E92}"/>
              </a:ext>
            </a:extLst>
          </p:cNvPr>
          <p:cNvSpPr>
            <a:spLocks noGrp="1"/>
          </p:cNvSpPr>
          <p:nvPr>
            <p:ph type="pic" sz="quarter" idx="13"/>
          </p:nvPr>
        </p:nvSpPr>
        <p:spPr>
          <a:xfrm>
            <a:off x="441325" y="606425"/>
            <a:ext cx="11304588" cy="3536950"/>
          </a:xfrm>
        </p:spPr>
        <p:txBody>
          <a:bodyPr/>
          <a:lstStyle>
            <a:lvl1pPr marL="0" indent="0" algn="ctr">
              <a:buNone/>
              <a:defRPr/>
            </a:lvl1pPr>
          </a:lstStyle>
          <a:p>
            <a:r>
              <a:rPr lang="en-US" noProof="0" dirty="0"/>
              <a:t>Click icon to add picture</a:t>
            </a:r>
          </a:p>
        </p:txBody>
      </p:sp>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86EC2E14-7470-43A8-A2C5-47C956C3C582}" type="datetime1">
              <a:rPr lang="en-US" noProof="0" smtClean="0"/>
              <a:t>6/28/2023</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
        <p:nvSpPr>
          <p:cNvPr id="7" name="Text Placeholder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a:normAutofit/>
          </a:bodyPr>
          <a:lstStyle>
            <a:lvl1pPr marL="0" indent="0">
              <a:buNone/>
              <a:defRPr sz="1600">
                <a:solidFill>
                  <a:schemeClr val="bg2">
                    <a:lumMod val="75000"/>
                  </a:schemeClr>
                </a:solidFill>
              </a:defRPr>
            </a:lvl1pPr>
            <a:lvl2pPr marL="324000" indent="0">
              <a:buNone/>
              <a:defRPr/>
            </a:lvl2pPr>
          </a:lstStyle>
          <a:p>
            <a:pPr lvl="0"/>
            <a:r>
              <a:rPr lang="en-US" noProof="0"/>
              <a:t>Click to edit Master text styles</a:t>
            </a:r>
          </a:p>
        </p:txBody>
      </p:sp>
    </p:spTree>
    <p:extLst>
      <p:ext uri="{BB962C8B-B14F-4D97-AF65-F5344CB8AC3E}">
        <p14:creationId xmlns:p14="http://schemas.microsoft.com/office/powerpoint/2010/main" val="2130529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42"/>
        <p:cNvGrpSpPr/>
        <p:nvPr/>
      </p:nvGrpSpPr>
      <p:grpSpPr>
        <a:xfrm>
          <a:off x="0" y="0"/>
          <a:ext cx="0" cy="0"/>
          <a:chOff x="0" y="0"/>
          <a:chExt cx="0" cy="0"/>
        </a:xfrm>
      </p:grpSpPr>
      <p:grpSp>
        <p:nvGrpSpPr>
          <p:cNvPr id="43" name="Google Shape;43;p3"/>
          <p:cNvGrpSpPr/>
          <p:nvPr/>
        </p:nvGrpSpPr>
        <p:grpSpPr>
          <a:xfrm>
            <a:off x="-381634" y="1"/>
            <a:ext cx="12562345" cy="6858001"/>
            <a:chOff x="1243013" y="0"/>
            <a:chExt cx="9402763" cy="6858001"/>
          </a:xfrm>
        </p:grpSpPr>
        <p:sp>
          <p:nvSpPr>
            <p:cNvPr id="44" name="Google Shape;44;p3"/>
            <p:cNvSpPr/>
            <p:nvPr/>
          </p:nvSpPr>
          <p:spPr>
            <a:xfrm>
              <a:off x="2289175" y="0"/>
              <a:ext cx="3867150" cy="6848475"/>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45" name="Google Shape;45;p3"/>
            <p:cNvSpPr/>
            <p:nvPr/>
          </p:nvSpPr>
          <p:spPr>
            <a:xfrm>
              <a:off x="9604375" y="9525"/>
              <a:ext cx="1041400" cy="328613"/>
            </a:xfrm>
            <a:custGeom>
              <a:avLst/>
              <a:gdLst/>
              <a:ahLst/>
              <a:cxnLst/>
              <a:rect l="l" t="t" r="r" b="b"/>
              <a:pathLst>
                <a:path w="219" h="69" extrusionOk="0">
                  <a:moveTo>
                    <a:pt x="219" y="69"/>
                  </a:moveTo>
                  <a:cubicBezTo>
                    <a:pt x="147" y="41"/>
                    <a:pt x="71" y="1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46" name="Google Shape;46;p3"/>
            <p:cNvSpPr/>
            <p:nvPr/>
          </p:nvSpPr>
          <p:spPr>
            <a:xfrm>
              <a:off x="9223375" y="5578475"/>
              <a:ext cx="1422400" cy="1270000"/>
            </a:xfrm>
            <a:custGeom>
              <a:avLst/>
              <a:gdLst/>
              <a:ahLst/>
              <a:cxnLst/>
              <a:rect l="l" t="t" r="r" b="b"/>
              <a:pathLst>
                <a:path w="299" h="267" extrusionOk="0">
                  <a:moveTo>
                    <a:pt x="0" y="267"/>
                  </a:moveTo>
                  <a:cubicBezTo>
                    <a:pt x="105" y="186"/>
                    <a:pt x="206" y="96"/>
                    <a:pt x="299"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47" name="Google Shape;47;p3"/>
            <p:cNvSpPr/>
            <p:nvPr/>
          </p:nvSpPr>
          <p:spPr>
            <a:xfrm>
              <a:off x="2103438" y="0"/>
              <a:ext cx="3681413" cy="6848475"/>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48" name="Google Shape;48;p3"/>
            <p:cNvSpPr/>
            <p:nvPr/>
          </p:nvSpPr>
          <p:spPr>
            <a:xfrm>
              <a:off x="10179050" y="9525"/>
              <a:ext cx="466725" cy="157163"/>
            </a:xfrm>
            <a:custGeom>
              <a:avLst/>
              <a:gdLst/>
              <a:ahLst/>
              <a:cxnLst/>
              <a:rect l="l" t="t" r="r" b="b"/>
              <a:pathLst>
                <a:path w="98" h="33" extrusionOk="0">
                  <a:moveTo>
                    <a:pt x="98" y="33"/>
                  </a:moveTo>
                  <a:cubicBezTo>
                    <a:pt x="65" y="21"/>
                    <a:pt x="33" y="10"/>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49" name="Google Shape;49;p3"/>
            <p:cNvSpPr/>
            <p:nvPr/>
          </p:nvSpPr>
          <p:spPr>
            <a:xfrm>
              <a:off x="9471025" y="5811838"/>
              <a:ext cx="1174750" cy="1046163"/>
            </a:xfrm>
            <a:custGeom>
              <a:avLst/>
              <a:gdLst/>
              <a:ahLst/>
              <a:cxnLst/>
              <a:rect l="l" t="t" r="r" b="b"/>
              <a:pathLst>
                <a:path w="247" h="220" extrusionOk="0">
                  <a:moveTo>
                    <a:pt x="0" y="220"/>
                  </a:moveTo>
                  <a:cubicBezTo>
                    <a:pt x="86" y="152"/>
                    <a:pt x="169" y="78"/>
                    <a:pt x="247"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0" name="Google Shape;50;p3"/>
            <p:cNvSpPr/>
            <p:nvPr/>
          </p:nvSpPr>
          <p:spPr>
            <a:xfrm>
              <a:off x="1985963" y="0"/>
              <a:ext cx="3622675" cy="6848475"/>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1" name="Google Shape;51;p3"/>
            <p:cNvSpPr/>
            <p:nvPr/>
          </p:nvSpPr>
          <p:spPr>
            <a:xfrm>
              <a:off x="10479088" y="9525"/>
              <a:ext cx="166688" cy="57150"/>
            </a:xfrm>
            <a:custGeom>
              <a:avLst/>
              <a:gdLst/>
              <a:ahLst/>
              <a:cxnLst/>
              <a:rect l="l" t="t" r="r" b="b"/>
              <a:pathLst>
                <a:path w="35" h="12" extrusionOk="0">
                  <a:moveTo>
                    <a:pt x="35" y="12"/>
                  </a:moveTo>
                  <a:cubicBezTo>
                    <a:pt x="23" y="8"/>
                    <a:pt x="12" y="4"/>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2" name="Google Shape;52;p3"/>
            <p:cNvSpPr/>
            <p:nvPr/>
          </p:nvSpPr>
          <p:spPr>
            <a:xfrm>
              <a:off x="9618663" y="5940425"/>
              <a:ext cx="1027113" cy="908050"/>
            </a:xfrm>
            <a:custGeom>
              <a:avLst/>
              <a:gdLst/>
              <a:ahLst/>
              <a:cxnLst/>
              <a:rect l="l" t="t" r="r" b="b"/>
              <a:pathLst>
                <a:path w="216" h="191" extrusionOk="0">
                  <a:moveTo>
                    <a:pt x="0" y="191"/>
                  </a:moveTo>
                  <a:cubicBezTo>
                    <a:pt x="75" y="131"/>
                    <a:pt x="147" y="67"/>
                    <a:pt x="216"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3" name="Google Shape;53;p3"/>
            <p:cNvSpPr/>
            <p:nvPr/>
          </p:nvSpPr>
          <p:spPr>
            <a:xfrm>
              <a:off x="1985963" y="0"/>
              <a:ext cx="3248025" cy="6848475"/>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4" name="Google Shape;54;p3"/>
            <p:cNvSpPr/>
            <p:nvPr/>
          </p:nvSpPr>
          <p:spPr>
            <a:xfrm>
              <a:off x="9780588" y="6054725"/>
              <a:ext cx="865188" cy="793750"/>
            </a:xfrm>
            <a:custGeom>
              <a:avLst/>
              <a:gdLst/>
              <a:ahLst/>
              <a:cxnLst/>
              <a:rect l="l" t="t" r="r" b="b"/>
              <a:pathLst>
                <a:path w="182" h="167" extrusionOk="0">
                  <a:moveTo>
                    <a:pt x="0" y="167"/>
                  </a:moveTo>
                  <a:cubicBezTo>
                    <a:pt x="63" y="114"/>
                    <a:pt x="123" y="58"/>
                    <a:pt x="182"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5" name="Google Shape;55;p3"/>
            <p:cNvSpPr/>
            <p:nvPr/>
          </p:nvSpPr>
          <p:spPr>
            <a:xfrm>
              <a:off x="1871663" y="0"/>
              <a:ext cx="3233738" cy="6848475"/>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6" name="Google Shape;56;p3"/>
            <p:cNvSpPr/>
            <p:nvPr/>
          </p:nvSpPr>
          <p:spPr>
            <a:xfrm>
              <a:off x="9956800" y="6216650"/>
              <a:ext cx="688975" cy="631825"/>
            </a:xfrm>
            <a:custGeom>
              <a:avLst/>
              <a:gdLst/>
              <a:ahLst/>
              <a:cxnLst/>
              <a:rect l="l" t="t" r="r" b="b"/>
              <a:pathLst>
                <a:path w="145" h="133" extrusionOk="0">
                  <a:moveTo>
                    <a:pt x="0" y="133"/>
                  </a:moveTo>
                  <a:cubicBezTo>
                    <a:pt x="50" y="90"/>
                    <a:pt x="98" y="46"/>
                    <a:pt x="14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7" name="Google Shape;57;p3"/>
            <p:cNvSpPr/>
            <p:nvPr/>
          </p:nvSpPr>
          <p:spPr>
            <a:xfrm>
              <a:off x="1466850" y="0"/>
              <a:ext cx="3424238" cy="6848475"/>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8" name="Google Shape;58;p3"/>
            <p:cNvSpPr/>
            <p:nvPr/>
          </p:nvSpPr>
          <p:spPr>
            <a:xfrm>
              <a:off x="10264775" y="6519863"/>
              <a:ext cx="381000" cy="328613"/>
            </a:xfrm>
            <a:custGeom>
              <a:avLst/>
              <a:gdLst/>
              <a:ahLst/>
              <a:cxnLst/>
              <a:rect l="l" t="t" r="r" b="b"/>
              <a:pathLst>
                <a:path w="80" h="69" extrusionOk="0">
                  <a:moveTo>
                    <a:pt x="0" y="69"/>
                  </a:moveTo>
                  <a:cubicBezTo>
                    <a:pt x="27" y="47"/>
                    <a:pt x="53" y="24"/>
                    <a:pt x="8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59" name="Google Shape;59;p3"/>
            <p:cNvSpPr/>
            <p:nvPr/>
          </p:nvSpPr>
          <p:spPr>
            <a:xfrm>
              <a:off x="1581150" y="0"/>
              <a:ext cx="2720975" cy="6848475"/>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0" name="Google Shape;60;p3"/>
            <p:cNvSpPr/>
            <p:nvPr/>
          </p:nvSpPr>
          <p:spPr>
            <a:xfrm>
              <a:off x="1243013" y="0"/>
              <a:ext cx="2949575" cy="6848475"/>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1" name="Google Shape;61;p3"/>
            <p:cNvSpPr/>
            <p:nvPr/>
          </p:nvSpPr>
          <p:spPr>
            <a:xfrm>
              <a:off x="1524000" y="0"/>
              <a:ext cx="1446213" cy="2030413"/>
            </a:xfrm>
            <a:custGeom>
              <a:avLst/>
              <a:gdLst/>
              <a:ahLst/>
              <a:cxnLst/>
              <a:rect l="l" t="t" r="r" b="b"/>
              <a:pathLst>
                <a:path w="304" h="427" extrusionOk="0">
                  <a:moveTo>
                    <a:pt x="304" y="0"/>
                  </a:moveTo>
                  <a:cubicBezTo>
                    <a:pt x="170" y="120"/>
                    <a:pt x="69" y="267"/>
                    <a:pt x="0" y="42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2" name="Google Shape;62;p3"/>
            <p:cNvSpPr/>
            <p:nvPr/>
          </p:nvSpPr>
          <p:spPr>
            <a:xfrm>
              <a:off x="1524000" y="9525"/>
              <a:ext cx="1246188" cy="1641475"/>
            </a:xfrm>
            <a:custGeom>
              <a:avLst/>
              <a:gdLst/>
              <a:ahLst/>
              <a:cxnLst/>
              <a:rect l="l" t="t" r="r" b="b"/>
              <a:pathLst>
                <a:path w="262" h="345" extrusionOk="0">
                  <a:moveTo>
                    <a:pt x="262" y="0"/>
                  </a:moveTo>
                  <a:cubicBezTo>
                    <a:pt x="152" y="102"/>
                    <a:pt x="65" y="217"/>
                    <a:pt x="0" y="34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3" name="Google Shape;63;p3"/>
            <p:cNvSpPr/>
            <p:nvPr/>
          </p:nvSpPr>
          <p:spPr>
            <a:xfrm>
              <a:off x="1524000" y="0"/>
              <a:ext cx="1036638" cy="1212850"/>
            </a:xfrm>
            <a:custGeom>
              <a:avLst/>
              <a:gdLst/>
              <a:ahLst/>
              <a:cxnLst/>
              <a:rect l="l" t="t" r="r" b="b"/>
              <a:pathLst>
                <a:path w="218" h="255" extrusionOk="0">
                  <a:moveTo>
                    <a:pt x="218" y="0"/>
                  </a:moveTo>
                  <a:cubicBezTo>
                    <a:pt x="137" y="77"/>
                    <a:pt x="62" y="162"/>
                    <a:pt x="0" y="25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grpSp>
      <p:grpSp>
        <p:nvGrpSpPr>
          <p:cNvPr id="64" name="Google Shape;64;p3"/>
          <p:cNvGrpSpPr/>
          <p:nvPr/>
        </p:nvGrpSpPr>
        <p:grpSpPr>
          <a:xfrm>
            <a:off x="853440" y="1699589"/>
            <a:ext cx="4382069" cy="3470421"/>
            <a:chOff x="640080" y="1699589"/>
            <a:chExt cx="3286552" cy="3470421"/>
          </a:xfrm>
        </p:grpSpPr>
        <p:sp>
          <p:nvSpPr>
            <p:cNvPr id="65" name="Google Shape;65;p3"/>
            <p:cNvSpPr/>
            <p:nvPr/>
          </p:nvSpPr>
          <p:spPr>
            <a:xfrm>
              <a:off x="644453" y="1699589"/>
              <a:ext cx="327780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6" name="Google Shape;66;p3"/>
            <p:cNvSpPr/>
            <p:nvPr/>
          </p:nvSpPr>
          <p:spPr>
            <a:xfrm rot="10800000">
              <a:off x="2125363" y="4897607"/>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67" name="Google Shape;67;p3"/>
            <p:cNvSpPr/>
            <p:nvPr/>
          </p:nvSpPr>
          <p:spPr>
            <a:xfrm>
              <a:off x="640080" y="2275661"/>
              <a:ext cx="3286552"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grpSp>
      <p:sp>
        <p:nvSpPr>
          <p:cNvPr id="68" name="Google Shape;68;p3"/>
          <p:cNvSpPr txBox="1">
            <a:spLocks noGrp="1"/>
          </p:cNvSpPr>
          <p:nvPr>
            <p:ph type="title"/>
          </p:nvPr>
        </p:nvSpPr>
        <p:spPr>
          <a:xfrm>
            <a:off x="967406" y="2349924"/>
            <a:ext cx="4149397" cy="2464952"/>
          </a:xfrm>
          <a:prstGeom prst="rect">
            <a:avLst/>
          </a:prstGeom>
          <a:noFill/>
          <a:ln>
            <a:noFill/>
          </a:ln>
        </p:spPr>
        <p:txBody>
          <a:bodyPr spcFirstLastPara="1" wrap="square" lIns="228600" tIns="228600" rIns="228600" bIns="228600" anchor="ctr" anchorCtr="0">
            <a:normAutofit/>
          </a:bodyPr>
          <a:lstStyle>
            <a:lvl1pPr lvl="0" algn="ctr">
              <a:lnSpc>
                <a:spcPct val="85000"/>
              </a:lnSpc>
              <a:spcBef>
                <a:spcPts val="0"/>
              </a:spcBef>
              <a:spcAft>
                <a:spcPts val="0"/>
              </a:spcAft>
              <a:buClr>
                <a:srgbClr val="FFFEFF"/>
              </a:buClr>
              <a:buSzPts val="32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3"/>
          <p:cNvSpPr txBox="1">
            <a:spLocks noGrp="1"/>
          </p:cNvSpPr>
          <p:nvPr>
            <p:ph type="body" idx="1"/>
          </p:nvPr>
        </p:nvSpPr>
        <p:spPr>
          <a:xfrm>
            <a:off x="5887583" y="803186"/>
            <a:ext cx="5455213" cy="5248622"/>
          </a:xfrm>
          <a:prstGeom prst="rect">
            <a:avLst/>
          </a:prstGeom>
          <a:noFill/>
          <a:ln>
            <a:noFill/>
          </a:ln>
        </p:spPr>
        <p:txBody>
          <a:bodyPr spcFirstLastPara="1" wrap="square" lIns="91425" tIns="45700" rIns="91425" bIns="45700" anchor="ctr" anchorCtr="0">
            <a:normAutofit/>
          </a:bodyPr>
          <a:lstStyle>
            <a:lvl1pPr marL="457200" lvl="0" indent="-354330" algn="l">
              <a:lnSpc>
                <a:spcPct val="120000"/>
              </a:lnSpc>
              <a:spcBef>
                <a:spcPts val="750"/>
              </a:spcBef>
              <a:spcAft>
                <a:spcPts val="0"/>
              </a:spcAft>
              <a:buSzPts val="1980"/>
              <a:buChar char="▪"/>
              <a:defRPr/>
            </a:lvl1pPr>
            <a:lvl2pPr marL="914400" lvl="1" indent="-354330" algn="l">
              <a:lnSpc>
                <a:spcPct val="120000"/>
              </a:lnSpc>
              <a:spcBef>
                <a:spcPts val="375"/>
              </a:spcBef>
              <a:spcAft>
                <a:spcPts val="0"/>
              </a:spcAft>
              <a:buSzPts val="1980"/>
              <a:buChar char="▪"/>
              <a:defRPr/>
            </a:lvl2pPr>
            <a:lvl3pPr marL="1371600" lvl="2" indent="-354330" algn="l">
              <a:lnSpc>
                <a:spcPct val="120000"/>
              </a:lnSpc>
              <a:spcBef>
                <a:spcPts val="375"/>
              </a:spcBef>
              <a:spcAft>
                <a:spcPts val="0"/>
              </a:spcAft>
              <a:buSzPts val="1980"/>
              <a:buChar char="▪"/>
              <a:defRPr/>
            </a:lvl3pPr>
            <a:lvl4pPr marL="1828800" lvl="3" indent="-354330" algn="l">
              <a:lnSpc>
                <a:spcPct val="120000"/>
              </a:lnSpc>
              <a:spcBef>
                <a:spcPts val="375"/>
              </a:spcBef>
              <a:spcAft>
                <a:spcPts val="0"/>
              </a:spcAft>
              <a:buSzPts val="1980"/>
              <a:buChar char="▪"/>
              <a:defRPr/>
            </a:lvl4pPr>
            <a:lvl5pPr marL="2286000" lvl="4" indent="-354329" algn="l">
              <a:lnSpc>
                <a:spcPct val="120000"/>
              </a:lnSpc>
              <a:spcBef>
                <a:spcPts val="375"/>
              </a:spcBef>
              <a:spcAft>
                <a:spcPts val="0"/>
              </a:spcAft>
              <a:buSzPts val="1980"/>
              <a:buChar char="▪"/>
              <a:defRPr/>
            </a:lvl5pPr>
            <a:lvl6pPr marL="2743200" lvl="5" indent="-354329" algn="l">
              <a:lnSpc>
                <a:spcPct val="120000"/>
              </a:lnSpc>
              <a:spcBef>
                <a:spcPts val="375"/>
              </a:spcBef>
              <a:spcAft>
                <a:spcPts val="0"/>
              </a:spcAft>
              <a:buSzPts val="1980"/>
              <a:buChar char="▪"/>
              <a:defRPr/>
            </a:lvl6pPr>
            <a:lvl7pPr marL="3200400" lvl="6" indent="-354329" algn="l">
              <a:lnSpc>
                <a:spcPct val="120000"/>
              </a:lnSpc>
              <a:spcBef>
                <a:spcPts val="375"/>
              </a:spcBef>
              <a:spcAft>
                <a:spcPts val="0"/>
              </a:spcAft>
              <a:buSzPts val="1980"/>
              <a:buChar char="▪"/>
              <a:defRPr/>
            </a:lvl7pPr>
            <a:lvl8pPr marL="3657600" lvl="7" indent="-354329" algn="l">
              <a:lnSpc>
                <a:spcPct val="120000"/>
              </a:lnSpc>
              <a:spcBef>
                <a:spcPts val="375"/>
              </a:spcBef>
              <a:spcAft>
                <a:spcPts val="0"/>
              </a:spcAft>
              <a:buSzPts val="1980"/>
              <a:buChar char="▪"/>
              <a:defRPr/>
            </a:lvl8pPr>
            <a:lvl9pPr marL="4114800" lvl="8" indent="-354329" algn="l">
              <a:lnSpc>
                <a:spcPct val="120000"/>
              </a:lnSpc>
              <a:spcBef>
                <a:spcPts val="375"/>
              </a:spcBef>
              <a:spcAft>
                <a:spcPts val="0"/>
              </a:spcAft>
              <a:buSzPts val="1980"/>
              <a:buChar char="▪"/>
              <a:defRPr/>
            </a:lvl9pPr>
          </a:lstStyle>
          <a:p>
            <a:endParaRPr/>
          </a:p>
        </p:txBody>
      </p:sp>
      <p:sp>
        <p:nvSpPr>
          <p:cNvPr id="70" name="Google Shape;70;p3"/>
          <p:cNvSpPr txBox="1">
            <a:spLocks noGrp="1"/>
          </p:cNvSpPr>
          <p:nvPr>
            <p:ph type="dt" idx="10"/>
          </p:nvPr>
        </p:nvSpPr>
        <p:spPr>
          <a:xfrm>
            <a:off x="853440"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3"/>
          <p:cNvSpPr txBox="1">
            <a:spLocks noGrp="1"/>
          </p:cNvSpPr>
          <p:nvPr>
            <p:ph type="ftr" idx="11"/>
          </p:nvPr>
        </p:nvSpPr>
        <p:spPr>
          <a:xfrm>
            <a:off x="853440" y="6227064"/>
            <a:ext cx="10472928"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3"/>
          <p:cNvSpPr txBox="1">
            <a:spLocks noGrp="1"/>
          </p:cNvSpPr>
          <p:nvPr>
            <p:ph type="sldNum" idx="12"/>
          </p:nvPr>
        </p:nvSpPr>
        <p:spPr>
          <a:xfrm>
            <a:off x="10411968"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dirty="0"/>
          </a:p>
        </p:txBody>
      </p:sp>
    </p:spTree>
    <p:extLst>
      <p:ext uri="{BB962C8B-B14F-4D97-AF65-F5344CB8AC3E}">
        <p14:creationId xmlns:p14="http://schemas.microsoft.com/office/powerpoint/2010/main" val="3266547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1_Comparison">
    <p:spTree>
      <p:nvGrpSpPr>
        <p:cNvPr id="1" name="Shape 132"/>
        <p:cNvGrpSpPr/>
        <p:nvPr/>
      </p:nvGrpSpPr>
      <p:grpSpPr>
        <a:xfrm>
          <a:off x="0" y="0"/>
          <a:ext cx="0" cy="0"/>
          <a:chOff x="0" y="0"/>
          <a:chExt cx="0" cy="0"/>
        </a:xfrm>
      </p:grpSpPr>
      <p:grpSp>
        <p:nvGrpSpPr>
          <p:cNvPr id="133" name="Google Shape;133;p6"/>
          <p:cNvGrpSpPr/>
          <p:nvPr/>
        </p:nvGrpSpPr>
        <p:grpSpPr>
          <a:xfrm>
            <a:off x="-381634" y="1"/>
            <a:ext cx="12562345" cy="6858001"/>
            <a:chOff x="1243013" y="0"/>
            <a:chExt cx="9402763" cy="6858001"/>
          </a:xfrm>
        </p:grpSpPr>
        <p:sp>
          <p:nvSpPr>
            <p:cNvPr id="134" name="Google Shape;134;p6"/>
            <p:cNvSpPr/>
            <p:nvPr/>
          </p:nvSpPr>
          <p:spPr>
            <a:xfrm>
              <a:off x="2289175" y="0"/>
              <a:ext cx="3867150" cy="6848475"/>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35" name="Google Shape;135;p6"/>
            <p:cNvSpPr/>
            <p:nvPr/>
          </p:nvSpPr>
          <p:spPr>
            <a:xfrm>
              <a:off x="9604375" y="9525"/>
              <a:ext cx="1041400" cy="328613"/>
            </a:xfrm>
            <a:custGeom>
              <a:avLst/>
              <a:gdLst/>
              <a:ahLst/>
              <a:cxnLst/>
              <a:rect l="l" t="t" r="r" b="b"/>
              <a:pathLst>
                <a:path w="219" h="69" extrusionOk="0">
                  <a:moveTo>
                    <a:pt x="219" y="69"/>
                  </a:moveTo>
                  <a:cubicBezTo>
                    <a:pt x="147" y="41"/>
                    <a:pt x="71" y="1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36" name="Google Shape;136;p6"/>
            <p:cNvSpPr/>
            <p:nvPr/>
          </p:nvSpPr>
          <p:spPr>
            <a:xfrm>
              <a:off x="9223375" y="5578475"/>
              <a:ext cx="1422400" cy="1270000"/>
            </a:xfrm>
            <a:custGeom>
              <a:avLst/>
              <a:gdLst/>
              <a:ahLst/>
              <a:cxnLst/>
              <a:rect l="l" t="t" r="r" b="b"/>
              <a:pathLst>
                <a:path w="299" h="267" extrusionOk="0">
                  <a:moveTo>
                    <a:pt x="0" y="267"/>
                  </a:moveTo>
                  <a:cubicBezTo>
                    <a:pt x="105" y="186"/>
                    <a:pt x="206" y="96"/>
                    <a:pt x="299"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37" name="Google Shape;137;p6"/>
            <p:cNvSpPr/>
            <p:nvPr/>
          </p:nvSpPr>
          <p:spPr>
            <a:xfrm>
              <a:off x="2103438" y="0"/>
              <a:ext cx="3681413" cy="6848475"/>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38" name="Google Shape;138;p6"/>
            <p:cNvSpPr/>
            <p:nvPr/>
          </p:nvSpPr>
          <p:spPr>
            <a:xfrm>
              <a:off x="10179050" y="9525"/>
              <a:ext cx="466725" cy="157163"/>
            </a:xfrm>
            <a:custGeom>
              <a:avLst/>
              <a:gdLst/>
              <a:ahLst/>
              <a:cxnLst/>
              <a:rect l="l" t="t" r="r" b="b"/>
              <a:pathLst>
                <a:path w="98" h="33" extrusionOk="0">
                  <a:moveTo>
                    <a:pt x="98" y="33"/>
                  </a:moveTo>
                  <a:cubicBezTo>
                    <a:pt x="65" y="21"/>
                    <a:pt x="33" y="10"/>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39" name="Google Shape;139;p6"/>
            <p:cNvSpPr/>
            <p:nvPr/>
          </p:nvSpPr>
          <p:spPr>
            <a:xfrm>
              <a:off x="9471025" y="5811838"/>
              <a:ext cx="1174750" cy="1046163"/>
            </a:xfrm>
            <a:custGeom>
              <a:avLst/>
              <a:gdLst/>
              <a:ahLst/>
              <a:cxnLst/>
              <a:rect l="l" t="t" r="r" b="b"/>
              <a:pathLst>
                <a:path w="247" h="220" extrusionOk="0">
                  <a:moveTo>
                    <a:pt x="0" y="220"/>
                  </a:moveTo>
                  <a:cubicBezTo>
                    <a:pt x="86" y="152"/>
                    <a:pt x="169" y="78"/>
                    <a:pt x="247"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0" name="Google Shape;140;p6"/>
            <p:cNvSpPr/>
            <p:nvPr/>
          </p:nvSpPr>
          <p:spPr>
            <a:xfrm>
              <a:off x="1985963" y="0"/>
              <a:ext cx="3622675" cy="6848475"/>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1" name="Google Shape;141;p6"/>
            <p:cNvSpPr/>
            <p:nvPr/>
          </p:nvSpPr>
          <p:spPr>
            <a:xfrm>
              <a:off x="10479088" y="9525"/>
              <a:ext cx="166688" cy="57150"/>
            </a:xfrm>
            <a:custGeom>
              <a:avLst/>
              <a:gdLst/>
              <a:ahLst/>
              <a:cxnLst/>
              <a:rect l="l" t="t" r="r" b="b"/>
              <a:pathLst>
                <a:path w="35" h="12" extrusionOk="0">
                  <a:moveTo>
                    <a:pt x="35" y="12"/>
                  </a:moveTo>
                  <a:cubicBezTo>
                    <a:pt x="23" y="8"/>
                    <a:pt x="12" y="4"/>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2" name="Google Shape;142;p6"/>
            <p:cNvSpPr/>
            <p:nvPr/>
          </p:nvSpPr>
          <p:spPr>
            <a:xfrm>
              <a:off x="9618663" y="5940425"/>
              <a:ext cx="1027113" cy="908050"/>
            </a:xfrm>
            <a:custGeom>
              <a:avLst/>
              <a:gdLst/>
              <a:ahLst/>
              <a:cxnLst/>
              <a:rect l="l" t="t" r="r" b="b"/>
              <a:pathLst>
                <a:path w="216" h="191" extrusionOk="0">
                  <a:moveTo>
                    <a:pt x="0" y="191"/>
                  </a:moveTo>
                  <a:cubicBezTo>
                    <a:pt x="75" y="131"/>
                    <a:pt x="147" y="67"/>
                    <a:pt x="216"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3" name="Google Shape;143;p6"/>
            <p:cNvSpPr/>
            <p:nvPr/>
          </p:nvSpPr>
          <p:spPr>
            <a:xfrm>
              <a:off x="1985963" y="0"/>
              <a:ext cx="3248025" cy="6848475"/>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4" name="Google Shape;144;p6"/>
            <p:cNvSpPr/>
            <p:nvPr/>
          </p:nvSpPr>
          <p:spPr>
            <a:xfrm>
              <a:off x="9780588" y="6054725"/>
              <a:ext cx="865188" cy="793750"/>
            </a:xfrm>
            <a:custGeom>
              <a:avLst/>
              <a:gdLst/>
              <a:ahLst/>
              <a:cxnLst/>
              <a:rect l="l" t="t" r="r" b="b"/>
              <a:pathLst>
                <a:path w="182" h="167" extrusionOk="0">
                  <a:moveTo>
                    <a:pt x="0" y="167"/>
                  </a:moveTo>
                  <a:cubicBezTo>
                    <a:pt x="63" y="114"/>
                    <a:pt x="123" y="58"/>
                    <a:pt x="182"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5" name="Google Shape;145;p6"/>
            <p:cNvSpPr/>
            <p:nvPr/>
          </p:nvSpPr>
          <p:spPr>
            <a:xfrm>
              <a:off x="1871663" y="0"/>
              <a:ext cx="3233738" cy="6848475"/>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6" name="Google Shape;146;p6"/>
            <p:cNvSpPr/>
            <p:nvPr/>
          </p:nvSpPr>
          <p:spPr>
            <a:xfrm>
              <a:off x="9956800" y="6216650"/>
              <a:ext cx="688975" cy="631825"/>
            </a:xfrm>
            <a:custGeom>
              <a:avLst/>
              <a:gdLst/>
              <a:ahLst/>
              <a:cxnLst/>
              <a:rect l="l" t="t" r="r" b="b"/>
              <a:pathLst>
                <a:path w="145" h="133" extrusionOk="0">
                  <a:moveTo>
                    <a:pt x="0" y="133"/>
                  </a:moveTo>
                  <a:cubicBezTo>
                    <a:pt x="50" y="90"/>
                    <a:pt x="98" y="46"/>
                    <a:pt x="14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7" name="Google Shape;147;p6"/>
            <p:cNvSpPr/>
            <p:nvPr/>
          </p:nvSpPr>
          <p:spPr>
            <a:xfrm>
              <a:off x="1466850" y="0"/>
              <a:ext cx="3424238" cy="6848475"/>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8" name="Google Shape;148;p6"/>
            <p:cNvSpPr/>
            <p:nvPr/>
          </p:nvSpPr>
          <p:spPr>
            <a:xfrm>
              <a:off x="10264775" y="6519863"/>
              <a:ext cx="381000" cy="328613"/>
            </a:xfrm>
            <a:custGeom>
              <a:avLst/>
              <a:gdLst/>
              <a:ahLst/>
              <a:cxnLst/>
              <a:rect l="l" t="t" r="r" b="b"/>
              <a:pathLst>
                <a:path w="80" h="69" extrusionOk="0">
                  <a:moveTo>
                    <a:pt x="0" y="69"/>
                  </a:moveTo>
                  <a:cubicBezTo>
                    <a:pt x="27" y="47"/>
                    <a:pt x="53" y="24"/>
                    <a:pt x="8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49" name="Google Shape;149;p6"/>
            <p:cNvSpPr/>
            <p:nvPr/>
          </p:nvSpPr>
          <p:spPr>
            <a:xfrm>
              <a:off x="1581150" y="0"/>
              <a:ext cx="2720975" cy="6848475"/>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0" name="Google Shape;150;p6"/>
            <p:cNvSpPr/>
            <p:nvPr/>
          </p:nvSpPr>
          <p:spPr>
            <a:xfrm>
              <a:off x="1243013" y="0"/>
              <a:ext cx="2949575" cy="6848475"/>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1" name="Google Shape;151;p6"/>
            <p:cNvSpPr/>
            <p:nvPr/>
          </p:nvSpPr>
          <p:spPr>
            <a:xfrm>
              <a:off x="1524000" y="0"/>
              <a:ext cx="1446213" cy="2030413"/>
            </a:xfrm>
            <a:custGeom>
              <a:avLst/>
              <a:gdLst/>
              <a:ahLst/>
              <a:cxnLst/>
              <a:rect l="l" t="t" r="r" b="b"/>
              <a:pathLst>
                <a:path w="304" h="427" extrusionOk="0">
                  <a:moveTo>
                    <a:pt x="304" y="0"/>
                  </a:moveTo>
                  <a:cubicBezTo>
                    <a:pt x="170" y="120"/>
                    <a:pt x="69" y="267"/>
                    <a:pt x="0" y="42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2" name="Google Shape;152;p6"/>
            <p:cNvSpPr/>
            <p:nvPr/>
          </p:nvSpPr>
          <p:spPr>
            <a:xfrm>
              <a:off x="1524000" y="9525"/>
              <a:ext cx="1246188" cy="1641475"/>
            </a:xfrm>
            <a:custGeom>
              <a:avLst/>
              <a:gdLst/>
              <a:ahLst/>
              <a:cxnLst/>
              <a:rect l="l" t="t" r="r" b="b"/>
              <a:pathLst>
                <a:path w="262" h="345" extrusionOk="0">
                  <a:moveTo>
                    <a:pt x="262" y="0"/>
                  </a:moveTo>
                  <a:cubicBezTo>
                    <a:pt x="152" y="102"/>
                    <a:pt x="65" y="217"/>
                    <a:pt x="0" y="34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3" name="Google Shape;153;p6"/>
            <p:cNvSpPr/>
            <p:nvPr/>
          </p:nvSpPr>
          <p:spPr>
            <a:xfrm>
              <a:off x="1524000" y="0"/>
              <a:ext cx="1036638" cy="1212850"/>
            </a:xfrm>
            <a:custGeom>
              <a:avLst/>
              <a:gdLst/>
              <a:ahLst/>
              <a:cxnLst/>
              <a:rect l="l" t="t" r="r" b="b"/>
              <a:pathLst>
                <a:path w="218" h="255" extrusionOk="0">
                  <a:moveTo>
                    <a:pt x="218" y="0"/>
                  </a:moveTo>
                  <a:cubicBezTo>
                    <a:pt x="137" y="77"/>
                    <a:pt x="62" y="162"/>
                    <a:pt x="0" y="25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grpSp>
      <p:grpSp>
        <p:nvGrpSpPr>
          <p:cNvPr id="154" name="Google Shape;154;p6"/>
          <p:cNvGrpSpPr/>
          <p:nvPr/>
        </p:nvGrpSpPr>
        <p:grpSpPr>
          <a:xfrm>
            <a:off x="853440" y="1699589"/>
            <a:ext cx="4382069" cy="3470421"/>
            <a:chOff x="640080" y="1699589"/>
            <a:chExt cx="3286552" cy="3470421"/>
          </a:xfrm>
        </p:grpSpPr>
        <p:sp>
          <p:nvSpPr>
            <p:cNvPr id="155" name="Google Shape;155;p6"/>
            <p:cNvSpPr/>
            <p:nvPr/>
          </p:nvSpPr>
          <p:spPr>
            <a:xfrm>
              <a:off x="644453" y="1699589"/>
              <a:ext cx="327780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6" name="Google Shape;156;p6"/>
            <p:cNvSpPr/>
            <p:nvPr/>
          </p:nvSpPr>
          <p:spPr>
            <a:xfrm rot="10800000">
              <a:off x="2125363" y="4897607"/>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157" name="Google Shape;157;p6"/>
            <p:cNvSpPr/>
            <p:nvPr/>
          </p:nvSpPr>
          <p:spPr>
            <a:xfrm>
              <a:off x="640080" y="2275661"/>
              <a:ext cx="3286552"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grpSp>
      <p:sp>
        <p:nvSpPr>
          <p:cNvPr id="158" name="Google Shape;158;p6"/>
          <p:cNvSpPr txBox="1">
            <a:spLocks noGrp="1"/>
          </p:cNvSpPr>
          <p:nvPr>
            <p:ph type="title"/>
          </p:nvPr>
        </p:nvSpPr>
        <p:spPr>
          <a:xfrm>
            <a:off x="959937" y="2355848"/>
            <a:ext cx="4162884" cy="2459028"/>
          </a:xfrm>
          <a:prstGeom prst="rect">
            <a:avLst/>
          </a:prstGeom>
          <a:noFill/>
          <a:ln>
            <a:noFill/>
          </a:ln>
        </p:spPr>
        <p:txBody>
          <a:bodyPr spcFirstLastPara="1" wrap="square" lIns="91425" tIns="91425" rIns="91425" bIns="91425" anchor="ctr" anchorCtr="0">
            <a:normAutofit/>
          </a:bodyPr>
          <a:lstStyle>
            <a:lvl1pPr lvl="0" algn="ctr">
              <a:lnSpc>
                <a:spcPct val="85000"/>
              </a:lnSpc>
              <a:spcBef>
                <a:spcPts val="0"/>
              </a:spcBef>
              <a:spcAft>
                <a:spcPts val="0"/>
              </a:spcAft>
              <a:buClr>
                <a:srgbClr val="FFFEFF"/>
              </a:buClr>
              <a:buSzPts val="32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9" name="Google Shape;159;p6"/>
          <p:cNvSpPr txBox="1">
            <a:spLocks noGrp="1"/>
          </p:cNvSpPr>
          <p:nvPr>
            <p:ph type="body" idx="1"/>
          </p:nvPr>
        </p:nvSpPr>
        <p:spPr>
          <a:xfrm>
            <a:off x="6275484" y="802200"/>
            <a:ext cx="5073497" cy="6858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750"/>
              </a:spcBef>
              <a:spcAft>
                <a:spcPts val="0"/>
              </a:spcAft>
              <a:buSzPts val="1980"/>
              <a:buNone/>
              <a:defRPr sz="1800" b="0" cap="none">
                <a:solidFill>
                  <a:schemeClr val="accent1"/>
                </a:solidFill>
              </a:defRPr>
            </a:lvl1pPr>
            <a:lvl2pPr marL="914400" lvl="1" indent="-228600" algn="l">
              <a:lnSpc>
                <a:spcPct val="120000"/>
              </a:lnSpc>
              <a:spcBef>
                <a:spcPts val="375"/>
              </a:spcBef>
              <a:spcAft>
                <a:spcPts val="0"/>
              </a:spcAft>
              <a:buSzPts val="1650"/>
              <a:buNone/>
              <a:defRPr sz="1500" b="1"/>
            </a:lvl2pPr>
            <a:lvl3pPr marL="1371600" lvl="2" indent="-228600" algn="l">
              <a:lnSpc>
                <a:spcPct val="120000"/>
              </a:lnSpc>
              <a:spcBef>
                <a:spcPts val="375"/>
              </a:spcBef>
              <a:spcAft>
                <a:spcPts val="0"/>
              </a:spcAft>
              <a:buSzPts val="1485"/>
              <a:buNone/>
              <a:defRPr sz="1350" b="1"/>
            </a:lvl3pPr>
            <a:lvl4pPr marL="1828800" lvl="3" indent="-228600" algn="l">
              <a:lnSpc>
                <a:spcPct val="120000"/>
              </a:lnSpc>
              <a:spcBef>
                <a:spcPts val="375"/>
              </a:spcBef>
              <a:spcAft>
                <a:spcPts val="0"/>
              </a:spcAft>
              <a:buSzPts val="1320"/>
              <a:buNone/>
              <a:defRPr sz="1200" b="1"/>
            </a:lvl4pPr>
            <a:lvl5pPr marL="2286000" lvl="4" indent="-228600" algn="l">
              <a:lnSpc>
                <a:spcPct val="120000"/>
              </a:lnSpc>
              <a:spcBef>
                <a:spcPts val="375"/>
              </a:spcBef>
              <a:spcAft>
                <a:spcPts val="0"/>
              </a:spcAft>
              <a:buSzPts val="1320"/>
              <a:buNone/>
              <a:defRPr sz="1200" b="1"/>
            </a:lvl5pPr>
            <a:lvl6pPr marL="2743200" lvl="5" indent="-228600" algn="l">
              <a:lnSpc>
                <a:spcPct val="120000"/>
              </a:lnSpc>
              <a:spcBef>
                <a:spcPts val="375"/>
              </a:spcBef>
              <a:spcAft>
                <a:spcPts val="0"/>
              </a:spcAft>
              <a:buSzPts val="1320"/>
              <a:buNone/>
              <a:defRPr sz="1200" b="1"/>
            </a:lvl6pPr>
            <a:lvl7pPr marL="3200400" lvl="6" indent="-228600" algn="l">
              <a:lnSpc>
                <a:spcPct val="120000"/>
              </a:lnSpc>
              <a:spcBef>
                <a:spcPts val="375"/>
              </a:spcBef>
              <a:spcAft>
                <a:spcPts val="0"/>
              </a:spcAft>
              <a:buSzPts val="1320"/>
              <a:buNone/>
              <a:defRPr sz="1200" b="1"/>
            </a:lvl7pPr>
            <a:lvl8pPr marL="3657600" lvl="7" indent="-228600" algn="l">
              <a:lnSpc>
                <a:spcPct val="120000"/>
              </a:lnSpc>
              <a:spcBef>
                <a:spcPts val="375"/>
              </a:spcBef>
              <a:spcAft>
                <a:spcPts val="0"/>
              </a:spcAft>
              <a:buSzPts val="1320"/>
              <a:buNone/>
              <a:defRPr sz="1200" b="1"/>
            </a:lvl8pPr>
            <a:lvl9pPr marL="4114800" lvl="8" indent="-228600" algn="l">
              <a:lnSpc>
                <a:spcPct val="120000"/>
              </a:lnSpc>
              <a:spcBef>
                <a:spcPts val="375"/>
              </a:spcBef>
              <a:spcAft>
                <a:spcPts val="0"/>
              </a:spcAft>
              <a:buSzPts val="1320"/>
              <a:buNone/>
              <a:defRPr sz="1200" b="1"/>
            </a:lvl9pPr>
          </a:lstStyle>
          <a:p>
            <a:endParaRPr/>
          </a:p>
        </p:txBody>
      </p:sp>
      <p:sp>
        <p:nvSpPr>
          <p:cNvPr id="160" name="Google Shape;160;p6"/>
          <p:cNvSpPr txBox="1">
            <a:spLocks noGrp="1"/>
          </p:cNvSpPr>
          <p:nvPr>
            <p:ph type="body" idx="2"/>
          </p:nvPr>
        </p:nvSpPr>
        <p:spPr>
          <a:xfrm>
            <a:off x="6275515" y="1487999"/>
            <a:ext cx="5072899" cy="1775372"/>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750"/>
              </a:spcBef>
              <a:spcAft>
                <a:spcPts val="0"/>
              </a:spcAft>
              <a:buSzPts val="1980"/>
              <a:buChar char="▪"/>
              <a:defRPr/>
            </a:lvl1pPr>
            <a:lvl2pPr marL="914400" lvl="1" indent="-354330" algn="l">
              <a:lnSpc>
                <a:spcPct val="120000"/>
              </a:lnSpc>
              <a:spcBef>
                <a:spcPts val="375"/>
              </a:spcBef>
              <a:spcAft>
                <a:spcPts val="0"/>
              </a:spcAft>
              <a:buSzPts val="1980"/>
              <a:buChar char="▪"/>
              <a:defRPr/>
            </a:lvl2pPr>
            <a:lvl3pPr marL="1371600" lvl="2" indent="-354330" algn="l">
              <a:lnSpc>
                <a:spcPct val="120000"/>
              </a:lnSpc>
              <a:spcBef>
                <a:spcPts val="375"/>
              </a:spcBef>
              <a:spcAft>
                <a:spcPts val="0"/>
              </a:spcAft>
              <a:buSzPts val="1980"/>
              <a:buChar char="▪"/>
              <a:defRPr/>
            </a:lvl3pPr>
            <a:lvl4pPr marL="1828800" lvl="3" indent="-354330" algn="l">
              <a:lnSpc>
                <a:spcPct val="120000"/>
              </a:lnSpc>
              <a:spcBef>
                <a:spcPts val="375"/>
              </a:spcBef>
              <a:spcAft>
                <a:spcPts val="0"/>
              </a:spcAft>
              <a:buSzPts val="1980"/>
              <a:buChar char="▪"/>
              <a:defRPr/>
            </a:lvl4pPr>
            <a:lvl5pPr marL="2286000" lvl="4" indent="-354329" algn="l">
              <a:lnSpc>
                <a:spcPct val="120000"/>
              </a:lnSpc>
              <a:spcBef>
                <a:spcPts val="375"/>
              </a:spcBef>
              <a:spcAft>
                <a:spcPts val="0"/>
              </a:spcAft>
              <a:buSzPts val="1980"/>
              <a:buChar char="▪"/>
              <a:defRPr/>
            </a:lvl5pPr>
            <a:lvl6pPr marL="2743200" lvl="5" indent="-354329" algn="l">
              <a:lnSpc>
                <a:spcPct val="120000"/>
              </a:lnSpc>
              <a:spcBef>
                <a:spcPts val="375"/>
              </a:spcBef>
              <a:spcAft>
                <a:spcPts val="0"/>
              </a:spcAft>
              <a:buSzPts val="1980"/>
              <a:buChar char="▪"/>
              <a:defRPr/>
            </a:lvl6pPr>
            <a:lvl7pPr marL="3200400" lvl="6" indent="-354329" algn="l">
              <a:lnSpc>
                <a:spcPct val="120000"/>
              </a:lnSpc>
              <a:spcBef>
                <a:spcPts val="375"/>
              </a:spcBef>
              <a:spcAft>
                <a:spcPts val="0"/>
              </a:spcAft>
              <a:buSzPts val="1980"/>
              <a:buChar char="▪"/>
              <a:defRPr/>
            </a:lvl7pPr>
            <a:lvl8pPr marL="3657600" lvl="7" indent="-354329" algn="l">
              <a:lnSpc>
                <a:spcPct val="120000"/>
              </a:lnSpc>
              <a:spcBef>
                <a:spcPts val="375"/>
              </a:spcBef>
              <a:spcAft>
                <a:spcPts val="0"/>
              </a:spcAft>
              <a:buSzPts val="1980"/>
              <a:buChar char="▪"/>
              <a:defRPr/>
            </a:lvl8pPr>
            <a:lvl9pPr marL="4114800" lvl="8" indent="-354329" algn="l">
              <a:lnSpc>
                <a:spcPct val="120000"/>
              </a:lnSpc>
              <a:spcBef>
                <a:spcPts val="375"/>
              </a:spcBef>
              <a:spcAft>
                <a:spcPts val="0"/>
              </a:spcAft>
              <a:buSzPts val="1980"/>
              <a:buChar char="▪"/>
              <a:defRPr/>
            </a:lvl9pPr>
          </a:lstStyle>
          <a:p>
            <a:endParaRPr/>
          </a:p>
        </p:txBody>
      </p:sp>
      <p:sp>
        <p:nvSpPr>
          <p:cNvPr id="161" name="Google Shape;161;p6"/>
          <p:cNvSpPr txBox="1">
            <a:spLocks noGrp="1"/>
          </p:cNvSpPr>
          <p:nvPr>
            <p:ph type="body" idx="3"/>
          </p:nvPr>
        </p:nvSpPr>
        <p:spPr>
          <a:xfrm>
            <a:off x="6260014" y="3585518"/>
            <a:ext cx="5092900" cy="6858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750"/>
              </a:spcBef>
              <a:spcAft>
                <a:spcPts val="0"/>
              </a:spcAft>
              <a:buSzPts val="1980"/>
              <a:buNone/>
              <a:defRPr sz="1800" b="0" cap="none">
                <a:solidFill>
                  <a:schemeClr val="accent1"/>
                </a:solidFill>
              </a:defRPr>
            </a:lvl1pPr>
            <a:lvl2pPr marL="914400" lvl="1" indent="-228600" algn="l">
              <a:lnSpc>
                <a:spcPct val="120000"/>
              </a:lnSpc>
              <a:spcBef>
                <a:spcPts val="375"/>
              </a:spcBef>
              <a:spcAft>
                <a:spcPts val="0"/>
              </a:spcAft>
              <a:buSzPts val="1650"/>
              <a:buNone/>
              <a:defRPr sz="1500" b="1"/>
            </a:lvl2pPr>
            <a:lvl3pPr marL="1371600" lvl="2" indent="-228600" algn="l">
              <a:lnSpc>
                <a:spcPct val="120000"/>
              </a:lnSpc>
              <a:spcBef>
                <a:spcPts val="375"/>
              </a:spcBef>
              <a:spcAft>
                <a:spcPts val="0"/>
              </a:spcAft>
              <a:buSzPts val="1485"/>
              <a:buNone/>
              <a:defRPr sz="1350" b="1"/>
            </a:lvl3pPr>
            <a:lvl4pPr marL="1828800" lvl="3" indent="-228600" algn="l">
              <a:lnSpc>
                <a:spcPct val="120000"/>
              </a:lnSpc>
              <a:spcBef>
                <a:spcPts val="375"/>
              </a:spcBef>
              <a:spcAft>
                <a:spcPts val="0"/>
              </a:spcAft>
              <a:buSzPts val="1320"/>
              <a:buNone/>
              <a:defRPr sz="1200" b="1"/>
            </a:lvl4pPr>
            <a:lvl5pPr marL="2286000" lvl="4" indent="-228600" algn="l">
              <a:lnSpc>
                <a:spcPct val="120000"/>
              </a:lnSpc>
              <a:spcBef>
                <a:spcPts val="375"/>
              </a:spcBef>
              <a:spcAft>
                <a:spcPts val="0"/>
              </a:spcAft>
              <a:buSzPts val="1320"/>
              <a:buNone/>
              <a:defRPr sz="1200" b="1"/>
            </a:lvl5pPr>
            <a:lvl6pPr marL="2743200" lvl="5" indent="-228600" algn="l">
              <a:lnSpc>
                <a:spcPct val="120000"/>
              </a:lnSpc>
              <a:spcBef>
                <a:spcPts val="375"/>
              </a:spcBef>
              <a:spcAft>
                <a:spcPts val="0"/>
              </a:spcAft>
              <a:buSzPts val="1320"/>
              <a:buNone/>
              <a:defRPr sz="1200" b="1"/>
            </a:lvl6pPr>
            <a:lvl7pPr marL="3200400" lvl="6" indent="-228600" algn="l">
              <a:lnSpc>
                <a:spcPct val="120000"/>
              </a:lnSpc>
              <a:spcBef>
                <a:spcPts val="375"/>
              </a:spcBef>
              <a:spcAft>
                <a:spcPts val="0"/>
              </a:spcAft>
              <a:buSzPts val="1320"/>
              <a:buNone/>
              <a:defRPr sz="1200" b="1"/>
            </a:lvl7pPr>
            <a:lvl8pPr marL="3657600" lvl="7" indent="-228600" algn="l">
              <a:lnSpc>
                <a:spcPct val="120000"/>
              </a:lnSpc>
              <a:spcBef>
                <a:spcPts val="375"/>
              </a:spcBef>
              <a:spcAft>
                <a:spcPts val="0"/>
              </a:spcAft>
              <a:buSzPts val="1320"/>
              <a:buNone/>
              <a:defRPr sz="1200" b="1"/>
            </a:lvl8pPr>
            <a:lvl9pPr marL="4114800" lvl="8" indent="-228600" algn="l">
              <a:lnSpc>
                <a:spcPct val="120000"/>
              </a:lnSpc>
              <a:spcBef>
                <a:spcPts val="375"/>
              </a:spcBef>
              <a:spcAft>
                <a:spcPts val="0"/>
              </a:spcAft>
              <a:buSzPts val="1320"/>
              <a:buNone/>
              <a:defRPr sz="1200" b="1"/>
            </a:lvl9pPr>
          </a:lstStyle>
          <a:p>
            <a:endParaRPr/>
          </a:p>
        </p:txBody>
      </p:sp>
      <p:sp>
        <p:nvSpPr>
          <p:cNvPr id="162" name="Google Shape;162;p6"/>
          <p:cNvSpPr txBox="1">
            <a:spLocks noGrp="1"/>
          </p:cNvSpPr>
          <p:nvPr>
            <p:ph type="body" idx="4"/>
          </p:nvPr>
        </p:nvSpPr>
        <p:spPr>
          <a:xfrm>
            <a:off x="6260014" y="4270332"/>
            <a:ext cx="5092900" cy="1785416"/>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750"/>
              </a:spcBef>
              <a:spcAft>
                <a:spcPts val="0"/>
              </a:spcAft>
              <a:buSzPts val="1980"/>
              <a:buChar char="▪"/>
              <a:defRPr/>
            </a:lvl1pPr>
            <a:lvl2pPr marL="914400" lvl="1" indent="-354330" algn="l">
              <a:lnSpc>
                <a:spcPct val="120000"/>
              </a:lnSpc>
              <a:spcBef>
                <a:spcPts val="375"/>
              </a:spcBef>
              <a:spcAft>
                <a:spcPts val="0"/>
              </a:spcAft>
              <a:buSzPts val="1980"/>
              <a:buChar char="▪"/>
              <a:defRPr/>
            </a:lvl2pPr>
            <a:lvl3pPr marL="1371600" lvl="2" indent="-354330" algn="l">
              <a:lnSpc>
                <a:spcPct val="120000"/>
              </a:lnSpc>
              <a:spcBef>
                <a:spcPts val="375"/>
              </a:spcBef>
              <a:spcAft>
                <a:spcPts val="0"/>
              </a:spcAft>
              <a:buSzPts val="1980"/>
              <a:buChar char="▪"/>
              <a:defRPr/>
            </a:lvl3pPr>
            <a:lvl4pPr marL="1828800" lvl="3" indent="-354330" algn="l">
              <a:lnSpc>
                <a:spcPct val="120000"/>
              </a:lnSpc>
              <a:spcBef>
                <a:spcPts val="375"/>
              </a:spcBef>
              <a:spcAft>
                <a:spcPts val="0"/>
              </a:spcAft>
              <a:buSzPts val="1980"/>
              <a:buChar char="▪"/>
              <a:defRPr/>
            </a:lvl4pPr>
            <a:lvl5pPr marL="2286000" lvl="4" indent="-354329" algn="l">
              <a:lnSpc>
                <a:spcPct val="120000"/>
              </a:lnSpc>
              <a:spcBef>
                <a:spcPts val="375"/>
              </a:spcBef>
              <a:spcAft>
                <a:spcPts val="0"/>
              </a:spcAft>
              <a:buSzPts val="1980"/>
              <a:buChar char="▪"/>
              <a:defRPr/>
            </a:lvl5pPr>
            <a:lvl6pPr marL="2743200" lvl="5" indent="-354329" algn="l">
              <a:lnSpc>
                <a:spcPct val="120000"/>
              </a:lnSpc>
              <a:spcBef>
                <a:spcPts val="375"/>
              </a:spcBef>
              <a:spcAft>
                <a:spcPts val="0"/>
              </a:spcAft>
              <a:buSzPts val="1980"/>
              <a:buChar char="▪"/>
              <a:defRPr/>
            </a:lvl6pPr>
            <a:lvl7pPr marL="3200400" lvl="6" indent="-354329" algn="l">
              <a:lnSpc>
                <a:spcPct val="120000"/>
              </a:lnSpc>
              <a:spcBef>
                <a:spcPts val="375"/>
              </a:spcBef>
              <a:spcAft>
                <a:spcPts val="0"/>
              </a:spcAft>
              <a:buSzPts val="1980"/>
              <a:buChar char="▪"/>
              <a:defRPr/>
            </a:lvl7pPr>
            <a:lvl8pPr marL="3657600" lvl="7" indent="-354329" algn="l">
              <a:lnSpc>
                <a:spcPct val="120000"/>
              </a:lnSpc>
              <a:spcBef>
                <a:spcPts val="375"/>
              </a:spcBef>
              <a:spcAft>
                <a:spcPts val="0"/>
              </a:spcAft>
              <a:buSzPts val="1980"/>
              <a:buChar char="▪"/>
              <a:defRPr/>
            </a:lvl8pPr>
            <a:lvl9pPr marL="4114800" lvl="8" indent="-354329" algn="l">
              <a:lnSpc>
                <a:spcPct val="120000"/>
              </a:lnSpc>
              <a:spcBef>
                <a:spcPts val="375"/>
              </a:spcBef>
              <a:spcAft>
                <a:spcPts val="0"/>
              </a:spcAft>
              <a:buSzPts val="1980"/>
              <a:buChar char="▪"/>
              <a:defRPr/>
            </a:lvl9pPr>
          </a:lstStyle>
          <a:p>
            <a:endParaRPr/>
          </a:p>
        </p:txBody>
      </p:sp>
      <p:sp>
        <p:nvSpPr>
          <p:cNvPr id="163" name="Google Shape;163;p6"/>
          <p:cNvSpPr txBox="1">
            <a:spLocks noGrp="1"/>
          </p:cNvSpPr>
          <p:nvPr>
            <p:ph type="dt" idx="10"/>
          </p:nvPr>
        </p:nvSpPr>
        <p:spPr>
          <a:xfrm>
            <a:off x="853440"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64" name="Google Shape;164;p6"/>
          <p:cNvSpPr txBox="1">
            <a:spLocks noGrp="1"/>
          </p:cNvSpPr>
          <p:nvPr>
            <p:ph type="ftr" idx="11"/>
          </p:nvPr>
        </p:nvSpPr>
        <p:spPr>
          <a:xfrm>
            <a:off x="853440" y="6227064"/>
            <a:ext cx="10472928"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65" name="Google Shape;165;p6"/>
          <p:cNvSpPr txBox="1">
            <a:spLocks noGrp="1"/>
          </p:cNvSpPr>
          <p:nvPr>
            <p:ph type="sldNum" idx="12"/>
          </p:nvPr>
        </p:nvSpPr>
        <p:spPr>
          <a:xfrm>
            <a:off x="10411968"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dirty="0"/>
          </a:p>
        </p:txBody>
      </p:sp>
    </p:spTree>
    <p:extLst>
      <p:ext uri="{BB962C8B-B14F-4D97-AF65-F5344CB8AC3E}">
        <p14:creationId xmlns:p14="http://schemas.microsoft.com/office/powerpoint/2010/main" val="42602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5951" y="6423914"/>
            <a:ext cx="2844799" cy="365125"/>
          </a:xfrm>
        </p:spPr>
        <p:txBody>
          <a:bodyPr/>
          <a:lstStyle/>
          <a:p>
            <a:fld id="{B86AE07C-1314-4B7E-AAE4-46E412954001}" type="datetime1">
              <a:rPr lang="en-US" smtClean="0"/>
              <a:t>6/28/2023</a:t>
            </a:fld>
            <a:endParaRPr lang="en-US" dirty="0"/>
          </a:p>
        </p:txBody>
      </p:sp>
      <p:sp>
        <p:nvSpPr>
          <p:cNvPr id="6" name="Slide Number Placeholder 5"/>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7" name="Footer Placeholder 5">
            <a:extLst>
              <a:ext uri="{FF2B5EF4-FFF2-40B4-BE49-F238E27FC236}">
                <a16:creationId xmlns:a16="http://schemas.microsoft.com/office/drawing/2014/main" id="{D5D91A8B-765C-4E59-8109-94DA4EA55B37}"/>
              </a:ext>
            </a:extLst>
          </p:cNvPr>
          <p:cNvSpPr>
            <a:spLocks noGrp="1"/>
          </p:cNvSpPr>
          <p:nvPr>
            <p:ph type="ftr" sz="quarter" idx="11"/>
          </p:nvPr>
        </p:nvSpPr>
        <p:spPr>
          <a:xfrm>
            <a:off x="355101" y="6423914"/>
            <a:ext cx="6818262" cy="365125"/>
          </a:xfrm>
        </p:spPr>
        <p:txBody>
          <a:bodyPr/>
          <a:lstStyle/>
          <a:p>
            <a:pPr algn="l"/>
            <a:r>
              <a:rPr lang="en-US" dirty="0"/>
              <a:t>REDACTION &amp; COMMONLY USED FOIA EXEMPTIONS</a:t>
            </a:r>
          </a:p>
        </p:txBody>
      </p:sp>
      <p:sp>
        <p:nvSpPr>
          <p:cNvPr id="9" name="Rectangle 8">
            <a:extLst>
              <a:ext uri="{FF2B5EF4-FFF2-40B4-BE49-F238E27FC236}">
                <a16:creationId xmlns:a16="http://schemas.microsoft.com/office/drawing/2014/main" id="{0F0F318B-B2C4-4893-95F3-E1AB652A1F17}"/>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34FB09F2-FC78-4161-B5F8-C064B938BE73}"/>
              </a:ext>
            </a:extLst>
          </p:cNvPr>
          <p:cNvSpPr>
            <a:spLocks noGrp="1"/>
          </p:cNvSpPr>
          <p:nvPr>
            <p:ph type="title"/>
          </p:nvPr>
        </p:nvSpPr>
        <p:spPr>
          <a:xfrm>
            <a:off x="581192" y="702156"/>
            <a:ext cx="11029616" cy="1013800"/>
          </a:xfrm>
        </p:spPr>
        <p:txBody>
          <a:bodyPr/>
          <a:lstStyle>
            <a:lvl1pPr>
              <a:defRPr>
                <a:solidFill>
                  <a:schemeClr val="bg1"/>
                </a:solidFill>
              </a:defRPr>
            </a:lvl1pPr>
          </a:lstStyle>
          <a:p>
            <a:r>
              <a:rPr lang="en-US"/>
              <a:t>Click to edit Master title style</a:t>
            </a:r>
          </a:p>
        </p:txBody>
      </p:sp>
      <p:sp>
        <p:nvSpPr>
          <p:cNvPr id="11" name="Content Placeholder 2">
            <a:extLst>
              <a:ext uri="{FF2B5EF4-FFF2-40B4-BE49-F238E27FC236}">
                <a16:creationId xmlns:a16="http://schemas.microsoft.com/office/drawing/2014/main" id="{08CB40EA-D0BA-41DA-91DE-15B4C161DD28}"/>
              </a:ext>
            </a:extLst>
          </p:cNvPr>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849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noProof="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608BC7A-5D3A-4FE2-92D3-59EB6E162F91}" type="datetime1">
              <a:rPr lang="en-US" noProof="0" smtClean="0"/>
              <a:t>6/28/2023</a:t>
            </a:fld>
            <a:endParaRPr lang="en-US" noProof="0"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noProof="0" dirty="0"/>
              <a:t>REDACTION &amp; COMMONLY USED FOIA EXEMPTIONS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59F479D-7533-4EEF-A06F-7CD2FE3DB90D}" type="slidenum">
              <a:rPr lang="en-US" noProof="0" smtClean="0"/>
              <a:t>‹#›</a:t>
            </a:fld>
            <a:endParaRPr lang="en-US" noProof="0" dirty="0"/>
          </a:p>
        </p:txBody>
      </p:sp>
    </p:spTree>
    <p:extLst>
      <p:ext uri="{BB962C8B-B14F-4D97-AF65-F5344CB8AC3E}">
        <p14:creationId xmlns:p14="http://schemas.microsoft.com/office/powerpoint/2010/main" val="370703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a:xfrm>
            <a:off x="7605951" y="6423914"/>
            <a:ext cx="2844799" cy="365125"/>
          </a:xfrm>
        </p:spPr>
        <p:txBody>
          <a:bodyPr/>
          <a:lstStyle/>
          <a:p>
            <a:fld id="{E3E2681C-5AF5-4F70-B650-61B379247038}" type="datetime1">
              <a:rPr lang="en-US" smtClean="0"/>
              <a:t>6/28/2023</a:t>
            </a:fld>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11" name="Footer Placeholder 5">
            <a:extLst>
              <a:ext uri="{FF2B5EF4-FFF2-40B4-BE49-F238E27FC236}">
                <a16:creationId xmlns:a16="http://schemas.microsoft.com/office/drawing/2014/main" id="{CAD31966-421C-41DC-9B46-21B1CD73A77E}"/>
              </a:ext>
            </a:extLst>
          </p:cNvPr>
          <p:cNvSpPr>
            <a:spLocks noGrp="1"/>
          </p:cNvSpPr>
          <p:nvPr>
            <p:ph type="ftr" sz="quarter" idx="11"/>
          </p:nvPr>
        </p:nvSpPr>
        <p:spPr>
          <a:xfrm>
            <a:off x="355101" y="6423914"/>
            <a:ext cx="6818262" cy="365125"/>
          </a:xfrm>
        </p:spPr>
        <p:txBody>
          <a:bodyPr/>
          <a:lstStyle/>
          <a:p>
            <a:pPr algn="l"/>
            <a:r>
              <a:rPr lang="en-US" dirty="0"/>
              <a:t>REDACTION &amp; COMMONLY USED FOIA EXEMPTIONS</a:t>
            </a:r>
          </a:p>
        </p:txBody>
      </p:sp>
      <p:sp>
        <p:nvSpPr>
          <p:cNvPr id="12" name="Rectangle 11">
            <a:extLst>
              <a:ext uri="{FF2B5EF4-FFF2-40B4-BE49-F238E27FC236}">
                <a16:creationId xmlns:a16="http://schemas.microsoft.com/office/drawing/2014/main" id="{AF9102ED-C049-4F62-A2D8-58981A0621E3}"/>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itle 1">
            <a:extLst>
              <a:ext uri="{FF2B5EF4-FFF2-40B4-BE49-F238E27FC236}">
                <a16:creationId xmlns:a16="http://schemas.microsoft.com/office/drawing/2014/main" id="{CF5F73D5-EFB4-4DAE-8CBA-1128F10DF1B2}"/>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a:t>Click to edit Master title style</a:t>
            </a:r>
          </a:p>
        </p:txBody>
      </p:sp>
      <p:sp>
        <p:nvSpPr>
          <p:cNvPr id="14" name="Content Placeholder 2">
            <a:extLst>
              <a:ext uri="{FF2B5EF4-FFF2-40B4-BE49-F238E27FC236}">
                <a16:creationId xmlns:a16="http://schemas.microsoft.com/office/drawing/2014/main" id="{2B92446D-E0AD-4899-86E1-DFBB50D92144}"/>
              </a:ext>
            </a:extLst>
          </p:cNvPr>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9BF0768A-BCD3-4064-8FE0-C439326F00DD}"/>
              </a:ext>
            </a:extLst>
          </p:cNvPr>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523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a:lstStyle/>
          <a:p>
            <a:fld id="{5F321C53-2370-43E1-8F6E-CE5EC43476B0}" type="datetime1">
              <a:rPr lang="en-US" noProof="0" smtClean="0"/>
              <a:t>6/28/2023</a:t>
            </a:fld>
            <a:endParaRPr lang="en-US" noProof="0" dirty="0"/>
          </a:p>
        </p:txBody>
      </p:sp>
      <p:sp>
        <p:nvSpPr>
          <p:cNvPr id="9" name="Slide Number Placeholder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0" name="Footer Placeholder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
        <p:nvSpPr>
          <p:cNvPr id="11" name="Rectangle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noProof="0"/>
              <a:t>Click to edit Master title style</a:t>
            </a:r>
          </a:p>
        </p:txBody>
      </p:sp>
      <p:sp>
        <p:nvSpPr>
          <p:cNvPr id="13" name="Text Placeholder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4" name="Content Placeholder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Content Placeholder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9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1C887134-E5A0-4B1D-9C66-4AEC6D38D99C}" type="datetime1">
              <a:rPr lang="en-US" noProof="0" smtClean="0"/>
              <a:t>6/28/2023</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
        <p:nvSpPr>
          <p:cNvPr id="7" name="Rectangle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30041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4B42F-2C80-4037-BF8E-C209D59D9300}"/>
              </a:ext>
            </a:extLst>
          </p:cNvPr>
          <p:cNvSpPr>
            <a:spLocks noGrp="1"/>
          </p:cNvSpPr>
          <p:nvPr>
            <p:ph type="dt" sz="half" idx="10"/>
          </p:nvPr>
        </p:nvSpPr>
        <p:spPr>
          <a:xfrm>
            <a:off x="7605951" y="6435376"/>
            <a:ext cx="2844799" cy="365125"/>
          </a:xfrm>
        </p:spPr>
        <p:txBody>
          <a:bodyPr/>
          <a:lstStyle/>
          <a:p>
            <a:fld id="{0150F201-0617-44E5-A4C3-50828244C017}" type="datetime1">
              <a:rPr lang="en-US" noProof="0" smtClean="0"/>
              <a:t>6/28/2023</a:t>
            </a:fld>
            <a:endParaRPr lang="en-US" noProof="0" dirty="0"/>
          </a:p>
        </p:txBody>
      </p:sp>
      <p:sp>
        <p:nvSpPr>
          <p:cNvPr id="4" name="Slide Number Placeholder 3">
            <a:extLst>
              <a:ext uri="{FF2B5EF4-FFF2-40B4-BE49-F238E27FC236}">
                <a16:creationId xmlns:a16="http://schemas.microsoft.com/office/drawing/2014/main" id="{78E56474-3A38-4097-8649-FAF662D8CFF7}"/>
              </a:ext>
            </a:extLst>
          </p:cNvPr>
          <p:cNvSpPr>
            <a:spLocks noGrp="1"/>
          </p:cNvSpPr>
          <p:nvPr>
            <p:ph type="sldNum" sz="quarter" idx="12"/>
          </p:nvPr>
        </p:nvSpPr>
        <p:spPr>
          <a:xfrm>
            <a:off x="10795363" y="6435376"/>
            <a:ext cx="1052510" cy="365125"/>
          </a:xfrm>
        </p:spPr>
        <p:txBody>
          <a:bodyPr/>
          <a:lstStyle/>
          <a:p>
            <a:fld id="{F603CDE5-C1D8-4EDD-870F-A498BAFA520F}" type="slidenum">
              <a:rPr lang="en-US" noProof="0" smtClean="0"/>
              <a:t>‹#›</a:t>
            </a:fld>
            <a:endParaRPr lang="en-US" noProof="0" dirty="0"/>
          </a:p>
        </p:txBody>
      </p:sp>
      <p:sp>
        <p:nvSpPr>
          <p:cNvPr id="5" name="Footer Placeholder 5">
            <a:extLst>
              <a:ext uri="{FF2B5EF4-FFF2-40B4-BE49-F238E27FC236}">
                <a16:creationId xmlns:a16="http://schemas.microsoft.com/office/drawing/2014/main" id="{FF907DD0-6A5F-4994-AB77-82E297226896}"/>
              </a:ext>
            </a:extLst>
          </p:cNvPr>
          <p:cNvSpPr>
            <a:spLocks noGrp="1"/>
          </p:cNvSpPr>
          <p:nvPr>
            <p:ph type="ftr" sz="quarter" idx="11"/>
          </p:nvPr>
        </p:nvSpPr>
        <p:spPr>
          <a:xfrm>
            <a:off x="355101" y="6435376"/>
            <a:ext cx="6818262" cy="365125"/>
          </a:xfrm>
        </p:spPr>
        <p:txBody>
          <a:bodyPr/>
          <a:lstStyle/>
          <a:p>
            <a:pPr algn="l"/>
            <a:r>
              <a:rPr lang="en-US" noProof="0" dirty="0"/>
              <a:t>REDACTION &amp; COMMONLY USED FOIA EXEMPTIONS</a:t>
            </a:r>
          </a:p>
        </p:txBody>
      </p:sp>
    </p:spTree>
    <p:extLst>
      <p:ext uri="{BB962C8B-B14F-4D97-AF65-F5344CB8AC3E}">
        <p14:creationId xmlns:p14="http://schemas.microsoft.com/office/powerpoint/2010/main" val="290211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a:lstStyle/>
          <a:p>
            <a:fld id="{76F87E47-B3FE-48A1-AD1E-635FC7292349}" type="datetime1">
              <a:rPr lang="en-US" noProof="0" smtClean="0"/>
              <a:t>6/28/2023</a:t>
            </a:fld>
            <a:endParaRPr lang="en-US" noProof="0" dirty="0"/>
          </a:p>
        </p:txBody>
      </p:sp>
      <p:sp>
        <p:nvSpPr>
          <p:cNvPr id="7" name="Slide Number Placeholder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
        <p:nvSpPr>
          <p:cNvPr id="9" name="Rectangle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anchor="ctr"/>
          <a:lstStyle>
            <a:lvl1pPr algn="l">
              <a:defRPr sz="2000" b="0">
                <a:solidFill>
                  <a:schemeClr val="accent1">
                    <a:lumMod val="50000"/>
                  </a:schemeClr>
                </a:solidFill>
              </a:defRPr>
            </a:lvl1pPr>
          </a:lstStyle>
          <a:p>
            <a:r>
              <a:rPr lang="en-US" noProof="0"/>
              <a:t>Click to edit Master title style</a:t>
            </a:r>
          </a:p>
        </p:txBody>
      </p:sp>
      <p:sp>
        <p:nvSpPr>
          <p:cNvPr id="11" name="Content Placeholder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1402279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5707FE13-BC45-49AA-B630-FFCC7ABC4284}" type="datetime1">
              <a:rPr lang="en-US" noProof="0" smtClean="0"/>
              <a:t>6/28/2023</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a:lstStyle/>
          <a:p>
            <a:pPr algn="l"/>
            <a:r>
              <a:rPr lang="en-US" noProof="0" dirty="0"/>
              <a:t>REDACTION &amp; COMMONLY USED FOIA EXEMPTIONS</a:t>
            </a:r>
          </a:p>
        </p:txBody>
      </p:sp>
      <p:sp>
        <p:nvSpPr>
          <p:cNvPr id="9" name="Title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a:t>Click to edit Master title style</a:t>
            </a:r>
          </a:p>
        </p:txBody>
      </p:sp>
      <p:sp>
        <p:nvSpPr>
          <p:cNvPr id="10" name="Picture Placeholder 2">
            <a:extLst>
              <a:ext uri="{FF2B5EF4-FFF2-40B4-BE49-F238E27FC236}">
                <a16:creationId xmlns:a16="http://schemas.microsoft.com/office/drawing/2014/main" id="{EEBAE269-6AC1-4BFB-8694-696AFD04DC84}"/>
              </a:ext>
            </a:extLst>
          </p:cNvPr>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dirty="0"/>
              <a:t>Click icon to add picture</a:t>
            </a:r>
          </a:p>
        </p:txBody>
      </p:sp>
      <p:sp>
        <p:nvSpPr>
          <p:cNvPr id="11" name="Text Placeholder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00810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accent1"/>
                </a:solidFill>
              </a:defRPr>
            </a:lvl1pPr>
          </a:lstStyle>
          <a:p>
            <a:fld id="{FF1E081A-0D58-478D-8CB5-4B0DF1AB6908}" type="datetime1">
              <a:rPr lang="en-US" smtClean="0"/>
              <a:t>6/28/2023</a:t>
            </a:fld>
            <a:endParaRPr lang="en-US" dirty="0"/>
          </a:p>
        </p:txBody>
      </p:sp>
      <p:sp>
        <p:nvSpPr>
          <p:cNvPr id="5" name="Footer Placeholder 4"/>
          <p:cNvSpPr>
            <a:spLocks noGrp="1"/>
          </p:cNvSpPr>
          <p:nvPr>
            <p:ph type="ftr" sz="quarter" idx="3"/>
          </p:nvPr>
        </p:nvSpPr>
        <p:spPr>
          <a:xfrm>
            <a:off x="484940" y="6423914"/>
            <a:ext cx="6917210" cy="365125"/>
          </a:xfrm>
          <a:prstGeom prst="rect">
            <a:avLst/>
          </a:prstGeom>
        </p:spPr>
        <p:txBody>
          <a:bodyPr vert="horz" lIns="91440" tIns="45720" rIns="91440" bIns="45720" rtlCol="0" anchor="ctr"/>
          <a:lstStyle>
            <a:lvl1pPr algn="l">
              <a:defRPr sz="900" cap="all">
                <a:solidFill>
                  <a:schemeClr val="accent1"/>
                </a:solidFill>
              </a:defRPr>
            </a:lvl1pPr>
          </a:lstStyle>
          <a:p>
            <a:r>
              <a:rPr lang="en-US" dirty="0"/>
              <a:t>REDACTION &amp; COMMONLY USED FOIA EXEMPTIONS</a:t>
            </a:r>
          </a:p>
        </p:txBody>
      </p:sp>
      <p:sp>
        <p:nvSpPr>
          <p:cNvPr id="6" name="Slide Number Placeholder 5"/>
          <p:cNvSpPr>
            <a:spLocks noGrp="1"/>
          </p:cNvSpPr>
          <p:nvPr>
            <p:ph type="sldNum" sz="quarter" idx="4"/>
          </p:nvPr>
        </p:nvSpPr>
        <p:spPr>
          <a:xfrm>
            <a:off x="10795363" y="6423914"/>
            <a:ext cx="1052510"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pPr/>
              <a:t>‹#›</a:t>
            </a:fld>
            <a:endParaRPr lang="en-US" dirty="0"/>
          </a:p>
        </p:txBody>
      </p:sp>
      <p:sp>
        <p:nvSpPr>
          <p:cNvPr id="9" name="Rectangle 8"/>
          <p:cNvSpPr/>
          <p:nvPr/>
        </p:nvSpPr>
        <p:spPr>
          <a:xfrm>
            <a:off x="446534" y="455422"/>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6120"/>
            <a:ext cx="3703320" cy="93600"/>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6120"/>
            <a:ext cx="3703320" cy="93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93872371"/>
      </p:ext>
    </p:extLst>
  </p:cSld>
  <p:clrMap bg1="lt1" tx1="dk1" bg2="lt2" tx2="dk2" accent1="accent1" accent2="accent2" accent3="accent3" accent4="accent4" accent5="accent5" accent6="accent6" hlink="hlink" folHlink="folHlink"/>
  <p:sldLayoutIdLst>
    <p:sldLayoutId id="2147483714" r:id="rId1"/>
    <p:sldLayoutId id="2147483728" r:id="rId2"/>
    <p:sldLayoutId id="2147483743" r:id="rId3"/>
    <p:sldLayoutId id="2147483726" r:id="rId4"/>
    <p:sldLayoutId id="2147483734" r:id="rId5"/>
    <p:sldLayoutId id="2147483735" r:id="rId6"/>
    <p:sldLayoutId id="2147483736" r:id="rId7"/>
    <p:sldLayoutId id="2147483737" r:id="rId8"/>
    <p:sldLayoutId id="2147483738" r:id="rId9"/>
    <p:sldLayoutId id="2147483740" r:id="rId10"/>
    <p:sldLayoutId id="2147483741" r:id="rId11"/>
    <p:sldLayoutId id="2147483742" r:id="rId12"/>
    <p:sldLayoutId id="2147483730" r:id="rId13"/>
    <p:sldLayoutId id="2147483739" r:id="rId14"/>
    <p:sldLayoutId id="2147483744" r:id="rId15"/>
    <p:sldLayoutId id="2147483745" r:id="rId16"/>
    <p:sldLayoutId id="2147483746" r:id="rId17"/>
  </p:sldLayoutIdLst>
  <p:hf hd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justice.gov/oip/blog/foia-update-oip-guidance-reasonable-segregation-obligation"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os.dc.gov/page/annual-repor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nthony.scerbo1@dc.gov"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justice.gov/oip/step-step-guide-determining-if-commercial-or-financial-information-obtained-person-condifentia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4.xml"/><Relationship Id="rId5" Type="http://schemas.openxmlformats.org/officeDocument/2006/relationships/hyperlink" Target="https://creativecommons.org/licenses/by/3.0/" TargetMode="External"/><Relationship Id="rId4" Type="http://schemas.openxmlformats.org/officeDocument/2006/relationships/hyperlink" Target="https://www.flickr.com/photos/cerillion/44731236282"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hyperlink" Target="https://creativecommons.org/licenses/by-sa/3.0/" TargetMode="External"/><Relationship Id="rId4" Type="http://schemas.openxmlformats.org/officeDocument/2006/relationships/hyperlink" Target="https://www.picpedia.org/chalkboard/q/questions.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0.jpeg"/><Relationship Id="rId7" Type="http://schemas.openxmlformats.org/officeDocument/2006/relationships/diagramColors" Target="../diagrams/colors4.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image" Target="../media/image11.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jpeg"/><Relationship Id="rId7" Type="http://schemas.openxmlformats.org/officeDocument/2006/relationships/diagramColors" Target="../diagrams/colors5.xml"/><Relationship Id="rId2" Type="http://schemas.openxmlformats.org/officeDocument/2006/relationships/notesSlide" Target="../notesSlides/notesSlide26.xml"/><Relationship Id="rId1" Type="http://schemas.openxmlformats.org/officeDocument/2006/relationships/slideLayout" Target="../slideLayouts/slideLayout1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13.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13.xml"/><Relationship Id="rId5" Type="http://schemas.openxmlformats.org/officeDocument/2006/relationships/hyperlink" Target="https://creativecommons.org/licenses/by-nc-nd/3.0/" TargetMode="External"/><Relationship Id="rId4" Type="http://schemas.openxmlformats.org/officeDocument/2006/relationships/hyperlink" Target="https://transgriot.blogspot.com/2017/01/if-you-know-lawyer-hug-them.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6.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6.xml.rels><?xml version="1.0" encoding="UTF-8" standalone="yes"?>
<Relationships xmlns="http://schemas.openxmlformats.org/package/2006/relationships"><Relationship Id="rId3" Type="http://schemas.openxmlformats.org/officeDocument/2006/relationships/hyperlink" Target="https://www.rcfp.org/open-government-guide/district-of-columbia/" TargetMode="External"/><Relationship Id="rId2" Type="http://schemas.openxmlformats.org/officeDocument/2006/relationships/notesSlide" Target="../notesSlides/notesSlide37.xml"/><Relationship Id="rId1" Type="http://schemas.openxmlformats.org/officeDocument/2006/relationships/slideLayout" Target="../slideLayouts/slideLayout5.xml"/><Relationship Id="rId5" Type="http://schemas.openxmlformats.org/officeDocument/2006/relationships/hyperlink" Target="https://dc.gov/page/freedom-information-act-foia-appeals" TargetMode="External"/><Relationship Id="rId4" Type="http://schemas.openxmlformats.org/officeDocument/2006/relationships/hyperlink" Target="https://www.justice.gov/oip/doj-guide-freedom-information-act-0"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9.xml"/><Relationship Id="rId5" Type="http://schemas.openxmlformats.org/officeDocument/2006/relationships/hyperlink" Target="https://creativecommons.org/licenses/by-sa/3.0/" TargetMode="External"/><Relationship Id="rId4" Type="http://schemas.openxmlformats.org/officeDocument/2006/relationships/hyperlink" Target="https://www.picpedia.org/chalkboard/q/questions.html" TargetMode="External"/></Relationships>
</file>

<file path=ppt/slides/_rels/slide5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mailto:Anthony.Scerbo1@dc.gov" TargetMode="External"/><Relationship Id="rId3" Type="http://schemas.openxmlformats.org/officeDocument/2006/relationships/hyperlink" Target="mailto:Niquelle.Allen@dc.gov" TargetMode="External"/><Relationship Id="rId7" Type="http://schemas.openxmlformats.org/officeDocument/2006/relationships/hyperlink" Target="mailto:Johnnie.Barton2@dc.gov" TargetMode="Externa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hyperlink" Target="mailto:Kimberly.Brown6@dc.gov" TargetMode="External"/><Relationship Id="rId5" Type="http://schemas.openxmlformats.org/officeDocument/2006/relationships/hyperlink" Target="mailto:Nicholas.Weil@dc.gov" TargetMode="External"/><Relationship Id="rId4" Type="http://schemas.openxmlformats.org/officeDocument/2006/relationships/hyperlink" Target="mailto:Sheree.DeBerry1@dc.gov" TargetMode="Externa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2D4960A-896E-4F6B-BF65-B4662AC9D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20" name="Rectangle 19">
            <a:extLst>
              <a:ext uri="{FF2B5EF4-FFF2-40B4-BE49-F238E27FC236}">
                <a16:creationId xmlns:a16="http://schemas.microsoft.com/office/drawing/2014/main" id="{5684944A-8803-462C-84C5-4576C56A7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57199"/>
            <a:ext cx="3618827" cy="48224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07F3B49-8C20-42F5-831D-59306D05F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367338"/>
            <a:ext cx="3618828" cy="989513"/>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3AA242D-B507-4381-A8CB-EFA346570379}"/>
              </a:ext>
            </a:extLst>
          </p:cNvPr>
          <p:cNvSpPr>
            <a:spLocks noGrp="1"/>
          </p:cNvSpPr>
          <p:nvPr>
            <p:ph type="ctrTitle"/>
          </p:nvPr>
        </p:nvSpPr>
        <p:spPr>
          <a:xfrm>
            <a:off x="8372723" y="850791"/>
            <a:ext cx="3202016" cy="4198288"/>
          </a:xfrm>
        </p:spPr>
        <p:txBody>
          <a:bodyPr anchor="ctr">
            <a:normAutofit/>
          </a:bodyPr>
          <a:lstStyle/>
          <a:p>
            <a:r>
              <a:rPr lang="en-US" dirty="0">
                <a:solidFill>
                  <a:srgbClr val="FFFFFF"/>
                </a:solidFill>
              </a:rPr>
              <a:t>RECORD Redaction &amp; COMMONLY USED FOIA EXEMPTIONS</a:t>
            </a:r>
          </a:p>
        </p:txBody>
      </p:sp>
      <p:sp>
        <p:nvSpPr>
          <p:cNvPr id="3" name="Subtitle 2">
            <a:extLst>
              <a:ext uri="{FF2B5EF4-FFF2-40B4-BE49-F238E27FC236}">
                <a16:creationId xmlns:a16="http://schemas.microsoft.com/office/drawing/2014/main" id="{A4F4068D-37AE-4B7D-BC75-216B123A6C44}"/>
              </a:ext>
            </a:extLst>
          </p:cNvPr>
          <p:cNvSpPr>
            <a:spLocks noGrp="1"/>
          </p:cNvSpPr>
          <p:nvPr>
            <p:ph type="subTitle" idx="1"/>
          </p:nvPr>
        </p:nvSpPr>
        <p:spPr>
          <a:xfrm>
            <a:off x="8372723" y="5545331"/>
            <a:ext cx="3202016" cy="649222"/>
          </a:xfrm>
          <a:noFill/>
        </p:spPr>
        <p:txBody>
          <a:bodyPr anchor="ctr">
            <a:noAutofit/>
          </a:bodyPr>
          <a:lstStyle/>
          <a:p>
            <a:r>
              <a:rPr lang="en-US" sz="1400" b="1" dirty="0">
                <a:solidFill>
                  <a:schemeClr val="bg1">
                    <a:alpha val="75000"/>
                  </a:schemeClr>
                </a:solidFill>
              </a:rPr>
              <a:t>Office of Open Government</a:t>
            </a:r>
          </a:p>
          <a:p>
            <a:r>
              <a:rPr lang="en-US" sz="1400" b="1" dirty="0">
                <a:solidFill>
                  <a:schemeClr val="bg1">
                    <a:alpha val="75000"/>
                  </a:schemeClr>
                </a:solidFill>
              </a:rPr>
              <a:t>JUNE 27, 2023 - 2:00PM</a:t>
            </a:r>
          </a:p>
        </p:txBody>
      </p:sp>
      <p:pic>
        <p:nvPicPr>
          <p:cNvPr id="4" name="Picture 3" descr="people gathered around blueprints">
            <a:extLst>
              <a:ext uri="{FF2B5EF4-FFF2-40B4-BE49-F238E27FC236}">
                <a16:creationId xmlns:a16="http://schemas.microsoft.com/office/drawing/2014/main" id="{424717DA-0300-4297-B453-65314C5BEA09}"/>
              </a:ext>
            </a:extLst>
          </p:cNvPr>
          <p:cNvPicPr>
            <a:picLocks noChangeAspect="1"/>
          </p:cNvPicPr>
          <p:nvPr/>
        </p:nvPicPr>
        <p:blipFill>
          <a:blip r:embed="rId3"/>
          <a:srcRect/>
          <a:stretch/>
        </p:blipFill>
        <p:spPr>
          <a:xfrm>
            <a:off x="453302" y="458611"/>
            <a:ext cx="7588885" cy="5894002"/>
          </a:xfrm>
          <a:prstGeom prst="rect">
            <a:avLst/>
          </a:prstGeom>
        </p:spPr>
      </p:pic>
    </p:spTree>
    <p:extLst>
      <p:ext uri="{BB962C8B-B14F-4D97-AF65-F5344CB8AC3E}">
        <p14:creationId xmlns:p14="http://schemas.microsoft.com/office/powerpoint/2010/main" val="420971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40C4-6B4F-4232-84EE-57FEF26DE2B9}"/>
              </a:ext>
            </a:extLst>
          </p:cNvPr>
          <p:cNvSpPr>
            <a:spLocks noGrp="1"/>
          </p:cNvSpPr>
          <p:nvPr>
            <p:ph type="title"/>
          </p:nvPr>
        </p:nvSpPr>
        <p:spPr>
          <a:xfrm>
            <a:off x="807720" y="2193020"/>
            <a:ext cx="3988993" cy="4171278"/>
          </a:xfrm>
        </p:spPr>
        <p:txBody>
          <a:bodyPr>
            <a:normAutofit fontScale="90000"/>
          </a:bodyPr>
          <a:lstStyle/>
          <a:p>
            <a:pPr algn="l"/>
            <a:br>
              <a:rPr lang="en-US" sz="5400" dirty="0">
                <a:solidFill>
                  <a:schemeClr val="tx1"/>
                </a:solidFill>
              </a:rPr>
            </a:br>
            <a:r>
              <a:rPr lang="en-US" sz="3600" b="1" dirty="0">
                <a:solidFill>
                  <a:schemeClr val="tx1"/>
                </a:solidFill>
              </a:rPr>
              <a:t>Answers to REASONABLE REDACTION</a:t>
            </a:r>
            <a:br>
              <a:rPr lang="en-US" sz="3600" b="1" dirty="0">
                <a:solidFill>
                  <a:schemeClr val="tx1"/>
                </a:solidFill>
              </a:rPr>
            </a:br>
            <a:r>
              <a:rPr lang="en-US" sz="3600" b="1" dirty="0">
                <a:solidFill>
                  <a:schemeClr val="tx1"/>
                </a:solidFill>
              </a:rPr>
              <a:t>Questions</a:t>
            </a:r>
            <a:br>
              <a:rPr lang="en-US" sz="3600" b="1" dirty="0">
                <a:solidFill>
                  <a:schemeClr val="tx1"/>
                </a:solidFill>
              </a:rPr>
            </a:br>
            <a:br>
              <a:rPr lang="en-US" sz="3600" b="1" dirty="0">
                <a:solidFill>
                  <a:schemeClr val="tx1"/>
                </a:solidFill>
              </a:rPr>
            </a:br>
            <a:r>
              <a:rPr lang="en-US" sz="2700" b="1" dirty="0">
                <a:solidFill>
                  <a:schemeClr val="tx1"/>
                </a:solidFill>
              </a:rPr>
              <a:t>Q2: your agency is withholding an entire record; </a:t>
            </a:r>
            <a:br>
              <a:rPr lang="en-US" sz="2700" b="1" dirty="0">
                <a:solidFill>
                  <a:schemeClr val="tx1"/>
                </a:solidFill>
              </a:rPr>
            </a:br>
            <a:r>
              <a:rPr lang="en-US" sz="2700" b="1" dirty="0">
                <a:solidFill>
                  <a:schemeClr val="tx1"/>
                </a:solidFill>
              </a:rPr>
              <a:t>What is the basis for withholding it?</a:t>
            </a:r>
          </a:p>
        </p:txBody>
      </p:sp>
      <p:sp>
        <p:nvSpPr>
          <p:cNvPr id="3" name="Content Placeholder 2">
            <a:extLst>
              <a:ext uri="{FF2B5EF4-FFF2-40B4-BE49-F238E27FC236}">
                <a16:creationId xmlns:a16="http://schemas.microsoft.com/office/drawing/2014/main" id="{6CCD247D-9535-489F-894B-5F23D22EC236}"/>
              </a:ext>
            </a:extLst>
          </p:cNvPr>
          <p:cNvSpPr>
            <a:spLocks noGrp="1"/>
          </p:cNvSpPr>
          <p:nvPr>
            <p:ph idx="1"/>
          </p:nvPr>
        </p:nvSpPr>
        <p:spPr>
          <a:xfrm>
            <a:off x="4674742" y="2028628"/>
            <a:ext cx="7089167" cy="4171278"/>
          </a:xfrm>
        </p:spPr>
        <p:txBody>
          <a:bodyPr>
            <a:noAutofit/>
          </a:bodyPr>
          <a:lstStyle/>
          <a:p>
            <a:pPr marL="114300" indent="0">
              <a:lnSpc>
                <a:spcPct val="110000"/>
              </a:lnSpc>
              <a:buNone/>
            </a:pPr>
            <a:r>
              <a:rPr lang="en-US" sz="2000" b="1" dirty="0"/>
              <a:t>If you were to pick any random part of the record, would that basis be applicable?</a:t>
            </a:r>
          </a:p>
          <a:p>
            <a:pPr marL="114300" indent="0">
              <a:lnSpc>
                <a:spcPct val="110000"/>
              </a:lnSpc>
              <a:buNone/>
            </a:pPr>
            <a:r>
              <a:rPr lang="en-US" sz="2000" dirty="0"/>
              <a:t>	If YES, it is proper to withhold in its entirety.</a:t>
            </a:r>
          </a:p>
          <a:p>
            <a:pPr marL="114300" indent="0">
              <a:lnSpc>
                <a:spcPct val="110000"/>
              </a:lnSpc>
              <a:buNone/>
            </a:pPr>
            <a:r>
              <a:rPr lang="en-US" sz="2000" dirty="0"/>
              <a:t>	If NO, you should be redacting and producing the record.</a:t>
            </a:r>
          </a:p>
          <a:p>
            <a:pPr marL="114300" indent="0">
              <a:lnSpc>
                <a:spcPct val="110000"/>
              </a:lnSpc>
              <a:buNone/>
            </a:pPr>
            <a:r>
              <a:rPr lang="en-US" sz="2000" b="1" i="1" dirty="0"/>
              <a:t>Is the reason personal privacy? Does the ENTIRE record raise privacy concerns (e.g. a tax return) or only parts (e.g. a work email that has a post-script about a medical procedure)?</a:t>
            </a:r>
          </a:p>
          <a:p>
            <a:pPr marL="114300" indent="0">
              <a:lnSpc>
                <a:spcPct val="110000"/>
              </a:lnSpc>
              <a:buNone/>
            </a:pPr>
            <a:r>
              <a:rPr lang="en-US" sz="2000" dirty="0"/>
              <a:t>Redacting personally identifying information (PII) may preserve privacy; if the record contains non-exempt content, you must produce the non-exempt content to the requester even if you redact some content, for example, to prevent a clearly unwarranted invasion of privacy.</a:t>
            </a:r>
          </a:p>
        </p:txBody>
      </p:sp>
      <p:sp>
        <p:nvSpPr>
          <p:cNvPr id="4" name="Footer Placeholder 3">
            <a:extLst>
              <a:ext uri="{FF2B5EF4-FFF2-40B4-BE49-F238E27FC236}">
                <a16:creationId xmlns:a16="http://schemas.microsoft.com/office/drawing/2014/main" id="{2599D63E-82FA-547C-4088-375BA383CB2A}"/>
              </a:ext>
            </a:extLst>
          </p:cNvPr>
          <p:cNvSpPr>
            <a:spLocks noGrp="1"/>
          </p:cNvSpPr>
          <p:nvPr>
            <p:ph type="ftr" sz="quarter" idx="11"/>
          </p:nvPr>
        </p:nvSpPr>
        <p:spPr/>
        <p:txBody>
          <a:bodyPr/>
          <a:lstStyle/>
          <a:p>
            <a:pPr algn="l"/>
            <a:r>
              <a:rPr lang="en-US" dirty="0"/>
              <a:t>REDACTION &amp; COMMONLY USED FOIA EXEMPTIONS</a:t>
            </a:r>
          </a:p>
        </p:txBody>
      </p:sp>
      <p:sp>
        <p:nvSpPr>
          <p:cNvPr id="5" name="Slide Number Placeholder 4">
            <a:extLst>
              <a:ext uri="{FF2B5EF4-FFF2-40B4-BE49-F238E27FC236}">
                <a16:creationId xmlns:a16="http://schemas.microsoft.com/office/drawing/2014/main" id="{147E8C58-C2B6-A333-8720-D66FAAFAB658}"/>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379015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40C4-6B4F-4232-84EE-57FEF26DE2B9}"/>
              </a:ext>
            </a:extLst>
          </p:cNvPr>
          <p:cNvSpPr>
            <a:spLocks noGrp="1"/>
          </p:cNvSpPr>
          <p:nvPr>
            <p:ph type="title"/>
          </p:nvPr>
        </p:nvSpPr>
        <p:spPr>
          <a:xfrm>
            <a:off x="645459" y="2131370"/>
            <a:ext cx="3865695" cy="4171278"/>
          </a:xfrm>
        </p:spPr>
        <p:txBody>
          <a:bodyPr>
            <a:normAutofit fontScale="90000"/>
          </a:bodyPr>
          <a:lstStyle/>
          <a:p>
            <a:br>
              <a:rPr lang="en-US" sz="4400" dirty="0">
                <a:solidFill>
                  <a:schemeClr val="tx1"/>
                </a:solidFill>
              </a:rPr>
            </a:br>
            <a:r>
              <a:rPr lang="en-US" sz="3600" b="1" dirty="0">
                <a:solidFill>
                  <a:schemeClr val="tx1"/>
                </a:solidFill>
              </a:rPr>
              <a:t>Answers to REASONABLE REDACTION</a:t>
            </a:r>
            <a:br>
              <a:rPr lang="en-US" sz="3600" b="1" dirty="0">
                <a:solidFill>
                  <a:schemeClr val="tx1"/>
                </a:solidFill>
              </a:rPr>
            </a:br>
            <a:r>
              <a:rPr lang="en-US" sz="3600" b="1" dirty="0">
                <a:solidFill>
                  <a:schemeClr val="tx1"/>
                </a:solidFill>
              </a:rPr>
              <a:t>Questions</a:t>
            </a:r>
            <a:br>
              <a:rPr lang="en-US" sz="3600" b="1" dirty="0">
                <a:solidFill>
                  <a:schemeClr val="tx1"/>
                </a:solidFill>
              </a:rPr>
            </a:br>
            <a:br>
              <a:rPr lang="en-US" sz="3600" b="1" dirty="0">
                <a:solidFill>
                  <a:schemeClr val="tx1"/>
                </a:solidFill>
              </a:rPr>
            </a:br>
            <a:r>
              <a:rPr lang="en-US" sz="3600" b="1" dirty="0">
                <a:solidFill>
                  <a:schemeClr val="tx1"/>
                </a:solidFill>
              </a:rPr>
              <a:t>Q3: Are PORTIONS of the record NOT EXEMPT?</a:t>
            </a:r>
          </a:p>
        </p:txBody>
      </p:sp>
      <p:sp>
        <p:nvSpPr>
          <p:cNvPr id="3" name="Content Placeholder 2">
            <a:extLst>
              <a:ext uri="{FF2B5EF4-FFF2-40B4-BE49-F238E27FC236}">
                <a16:creationId xmlns:a16="http://schemas.microsoft.com/office/drawing/2014/main" id="{6CCD247D-9535-489F-894B-5F23D22EC236}"/>
              </a:ext>
            </a:extLst>
          </p:cNvPr>
          <p:cNvSpPr>
            <a:spLocks noGrp="1"/>
          </p:cNvSpPr>
          <p:nvPr>
            <p:ph idx="1"/>
          </p:nvPr>
        </p:nvSpPr>
        <p:spPr>
          <a:xfrm>
            <a:off x="4623371" y="1761501"/>
            <a:ext cx="6554912" cy="4906425"/>
          </a:xfrm>
        </p:spPr>
        <p:txBody>
          <a:bodyPr>
            <a:noAutofit/>
          </a:bodyPr>
          <a:lstStyle/>
          <a:p>
            <a:pPr marL="114300" indent="0">
              <a:buNone/>
            </a:pPr>
            <a:r>
              <a:rPr lang="en-US" b="1" i="1" dirty="0"/>
              <a:t>Are you withholding due to attorney-client privilege?</a:t>
            </a:r>
          </a:p>
          <a:p>
            <a:pPr marL="114300" indent="0">
              <a:buNone/>
            </a:pPr>
            <a:r>
              <a:rPr lang="en-US" dirty="0"/>
              <a:t>	Is all of the document embraced by that privilege?</a:t>
            </a:r>
          </a:p>
          <a:p>
            <a:pPr marL="114300" indent="0">
              <a:buNone/>
            </a:pPr>
            <a:r>
              <a:rPr lang="en-US" dirty="0"/>
              <a:t>	Was part of the communication shared with a third-party? </a:t>
            </a:r>
          </a:p>
          <a:p>
            <a:pPr marL="114300" indent="0">
              <a:buNone/>
            </a:pPr>
            <a:r>
              <a:rPr lang="en-US" b="1" i="1" dirty="0"/>
              <a:t>Is the reason deliberative process? Does the ENTIRE record raise privacy concerns (e.g. a tax return) or only parts (e.g. a work email with a post-script about a medical procedure)?</a:t>
            </a:r>
          </a:p>
          <a:p>
            <a:pPr marL="114300" indent="0">
              <a:buNone/>
            </a:pPr>
            <a:r>
              <a:rPr lang="en-US" dirty="0"/>
              <a:t>	Is the entire document part of the deliberation or are parts of 	it definitive statements of already established policy?</a:t>
            </a:r>
          </a:p>
          <a:p>
            <a:pPr marL="114300" indent="0">
              <a:buNone/>
            </a:pPr>
            <a:r>
              <a:rPr lang="en-US" dirty="0"/>
              <a:t>	Does the document contain purely factual information – e.g. 	charts and graphs? Was the record shared with a third party? </a:t>
            </a:r>
          </a:p>
        </p:txBody>
      </p:sp>
      <p:sp>
        <p:nvSpPr>
          <p:cNvPr id="4" name="Footer Placeholder 3">
            <a:extLst>
              <a:ext uri="{FF2B5EF4-FFF2-40B4-BE49-F238E27FC236}">
                <a16:creationId xmlns:a16="http://schemas.microsoft.com/office/drawing/2014/main" id="{940941C4-8120-E5AE-5B4A-0A89649CEB78}"/>
              </a:ext>
            </a:extLst>
          </p:cNvPr>
          <p:cNvSpPr>
            <a:spLocks noGrp="1"/>
          </p:cNvSpPr>
          <p:nvPr>
            <p:ph type="ftr" sz="quarter" idx="11"/>
          </p:nvPr>
        </p:nvSpPr>
        <p:spPr/>
        <p:txBody>
          <a:bodyPr/>
          <a:lstStyle/>
          <a:p>
            <a:pPr algn="l"/>
            <a:r>
              <a:rPr lang="en-US" dirty="0"/>
              <a:t>REDACTION &amp; COMMONLY USED FOIA EXEMPTIONS</a:t>
            </a:r>
          </a:p>
        </p:txBody>
      </p:sp>
      <p:sp>
        <p:nvSpPr>
          <p:cNvPr id="5" name="Slide Number Placeholder 4">
            <a:extLst>
              <a:ext uri="{FF2B5EF4-FFF2-40B4-BE49-F238E27FC236}">
                <a16:creationId xmlns:a16="http://schemas.microsoft.com/office/drawing/2014/main" id="{80B28572-FABF-C405-C850-CAE995B58E0F}"/>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234210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40C4-6B4F-4232-84EE-57FEF26DE2B9}"/>
              </a:ext>
            </a:extLst>
          </p:cNvPr>
          <p:cNvSpPr>
            <a:spLocks noGrp="1"/>
          </p:cNvSpPr>
          <p:nvPr>
            <p:ph type="title"/>
          </p:nvPr>
        </p:nvSpPr>
        <p:spPr>
          <a:xfrm>
            <a:off x="645459" y="2162193"/>
            <a:ext cx="3865695" cy="4171278"/>
          </a:xfrm>
        </p:spPr>
        <p:txBody>
          <a:bodyPr>
            <a:normAutofit fontScale="90000"/>
          </a:bodyPr>
          <a:lstStyle/>
          <a:p>
            <a:br>
              <a:rPr lang="en-US" sz="4400" dirty="0">
                <a:solidFill>
                  <a:schemeClr val="tx1"/>
                </a:solidFill>
              </a:rPr>
            </a:br>
            <a:r>
              <a:rPr lang="en-US" sz="3600" b="1" dirty="0">
                <a:solidFill>
                  <a:schemeClr val="tx1"/>
                </a:solidFill>
              </a:rPr>
              <a:t>Answers to REASONABLE REDACTION</a:t>
            </a:r>
            <a:br>
              <a:rPr lang="en-US" sz="3600" b="1" dirty="0">
                <a:solidFill>
                  <a:schemeClr val="tx1"/>
                </a:solidFill>
              </a:rPr>
            </a:br>
            <a:r>
              <a:rPr lang="en-US" sz="3600" b="1" dirty="0">
                <a:solidFill>
                  <a:schemeClr val="tx1"/>
                </a:solidFill>
              </a:rPr>
              <a:t>Questions</a:t>
            </a:r>
            <a:br>
              <a:rPr lang="en-US" sz="3600" b="1" dirty="0">
                <a:solidFill>
                  <a:schemeClr val="tx1"/>
                </a:solidFill>
              </a:rPr>
            </a:br>
            <a:br>
              <a:rPr lang="en-US" sz="3600" b="1" dirty="0">
                <a:solidFill>
                  <a:schemeClr val="tx1"/>
                </a:solidFill>
              </a:rPr>
            </a:br>
            <a:r>
              <a:rPr lang="en-US" sz="3600" b="1" dirty="0">
                <a:solidFill>
                  <a:schemeClr val="tx1"/>
                </a:solidFill>
              </a:rPr>
              <a:t>Q3: Are parts of the record NOT exempt?</a:t>
            </a:r>
          </a:p>
        </p:txBody>
      </p:sp>
      <p:sp>
        <p:nvSpPr>
          <p:cNvPr id="3" name="Content Placeholder 2">
            <a:extLst>
              <a:ext uri="{FF2B5EF4-FFF2-40B4-BE49-F238E27FC236}">
                <a16:creationId xmlns:a16="http://schemas.microsoft.com/office/drawing/2014/main" id="{6CCD247D-9535-489F-894B-5F23D22EC236}"/>
              </a:ext>
            </a:extLst>
          </p:cNvPr>
          <p:cNvSpPr>
            <a:spLocks noGrp="1"/>
          </p:cNvSpPr>
          <p:nvPr>
            <p:ph idx="1"/>
          </p:nvPr>
        </p:nvSpPr>
        <p:spPr>
          <a:xfrm>
            <a:off x="4983164" y="1771774"/>
            <a:ext cx="5511800" cy="4171278"/>
          </a:xfrm>
        </p:spPr>
        <p:txBody>
          <a:bodyPr>
            <a:normAutofit/>
          </a:bodyPr>
          <a:lstStyle/>
          <a:p>
            <a:pPr marL="114300" indent="0">
              <a:lnSpc>
                <a:spcPct val="110000"/>
              </a:lnSpc>
              <a:buNone/>
            </a:pPr>
            <a:r>
              <a:rPr lang="en-US" sz="3200" b="1" i="1" dirty="0"/>
              <a:t>Are you withholding due to a commercial interest?</a:t>
            </a:r>
          </a:p>
          <a:p>
            <a:pPr marL="114300" indent="0">
              <a:lnSpc>
                <a:spcPct val="110000"/>
              </a:lnSpc>
              <a:buNone/>
            </a:pPr>
            <a:r>
              <a:rPr lang="en-US" sz="3200" dirty="0"/>
              <a:t>Would the release of the entire document cause harm?</a:t>
            </a:r>
          </a:p>
          <a:p>
            <a:pPr marL="114300" indent="0">
              <a:lnSpc>
                <a:spcPct val="110000"/>
              </a:lnSpc>
              <a:buNone/>
            </a:pPr>
            <a:r>
              <a:rPr lang="en-US" sz="3200" dirty="0"/>
              <a:t>Or would only the release of dollar amounts cause harm?</a:t>
            </a:r>
          </a:p>
        </p:txBody>
      </p:sp>
      <p:sp>
        <p:nvSpPr>
          <p:cNvPr id="4" name="Footer Placeholder 3">
            <a:extLst>
              <a:ext uri="{FF2B5EF4-FFF2-40B4-BE49-F238E27FC236}">
                <a16:creationId xmlns:a16="http://schemas.microsoft.com/office/drawing/2014/main" id="{CF0BCD6B-4E6F-F459-CD1C-A232CAD6B831}"/>
              </a:ext>
            </a:extLst>
          </p:cNvPr>
          <p:cNvSpPr>
            <a:spLocks noGrp="1"/>
          </p:cNvSpPr>
          <p:nvPr>
            <p:ph type="ftr" sz="quarter" idx="11"/>
          </p:nvPr>
        </p:nvSpPr>
        <p:spPr/>
        <p:txBody>
          <a:bodyPr/>
          <a:lstStyle/>
          <a:p>
            <a:pPr algn="l"/>
            <a:r>
              <a:rPr lang="en-US" dirty="0"/>
              <a:t>REDACTION &amp; COMMONLY USED FOIA EXEMPTIONS</a:t>
            </a:r>
          </a:p>
        </p:txBody>
      </p:sp>
      <p:sp>
        <p:nvSpPr>
          <p:cNvPr id="5" name="Slide Number Placeholder 4">
            <a:extLst>
              <a:ext uri="{FF2B5EF4-FFF2-40B4-BE49-F238E27FC236}">
                <a16:creationId xmlns:a16="http://schemas.microsoft.com/office/drawing/2014/main" id="{E70BC3FB-9559-F55B-D0D7-F28D51813D3D}"/>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2152788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CD247D-9535-489F-894B-5F23D22EC236}"/>
              </a:ext>
            </a:extLst>
          </p:cNvPr>
          <p:cNvSpPr>
            <a:spLocks noGrp="1"/>
          </p:cNvSpPr>
          <p:nvPr>
            <p:ph idx="4294967295"/>
          </p:nvPr>
        </p:nvSpPr>
        <p:spPr>
          <a:xfrm>
            <a:off x="944216" y="747712"/>
            <a:ext cx="10346635" cy="1464547"/>
          </a:xfrm>
        </p:spPr>
        <p:txBody>
          <a:bodyPr>
            <a:normAutofit fontScale="85000" lnSpcReduction="20000"/>
          </a:bodyPr>
          <a:lstStyle/>
          <a:p>
            <a:pPr marL="114300" indent="0" algn="ctr">
              <a:buNone/>
            </a:pPr>
            <a:r>
              <a:rPr lang="en-US" sz="3600" b="1" dirty="0">
                <a:latin typeface="+mj-lt"/>
              </a:rPr>
              <a:t>REASONABLE REDACTION</a:t>
            </a:r>
            <a:endParaRPr lang="en-US" sz="3600" b="1" dirty="0"/>
          </a:p>
          <a:p>
            <a:pPr marL="114300" indent="0" algn="ctr">
              <a:buNone/>
            </a:pPr>
            <a:r>
              <a:rPr lang="en-US" sz="3600" b="1" dirty="0"/>
              <a:t>QUESTION 3: </a:t>
            </a:r>
          </a:p>
          <a:p>
            <a:pPr marL="114300" indent="0" algn="ctr">
              <a:buNone/>
            </a:pPr>
            <a:r>
              <a:rPr lang="en-US" sz="2800" dirty="0"/>
              <a:t>If I remove the exempt portions, is the document still legible?</a:t>
            </a:r>
          </a:p>
        </p:txBody>
      </p:sp>
      <p:sp>
        <p:nvSpPr>
          <p:cNvPr id="4" name="Rectangle 3">
            <a:extLst>
              <a:ext uri="{FF2B5EF4-FFF2-40B4-BE49-F238E27FC236}">
                <a16:creationId xmlns:a16="http://schemas.microsoft.com/office/drawing/2014/main" id="{C70E7529-7C71-47B2-8C8F-4A3F7FC18B04}"/>
              </a:ext>
            </a:extLst>
          </p:cNvPr>
          <p:cNvSpPr/>
          <p:nvPr/>
        </p:nvSpPr>
        <p:spPr>
          <a:xfrm>
            <a:off x="556591" y="2212260"/>
            <a:ext cx="11191461" cy="4293483"/>
          </a:xfrm>
          <a:prstGeom prst="rect">
            <a:avLst/>
          </a:prstGeom>
        </p:spPr>
        <p:txBody>
          <a:bodyPr wrap="square">
            <a:spAutoFit/>
          </a:bodyPr>
          <a:lstStyle/>
          <a:p>
            <a:pPr algn="ctr"/>
            <a:r>
              <a:rPr lang="en-US" sz="2400" dirty="0">
                <a:solidFill>
                  <a:schemeClr val="accent1">
                    <a:lumMod val="50000"/>
                  </a:schemeClr>
                </a:solidFill>
              </a:rPr>
              <a:t>"non-exempt portions of a document must be disclosed unless they are inextricably intertwined with exempt portions.“</a:t>
            </a:r>
          </a:p>
          <a:p>
            <a:r>
              <a:rPr lang="en-US" sz="2300" i="1" dirty="0">
                <a:solidFill>
                  <a:schemeClr val="accent1">
                    <a:lumMod val="50000"/>
                  </a:schemeClr>
                </a:solidFill>
              </a:rPr>
              <a:t>Mead Data Cent., Inc. v. United States Dep't of the Air Force</a:t>
            </a:r>
            <a:r>
              <a:rPr lang="en-US" sz="2300" dirty="0">
                <a:solidFill>
                  <a:schemeClr val="accent1">
                    <a:lumMod val="50000"/>
                  </a:schemeClr>
                </a:solidFill>
              </a:rPr>
              <a:t>, 566 F.2d 242, 260 (D.C. Cir. 1977).</a:t>
            </a:r>
            <a:r>
              <a:rPr lang="en-US" sz="2400" dirty="0">
                <a:solidFill>
                  <a:schemeClr val="accent1">
                    <a:lumMod val="50000"/>
                  </a:schemeClr>
                </a:solidFill>
              </a:rPr>
              <a:t> </a:t>
            </a:r>
          </a:p>
          <a:p>
            <a:endParaRPr lang="en-US" sz="900" b="1" dirty="0">
              <a:solidFill>
                <a:srgbClr val="00B0F0"/>
              </a:solidFill>
              <a:hlinkClick r:id="rId2"/>
            </a:endParaRPr>
          </a:p>
          <a:p>
            <a:r>
              <a:rPr lang="en-US" sz="2400" b="1" dirty="0">
                <a:solidFill>
                  <a:srgbClr val="00B0F0"/>
                </a:solidFill>
              </a:rPr>
              <a:t>https://www.justice.gov/oip/blog/foia-update-oip-guidance-reasonable-segregation-obligation</a:t>
            </a:r>
          </a:p>
          <a:p>
            <a:endParaRPr lang="en-US" sz="2400" dirty="0"/>
          </a:p>
          <a:p>
            <a:r>
              <a:rPr lang="en-US" sz="2400" b="1" dirty="0">
                <a:solidFill>
                  <a:schemeClr val="accent1">
                    <a:lumMod val="50000"/>
                  </a:schemeClr>
                </a:solidFill>
              </a:rPr>
              <a:t>If you redacted all exempt portions, would you be looking at a wall of black ink? </a:t>
            </a:r>
            <a:r>
              <a:rPr lang="en-US" sz="2400" dirty="0">
                <a:solidFill>
                  <a:schemeClr val="accent1">
                    <a:lumMod val="50000"/>
                  </a:schemeClr>
                </a:solidFill>
              </a:rPr>
              <a:t>If so, then you don’t have to engage in redaction.</a:t>
            </a:r>
          </a:p>
          <a:p>
            <a:endParaRPr lang="en-US" sz="2400" dirty="0">
              <a:solidFill>
                <a:schemeClr val="accent1">
                  <a:lumMod val="50000"/>
                </a:schemeClr>
              </a:solidFill>
            </a:endParaRPr>
          </a:p>
          <a:p>
            <a:r>
              <a:rPr lang="en-US" sz="2400" b="1" dirty="0">
                <a:solidFill>
                  <a:schemeClr val="accent1">
                    <a:lumMod val="50000"/>
                  </a:schemeClr>
                </a:solidFill>
              </a:rPr>
              <a:t>Are there paragraphs or pages that would </a:t>
            </a:r>
            <a:r>
              <a:rPr lang="en-US" sz="2400" b="1" u="sng" dirty="0">
                <a:solidFill>
                  <a:schemeClr val="accent1">
                    <a:lumMod val="50000"/>
                  </a:schemeClr>
                </a:solidFill>
              </a:rPr>
              <a:t>not</a:t>
            </a:r>
            <a:r>
              <a:rPr lang="en-US" sz="2400" b="1" dirty="0">
                <a:solidFill>
                  <a:schemeClr val="accent1">
                    <a:lumMod val="50000"/>
                  </a:schemeClr>
                </a:solidFill>
              </a:rPr>
              <a:t> be exempt? </a:t>
            </a:r>
            <a:r>
              <a:rPr lang="en-US" sz="2400" dirty="0">
                <a:solidFill>
                  <a:schemeClr val="accent1">
                    <a:lumMod val="50000"/>
                  </a:schemeClr>
                </a:solidFill>
              </a:rPr>
              <a:t>If so, then you redact and release.</a:t>
            </a:r>
          </a:p>
        </p:txBody>
      </p:sp>
      <p:sp>
        <p:nvSpPr>
          <p:cNvPr id="2" name="Footer Placeholder 1">
            <a:extLst>
              <a:ext uri="{FF2B5EF4-FFF2-40B4-BE49-F238E27FC236}">
                <a16:creationId xmlns:a16="http://schemas.microsoft.com/office/drawing/2014/main" id="{280347C0-13CB-1B16-1B22-860D0FEC3C5D}"/>
              </a:ext>
            </a:extLst>
          </p:cNvPr>
          <p:cNvSpPr>
            <a:spLocks noGrp="1"/>
          </p:cNvSpPr>
          <p:nvPr>
            <p:ph type="ftr" sz="quarter" idx="11"/>
          </p:nvPr>
        </p:nvSpPr>
        <p:spPr/>
        <p:txBody>
          <a:bodyPr/>
          <a:lstStyle/>
          <a:p>
            <a:pPr algn="l"/>
            <a:r>
              <a:rPr lang="en-US" noProof="0" dirty="0"/>
              <a:t>REDACTION &amp; COMMONLY USED FOIA EXEMPTIONS</a:t>
            </a:r>
          </a:p>
        </p:txBody>
      </p:sp>
      <p:sp>
        <p:nvSpPr>
          <p:cNvPr id="5" name="Slide Number Placeholder 4">
            <a:extLst>
              <a:ext uri="{FF2B5EF4-FFF2-40B4-BE49-F238E27FC236}">
                <a16:creationId xmlns:a16="http://schemas.microsoft.com/office/drawing/2014/main" id="{FD5A20E7-1666-33E1-D2E4-F792F33B240A}"/>
              </a:ext>
            </a:extLst>
          </p:cNvPr>
          <p:cNvSpPr>
            <a:spLocks noGrp="1"/>
          </p:cNvSpPr>
          <p:nvPr>
            <p:ph type="sldNum" sz="quarter" idx="12"/>
          </p:nvPr>
        </p:nvSpPr>
        <p:spPr/>
        <p:txBody>
          <a:bodyPr/>
          <a:lstStyle/>
          <a:p>
            <a:fld id="{F603CDE5-C1D8-4EDD-870F-A498BAFA520F}" type="slidenum">
              <a:rPr lang="en-US" noProof="0" smtClean="0"/>
              <a:t>13</a:t>
            </a:fld>
            <a:endParaRPr lang="en-US" noProof="0" dirty="0"/>
          </a:p>
        </p:txBody>
      </p:sp>
    </p:spTree>
    <p:extLst>
      <p:ext uri="{BB962C8B-B14F-4D97-AF65-F5344CB8AC3E}">
        <p14:creationId xmlns:p14="http://schemas.microsoft.com/office/powerpoint/2010/main" val="2538450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1EFC-C37A-43A3-9A87-192DBDEC2295}"/>
              </a:ext>
            </a:extLst>
          </p:cNvPr>
          <p:cNvSpPr>
            <a:spLocks noGrp="1"/>
          </p:cNvSpPr>
          <p:nvPr>
            <p:ph type="title" idx="4294967295"/>
          </p:nvPr>
        </p:nvSpPr>
        <p:spPr>
          <a:xfrm>
            <a:off x="904877" y="795527"/>
            <a:ext cx="10488547" cy="1190912"/>
          </a:xfrm>
        </p:spPr>
        <p:txBody>
          <a:bodyPr vert="horz" lIns="228600" tIns="228600" rIns="228600" bIns="228600" rtlCol="0" anchor="ctr">
            <a:normAutofit fontScale="90000"/>
          </a:bodyPr>
          <a:lstStyle/>
          <a:p>
            <a:br>
              <a:rPr lang="en-US" sz="2800" dirty="0">
                <a:solidFill>
                  <a:schemeClr val="tx2"/>
                </a:solidFill>
              </a:rPr>
            </a:br>
            <a:r>
              <a:rPr lang="en-US" sz="4000" b="1" dirty="0">
                <a:solidFill>
                  <a:schemeClr val="tx2"/>
                </a:solidFill>
              </a:rPr>
              <a:t>“Scoping”</a:t>
            </a:r>
          </a:p>
        </p:txBody>
      </p:sp>
      <p:pic>
        <p:nvPicPr>
          <p:cNvPr id="5" name="Picture 4">
            <a:extLst>
              <a:ext uri="{FF2B5EF4-FFF2-40B4-BE49-F238E27FC236}">
                <a16:creationId xmlns:a16="http://schemas.microsoft.com/office/drawing/2014/main" id="{8D0A6E6B-04DB-46C0-ADB6-30241F4FD58D}"/>
              </a:ext>
            </a:extLst>
          </p:cNvPr>
          <p:cNvPicPr>
            <a:picLocks noChangeAspect="1"/>
          </p:cNvPicPr>
          <p:nvPr/>
        </p:nvPicPr>
        <p:blipFill>
          <a:blip r:embed="rId2"/>
          <a:srcRect/>
          <a:stretch/>
        </p:blipFill>
        <p:spPr>
          <a:xfrm>
            <a:off x="1931542" y="1861678"/>
            <a:ext cx="2970294" cy="4455442"/>
          </a:xfrm>
          <a:prstGeom prst="rect">
            <a:avLst/>
          </a:prstGeom>
          <a:ln w="12700">
            <a:noFill/>
          </a:ln>
        </p:spPr>
      </p:pic>
      <p:sp>
        <p:nvSpPr>
          <p:cNvPr id="3" name="Content Placeholder 2">
            <a:extLst>
              <a:ext uri="{FF2B5EF4-FFF2-40B4-BE49-F238E27FC236}">
                <a16:creationId xmlns:a16="http://schemas.microsoft.com/office/drawing/2014/main" id="{6947ABC8-8F54-43C5-B4DF-A9D986A45647}"/>
              </a:ext>
            </a:extLst>
          </p:cNvPr>
          <p:cNvSpPr>
            <a:spLocks noGrp="1"/>
          </p:cNvSpPr>
          <p:nvPr>
            <p:ph idx="4294967295"/>
          </p:nvPr>
        </p:nvSpPr>
        <p:spPr>
          <a:xfrm>
            <a:off x="6380703" y="1243174"/>
            <a:ext cx="5028928" cy="5073946"/>
          </a:xfrm>
        </p:spPr>
        <p:txBody>
          <a:bodyPr vert="horz" lIns="91440" tIns="45720" rIns="91440" bIns="45720" rtlCol="0" anchor="ctr">
            <a:normAutofit fontScale="92500" lnSpcReduction="10000"/>
          </a:bodyPr>
          <a:lstStyle/>
          <a:p>
            <a:pPr marL="114300">
              <a:lnSpc>
                <a:spcPct val="110000"/>
              </a:lnSpc>
              <a:buClr>
                <a:srgbClr val="B8FF4D"/>
              </a:buClr>
            </a:pPr>
            <a:r>
              <a:rPr lang="en-US" b="1" dirty="0"/>
              <a:t>Once I have identified a responsive record, can I redact information within the record that is non-responsive? (A practice known as “scoping”) </a:t>
            </a:r>
            <a:endParaRPr lang="en-US" dirty="0"/>
          </a:p>
          <a:p>
            <a:pPr marL="114300">
              <a:lnSpc>
                <a:spcPct val="110000"/>
              </a:lnSpc>
              <a:buClr>
                <a:srgbClr val="B8FF4D"/>
              </a:buClr>
            </a:pPr>
            <a:r>
              <a:rPr lang="en-US" dirty="0"/>
              <a:t>Once the government concludes that a particular record is responsive to a disclosure request, </a:t>
            </a:r>
            <a:r>
              <a:rPr lang="en-US" b="1" dirty="0"/>
              <a:t>the sole basis</a:t>
            </a:r>
            <a:r>
              <a:rPr lang="en-US" dirty="0"/>
              <a:t> on which it may withhold particular information within that record is if the information falls within one of FOIA’s statutory exemptions</a:t>
            </a:r>
            <a:r>
              <a:rPr lang="en-US" i="1" dirty="0"/>
              <a:t>. American Immigration Lawyers Ass’n v. Executive Office for Immigration Review</a:t>
            </a:r>
            <a:r>
              <a:rPr lang="en-US" dirty="0"/>
              <a:t>, 830 F.3d 667 (D.C. Cir. 2016).</a:t>
            </a:r>
          </a:p>
          <a:p>
            <a:pPr marL="114300">
              <a:lnSpc>
                <a:spcPct val="110000"/>
              </a:lnSpc>
              <a:buClr>
                <a:srgbClr val="B8FF4D"/>
              </a:buClr>
            </a:pPr>
            <a:r>
              <a:rPr lang="en-US" b="1" dirty="0"/>
              <a:t>What does this mean?</a:t>
            </a:r>
          </a:p>
          <a:p>
            <a:pPr marL="114300">
              <a:lnSpc>
                <a:spcPct val="110000"/>
              </a:lnSpc>
              <a:buClr>
                <a:srgbClr val="B8FF4D"/>
              </a:buClr>
            </a:pPr>
            <a:r>
              <a:rPr lang="en-US" dirty="0"/>
              <a:t>That discrete information within a responsive record cannot be redacted on the basis of non-responsiveness. It can be redacted only if a statutory exemption applies.</a:t>
            </a:r>
          </a:p>
          <a:p>
            <a:pPr marL="114300">
              <a:lnSpc>
                <a:spcPct val="110000"/>
              </a:lnSpc>
              <a:buClr>
                <a:srgbClr val="B8FF4D"/>
              </a:buClr>
            </a:pPr>
            <a:endParaRPr lang="en-US" sz="1400" dirty="0"/>
          </a:p>
        </p:txBody>
      </p:sp>
      <p:sp>
        <p:nvSpPr>
          <p:cNvPr id="4" name="Footer Placeholder 3">
            <a:extLst>
              <a:ext uri="{FF2B5EF4-FFF2-40B4-BE49-F238E27FC236}">
                <a16:creationId xmlns:a16="http://schemas.microsoft.com/office/drawing/2014/main" id="{A9A5DF45-B579-E099-4F2E-72A589418E29}"/>
              </a:ext>
            </a:extLst>
          </p:cNvPr>
          <p:cNvSpPr>
            <a:spLocks noGrp="1"/>
          </p:cNvSpPr>
          <p:nvPr>
            <p:ph type="ftr" sz="quarter" idx="11"/>
          </p:nvPr>
        </p:nvSpPr>
        <p:spPr/>
        <p:txBody>
          <a:bodyPr/>
          <a:lstStyle/>
          <a:p>
            <a:pPr algn="l"/>
            <a:r>
              <a:rPr lang="en-US" noProof="0" dirty="0"/>
              <a:t>REDACTION &amp; COMMONLY USED FOIA EXEMPTIONS</a:t>
            </a:r>
          </a:p>
        </p:txBody>
      </p:sp>
      <p:sp>
        <p:nvSpPr>
          <p:cNvPr id="6" name="Slide Number Placeholder 5">
            <a:extLst>
              <a:ext uri="{FF2B5EF4-FFF2-40B4-BE49-F238E27FC236}">
                <a16:creationId xmlns:a16="http://schemas.microsoft.com/office/drawing/2014/main" id="{FCE99D5E-23C2-43D6-40E0-52B4AF03534A}"/>
              </a:ext>
            </a:extLst>
          </p:cNvPr>
          <p:cNvSpPr>
            <a:spLocks noGrp="1"/>
          </p:cNvSpPr>
          <p:nvPr>
            <p:ph type="sldNum" sz="quarter" idx="12"/>
          </p:nvPr>
        </p:nvSpPr>
        <p:spPr/>
        <p:txBody>
          <a:bodyPr/>
          <a:lstStyle/>
          <a:p>
            <a:fld id="{F603CDE5-C1D8-4EDD-870F-A498BAFA520F}" type="slidenum">
              <a:rPr lang="en-US" noProof="0" smtClean="0"/>
              <a:t>14</a:t>
            </a:fld>
            <a:endParaRPr lang="en-US" noProof="0" dirty="0"/>
          </a:p>
        </p:txBody>
      </p:sp>
    </p:spTree>
    <p:extLst>
      <p:ext uri="{BB962C8B-B14F-4D97-AF65-F5344CB8AC3E}">
        <p14:creationId xmlns:p14="http://schemas.microsoft.com/office/powerpoint/2010/main" val="701759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F30A-58C2-1C91-7240-4B8746A54BA1}"/>
              </a:ext>
            </a:extLst>
          </p:cNvPr>
          <p:cNvSpPr>
            <a:spLocks noGrp="1"/>
          </p:cNvSpPr>
          <p:nvPr>
            <p:ph type="ctrTitle"/>
          </p:nvPr>
        </p:nvSpPr>
        <p:spPr/>
        <p:txBody>
          <a:bodyPr>
            <a:normAutofit/>
          </a:bodyPr>
          <a:lstStyle/>
          <a:p>
            <a:r>
              <a:rPr lang="en-US" b="1" dirty="0"/>
              <a:t>COMMONLY USED FOIA EXEMPTIONS</a:t>
            </a:r>
          </a:p>
        </p:txBody>
      </p:sp>
      <p:sp>
        <p:nvSpPr>
          <p:cNvPr id="3" name="Subtitle 2">
            <a:extLst>
              <a:ext uri="{FF2B5EF4-FFF2-40B4-BE49-F238E27FC236}">
                <a16:creationId xmlns:a16="http://schemas.microsoft.com/office/drawing/2014/main" id="{D8BA322A-DBD9-44A7-3F0A-F51B12C531D9}"/>
              </a:ext>
            </a:extLst>
          </p:cNvPr>
          <p:cNvSpPr>
            <a:spLocks noGrp="1"/>
          </p:cNvSpPr>
          <p:nvPr>
            <p:ph type="subTitle" idx="1"/>
          </p:nvPr>
        </p:nvSpPr>
        <p:spPr/>
        <p:txBody>
          <a:bodyPr/>
          <a:lstStyle/>
          <a:p>
            <a:r>
              <a:rPr lang="en-US" dirty="0"/>
              <a:t>2022 REPORT &amp; AGENCIES</a:t>
            </a:r>
          </a:p>
        </p:txBody>
      </p:sp>
    </p:spTree>
    <p:extLst>
      <p:ext uri="{BB962C8B-B14F-4D97-AF65-F5344CB8AC3E}">
        <p14:creationId xmlns:p14="http://schemas.microsoft.com/office/powerpoint/2010/main" val="257184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E6C8E6EB-4C59-429B-97E4-72A058CFC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60">
            <a:extLst>
              <a:ext uri="{FF2B5EF4-FFF2-40B4-BE49-F238E27FC236}">
                <a16:creationId xmlns:a16="http://schemas.microsoft.com/office/drawing/2014/main" id="{B5B90362-AFCC-46A9-B41C-A257A8C5B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62">
            <a:extLst>
              <a:ext uri="{FF2B5EF4-FFF2-40B4-BE49-F238E27FC236}">
                <a16:creationId xmlns:a16="http://schemas.microsoft.com/office/drawing/2014/main" id="{F71EF7F1-38BA-471D-8CD4-2A9AE8E35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64">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7071E00-ABE1-44FD-92BD-2769C2C9C727}"/>
              </a:ext>
            </a:extLst>
          </p:cNvPr>
          <p:cNvSpPr>
            <a:spLocks noGrp="1"/>
          </p:cNvSpPr>
          <p:nvPr>
            <p:ph type="title"/>
          </p:nvPr>
        </p:nvSpPr>
        <p:spPr>
          <a:xfrm>
            <a:off x="513654" y="702156"/>
            <a:ext cx="3703320" cy="947500"/>
          </a:xfrm>
        </p:spPr>
        <p:txBody>
          <a:bodyPr vert="horz" lIns="91440" tIns="45720" rIns="91440" bIns="45720" rtlCol="0" anchor="b">
            <a:normAutofit/>
          </a:bodyPr>
          <a:lstStyle/>
          <a:p>
            <a:r>
              <a:rPr lang="en-US" b="1" dirty="0">
                <a:solidFill>
                  <a:schemeClr val="accent1">
                    <a:lumMod val="75000"/>
                  </a:schemeClr>
                </a:solidFill>
              </a:rPr>
              <a:t>2022 foia Report</a:t>
            </a:r>
          </a:p>
        </p:txBody>
      </p:sp>
      <p:sp>
        <p:nvSpPr>
          <p:cNvPr id="67" name="Rectangle 66">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A7BD30D-629F-49D4-AE04-2D99B365E4B8}"/>
              </a:ext>
            </a:extLst>
          </p:cNvPr>
          <p:cNvSpPr>
            <a:spLocks noGrp="1"/>
          </p:cNvSpPr>
          <p:nvPr>
            <p:ph sz="half" idx="4294967295"/>
          </p:nvPr>
        </p:nvSpPr>
        <p:spPr>
          <a:xfrm>
            <a:off x="541282" y="4414745"/>
            <a:ext cx="3100519" cy="1940207"/>
          </a:xfrm>
          <a:solidFill>
            <a:schemeClr val="accent1">
              <a:lumMod val="40000"/>
              <a:lumOff val="60000"/>
            </a:schemeClr>
          </a:solidFill>
          <a:ln>
            <a:solidFill>
              <a:schemeClr val="accent2"/>
            </a:solidFill>
          </a:ln>
        </p:spPr>
        <p:txBody>
          <a:bodyPr vert="horz" lIns="91440" tIns="45720" rIns="91440" bIns="45720" rtlCol="0" anchor="ctr">
            <a:normAutofit/>
          </a:bodyPr>
          <a:lstStyle/>
          <a:p>
            <a:pPr marL="0" indent="0">
              <a:buNone/>
            </a:pPr>
            <a:r>
              <a:rPr lang="en-US" sz="1600" dirty="0"/>
              <a:t>We will cover these statistics:</a:t>
            </a:r>
          </a:p>
          <a:p>
            <a:pPr marL="216000" indent="-216000"/>
            <a:r>
              <a:rPr lang="en-US" sz="1600" dirty="0"/>
              <a:t>Total FOIA Requests in 2022</a:t>
            </a:r>
          </a:p>
          <a:p>
            <a:pPr marL="216000" indent="-216000"/>
            <a:r>
              <a:rPr lang="en-US" sz="1600" dirty="0"/>
              <a:t>Exemptions used over 300 times</a:t>
            </a:r>
          </a:p>
          <a:p>
            <a:pPr marL="216000" indent="-216000"/>
            <a:r>
              <a:rPr lang="en-US" sz="1600" dirty="0"/>
              <a:t>Agencies with Highest Requests</a:t>
            </a:r>
          </a:p>
        </p:txBody>
      </p:sp>
      <p:sp>
        <p:nvSpPr>
          <p:cNvPr id="4" name="Footer Placeholder 3">
            <a:extLst>
              <a:ext uri="{FF2B5EF4-FFF2-40B4-BE49-F238E27FC236}">
                <a16:creationId xmlns:a16="http://schemas.microsoft.com/office/drawing/2014/main" id="{94E186FA-5C4C-4ED3-90C4-8DB38BD9C85F}"/>
              </a:ext>
            </a:extLst>
          </p:cNvPr>
          <p:cNvSpPr>
            <a:spLocks noGrp="1"/>
          </p:cNvSpPr>
          <p:nvPr>
            <p:ph type="ftr" sz="quarter" idx="11"/>
          </p:nvPr>
        </p:nvSpPr>
        <p:spPr>
          <a:xfrm>
            <a:off x="361060" y="6423914"/>
            <a:ext cx="3568661" cy="365125"/>
          </a:xfrm>
        </p:spPr>
        <p:txBody>
          <a:bodyPr vert="horz" lIns="91440" tIns="45720" rIns="91440" bIns="45720" rtlCol="0" anchor="ctr">
            <a:normAutofit/>
          </a:bodyPr>
          <a:lstStyle/>
          <a:p>
            <a:pPr defTabSz="457200">
              <a:spcAft>
                <a:spcPts val="600"/>
              </a:spcAft>
            </a:pPr>
            <a:r>
              <a:rPr lang="en-US" kern="1200" cap="all" dirty="0">
                <a:solidFill>
                  <a:schemeClr val="accent1">
                    <a:alpha val="75000"/>
                  </a:schemeClr>
                </a:solidFill>
                <a:latin typeface="+mn-lt"/>
                <a:ea typeface="+mn-ea"/>
                <a:cs typeface="+mn-cs"/>
              </a:rPr>
              <a:t>REDACTION &amp; COMMONLY USED FOIA EXEMPTIONS</a:t>
            </a:r>
          </a:p>
        </p:txBody>
      </p:sp>
      <p:pic>
        <p:nvPicPr>
          <p:cNvPr id="6" name="Content Placeholder 5" descr="Young man reading newspaper">
            <a:extLst>
              <a:ext uri="{FF2B5EF4-FFF2-40B4-BE49-F238E27FC236}">
                <a16:creationId xmlns:a16="http://schemas.microsoft.com/office/drawing/2014/main" id="{BF79C0FC-6A53-48FD-A2FB-DC1F7E6C6B69}"/>
              </a:ext>
            </a:extLst>
          </p:cNvPr>
          <p:cNvPicPr>
            <a:picLocks noGrp="1" noChangeAspect="1"/>
          </p:cNvPicPr>
          <p:nvPr>
            <p:ph sz="half" idx="4294967295"/>
          </p:nvPr>
        </p:nvPicPr>
        <p:blipFill>
          <a:blip r:embed="rId3"/>
          <a:srcRect/>
          <a:stretch/>
        </p:blipFill>
        <p:spPr>
          <a:xfrm>
            <a:off x="4656010" y="0"/>
            <a:ext cx="7534275" cy="6858000"/>
          </a:xfrm>
          <a:prstGeom prst="rect">
            <a:avLst/>
          </a:prstGeom>
        </p:spPr>
      </p:pic>
      <p:sp>
        <p:nvSpPr>
          <p:cNvPr id="5" name="Slide Number Placeholder 4">
            <a:extLst>
              <a:ext uri="{FF2B5EF4-FFF2-40B4-BE49-F238E27FC236}">
                <a16:creationId xmlns:a16="http://schemas.microsoft.com/office/drawing/2014/main" id="{356A56D1-9BF1-4F99-93F1-B4EF92D8D45A}"/>
              </a:ext>
            </a:extLst>
          </p:cNvPr>
          <p:cNvSpPr>
            <a:spLocks noGrp="1"/>
          </p:cNvSpPr>
          <p:nvPr>
            <p:ph type="sldNum" sz="quarter" idx="12"/>
          </p:nvPr>
        </p:nvSpPr>
        <p:spPr>
          <a:xfrm>
            <a:off x="10795362" y="6423914"/>
            <a:ext cx="1052510" cy="365125"/>
          </a:xfrm>
        </p:spPr>
        <p:txBody>
          <a:bodyPr vert="horz" lIns="91440" tIns="45720" rIns="91440" bIns="45720" rtlCol="0" anchor="ctr">
            <a:normAutofit/>
          </a:bodyPr>
          <a:lstStyle/>
          <a:p>
            <a:pPr defTabSz="457200">
              <a:spcAft>
                <a:spcPts val="600"/>
              </a:spcAft>
            </a:pPr>
            <a:fld id="{3A98EE3D-8CD1-4C3F-BD1C-C98C9596463C}" type="slidenum">
              <a:rPr lang="en-US">
                <a:solidFill>
                  <a:srgbClr val="FFFFFF"/>
                </a:solidFill>
              </a:rPr>
              <a:pPr defTabSz="457200">
                <a:spcAft>
                  <a:spcPts val="600"/>
                </a:spcAft>
              </a:pPr>
              <a:t>16</a:t>
            </a:fld>
            <a:endParaRPr lang="en-US" dirty="0">
              <a:solidFill>
                <a:srgbClr val="FFFFFF"/>
              </a:solidFill>
            </a:endParaRPr>
          </a:p>
        </p:txBody>
      </p:sp>
      <p:sp>
        <p:nvSpPr>
          <p:cNvPr id="7" name="TextBox 6">
            <a:extLst>
              <a:ext uri="{FF2B5EF4-FFF2-40B4-BE49-F238E27FC236}">
                <a16:creationId xmlns:a16="http://schemas.microsoft.com/office/drawing/2014/main" id="{799548F4-56A5-9D74-3F36-B898F20985BC}"/>
              </a:ext>
            </a:extLst>
          </p:cNvPr>
          <p:cNvSpPr txBox="1"/>
          <p:nvPr/>
        </p:nvSpPr>
        <p:spPr>
          <a:xfrm>
            <a:off x="541282" y="1739539"/>
            <a:ext cx="3100519" cy="2585323"/>
          </a:xfrm>
          <a:prstGeom prst="rect">
            <a:avLst/>
          </a:prstGeom>
          <a:solidFill>
            <a:srgbClr val="FFC000"/>
          </a:solidFill>
          <a:ln>
            <a:solidFill>
              <a:schemeClr val="accent2"/>
            </a:solidFill>
          </a:ln>
        </p:spPr>
        <p:txBody>
          <a:bodyPr wrap="square" rtlCol="0">
            <a:spAutoFit/>
          </a:bodyPr>
          <a:lstStyle/>
          <a:p>
            <a:r>
              <a:rPr lang="en-US" b="1" i="0" dirty="0">
                <a:solidFill>
                  <a:srgbClr val="2D2D2D"/>
                </a:solidFill>
                <a:effectLst/>
              </a:rPr>
              <a:t>Each year, the Mayor requests info from each public body and submits a comp. report to the D.C. Council, covering public record disclosure activities of each public body during the preceding fiscal year.</a:t>
            </a:r>
          </a:p>
          <a:p>
            <a:pPr algn="r"/>
            <a:r>
              <a:rPr lang="en-US" b="0" i="1" dirty="0">
                <a:solidFill>
                  <a:srgbClr val="2D2D2D"/>
                </a:solidFill>
                <a:effectLst/>
              </a:rPr>
              <a:t>D.C. Official Code </a:t>
            </a:r>
            <a:r>
              <a:rPr lang="en-US" b="0" i="0" dirty="0">
                <a:solidFill>
                  <a:srgbClr val="2D2D2D"/>
                </a:solidFill>
                <a:effectLst/>
              </a:rPr>
              <a:t>§ 2-538(a).</a:t>
            </a:r>
            <a:endParaRPr lang="en-US" dirty="0"/>
          </a:p>
        </p:txBody>
      </p:sp>
    </p:spTree>
    <p:extLst>
      <p:ext uri="{BB962C8B-B14F-4D97-AF65-F5344CB8AC3E}">
        <p14:creationId xmlns:p14="http://schemas.microsoft.com/office/powerpoint/2010/main" val="178987338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7EA45C-D9AE-17F3-2693-2B25B1CF18BB}"/>
              </a:ext>
            </a:extLst>
          </p:cNvPr>
          <p:cNvSpPr>
            <a:spLocks noGrp="1"/>
          </p:cNvSpPr>
          <p:nvPr>
            <p:ph type="sldNum" sz="quarter" idx="12"/>
          </p:nvPr>
        </p:nvSpPr>
        <p:spPr/>
        <p:txBody>
          <a:bodyPr/>
          <a:lstStyle/>
          <a:p>
            <a:fld id="{3A98EE3D-8CD1-4C3F-BD1C-C98C9596463C}" type="slidenum">
              <a:rPr lang="en-US" smtClean="0"/>
              <a:t>17</a:t>
            </a:fld>
            <a:endParaRPr lang="en-US" dirty="0"/>
          </a:p>
        </p:txBody>
      </p:sp>
      <p:sp>
        <p:nvSpPr>
          <p:cNvPr id="3" name="Footer Placeholder 2">
            <a:extLst>
              <a:ext uri="{FF2B5EF4-FFF2-40B4-BE49-F238E27FC236}">
                <a16:creationId xmlns:a16="http://schemas.microsoft.com/office/drawing/2014/main" id="{B224B3F1-ADC2-219A-8E1D-4390DC6FAD8A}"/>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32504D5E-49EA-3DC3-1C04-404F5B18277F}"/>
              </a:ext>
            </a:extLst>
          </p:cNvPr>
          <p:cNvSpPr>
            <a:spLocks noGrp="1"/>
          </p:cNvSpPr>
          <p:nvPr>
            <p:ph type="title"/>
          </p:nvPr>
        </p:nvSpPr>
        <p:spPr/>
        <p:txBody>
          <a:bodyPr/>
          <a:lstStyle/>
          <a:p>
            <a:r>
              <a:rPr lang="en-US" dirty="0"/>
              <a:t>2022 FOIA REPORT STATISTICS</a:t>
            </a:r>
          </a:p>
        </p:txBody>
      </p:sp>
      <p:sp>
        <p:nvSpPr>
          <p:cNvPr id="5" name="Content Placeholder 4">
            <a:extLst>
              <a:ext uri="{FF2B5EF4-FFF2-40B4-BE49-F238E27FC236}">
                <a16:creationId xmlns:a16="http://schemas.microsoft.com/office/drawing/2014/main" id="{9EB29F57-0AC8-75F4-7F72-CF5B01C817D7}"/>
              </a:ext>
            </a:extLst>
          </p:cNvPr>
          <p:cNvSpPr>
            <a:spLocks noGrp="1"/>
          </p:cNvSpPr>
          <p:nvPr>
            <p:ph idx="1"/>
          </p:nvPr>
        </p:nvSpPr>
        <p:spPr/>
        <p:txBody>
          <a:bodyPr>
            <a:normAutofit/>
          </a:bodyPr>
          <a:lstStyle/>
          <a:p>
            <a:r>
              <a:rPr lang="en-US" sz="3600" dirty="0"/>
              <a:t>Access the 2022 FOIA Report here:</a:t>
            </a:r>
          </a:p>
          <a:p>
            <a:pPr marL="0" indent="0" algn="ctr">
              <a:buNone/>
            </a:pPr>
            <a:r>
              <a:rPr lang="en-US" sz="3600" b="1" dirty="0">
                <a:hlinkClick r:id="rId2"/>
              </a:rPr>
              <a:t>https://os.dc.gov/page/annual-reports</a:t>
            </a:r>
            <a:endParaRPr lang="en-US" sz="3600" b="1" dirty="0"/>
          </a:p>
          <a:p>
            <a:pPr marL="0" indent="0">
              <a:buNone/>
            </a:pPr>
            <a:endParaRPr lang="en-US" sz="3600" dirty="0"/>
          </a:p>
          <a:p>
            <a:r>
              <a:rPr lang="en-US" sz="3600" dirty="0"/>
              <a:t>Total Number of FOIA Requests in 2022: </a:t>
            </a:r>
            <a:r>
              <a:rPr lang="en-US" sz="3600" b="1" dirty="0"/>
              <a:t>11,522</a:t>
            </a:r>
          </a:p>
          <a:p>
            <a:pPr lvl="1"/>
            <a:r>
              <a:rPr lang="en-US" sz="3400" i="1" dirty="0"/>
              <a:t>Total Number in 2021: </a:t>
            </a:r>
            <a:r>
              <a:rPr lang="en-US" sz="3400" b="1" i="1" dirty="0"/>
              <a:t>9,655</a:t>
            </a:r>
            <a:endParaRPr lang="en-US" sz="3400" i="1" dirty="0"/>
          </a:p>
        </p:txBody>
      </p:sp>
    </p:spTree>
    <p:extLst>
      <p:ext uri="{BB962C8B-B14F-4D97-AF65-F5344CB8AC3E}">
        <p14:creationId xmlns:p14="http://schemas.microsoft.com/office/powerpoint/2010/main" val="2828012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0F948E-4787-A638-6602-AFA49CB297D1}"/>
              </a:ext>
            </a:extLst>
          </p:cNvPr>
          <p:cNvSpPr>
            <a:spLocks noGrp="1"/>
          </p:cNvSpPr>
          <p:nvPr>
            <p:ph type="sldNum" sz="quarter" idx="12"/>
          </p:nvPr>
        </p:nvSpPr>
        <p:spPr/>
        <p:txBody>
          <a:bodyPr/>
          <a:lstStyle/>
          <a:p>
            <a:fld id="{3A98EE3D-8CD1-4C3F-BD1C-C98C9596463C}" type="slidenum">
              <a:rPr lang="en-US" smtClean="0"/>
              <a:t>18</a:t>
            </a:fld>
            <a:endParaRPr lang="en-US" dirty="0"/>
          </a:p>
        </p:txBody>
      </p:sp>
      <p:sp>
        <p:nvSpPr>
          <p:cNvPr id="3" name="Footer Placeholder 2">
            <a:extLst>
              <a:ext uri="{FF2B5EF4-FFF2-40B4-BE49-F238E27FC236}">
                <a16:creationId xmlns:a16="http://schemas.microsoft.com/office/drawing/2014/main" id="{1ECBB781-8C02-A3A6-1A74-613F5AD01540}"/>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35036AB2-B923-4C6C-F035-2F44FBCB7F01}"/>
              </a:ext>
            </a:extLst>
          </p:cNvPr>
          <p:cNvSpPr>
            <a:spLocks noGrp="1"/>
          </p:cNvSpPr>
          <p:nvPr>
            <p:ph type="title"/>
          </p:nvPr>
        </p:nvSpPr>
        <p:spPr/>
        <p:txBody>
          <a:bodyPr/>
          <a:lstStyle/>
          <a:p>
            <a:r>
              <a:rPr lang="en-US" dirty="0"/>
              <a:t>AGENCIES WITH THE HIGHEST NUMBER OF REQUESTS</a:t>
            </a:r>
          </a:p>
        </p:txBody>
      </p:sp>
      <p:sp>
        <p:nvSpPr>
          <p:cNvPr id="5" name="Content Placeholder 4">
            <a:extLst>
              <a:ext uri="{FF2B5EF4-FFF2-40B4-BE49-F238E27FC236}">
                <a16:creationId xmlns:a16="http://schemas.microsoft.com/office/drawing/2014/main" id="{A5BD976B-A562-9D10-7E4F-6C4361B6EF8A}"/>
              </a:ext>
            </a:extLst>
          </p:cNvPr>
          <p:cNvSpPr>
            <a:spLocks noGrp="1"/>
          </p:cNvSpPr>
          <p:nvPr>
            <p:ph sz="half" idx="1"/>
          </p:nvPr>
        </p:nvSpPr>
        <p:spPr/>
        <p:txBody>
          <a:bodyPr>
            <a:normAutofit/>
          </a:bodyPr>
          <a:lstStyle/>
          <a:p>
            <a:r>
              <a:rPr lang="en-US" sz="2800" dirty="0"/>
              <a:t>ABCA </a:t>
            </a:r>
            <a:r>
              <a:rPr lang="en-US" sz="2800" b="1" dirty="0"/>
              <a:t>345</a:t>
            </a:r>
          </a:p>
          <a:p>
            <a:r>
              <a:rPr lang="en-US" sz="2800" dirty="0"/>
              <a:t>DC Health </a:t>
            </a:r>
            <a:r>
              <a:rPr lang="en-US" sz="2800" b="1" dirty="0"/>
              <a:t>669</a:t>
            </a:r>
          </a:p>
          <a:p>
            <a:r>
              <a:rPr lang="en-US" sz="2800" dirty="0">
                <a:solidFill>
                  <a:srgbClr val="FF0000"/>
                </a:solidFill>
              </a:rPr>
              <a:t>DCRA </a:t>
            </a:r>
            <a:r>
              <a:rPr lang="en-US" sz="2800" b="1" dirty="0">
                <a:solidFill>
                  <a:srgbClr val="FF0000"/>
                </a:solidFill>
              </a:rPr>
              <a:t>1324 </a:t>
            </a:r>
            <a:r>
              <a:rPr lang="en-US" sz="2000" b="1" dirty="0">
                <a:solidFill>
                  <a:srgbClr val="FF0000"/>
                </a:solidFill>
              </a:rPr>
              <a:t>*(DoB &amp; DLCP, now)</a:t>
            </a:r>
          </a:p>
          <a:p>
            <a:r>
              <a:rPr lang="en-US" sz="2800" dirty="0"/>
              <a:t>DC BOE </a:t>
            </a:r>
            <a:r>
              <a:rPr lang="en-US" sz="2800" b="1" dirty="0"/>
              <a:t>352</a:t>
            </a:r>
          </a:p>
          <a:p>
            <a:r>
              <a:rPr lang="en-US" sz="2800" dirty="0"/>
              <a:t>DDOT </a:t>
            </a:r>
            <a:r>
              <a:rPr lang="en-US" sz="2800" b="1" dirty="0"/>
              <a:t>432</a:t>
            </a:r>
          </a:p>
        </p:txBody>
      </p:sp>
      <p:sp>
        <p:nvSpPr>
          <p:cNvPr id="9" name="Content Placeholder 8">
            <a:extLst>
              <a:ext uri="{FF2B5EF4-FFF2-40B4-BE49-F238E27FC236}">
                <a16:creationId xmlns:a16="http://schemas.microsoft.com/office/drawing/2014/main" id="{B960E927-CDDF-A634-E2C7-6081D1AE90D6}"/>
              </a:ext>
            </a:extLst>
          </p:cNvPr>
          <p:cNvSpPr>
            <a:spLocks noGrp="1"/>
          </p:cNvSpPr>
          <p:nvPr>
            <p:ph sz="half" idx="2"/>
          </p:nvPr>
        </p:nvSpPr>
        <p:spPr/>
        <p:txBody>
          <a:bodyPr>
            <a:normAutofit/>
          </a:bodyPr>
          <a:lstStyle/>
          <a:p>
            <a:r>
              <a:rPr lang="en-US" sz="2800" dirty="0"/>
              <a:t>DOEE </a:t>
            </a:r>
            <a:r>
              <a:rPr lang="en-US" sz="2800" b="1" dirty="0"/>
              <a:t>856</a:t>
            </a:r>
          </a:p>
          <a:p>
            <a:r>
              <a:rPr lang="en-US" sz="2800" dirty="0"/>
              <a:t>DOES </a:t>
            </a:r>
            <a:r>
              <a:rPr lang="en-US" sz="2800" b="1" dirty="0"/>
              <a:t>479</a:t>
            </a:r>
          </a:p>
          <a:p>
            <a:r>
              <a:rPr lang="en-US" sz="2800" dirty="0">
                <a:solidFill>
                  <a:srgbClr val="FF0000"/>
                </a:solidFill>
              </a:rPr>
              <a:t>FEMS </a:t>
            </a:r>
            <a:r>
              <a:rPr lang="en-US" sz="2800" b="1" dirty="0">
                <a:solidFill>
                  <a:srgbClr val="FF0000"/>
                </a:solidFill>
              </a:rPr>
              <a:t>1499</a:t>
            </a:r>
          </a:p>
          <a:p>
            <a:r>
              <a:rPr lang="en-US" sz="2800" dirty="0">
                <a:solidFill>
                  <a:srgbClr val="FF0000"/>
                </a:solidFill>
              </a:rPr>
              <a:t>MPD </a:t>
            </a:r>
            <a:r>
              <a:rPr lang="en-US" sz="2800" b="1" dirty="0">
                <a:solidFill>
                  <a:srgbClr val="FF0000"/>
                </a:solidFill>
              </a:rPr>
              <a:t>2084</a:t>
            </a:r>
          </a:p>
          <a:p>
            <a:r>
              <a:rPr lang="en-US" sz="2800" dirty="0"/>
              <a:t>OUC </a:t>
            </a:r>
            <a:r>
              <a:rPr lang="en-US" sz="2800" b="1" dirty="0"/>
              <a:t>352</a:t>
            </a:r>
          </a:p>
        </p:txBody>
      </p:sp>
    </p:spTree>
    <p:extLst>
      <p:ext uri="{BB962C8B-B14F-4D97-AF65-F5344CB8AC3E}">
        <p14:creationId xmlns:p14="http://schemas.microsoft.com/office/powerpoint/2010/main" val="1091126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C27B81-F02C-2DA3-B4A0-542AC1BEED6E}"/>
              </a:ext>
            </a:extLst>
          </p:cNvPr>
          <p:cNvSpPr>
            <a:spLocks noGrp="1"/>
          </p:cNvSpPr>
          <p:nvPr>
            <p:ph type="sldNum" sz="quarter" idx="12"/>
          </p:nvPr>
        </p:nvSpPr>
        <p:spPr/>
        <p:txBody>
          <a:bodyPr/>
          <a:lstStyle/>
          <a:p>
            <a:fld id="{3A98EE3D-8CD1-4C3F-BD1C-C98C9596463C}" type="slidenum">
              <a:rPr lang="en-US" smtClean="0"/>
              <a:t>19</a:t>
            </a:fld>
            <a:endParaRPr lang="en-US" dirty="0"/>
          </a:p>
        </p:txBody>
      </p:sp>
      <p:sp>
        <p:nvSpPr>
          <p:cNvPr id="3" name="Footer Placeholder 2">
            <a:extLst>
              <a:ext uri="{FF2B5EF4-FFF2-40B4-BE49-F238E27FC236}">
                <a16:creationId xmlns:a16="http://schemas.microsoft.com/office/drawing/2014/main" id="{8EED6A05-CDA0-3144-6A13-5C818823F988}"/>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6CA641D0-DD46-3D01-684F-E874228508B2}"/>
              </a:ext>
            </a:extLst>
          </p:cNvPr>
          <p:cNvSpPr>
            <a:spLocks noGrp="1"/>
          </p:cNvSpPr>
          <p:nvPr>
            <p:ph type="title"/>
          </p:nvPr>
        </p:nvSpPr>
        <p:spPr/>
        <p:txBody>
          <a:bodyPr/>
          <a:lstStyle/>
          <a:p>
            <a:r>
              <a:rPr lang="en-US" dirty="0"/>
              <a:t>MOST FREQUENTLY USED D.C. FOIA EXEMPTIONS</a:t>
            </a:r>
          </a:p>
        </p:txBody>
      </p:sp>
      <p:sp>
        <p:nvSpPr>
          <p:cNvPr id="6" name="Content Placeholder 5">
            <a:extLst>
              <a:ext uri="{FF2B5EF4-FFF2-40B4-BE49-F238E27FC236}">
                <a16:creationId xmlns:a16="http://schemas.microsoft.com/office/drawing/2014/main" id="{6AD8B8DE-399C-C577-5873-761CC6697AAC}"/>
              </a:ext>
            </a:extLst>
          </p:cNvPr>
          <p:cNvSpPr>
            <a:spLocks noGrp="1"/>
          </p:cNvSpPr>
          <p:nvPr>
            <p:ph idx="1"/>
          </p:nvPr>
        </p:nvSpPr>
        <p:spPr/>
        <p:txBody>
          <a:bodyPr/>
          <a:lstStyle/>
          <a:p>
            <a:r>
              <a:rPr lang="en-US" sz="2800" b="1" dirty="0"/>
              <a:t>Exemption 1 “Trade Secrets” - </a:t>
            </a:r>
            <a:r>
              <a:rPr lang="en-US" sz="2800" b="1" dirty="0">
                <a:solidFill>
                  <a:srgbClr val="FF0000"/>
                </a:solidFill>
              </a:rPr>
              <a:t>458</a:t>
            </a:r>
          </a:p>
          <a:p>
            <a:r>
              <a:rPr lang="en-US" sz="2800" b="1" dirty="0"/>
              <a:t>Exemption 2 “Personal Privacy” - </a:t>
            </a:r>
            <a:r>
              <a:rPr lang="en-US" sz="2800" b="1" dirty="0">
                <a:solidFill>
                  <a:srgbClr val="FF0000"/>
                </a:solidFill>
              </a:rPr>
              <a:t>2911</a:t>
            </a:r>
          </a:p>
          <a:p>
            <a:r>
              <a:rPr lang="en-US" sz="2800" b="1" dirty="0"/>
              <a:t>Exemption 3 “Law Enforcement” - </a:t>
            </a:r>
            <a:r>
              <a:rPr lang="en-US" sz="2800" b="1" dirty="0">
                <a:solidFill>
                  <a:srgbClr val="FF0000"/>
                </a:solidFill>
              </a:rPr>
              <a:t>1366</a:t>
            </a:r>
          </a:p>
          <a:p>
            <a:r>
              <a:rPr lang="en-US" sz="2800" b="1" dirty="0"/>
              <a:t>Exemption 4 “Agency Communication” - </a:t>
            </a:r>
            <a:r>
              <a:rPr lang="en-US" sz="2800" b="1" dirty="0">
                <a:solidFill>
                  <a:srgbClr val="FF0000"/>
                </a:solidFill>
              </a:rPr>
              <a:t>302</a:t>
            </a:r>
          </a:p>
          <a:p>
            <a:endParaRPr lang="en-US" dirty="0"/>
          </a:p>
        </p:txBody>
      </p:sp>
    </p:spTree>
    <p:extLst>
      <p:ext uri="{BB962C8B-B14F-4D97-AF65-F5344CB8AC3E}">
        <p14:creationId xmlns:p14="http://schemas.microsoft.com/office/powerpoint/2010/main" val="1798154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0E53A7-7E60-B924-B72F-F49F5C0EF742}"/>
              </a:ext>
            </a:extLst>
          </p:cNvPr>
          <p:cNvSpPr>
            <a:spLocks noGrp="1"/>
          </p:cNvSpPr>
          <p:nvPr>
            <p:ph type="sldNum" sz="quarter" idx="12"/>
          </p:nvPr>
        </p:nvSpPr>
        <p:spPr/>
        <p:txBody>
          <a:bodyPr/>
          <a:lstStyle/>
          <a:p>
            <a:fld id="{3A98EE3D-8CD1-4C3F-BD1C-C98C9596463C}" type="slidenum">
              <a:rPr lang="en-US" smtClean="0"/>
              <a:t>2</a:t>
            </a:fld>
            <a:endParaRPr lang="en-US" dirty="0"/>
          </a:p>
        </p:txBody>
      </p:sp>
      <p:sp>
        <p:nvSpPr>
          <p:cNvPr id="3" name="Footer Placeholder 2">
            <a:extLst>
              <a:ext uri="{FF2B5EF4-FFF2-40B4-BE49-F238E27FC236}">
                <a16:creationId xmlns:a16="http://schemas.microsoft.com/office/drawing/2014/main" id="{A7BF134C-E310-940D-B91F-467D7308B981}"/>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E3BE7617-6B97-B51A-4A65-C85BE033413B}"/>
              </a:ext>
            </a:extLst>
          </p:cNvPr>
          <p:cNvSpPr>
            <a:spLocks noGrp="1"/>
          </p:cNvSpPr>
          <p:nvPr>
            <p:ph type="title"/>
          </p:nvPr>
        </p:nvSpPr>
        <p:spPr/>
        <p:txBody>
          <a:bodyPr/>
          <a:lstStyle/>
          <a:p>
            <a:r>
              <a:rPr lang="en-US" dirty="0"/>
              <a:t>INSTRUCTOR</a:t>
            </a:r>
          </a:p>
        </p:txBody>
      </p:sp>
      <p:sp>
        <p:nvSpPr>
          <p:cNvPr id="6" name="Content Placeholder 5">
            <a:extLst>
              <a:ext uri="{FF2B5EF4-FFF2-40B4-BE49-F238E27FC236}">
                <a16:creationId xmlns:a16="http://schemas.microsoft.com/office/drawing/2014/main" id="{23B486E9-2FE7-09BA-3E01-70F9AF69E3AD}"/>
              </a:ext>
            </a:extLst>
          </p:cNvPr>
          <p:cNvSpPr>
            <a:spLocks noGrp="1"/>
          </p:cNvSpPr>
          <p:nvPr>
            <p:ph sz="half" idx="2"/>
          </p:nvPr>
        </p:nvSpPr>
        <p:spPr>
          <a:xfrm>
            <a:off x="1913860" y="2240280"/>
            <a:ext cx="8197703" cy="3633047"/>
          </a:xfrm>
        </p:spPr>
        <p:txBody>
          <a:bodyPr/>
          <a:lstStyle/>
          <a:p>
            <a:pPr marL="0" indent="0" algn="ctr">
              <a:spcBef>
                <a:spcPts val="0"/>
              </a:spcBef>
              <a:spcAft>
                <a:spcPts val="0"/>
              </a:spcAft>
              <a:buFont typeface="Arial" panose="020B0604020202020204" pitchFamily="34" charset="0"/>
              <a:buNone/>
            </a:pPr>
            <a:r>
              <a:rPr lang="en-US" sz="2800" b="1" u="sng" dirty="0">
                <a:solidFill>
                  <a:srgbClr val="000000"/>
                </a:solidFill>
              </a:rPr>
              <a:t>Anthony J. Scerbo</a:t>
            </a:r>
            <a:endParaRPr lang="en-US" sz="2800" b="1" dirty="0"/>
          </a:p>
          <a:p>
            <a:pPr marL="0" indent="0" algn="ctr">
              <a:spcBef>
                <a:spcPts val="0"/>
              </a:spcBef>
              <a:spcAft>
                <a:spcPts val="0"/>
              </a:spcAft>
              <a:buFont typeface="Arial" panose="020B0604020202020204" pitchFamily="34" charset="0"/>
              <a:buNone/>
            </a:pPr>
            <a:r>
              <a:rPr lang="en-US" sz="2800" dirty="0">
                <a:solidFill>
                  <a:srgbClr val="000000"/>
                </a:solidFill>
              </a:rPr>
              <a:t>Attorney Advisor</a:t>
            </a:r>
          </a:p>
          <a:p>
            <a:pPr marL="0" indent="0" algn="ctr">
              <a:spcBef>
                <a:spcPts val="0"/>
              </a:spcBef>
              <a:spcAft>
                <a:spcPts val="0"/>
              </a:spcAft>
              <a:buFont typeface="Arial" panose="020B0604020202020204" pitchFamily="34" charset="0"/>
              <a:buNone/>
            </a:pPr>
            <a:r>
              <a:rPr lang="en-US" sz="2800" dirty="0">
                <a:solidFill>
                  <a:srgbClr val="000000"/>
                </a:solidFill>
              </a:rPr>
              <a:t>Office of Open Government</a:t>
            </a:r>
            <a:endParaRPr lang="en-US" sz="2800" dirty="0"/>
          </a:p>
          <a:p>
            <a:pPr marL="0" indent="0" algn="ctr">
              <a:spcBef>
                <a:spcPts val="0"/>
              </a:spcBef>
              <a:spcAft>
                <a:spcPts val="0"/>
              </a:spcAft>
              <a:buFont typeface="Arial" panose="020B0604020202020204" pitchFamily="34" charset="0"/>
              <a:buNone/>
            </a:pPr>
            <a:r>
              <a:rPr lang="en-US" sz="2800" dirty="0">
                <a:solidFill>
                  <a:srgbClr val="000000"/>
                </a:solidFill>
              </a:rPr>
              <a:t>D.C. Board of Ethics and Government Accountability</a:t>
            </a:r>
            <a:endParaRPr lang="en-US" sz="2800" dirty="0"/>
          </a:p>
          <a:p>
            <a:pPr marL="0" indent="0" algn="ctr">
              <a:spcBef>
                <a:spcPts val="0"/>
              </a:spcBef>
              <a:spcAft>
                <a:spcPts val="0"/>
              </a:spcAft>
              <a:buFont typeface="Arial" panose="020B0604020202020204" pitchFamily="34" charset="0"/>
              <a:buNone/>
            </a:pPr>
            <a:r>
              <a:rPr lang="en-US" sz="2800" dirty="0">
                <a:solidFill>
                  <a:srgbClr val="000000"/>
                </a:solidFill>
              </a:rPr>
              <a:t>Washington, D.C.</a:t>
            </a:r>
            <a:endParaRPr lang="en-US" sz="2800" dirty="0"/>
          </a:p>
          <a:p>
            <a:pPr marL="0" indent="0" algn="ctr">
              <a:spcBef>
                <a:spcPts val="0"/>
              </a:spcBef>
              <a:spcAft>
                <a:spcPts val="0"/>
              </a:spcAft>
              <a:buFont typeface="Arial" panose="020B0604020202020204" pitchFamily="34" charset="0"/>
              <a:buNone/>
            </a:pPr>
            <a:r>
              <a:rPr lang="en-US" sz="2800" u="sng" dirty="0">
                <a:solidFill>
                  <a:srgbClr val="0070C0"/>
                </a:solidFill>
                <a:hlinkClick r:id="rId2">
                  <a:extLst>
                    <a:ext uri="{A12FA001-AC4F-418D-AE19-62706E023703}">
                      <ahyp:hlinkClr xmlns:ahyp="http://schemas.microsoft.com/office/drawing/2018/hyperlinkcolor" val="tx"/>
                    </a:ext>
                  </a:extLst>
                </a:hlinkClick>
              </a:rPr>
              <a:t>anthony.scerbo</a:t>
            </a:r>
            <a:r>
              <a:rPr lang="en-US" sz="2800" u="sng"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1</a:t>
            </a:r>
            <a:r>
              <a:rPr lang="en-US" sz="2800" u="sng" dirty="0">
                <a:solidFill>
                  <a:srgbClr val="0070C0"/>
                </a:solidFill>
                <a:hlinkClick r:id="rId2">
                  <a:extLst>
                    <a:ext uri="{A12FA001-AC4F-418D-AE19-62706E023703}">
                      <ahyp:hlinkClr xmlns:ahyp="http://schemas.microsoft.com/office/drawing/2018/hyperlinkcolor" val="tx"/>
                    </a:ext>
                  </a:extLst>
                </a:hlinkClick>
              </a:rPr>
              <a:t>@dc.gov</a:t>
            </a:r>
            <a:endParaRPr lang="en-US" sz="2800" dirty="0">
              <a:solidFill>
                <a:srgbClr val="0070C0"/>
              </a:solidFill>
            </a:endParaRPr>
          </a:p>
          <a:p>
            <a:pPr marL="0" indent="0" algn="ctr">
              <a:buNone/>
            </a:pPr>
            <a:endParaRPr lang="en-US" dirty="0"/>
          </a:p>
        </p:txBody>
      </p:sp>
    </p:spTree>
    <p:extLst>
      <p:ext uri="{BB962C8B-B14F-4D97-AF65-F5344CB8AC3E}">
        <p14:creationId xmlns:p14="http://schemas.microsoft.com/office/powerpoint/2010/main" val="1168585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21F085-7B53-DDF6-ED32-CEF50123C32D}"/>
              </a:ext>
            </a:extLst>
          </p:cNvPr>
          <p:cNvSpPr>
            <a:spLocks noGrp="1"/>
          </p:cNvSpPr>
          <p:nvPr>
            <p:ph type="sldNum" sz="quarter" idx="12"/>
          </p:nvPr>
        </p:nvSpPr>
        <p:spPr/>
        <p:txBody>
          <a:bodyPr/>
          <a:lstStyle/>
          <a:p>
            <a:fld id="{F603CDE5-C1D8-4EDD-870F-A498BAFA520F}" type="slidenum">
              <a:rPr lang="en-US" noProof="0" smtClean="0"/>
              <a:t>20</a:t>
            </a:fld>
            <a:endParaRPr lang="en-US" noProof="0" dirty="0"/>
          </a:p>
        </p:txBody>
      </p:sp>
      <p:sp>
        <p:nvSpPr>
          <p:cNvPr id="3" name="Footer Placeholder 2">
            <a:extLst>
              <a:ext uri="{FF2B5EF4-FFF2-40B4-BE49-F238E27FC236}">
                <a16:creationId xmlns:a16="http://schemas.microsoft.com/office/drawing/2014/main" id="{03C29ACD-D455-E5EA-3B96-0245F920352D}"/>
              </a:ext>
            </a:extLst>
          </p:cNvPr>
          <p:cNvSpPr>
            <a:spLocks noGrp="1"/>
          </p:cNvSpPr>
          <p:nvPr>
            <p:ph type="ftr" sz="quarter" idx="11"/>
          </p:nvPr>
        </p:nvSpPr>
        <p:spPr/>
        <p:txBody>
          <a:bodyPr/>
          <a:lstStyle/>
          <a:p>
            <a:pPr algn="l"/>
            <a:r>
              <a:rPr lang="en-US" noProof="0" dirty="0"/>
              <a:t>REDACTION &amp; COMMONLY USED FOIA EXEMPTIONS</a:t>
            </a:r>
          </a:p>
        </p:txBody>
      </p:sp>
      <p:sp>
        <p:nvSpPr>
          <p:cNvPr id="14" name="Title 13">
            <a:extLst>
              <a:ext uri="{FF2B5EF4-FFF2-40B4-BE49-F238E27FC236}">
                <a16:creationId xmlns:a16="http://schemas.microsoft.com/office/drawing/2014/main" id="{5EC8F38B-A1F3-0DF3-8A44-D4D76556D780}"/>
              </a:ext>
            </a:extLst>
          </p:cNvPr>
          <p:cNvSpPr>
            <a:spLocks noGrp="1"/>
          </p:cNvSpPr>
          <p:nvPr>
            <p:ph type="title"/>
          </p:nvPr>
        </p:nvSpPr>
        <p:spPr/>
        <p:txBody>
          <a:bodyPr/>
          <a:lstStyle/>
          <a:p>
            <a:r>
              <a:rPr lang="en-US" dirty="0"/>
              <a:t>DESCRIPTION OF THE EXEMPTIONS</a:t>
            </a:r>
          </a:p>
        </p:txBody>
      </p:sp>
      <p:sp>
        <p:nvSpPr>
          <p:cNvPr id="7" name="TextBox 6">
            <a:extLst>
              <a:ext uri="{FF2B5EF4-FFF2-40B4-BE49-F238E27FC236}">
                <a16:creationId xmlns:a16="http://schemas.microsoft.com/office/drawing/2014/main" id="{FD4BD308-0D46-EC4D-9C67-98925BB5E372}"/>
              </a:ext>
            </a:extLst>
          </p:cNvPr>
          <p:cNvSpPr txBox="1"/>
          <p:nvPr/>
        </p:nvSpPr>
        <p:spPr>
          <a:xfrm>
            <a:off x="972355" y="2434042"/>
            <a:ext cx="10064839" cy="3693319"/>
          </a:xfrm>
          <a:prstGeom prst="rect">
            <a:avLst/>
          </a:prstGeom>
          <a:noFill/>
        </p:spPr>
        <p:txBody>
          <a:bodyPr wrap="square">
            <a:spAutoFit/>
          </a:bodyPr>
          <a:lstStyle/>
          <a:p>
            <a:endParaRPr lang="en-US" sz="1800" dirty="0">
              <a:solidFill>
                <a:schemeClr val="tx1"/>
              </a:solidFill>
            </a:endParaRPr>
          </a:p>
          <a:p>
            <a:pPr marL="457200" indent="-457200">
              <a:buFont typeface="Arial" panose="020B0604020202020204" pitchFamily="34" charset="0"/>
              <a:buChar char="•"/>
            </a:pPr>
            <a:r>
              <a:rPr lang="en-US" sz="1800" b="1" dirty="0">
                <a:solidFill>
                  <a:schemeClr val="tx1"/>
                </a:solidFill>
              </a:rPr>
              <a:t>Exemption </a:t>
            </a:r>
            <a:r>
              <a:rPr lang="en-US" b="1" dirty="0"/>
              <a:t>1:</a:t>
            </a:r>
            <a:r>
              <a:rPr lang="en-US" sz="1800" dirty="0">
                <a:solidFill>
                  <a:schemeClr val="tx1"/>
                </a:solidFill>
              </a:rPr>
              <a:t> Protects trade secrets and commercial or financial information obtained from a person that is privileged or confidential</a:t>
            </a:r>
            <a:r>
              <a:rPr lang="en-US" b="1" dirty="0"/>
              <a:t>.</a:t>
            </a:r>
            <a:endParaRPr lang="en-US" sz="1800" b="1" dirty="0">
              <a:solidFill>
                <a:schemeClr val="tx1"/>
              </a:solidFill>
            </a:endParaRPr>
          </a:p>
          <a:p>
            <a:endParaRPr lang="en-US" sz="1800" dirty="0">
              <a:solidFill>
                <a:schemeClr val="tx1"/>
              </a:solidFill>
            </a:endParaRPr>
          </a:p>
          <a:p>
            <a:pPr marL="457200" indent="-457200">
              <a:buFont typeface="Arial" panose="020B0604020202020204" pitchFamily="34" charset="0"/>
              <a:buChar char="•"/>
            </a:pPr>
            <a:r>
              <a:rPr lang="en-US" sz="1800" b="1" dirty="0">
                <a:solidFill>
                  <a:schemeClr val="tx1"/>
                </a:solidFill>
              </a:rPr>
              <a:t>Exemption 2</a:t>
            </a:r>
            <a:r>
              <a:rPr lang="en-US" sz="1800" dirty="0">
                <a:solidFill>
                  <a:schemeClr val="tx1"/>
                </a:solidFill>
              </a:rPr>
              <a:t>: Protects information about individuals when the disclosure would constitute a clearly unwarranted invasion of personal privacy.</a:t>
            </a:r>
            <a:endParaRPr lang="en-US" sz="1800" b="1" dirty="0">
              <a:solidFill>
                <a:schemeClr val="tx1"/>
              </a:solidFill>
            </a:endParaRPr>
          </a:p>
          <a:p>
            <a:pPr marL="457200" indent="-457200">
              <a:buFont typeface="Arial" panose="020B0604020202020204" pitchFamily="34" charset="0"/>
              <a:buChar char="•"/>
            </a:pPr>
            <a:endParaRPr lang="en-US" b="1" dirty="0"/>
          </a:p>
          <a:p>
            <a:pPr marL="457200" indent="-457200">
              <a:buFont typeface="Arial" panose="020B0604020202020204" pitchFamily="34" charset="0"/>
              <a:buChar char="•"/>
            </a:pPr>
            <a:r>
              <a:rPr lang="en-US" sz="1800" b="1" dirty="0">
                <a:solidFill>
                  <a:schemeClr val="tx1"/>
                </a:solidFill>
              </a:rPr>
              <a:t>Exemption 3</a:t>
            </a:r>
            <a:r>
              <a:rPr lang="en-US" sz="1800" dirty="0">
                <a:solidFill>
                  <a:schemeClr val="tx1"/>
                </a:solidFill>
              </a:rPr>
              <a:t>: Protects certain investigatory records compiled for law enforcement purposes (including the records of Council investigations). </a:t>
            </a:r>
          </a:p>
          <a:p>
            <a:endParaRPr lang="en-US" sz="1800" b="1" dirty="0">
              <a:solidFill>
                <a:schemeClr val="tx1"/>
              </a:solidFill>
            </a:endParaRPr>
          </a:p>
          <a:p>
            <a:pPr marL="457200" indent="-457200">
              <a:buFont typeface="Arial" panose="020B0604020202020204" pitchFamily="34" charset="0"/>
              <a:buChar char="•"/>
            </a:pPr>
            <a:r>
              <a:rPr lang="en-US" sz="1800" b="1" dirty="0">
                <a:solidFill>
                  <a:schemeClr val="tx1"/>
                </a:solidFill>
              </a:rPr>
              <a:t>Exemption 4</a:t>
            </a:r>
            <a:r>
              <a:rPr lang="en-US" sz="1800" dirty="0">
                <a:solidFill>
                  <a:schemeClr val="tx1"/>
                </a:solidFill>
              </a:rPr>
              <a:t>: Protects inter-agency or intra-agency “deliberative” and “predecisional” materials written as part of the decision-making process in D.C. agencies.</a:t>
            </a:r>
            <a:endParaRPr lang="en-US" sz="1800" b="1" dirty="0">
              <a:solidFill>
                <a:schemeClr val="tx1"/>
              </a:solidFill>
            </a:endParaRPr>
          </a:p>
          <a:p>
            <a:pPr marL="457200" indent="-457200">
              <a:buFont typeface="Arial" panose="020B0604020202020204" pitchFamily="34" charset="0"/>
              <a:buChar char="•"/>
            </a:pPr>
            <a:endParaRPr lang="en-US" sz="1800" b="1" dirty="0">
              <a:solidFill>
                <a:schemeClr val="tx1"/>
              </a:solidFill>
            </a:endParaRPr>
          </a:p>
        </p:txBody>
      </p:sp>
    </p:spTree>
    <p:extLst>
      <p:ext uri="{BB962C8B-B14F-4D97-AF65-F5344CB8AC3E}">
        <p14:creationId xmlns:p14="http://schemas.microsoft.com/office/powerpoint/2010/main" val="1274454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E209F7-8CB5-2EEB-AD10-4C66602F4563}"/>
              </a:ext>
            </a:extLst>
          </p:cNvPr>
          <p:cNvSpPr>
            <a:spLocks noGrp="1"/>
          </p:cNvSpPr>
          <p:nvPr>
            <p:ph type="sldNum" sz="quarter" idx="12"/>
          </p:nvPr>
        </p:nvSpPr>
        <p:spPr/>
        <p:txBody>
          <a:bodyPr/>
          <a:lstStyle/>
          <a:p>
            <a:fld id="{F603CDE5-C1D8-4EDD-870F-A498BAFA520F}" type="slidenum">
              <a:rPr lang="en-US" noProof="0" smtClean="0"/>
              <a:t>21</a:t>
            </a:fld>
            <a:endParaRPr lang="en-US" noProof="0" dirty="0"/>
          </a:p>
        </p:txBody>
      </p:sp>
      <p:sp>
        <p:nvSpPr>
          <p:cNvPr id="3" name="Footer Placeholder 2">
            <a:extLst>
              <a:ext uri="{FF2B5EF4-FFF2-40B4-BE49-F238E27FC236}">
                <a16:creationId xmlns:a16="http://schemas.microsoft.com/office/drawing/2014/main" id="{B6813B29-77F3-DB35-D0C7-84FD4476E028}"/>
              </a:ext>
            </a:extLst>
          </p:cNvPr>
          <p:cNvSpPr>
            <a:spLocks noGrp="1"/>
          </p:cNvSpPr>
          <p:nvPr>
            <p:ph type="ftr" sz="quarter" idx="11"/>
          </p:nvPr>
        </p:nvSpPr>
        <p:spPr/>
        <p:txBody>
          <a:bodyPr/>
          <a:lstStyle/>
          <a:p>
            <a:pPr algn="l"/>
            <a:r>
              <a:rPr lang="en-US" noProof="0" dirty="0"/>
              <a:t>REDACTION &amp; COMMONLY USED FOIA EXEMPTIONS</a:t>
            </a:r>
          </a:p>
        </p:txBody>
      </p:sp>
      <p:sp>
        <p:nvSpPr>
          <p:cNvPr id="7" name="Title 6">
            <a:extLst>
              <a:ext uri="{FF2B5EF4-FFF2-40B4-BE49-F238E27FC236}">
                <a16:creationId xmlns:a16="http://schemas.microsoft.com/office/drawing/2014/main" id="{F4377831-6508-974C-F5F5-DC0CD95AFA38}"/>
              </a:ext>
            </a:extLst>
          </p:cNvPr>
          <p:cNvSpPr>
            <a:spLocks noGrp="1"/>
          </p:cNvSpPr>
          <p:nvPr>
            <p:ph type="title"/>
          </p:nvPr>
        </p:nvSpPr>
        <p:spPr/>
        <p:txBody>
          <a:bodyPr/>
          <a:lstStyle/>
          <a:p>
            <a:r>
              <a:rPr lang="en-US" dirty="0"/>
              <a:t>APPLICATION OF FEDERAL FOIA TO D.C. FOIA</a:t>
            </a:r>
          </a:p>
        </p:txBody>
      </p:sp>
      <p:sp>
        <p:nvSpPr>
          <p:cNvPr id="5" name="TextBox 4">
            <a:extLst>
              <a:ext uri="{FF2B5EF4-FFF2-40B4-BE49-F238E27FC236}">
                <a16:creationId xmlns:a16="http://schemas.microsoft.com/office/drawing/2014/main" id="{8C082D36-D87D-5300-E362-29DC7978F134}"/>
              </a:ext>
            </a:extLst>
          </p:cNvPr>
          <p:cNvSpPr txBox="1"/>
          <p:nvPr/>
        </p:nvSpPr>
        <p:spPr>
          <a:xfrm>
            <a:off x="1089062" y="2551837"/>
            <a:ext cx="10674848" cy="2308324"/>
          </a:xfrm>
          <a:prstGeom prst="rect">
            <a:avLst/>
          </a:prstGeom>
          <a:noFill/>
        </p:spPr>
        <p:txBody>
          <a:bodyPr wrap="square">
            <a:spAutoFit/>
          </a:bodyPr>
          <a:lstStyle/>
          <a:p>
            <a:r>
              <a:rPr lang="en-US" sz="2400" dirty="0"/>
              <a:t>D.C. FOIA was modeled on the corresponding federal Freedom of Information Act. </a:t>
            </a:r>
            <a:r>
              <a:rPr lang="en-US" sz="2400" i="1" dirty="0"/>
              <a:t>Barry v. Washington Post Co., </a:t>
            </a:r>
            <a:r>
              <a:rPr lang="en-US" sz="2400" dirty="0"/>
              <a:t>529 A.2d 319, 321 (D.C. 1987). </a:t>
            </a:r>
          </a:p>
          <a:p>
            <a:endParaRPr lang="en-US" sz="2400" dirty="0"/>
          </a:p>
          <a:p>
            <a:r>
              <a:rPr lang="en-US" sz="2400" dirty="0"/>
              <a:t>Accordingly, decisions construing the federal statute are instructive and may be examined to construe the local law, </a:t>
            </a:r>
            <a:r>
              <a:rPr lang="en-US" sz="2400" i="1" dirty="0"/>
              <a:t>Washington Post Co. v. Minority Bus. Opportunity Comm’n</a:t>
            </a:r>
            <a:r>
              <a:rPr lang="en-US" sz="2400" dirty="0"/>
              <a:t>, 560 A.2d 517, 521 n.5 (D.C. 1989), where the language is identical.</a:t>
            </a:r>
          </a:p>
        </p:txBody>
      </p:sp>
    </p:spTree>
    <p:extLst>
      <p:ext uri="{BB962C8B-B14F-4D97-AF65-F5344CB8AC3E}">
        <p14:creationId xmlns:p14="http://schemas.microsoft.com/office/powerpoint/2010/main" val="3779384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p:txBody>
          <a:bodyPr/>
          <a:lstStyle/>
          <a:p>
            <a:r>
              <a:rPr lang="en-US" dirty="0"/>
              <a:t>TRADE SECRETS</a:t>
            </a:r>
          </a:p>
        </p:txBody>
      </p:sp>
      <p:pic>
        <p:nvPicPr>
          <p:cNvPr id="15" name="Picture Placeholder 14" descr="Scientist looking looking at a futuristic display with data">
            <a:extLst>
              <a:ext uri="{FF2B5EF4-FFF2-40B4-BE49-F238E27FC236}">
                <a16:creationId xmlns:a16="http://schemas.microsoft.com/office/drawing/2014/main" id="{60700499-F5C8-4234-A554-8E26834CCF11}"/>
              </a:ext>
            </a:extLst>
          </p:cNvPr>
          <p:cNvPicPr>
            <a:picLocks noGrp="1" noChangeAspect="1"/>
          </p:cNvPicPr>
          <p:nvPr>
            <p:ph type="pic" idx="1"/>
          </p:nvPr>
        </p:nvPicPr>
        <p:blipFill>
          <a:blip r:embed="rId3"/>
          <a:srcRect l="28522" r="28522"/>
          <a:stretch/>
        </p:blipFill>
        <p:spPr>
          <a:xfrm>
            <a:off x="441959" y="641101"/>
            <a:ext cx="3702877" cy="5749461"/>
          </a:xfrm>
        </p:spPr>
      </p:pic>
      <p:pic>
        <p:nvPicPr>
          <p:cNvPr id="14" name="Picture Placeholder 13" descr="Meeting room with a people">
            <a:extLst>
              <a:ext uri="{FF2B5EF4-FFF2-40B4-BE49-F238E27FC236}">
                <a16:creationId xmlns:a16="http://schemas.microsoft.com/office/drawing/2014/main" id="{31727492-A578-4CB1-994B-D17649C2D4AA}"/>
              </a:ext>
            </a:extLst>
          </p:cNvPr>
          <p:cNvPicPr>
            <a:picLocks noGrp="1" noChangeAspect="1"/>
          </p:cNvPicPr>
          <p:nvPr>
            <p:ph type="pic" idx="13"/>
          </p:nvPr>
        </p:nvPicPr>
        <p:blipFill>
          <a:blip r:embed="rId4">
            <a:extLst>
              <a:ext uri="{28A0092B-C50C-407E-A947-70E740481C1C}">
                <a14:useLocalDpi xmlns:a14="http://schemas.microsoft.com/office/drawing/2010/main" val="0"/>
              </a:ext>
            </a:extLst>
          </a:blip>
          <a:srcRect/>
          <a:stretch>
            <a:fillRect/>
          </a:stretch>
        </p:blipFill>
        <p:spPr/>
      </p:pic>
      <p:sp>
        <p:nvSpPr>
          <p:cNvPr id="4" name="Text Placeholder 3">
            <a:extLst>
              <a:ext uri="{FF2B5EF4-FFF2-40B4-BE49-F238E27FC236}">
                <a16:creationId xmlns:a16="http://schemas.microsoft.com/office/drawing/2014/main" id="{FBA1D6E0-6A9C-4ADB-984E-B54DD59C6DF0}"/>
              </a:ext>
            </a:extLst>
          </p:cNvPr>
          <p:cNvSpPr>
            <a:spLocks noGrp="1"/>
          </p:cNvSpPr>
          <p:nvPr>
            <p:ph sz="quarter" idx="14"/>
          </p:nvPr>
        </p:nvSpPr>
        <p:spPr>
          <a:xfrm>
            <a:off x="8355530" y="1941695"/>
            <a:ext cx="3394511" cy="3924000"/>
          </a:xfrm>
        </p:spPr>
        <p:txBody>
          <a:bodyPr>
            <a:normAutofit/>
          </a:bodyPr>
          <a:lstStyle/>
          <a:p>
            <a:r>
              <a:rPr lang="en-US" dirty="0"/>
              <a:t>To withhold responsive records under Exemption 1, the agency must show that the information:</a:t>
            </a:r>
          </a:p>
          <a:p>
            <a:pPr marL="216000" indent="-216000">
              <a:buFont typeface="Wingdings" panose="05000000000000000000" pitchFamily="2" charset="2"/>
              <a:buChar char="§"/>
            </a:pPr>
            <a:r>
              <a:rPr lang="en-US" sz="1600" dirty="0"/>
              <a:t>(1) is a trade secret or commercial or financial information; </a:t>
            </a:r>
          </a:p>
          <a:p>
            <a:pPr marL="216000" indent="-216000">
              <a:buFont typeface="Wingdings" panose="05000000000000000000" pitchFamily="2" charset="2"/>
              <a:buChar char="§"/>
            </a:pPr>
            <a:r>
              <a:rPr lang="en-US" sz="1600" dirty="0"/>
              <a:t>(2) was obtained from outside the government; and </a:t>
            </a:r>
          </a:p>
          <a:p>
            <a:pPr marL="216000" indent="-216000">
              <a:buFont typeface="Wingdings" panose="05000000000000000000" pitchFamily="2" charset="2"/>
              <a:buChar char="§"/>
            </a:pPr>
            <a:r>
              <a:rPr lang="en-US" sz="1600" dirty="0"/>
              <a:t>(3) would result in substantial harm to the competitive position of the person from whom the information was obtained. </a:t>
            </a:r>
          </a:p>
          <a:p>
            <a:r>
              <a:rPr lang="en-US" sz="1600" dirty="0"/>
              <a:t>D.C. Official Code § 2-534(a)(1). </a:t>
            </a:r>
          </a:p>
        </p:txBody>
      </p:sp>
      <p:sp>
        <p:nvSpPr>
          <p:cNvPr id="5" name="Footer Placeholder 4">
            <a:extLst>
              <a:ext uri="{FF2B5EF4-FFF2-40B4-BE49-F238E27FC236}">
                <a16:creationId xmlns:a16="http://schemas.microsoft.com/office/drawing/2014/main" id="{8DD3FEC5-159E-43A5-9588-54A48A0C2BCE}"/>
              </a:ext>
            </a:extLst>
          </p:cNvPr>
          <p:cNvSpPr>
            <a:spLocks noGrp="1"/>
          </p:cNvSpPr>
          <p:nvPr>
            <p:ph type="ftr" sz="quarter" idx="11"/>
          </p:nvPr>
        </p:nvSpPr>
        <p:spPr>
          <a:xfrm>
            <a:off x="355101" y="6423914"/>
            <a:ext cx="6818262" cy="365125"/>
          </a:xfrm>
        </p:spPr>
        <p:txBody>
          <a:bodyPr/>
          <a:lstStyle/>
          <a:p>
            <a:r>
              <a:rPr lang="en-US" dirty="0"/>
              <a:t>REDACTION &amp; COMMONLY USED FOIA EXEMPTIONS</a:t>
            </a:r>
          </a:p>
        </p:txBody>
      </p:sp>
      <p:sp>
        <p:nvSpPr>
          <p:cNvPr id="6" name="Slide Number Placeholder 5">
            <a:extLst>
              <a:ext uri="{FF2B5EF4-FFF2-40B4-BE49-F238E27FC236}">
                <a16:creationId xmlns:a16="http://schemas.microsoft.com/office/drawing/2014/main" id="{F2CF6BB9-EEA3-41F4-8032-BEDB0257613C}"/>
              </a:ext>
            </a:extLst>
          </p:cNvPr>
          <p:cNvSpPr>
            <a:spLocks noGrp="1"/>
          </p:cNvSpPr>
          <p:nvPr>
            <p:ph type="sldNum" sz="quarter" idx="12"/>
          </p:nvPr>
        </p:nvSpPr>
        <p:spPr/>
        <p:txBody>
          <a:bodyPr/>
          <a:lstStyle/>
          <a:p>
            <a:fld id="{3A98EE3D-8CD1-4C3F-BD1C-C98C9596463C}" type="slidenum">
              <a:rPr lang="en-US" smtClean="0"/>
              <a:pPr/>
              <a:t>22</a:t>
            </a:fld>
            <a:endParaRPr lang="en-US" dirty="0"/>
          </a:p>
        </p:txBody>
      </p:sp>
    </p:spTree>
    <p:extLst>
      <p:ext uri="{BB962C8B-B14F-4D97-AF65-F5344CB8AC3E}">
        <p14:creationId xmlns:p14="http://schemas.microsoft.com/office/powerpoint/2010/main" val="3666208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sz="2800" dirty="0"/>
              <a:t>the protection of proprietary interests from public disclosure.</a:t>
            </a:r>
            <a:endParaRPr lang="ru-RU"/>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1863634"/>
            <a:ext cx="11029615" cy="4560280"/>
          </a:xfrm>
        </p:spPr>
        <p:txBody>
          <a:bodyPr numCol="2" spcCol="540000">
            <a:noAutofit/>
          </a:bodyPr>
          <a:lstStyle/>
          <a:p>
            <a:pPr marL="216000" indent="-216000">
              <a:lnSpc>
                <a:spcPct val="90000"/>
              </a:lnSpc>
            </a:pPr>
            <a:r>
              <a:rPr lang="en-US" sz="2000" dirty="0"/>
              <a:t>To withhold responsive records under Exemption 1, an agency must show that the information: (1) is a trade secret or commercial or financial information; (2) was obtained from outside the government; and (3) would result in substantial harm to the competitive position of the person from whom the information was obtained. D.C. Official Code § 2-534(a)(1). </a:t>
            </a:r>
          </a:p>
          <a:p>
            <a:pPr marL="216000" indent="-216000">
              <a:lnSpc>
                <a:spcPct val="90000"/>
              </a:lnSpc>
            </a:pPr>
            <a:r>
              <a:rPr lang="en-US" sz="2000" dirty="0"/>
              <a:t>The D.C. Circuit has defined a trade secret, for the purposes of the federal FOIA, “as a secret, commercially valuable plan, formula, process, or device that is used for the making, preparing, compounding, or processing of trade commodities and that can be said to be the end product of either innovation or substantial effort.” </a:t>
            </a:r>
            <a:r>
              <a:rPr lang="en-US" sz="2000" i="1" dirty="0"/>
              <a:t>Public Citizen Research Group v. FDA,</a:t>
            </a:r>
            <a:r>
              <a:rPr lang="en-US" sz="2000" dirty="0"/>
              <a:t> 704 F.2d 1280, 1288 (D.C. Cir. 1983). </a:t>
            </a:r>
          </a:p>
          <a:p>
            <a:pPr marL="216000" indent="-216000">
              <a:lnSpc>
                <a:spcPct val="90000"/>
              </a:lnSpc>
            </a:pPr>
            <a:r>
              <a:rPr lang="en-US" sz="2000" dirty="0"/>
              <a:t>The D.C. Circuit has also instructed that the terms “commercial” and “financial” used in the federal FOIA should be accorded their ordinary meanings. </a:t>
            </a:r>
            <a:r>
              <a:rPr lang="en-US" sz="2000" i="1" dirty="0"/>
              <a:t>Id</a:t>
            </a:r>
            <a:r>
              <a:rPr lang="en-US" sz="2000" dirty="0"/>
              <a:t> at 1290.</a:t>
            </a:r>
          </a:p>
          <a:p>
            <a:pPr marL="216000" indent="-216000">
              <a:lnSpc>
                <a:spcPct val="90000"/>
              </a:lnSpc>
            </a:pPr>
            <a:r>
              <a:rPr lang="en-US" sz="2000" dirty="0"/>
              <a:t>Exemption 1 has been “interpreted to require both a showing of actual competition and a likelihood of substantial competitive injury.” </a:t>
            </a:r>
            <a:r>
              <a:rPr lang="en-US" sz="2000" i="1" dirty="0"/>
              <a:t>CNA Financial Corp. v. Donovan</a:t>
            </a:r>
            <a:r>
              <a:rPr lang="en-US" sz="2000" dirty="0"/>
              <a:t>, 830 F.2d 1132, 1152 (D.C. Cir. 1987); </a:t>
            </a:r>
            <a:r>
              <a:rPr lang="en-US" sz="2000" i="1" dirty="0"/>
              <a:t>see also, Washington Post Co. v. Minority Business Opportunity Com., </a:t>
            </a:r>
            <a:r>
              <a:rPr lang="en-US" sz="2000" dirty="0"/>
              <a:t>560 A.2d 517, 522 (D.C. 1989).</a:t>
            </a:r>
            <a:endParaRPr lang="ru-RU" sz="2000"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23</a:t>
            </a:fld>
            <a:endParaRPr lang="en-US" dirty="0"/>
          </a:p>
        </p:txBody>
      </p:sp>
    </p:spTree>
    <p:extLst>
      <p:ext uri="{BB962C8B-B14F-4D97-AF65-F5344CB8AC3E}">
        <p14:creationId xmlns:p14="http://schemas.microsoft.com/office/powerpoint/2010/main" val="4026322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24</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The protection of proprietary interests from public disclosure</a:t>
            </a:r>
            <a:endParaRPr lang="ru-RU"/>
          </a:p>
        </p:txBody>
      </p:sp>
      <p:sp>
        <p:nvSpPr>
          <p:cNvPr id="6" name="Content Placeholder 5">
            <a:extLst>
              <a:ext uri="{FF2B5EF4-FFF2-40B4-BE49-F238E27FC236}">
                <a16:creationId xmlns:a16="http://schemas.microsoft.com/office/drawing/2014/main" id="{50704AA7-2310-D97C-4E24-B526D8FD7C16}"/>
              </a:ext>
            </a:extLst>
          </p:cNvPr>
          <p:cNvSpPr>
            <a:spLocks noGrp="1"/>
          </p:cNvSpPr>
          <p:nvPr>
            <p:ph sz="half" idx="4294967295"/>
          </p:nvPr>
        </p:nvSpPr>
        <p:spPr>
          <a:xfrm>
            <a:off x="6769100" y="2227263"/>
            <a:ext cx="5422900" cy="3633787"/>
          </a:xfrm>
        </p:spPr>
        <p:txBody>
          <a:bodyPr/>
          <a:lstStyle/>
          <a:p>
            <a:pPr marL="216000" indent="-216000">
              <a:lnSpc>
                <a:spcPct val="90000"/>
              </a:lnSpc>
            </a:pPr>
            <a:endParaRPr lang="en-US" sz="1800" dirty="0"/>
          </a:p>
          <a:p>
            <a:endParaRPr lang="en-US" dirty="0"/>
          </a:p>
        </p:txBody>
      </p:sp>
      <p:sp>
        <p:nvSpPr>
          <p:cNvPr id="8" name="TextBox 7">
            <a:extLst>
              <a:ext uri="{FF2B5EF4-FFF2-40B4-BE49-F238E27FC236}">
                <a16:creationId xmlns:a16="http://schemas.microsoft.com/office/drawing/2014/main" id="{26265174-E944-753F-3871-38324D191215}"/>
              </a:ext>
            </a:extLst>
          </p:cNvPr>
          <p:cNvSpPr txBox="1"/>
          <p:nvPr/>
        </p:nvSpPr>
        <p:spPr>
          <a:xfrm>
            <a:off x="1463039" y="2387815"/>
            <a:ext cx="9440091" cy="4081117"/>
          </a:xfrm>
          <a:prstGeom prst="rect">
            <a:avLst/>
          </a:prstGeom>
          <a:noFill/>
        </p:spPr>
        <p:txBody>
          <a:bodyPr wrap="square" lIns="91440" tIns="45720" rIns="91440" bIns="45720" anchor="t">
            <a:spAutoFit/>
          </a:bodyPr>
          <a:lstStyle/>
          <a:p>
            <a:pPr algn="ctr">
              <a:lnSpc>
                <a:spcPct val="90000"/>
              </a:lnSpc>
            </a:pPr>
            <a:r>
              <a:rPr lang="en-US" sz="3200" dirty="0"/>
              <a:t>Exemption 1 – Trade secrets and commercial or financial information obtained from outside the government, to the extent that disclosure would result in substantial harm to the competitive position of the person from whom the information was obtained. </a:t>
            </a:r>
            <a:r>
              <a:rPr lang="en-US" sz="3200" b="0" dirty="0">
                <a:solidFill>
                  <a:srgbClr val="2D2D2D"/>
                </a:solidFill>
                <a:effectLst/>
              </a:rPr>
              <a:t>D.C. Official Code § 2-534(a)(1)</a:t>
            </a:r>
          </a:p>
          <a:p>
            <a:pPr marL="0" indent="0" algn="ctr">
              <a:lnSpc>
                <a:spcPct val="90000"/>
              </a:lnSpc>
              <a:buNone/>
            </a:pPr>
            <a:endParaRPr lang="en-US" sz="3200" dirty="0"/>
          </a:p>
          <a:p>
            <a:pPr marL="0" indent="0" algn="ctr">
              <a:lnSpc>
                <a:spcPct val="90000"/>
              </a:lnSpc>
              <a:buNone/>
            </a:pPr>
            <a:r>
              <a:rPr lang="en-US" sz="3200" dirty="0"/>
              <a:t>“When does information provided to a federal agency qualify as confidential?”</a:t>
            </a:r>
          </a:p>
        </p:txBody>
      </p:sp>
    </p:spTree>
    <p:extLst>
      <p:ext uri="{BB962C8B-B14F-4D97-AF65-F5344CB8AC3E}">
        <p14:creationId xmlns:p14="http://schemas.microsoft.com/office/powerpoint/2010/main" val="2229475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A5BADA-14C0-73F5-310F-8977126C4D2A}"/>
              </a:ext>
            </a:extLst>
          </p:cNvPr>
          <p:cNvSpPr>
            <a:spLocks noGrp="1"/>
          </p:cNvSpPr>
          <p:nvPr>
            <p:ph type="sldNum" sz="quarter" idx="12"/>
          </p:nvPr>
        </p:nvSpPr>
        <p:spPr/>
        <p:txBody>
          <a:bodyPr/>
          <a:lstStyle/>
          <a:p>
            <a:fld id="{3A98EE3D-8CD1-4C3F-BD1C-C98C9596463C}" type="slidenum">
              <a:rPr lang="en-US" smtClean="0"/>
              <a:t>25</a:t>
            </a:fld>
            <a:endParaRPr lang="en-US" dirty="0"/>
          </a:p>
        </p:txBody>
      </p:sp>
      <p:sp>
        <p:nvSpPr>
          <p:cNvPr id="3" name="Footer Placeholder 2">
            <a:extLst>
              <a:ext uri="{FF2B5EF4-FFF2-40B4-BE49-F238E27FC236}">
                <a16:creationId xmlns:a16="http://schemas.microsoft.com/office/drawing/2014/main" id="{57801E2C-8996-9566-D714-A58C6D3101D6}"/>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E249A4CA-00B1-301A-DD05-3418ABBEBB96}"/>
              </a:ext>
            </a:extLst>
          </p:cNvPr>
          <p:cNvSpPr>
            <a:spLocks noGrp="1"/>
          </p:cNvSpPr>
          <p:nvPr>
            <p:ph type="title"/>
          </p:nvPr>
        </p:nvSpPr>
        <p:spPr/>
        <p:txBody>
          <a:bodyPr/>
          <a:lstStyle/>
          <a:p>
            <a:r>
              <a:rPr lang="en-US" dirty="0"/>
              <a:t>The protection of proprietary interests from public disclosure</a:t>
            </a:r>
          </a:p>
        </p:txBody>
      </p:sp>
      <p:sp>
        <p:nvSpPr>
          <p:cNvPr id="5" name="Content Placeholder 4">
            <a:extLst>
              <a:ext uri="{FF2B5EF4-FFF2-40B4-BE49-F238E27FC236}">
                <a16:creationId xmlns:a16="http://schemas.microsoft.com/office/drawing/2014/main" id="{84814324-7A9F-5FA4-B22A-645B2BA1B8E5}"/>
              </a:ext>
            </a:extLst>
          </p:cNvPr>
          <p:cNvSpPr>
            <a:spLocks noGrp="1"/>
          </p:cNvSpPr>
          <p:nvPr>
            <p:ph idx="1"/>
          </p:nvPr>
        </p:nvSpPr>
        <p:spPr/>
        <p:txBody>
          <a:bodyPr/>
          <a:lstStyle/>
          <a:p>
            <a:pPr marL="0" indent="0" algn="ctr">
              <a:lnSpc>
                <a:spcPct val="90000"/>
              </a:lnSpc>
              <a:buNone/>
            </a:pPr>
            <a:r>
              <a:rPr lang="en-US" sz="3200" dirty="0"/>
              <a:t>The Supreme Court held that information is confidential and protected if:</a:t>
            </a:r>
          </a:p>
          <a:p>
            <a:pPr marL="0" indent="0" algn="ctr">
              <a:lnSpc>
                <a:spcPct val="90000"/>
              </a:lnSpc>
              <a:buNone/>
            </a:pPr>
            <a:r>
              <a:rPr lang="en-US" sz="3200" dirty="0"/>
              <a:t>(1) the information is “customarily kept private, or at least closely held” and</a:t>
            </a:r>
          </a:p>
          <a:p>
            <a:pPr marL="0" indent="0" algn="ctr">
              <a:lnSpc>
                <a:spcPct val="90000"/>
              </a:lnSpc>
              <a:buNone/>
            </a:pPr>
            <a:r>
              <a:rPr lang="en-US" sz="3200" dirty="0"/>
              <a:t>(2) where the receiving party provides some assurance that the information will remain secret. </a:t>
            </a:r>
            <a:r>
              <a:rPr lang="en-US" sz="3200" i="1" dirty="0"/>
              <a:t>Food Mktg. Inst. v. Argus Leader Media</a:t>
            </a:r>
            <a:r>
              <a:rPr lang="en-US" sz="3200" dirty="0"/>
              <a:t>, 139 S.Ct. 2356 (June 24, 2019).</a:t>
            </a:r>
          </a:p>
          <a:p>
            <a:pPr marL="0" indent="0">
              <a:buNone/>
            </a:pPr>
            <a:endParaRPr lang="en-US" dirty="0"/>
          </a:p>
        </p:txBody>
      </p:sp>
    </p:spTree>
    <p:extLst>
      <p:ext uri="{BB962C8B-B14F-4D97-AF65-F5344CB8AC3E}">
        <p14:creationId xmlns:p14="http://schemas.microsoft.com/office/powerpoint/2010/main" val="1885626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normAutofit fontScale="90000"/>
          </a:bodyPr>
          <a:lstStyle/>
          <a:p>
            <a:pPr algn="ctr"/>
            <a:r>
              <a:rPr lang="en-US" dirty="0"/>
              <a:t>Department of justice guidance</a:t>
            </a:r>
            <a:br>
              <a:rPr lang="en-US" dirty="0"/>
            </a:br>
            <a:r>
              <a:rPr lang="en-US" dirty="0"/>
              <a:t>(</a:t>
            </a:r>
            <a:r>
              <a:rPr lang="en-US" b="1" dirty="0"/>
              <a:t>FEDERAL EXEMPTION 4</a:t>
            </a:r>
            <a:r>
              <a:rPr lang="en-US" dirty="0"/>
              <a:t>) – Guide to determining confidentiality</a:t>
            </a:r>
            <a:endParaRPr lang="ru-RU" dirty="0"/>
          </a:p>
        </p:txBody>
      </p:sp>
      <p:sp>
        <p:nvSpPr>
          <p:cNvPr id="10" name="Content Placeholder 9">
            <a:extLst>
              <a:ext uri="{FF2B5EF4-FFF2-40B4-BE49-F238E27FC236}">
                <a16:creationId xmlns:a16="http://schemas.microsoft.com/office/drawing/2014/main" id="{AC75DE7C-CADB-8185-1EBE-BA7160E7D1BC}"/>
              </a:ext>
            </a:extLst>
          </p:cNvPr>
          <p:cNvSpPr>
            <a:spLocks noGrp="1"/>
          </p:cNvSpPr>
          <p:nvPr>
            <p:ph idx="1"/>
          </p:nvPr>
        </p:nvSpPr>
        <p:spPr/>
        <p:txBody>
          <a:bodyPr vert="horz" lIns="91440" tIns="45720" rIns="91440" bIns="45720" rtlCol="0" anchor="ctr">
            <a:noAutofit/>
          </a:bodyPr>
          <a:lstStyle/>
          <a:p>
            <a:pPr marL="0" indent="0" algn="ctr">
              <a:lnSpc>
                <a:spcPct val="90000"/>
              </a:lnSpc>
              <a:buNone/>
            </a:pPr>
            <a:endParaRPr lang="en-US" sz="1800" dirty="0"/>
          </a:p>
          <a:p>
            <a:pPr marL="0" indent="0" algn="ctr">
              <a:lnSpc>
                <a:spcPct val="90000"/>
              </a:lnSpc>
              <a:buNone/>
            </a:pPr>
            <a:r>
              <a:rPr lang="en-US" sz="2400" dirty="0"/>
              <a:t>(1) Does the submitter customarily keep the information private or closely held? </a:t>
            </a:r>
          </a:p>
          <a:p>
            <a:pPr marL="0" indent="0" algn="ctr">
              <a:lnSpc>
                <a:spcPct val="90000"/>
              </a:lnSpc>
              <a:buNone/>
            </a:pPr>
            <a:r>
              <a:rPr lang="en-US" sz="2400" dirty="0"/>
              <a:t>If your answer is NO = NOT “CONFIDENTIAL”</a:t>
            </a:r>
          </a:p>
          <a:p>
            <a:pPr marL="0" indent="0" algn="ctr">
              <a:lnSpc>
                <a:spcPct val="90000"/>
              </a:lnSpc>
              <a:buNone/>
            </a:pPr>
            <a:r>
              <a:rPr lang="en-US" sz="2400" dirty="0"/>
              <a:t>If your answer is YES = Move on to Question 2</a:t>
            </a:r>
          </a:p>
          <a:p>
            <a:pPr marL="0" indent="0" algn="ctr">
              <a:lnSpc>
                <a:spcPct val="90000"/>
              </a:lnSpc>
              <a:buNone/>
            </a:pPr>
            <a:endParaRPr lang="en-US" sz="2400" dirty="0"/>
          </a:p>
          <a:p>
            <a:pPr marL="0" indent="0" algn="ctr">
              <a:lnSpc>
                <a:spcPct val="90000"/>
              </a:lnSpc>
              <a:buNone/>
            </a:pPr>
            <a:r>
              <a:rPr lang="en-US" sz="2400" dirty="0"/>
              <a:t>(2) Did the government provide an express or implied assurance of confidentiality when the information was shared with the government?</a:t>
            </a:r>
          </a:p>
          <a:p>
            <a:pPr marL="0" indent="0" algn="ctr">
              <a:lnSpc>
                <a:spcPct val="90000"/>
              </a:lnSpc>
              <a:buNone/>
            </a:pPr>
            <a:r>
              <a:rPr lang="en-US" sz="2400" dirty="0"/>
              <a:t>If your answer is NO = answer Question 3</a:t>
            </a:r>
          </a:p>
          <a:p>
            <a:pPr marL="0" indent="0" algn="ctr">
              <a:lnSpc>
                <a:spcPct val="90000"/>
              </a:lnSpc>
              <a:buNone/>
            </a:pPr>
            <a:r>
              <a:rPr lang="en-US" sz="2400" dirty="0"/>
              <a:t>If your answer is YES, the information is “CONFIDENTIAL”</a:t>
            </a:r>
          </a:p>
          <a:p>
            <a:pPr marL="0" indent="0">
              <a:buNone/>
            </a:pPr>
            <a:endParaRPr lang="en-US" dirty="0"/>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26</a:t>
            </a:fld>
            <a:endParaRPr lang="en-US" dirty="0"/>
          </a:p>
        </p:txBody>
      </p:sp>
    </p:spTree>
    <p:extLst>
      <p:ext uri="{BB962C8B-B14F-4D97-AF65-F5344CB8AC3E}">
        <p14:creationId xmlns:p14="http://schemas.microsoft.com/office/powerpoint/2010/main" val="4160999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6B50FC-0BBB-8843-A335-27C3EA4294C9}"/>
              </a:ext>
            </a:extLst>
          </p:cNvPr>
          <p:cNvSpPr>
            <a:spLocks noGrp="1"/>
          </p:cNvSpPr>
          <p:nvPr>
            <p:ph type="sldNum" sz="quarter" idx="12"/>
          </p:nvPr>
        </p:nvSpPr>
        <p:spPr/>
        <p:txBody>
          <a:bodyPr/>
          <a:lstStyle/>
          <a:p>
            <a:fld id="{3A98EE3D-8CD1-4C3F-BD1C-C98C9596463C}" type="slidenum">
              <a:rPr lang="en-US" smtClean="0"/>
              <a:t>27</a:t>
            </a:fld>
            <a:endParaRPr lang="en-US" dirty="0"/>
          </a:p>
        </p:txBody>
      </p:sp>
      <p:sp>
        <p:nvSpPr>
          <p:cNvPr id="3" name="Footer Placeholder 2">
            <a:extLst>
              <a:ext uri="{FF2B5EF4-FFF2-40B4-BE49-F238E27FC236}">
                <a16:creationId xmlns:a16="http://schemas.microsoft.com/office/drawing/2014/main" id="{A35F7F22-F269-2D13-DFFD-991E1F22BCE3}"/>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0B4EE29A-9915-AAC1-ED88-09B62D3D9C32}"/>
              </a:ext>
            </a:extLst>
          </p:cNvPr>
          <p:cNvSpPr>
            <a:spLocks noGrp="1"/>
          </p:cNvSpPr>
          <p:nvPr>
            <p:ph type="title"/>
          </p:nvPr>
        </p:nvSpPr>
        <p:spPr/>
        <p:txBody>
          <a:bodyPr>
            <a:normAutofit fontScale="90000"/>
          </a:bodyPr>
          <a:lstStyle/>
          <a:p>
            <a:pPr algn="ctr"/>
            <a:r>
              <a:rPr lang="en-US" dirty="0"/>
              <a:t>Department of justice guidance</a:t>
            </a:r>
            <a:br>
              <a:rPr lang="en-US" dirty="0"/>
            </a:br>
            <a:r>
              <a:rPr lang="en-US" dirty="0"/>
              <a:t>(</a:t>
            </a:r>
            <a:r>
              <a:rPr lang="en-US" b="1" u="sng" dirty="0"/>
              <a:t>FEDERAL EXEMPTION 4</a:t>
            </a:r>
            <a:r>
              <a:rPr lang="en-US" dirty="0"/>
              <a:t>) – Guide to determining confidentiality</a:t>
            </a:r>
          </a:p>
        </p:txBody>
      </p:sp>
      <p:sp>
        <p:nvSpPr>
          <p:cNvPr id="5" name="Content Placeholder 4">
            <a:extLst>
              <a:ext uri="{FF2B5EF4-FFF2-40B4-BE49-F238E27FC236}">
                <a16:creationId xmlns:a16="http://schemas.microsoft.com/office/drawing/2014/main" id="{178CE9DF-F47D-94D3-3D87-10F603D2D536}"/>
              </a:ext>
            </a:extLst>
          </p:cNvPr>
          <p:cNvSpPr>
            <a:spLocks noGrp="1"/>
          </p:cNvSpPr>
          <p:nvPr>
            <p:ph idx="1"/>
          </p:nvPr>
        </p:nvSpPr>
        <p:spPr>
          <a:xfrm>
            <a:off x="581192" y="2180496"/>
            <a:ext cx="11029615" cy="4127837"/>
          </a:xfrm>
        </p:spPr>
        <p:txBody>
          <a:bodyPr>
            <a:normAutofit fontScale="85000" lnSpcReduction="10000"/>
          </a:bodyPr>
          <a:lstStyle/>
          <a:p>
            <a:pPr marL="0" indent="0" algn="ctr">
              <a:lnSpc>
                <a:spcPct val="90000"/>
              </a:lnSpc>
              <a:buNone/>
            </a:pPr>
            <a:endParaRPr lang="en-US" sz="2000" dirty="0"/>
          </a:p>
          <a:p>
            <a:pPr marL="0" indent="0" algn="ctr">
              <a:lnSpc>
                <a:spcPct val="90000"/>
              </a:lnSpc>
              <a:buNone/>
            </a:pPr>
            <a:r>
              <a:rPr lang="en-US" sz="2300" dirty="0"/>
              <a:t>(3) Were there express </a:t>
            </a:r>
            <a:r>
              <a:rPr lang="en-US" sz="2300" u="sng" dirty="0"/>
              <a:t>or</a:t>
            </a:r>
            <a:r>
              <a:rPr lang="en-US" sz="2300" dirty="0"/>
              <a:t> implied indications at the time the information was submitted</a:t>
            </a:r>
          </a:p>
          <a:p>
            <a:pPr marL="0" indent="0" algn="ctr">
              <a:lnSpc>
                <a:spcPct val="90000"/>
              </a:lnSpc>
              <a:buNone/>
            </a:pPr>
            <a:r>
              <a:rPr lang="en-US" sz="2300" dirty="0"/>
              <a:t>that the government </a:t>
            </a:r>
            <a:r>
              <a:rPr lang="en-US" sz="2300" b="1" u="sng" dirty="0"/>
              <a:t>would</a:t>
            </a:r>
            <a:r>
              <a:rPr lang="en-US" sz="2300" dirty="0"/>
              <a:t> publicly disclose the information?</a:t>
            </a:r>
          </a:p>
          <a:p>
            <a:pPr marL="0" indent="0" algn="ctr">
              <a:lnSpc>
                <a:spcPct val="90000"/>
              </a:lnSpc>
              <a:buNone/>
            </a:pPr>
            <a:endParaRPr lang="en-US" sz="2300" dirty="0"/>
          </a:p>
          <a:p>
            <a:pPr marL="0" indent="0" algn="ctr">
              <a:lnSpc>
                <a:spcPct val="90000"/>
              </a:lnSpc>
              <a:buNone/>
            </a:pPr>
            <a:r>
              <a:rPr lang="en-US" sz="2300" dirty="0"/>
              <a:t>If your answer is NO, the information is “CONFIDENTIAL”. If the government is silent –</a:t>
            </a:r>
          </a:p>
          <a:p>
            <a:pPr marL="0" indent="0" algn="ctr">
              <a:lnSpc>
                <a:spcPct val="90000"/>
              </a:lnSpc>
              <a:buNone/>
            </a:pPr>
            <a:r>
              <a:rPr lang="en-US" sz="2300" dirty="0"/>
              <a:t>the submitter’s routine practice will be sufficient to determine information is “CONFIDENTIAL”</a:t>
            </a:r>
          </a:p>
          <a:p>
            <a:pPr marL="0" indent="0" algn="ctr">
              <a:lnSpc>
                <a:spcPct val="90000"/>
              </a:lnSpc>
              <a:buNone/>
            </a:pPr>
            <a:endParaRPr lang="en-US" sz="2300" dirty="0"/>
          </a:p>
          <a:p>
            <a:pPr marL="0" indent="0" algn="ctr">
              <a:lnSpc>
                <a:spcPct val="90000"/>
              </a:lnSpc>
              <a:buNone/>
            </a:pPr>
            <a:r>
              <a:rPr lang="en-US" sz="2300" dirty="0"/>
              <a:t>If your answer is YES,  and no other countervailing factors exist,</a:t>
            </a:r>
          </a:p>
          <a:p>
            <a:pPr marL="0" indent="0" algn="ctr">
              <a:lnSpc>
                <a:spcPct val="90000"/>
              </a:lnSpc>
              <a:buNone/>
            </a:pPr>
            <a:r>
              <a:rPr lang="en-US" sz="2300" dirty="0"/>
              <a:t>a submitter cannot expect the information to be “CONFIDENTIAL”.  </a:t>
            </a:r>
          </a:p>
          <a:p>
            <a:pPr marL="0" indent="0">
              <a:lnSpc>
                <a:spcPct val="90000"/>
              </a:lnSpc>
              <a:buNone/>
            </a:pPr>
            <a:endParaRPr lang="en-US" sz="2000" i="1" dirty="0"/>
          </a:p>
          <a:p>
            <a:pPr marL="0" indent="0" algn="ctr">
              <a:lnSpc>
                <a:spcPct val="90000"/>
              </a:lnSpc>
              <a:buNone/>
            </a:pPr>
            <a:r>
              <a:rPr lang="en-US" sz="2000" i="1" dirty="0"/>
              <a:t>Source: </a:t>
            </a:r>
            <a:r>
              <a:rPr lang="en-US" sz="2000" i="1" dirty="0">
                <a:hlinkClick r:id="rId2"/>
              </a:rPr>
              <a:t>www.justice.gov/oip/step-step-guide-determining-if-commercial-or-financial-information-obtained-person-condifential</a:t>
            </a:r>
            <a:endParaRPr lang="en-US" sz="2000" i="1" dirty="0"/>
          </a:p>
          <a:p>
            <a:pPr marL="0" indent="0">
              <a:lnSpc>
                <a:spcPct val="90000"/>
              </a:lnSpc>
              <a:buNone/>
            </a:pPr>
            <a:endParaRPr lang="en-US" sz="1800" i="1" dirty="0"/>
          </a:p>
          <a:p>
            <a:pPr marL="305435" indent="-305435"/>
            <a:endParaRPr lang="en-US" dirty="0"/>
          </a:p>
        </p:txBody>
      </p:sp>
    </p:spTree>
    <p:extLst>
      <p:ext uri="{BB962C8B-B14F-4D97-AF65-F5344CB8AC3E}">
        <p14:creationId xmlns:p14="http://schemas.microsoft.com/office/powerpoint/2010/main" val="2709266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09EFA127-79A5-AA10-7D2B-18DC4EADE05A}"/>
              </a:ext>
            </a:extLst>
          </p:cNvPr>
          <p:cNvSpPr>
            <a:spLocks noGrp="1"/>
          </p:cNvSpPr>
          <p:nvPr>
            <p:ph type="body" sz="half" idx="2"/>
          </p:nvPr>
        </p:nvSpPr>
        <p:spPr/>
        <p:txBody>
          <a:bodyPr/>
          <a:lstStyle/>
          <a:p>
            <a:r>
              <a:rPr lang="en-US" dirty="0"/>
              <a:t>EXEMPTION 2</a:t>
            </a:r>
          </a:p>
        </p:txBody>
      </p:sp>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p:txBody>
          <a:bodyPr/>
          <a:lstStyle/>
          <a:p>
            <a:r>
              <a:rPr lang="en-US" dirty="0"/>
              <a:t>Personal privacy</a:t>
            </a:r>
          </a:p>
        </p:txBody>
      </p:sp>
      <p:pic>
        <p:nvPicPr>
          <p:cNvPr id="15" name="Picture Placeholder 14">
            <a:extLst>
              <a:ext uri="{FF2B5EF4-FFF2-40B4-BE49-F238E27FC236}">
                <a16:creationId xmlns:a16="http://schemas.microsoft.com/office/drawing/2014/main" id="{60700499-F5C8-4234-A554-8E26834CCF11}"/>
              </a:ext>
            </a:extLst>
          </p:cNvPr>
          <p:cNvPicPr>
            <a:picLocks noGrp="1" noChangeAspect="1"/>
          </p:cNvPicPr>
          <p:nvPr>
            <p:ph type="pic" idx="1"/>
          </p:nvPr>
        </p:nvPicPr>
        <p:blipFill rotWithShape="1">
          <a:blip r:embed="rId3">
            <a:extLst>
              <a:ext uri="{837473B0-CC2E-450A-ABE3-18F120FF3D39}">
                <a1611:picAttrSrcUrl xmlns:a1611="http://schemas.microsoft.com/office/drawing/2016/11/main" r:id="rId4"/>
              </a:ext>
            </a:extLst>
          </a:blip>
          <a:srcRect l="7065" r="7065"/>
          <a:stretch/>
        </p:blipFill>
        <p:spPr/>
      </p:pic>
      <p:sp>
        <p:nvSpPr>
          <p:cNvPr id="5" name="Footer Placeholder 4">
            <a:extLst>
              <a:ext uri="{FF2B5EF4-FFF2-40B4-BE49-F238E27FC236}">
                <a16:creationId xmlns:a16="http://schemas.microsoft.com/office/drawing/2014/main" id="{8DD3FEC5-159E-43A5-9588-54A48A0C2BCE}"/>
              </a:ext>
            </a:extLst>
          </p:cNvPr>
          <p:cNvSpPr>
            <a:spLocks noGrp="1"/>
          </p:cNvSpPr>
          <p:nvPr>
            <p:ph type="ftr" sz="quarter" idx="11"/>
          </p:nvPr>
        </p:nvSpPr>
        <p:spPr/>
        <p:txBody>
          <a:bodyPr/>
          <a:lstStyle/>
          <a:p>
            <a:r>
              <a:rPr lang="en-US" dirty="0"/>
              <a:t>REDACTION &amp; COMMONLY USED FOIA EXEMPTIONS</a:t>
            </a:r>
          </a:p>
        </p:txBody>
      </p:sp>
      <p:sp>
        <p:nvSpPr>
          <p:cNvPr id="6" name="Slide Number Placeholder 5">
            <a:extLst>
              <a:ext uri="{FF2B5EF4-FFF2-40B4-BE49-F238E27FC236}">
                <a16:creationId xmlns:a16="http://schemas.microsoft.com/office/drawing/2014/main" id="{F2CF6BB9-EEA3-41F4-8032-BEDB0257613C}"/>
              </a:ext>
            </a:extLst>
          </p:cNvPr>
          <p:cNvSpPr>
            <a:spLocks noGrp="1"/>
          </p:cNvSpPr>
          <p:nvPr>
            <p:ph type="sldNum" sz="quarter" idx="12"/>
          </p:nvPr>
        </p:nvSpPr>
        <p:spPr/>
        <p:txBody>
          <a:bodyPr/>
          <a:lstStyle/>
          <a:p>
            <a:fld id="{3A98EE3D-8CD1-4C3F-BD1C-C98C9596463C}" type="slidenum">
              <a:rPr lang="en-US" smtClean="0"/>
              <a:pPr/>
              <a:t>28</a:t>
            </a:fld>
            <a:endParaRPr lang="en-US" dirty="0"/>
          </a:p>
        </p:txBody>
      </p:sp>
      <p:sp>
        <p:nvSpPr>
          <p:cNvPr id="7" name="TextBox 6">
            <a:extLst>
              <a:ext uri="{FF2B5EF4-FFF2-40B4-BE49-F238E27FC236}">
                <a16:creationId xmlns:a16="http://schemas.microsoft.com/office/drawing/2014/main" id="{C8862A77-F041-672C-DFB5-69D424493485}"/>
              </a:ext>
            </a:extLst>
          </p:cNvPr>
          <p:cNvSpPr txBox="1"/>
          <p:nvPr/>
        </p:nvSpPr>
        <p:spPr>
          <a:xfrm>
            <a:off x="5250259" y="6317913"/>
            <a:ext cx="3873187" cy="230832"/>
          </a:xfrm>
          <a:prstGeom prst="rect">
            <a:avLst/>
          </a:prstGeom>
          <a:noFill/>
        </p:spPr>
        <p:txBody>
          <a:bodyPr wrap="square" rtlCol="0">
            <a:spAutoFit/>
          </a:bodyPr>
          <a:lstStyle/>
          <a:p>
            <a:r>
              <a:rPr lang="en-US" sz="900" dirty="0">
                <a:hlinkClick r:id="rId4" tooltip="https://www.flickr.com/photos/cerillion/44731236282"/>
              </a:rPr>
              <a:t>This Photo</a:t>
            </a:r>
            <a:r>
              <a:rPr lang="en-US" sz="900" dirty="0"/>
              <a:t> by Unknown Author is licensed under </a:t>
            </a:r>
            <a:r>
              <a:rPr lang="en-US" sz="900" dirty="0">
                <a:hlinkClick r:id="rId5" tooltip="https://creativecommons.org/licenses/by/3.0/"/>
              </a:rPr>
              <a:t>CC BY</a:t>
            </a:r>
            <a:endParaRPr lang="en-US" sz="900" dirty="0"/>
          </a:p>
        </p:txBody>
      </p:sp>
    </p:spTree>
    <p:extLst>
      <p:ext uri="{BB962C8B-B14F-4D97-AF65-F5344CB8AC3E}">
        <p14:creationId xmlns:p14="http://schemas.microsoft.com/office/powerpoint/2010/main" val="1339243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Personal privacy</a:t>
            </a:r>
            <a:endParaRPr lang="ru-RU"/>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29</a:t>
            </a:fld>
            <a:endParaRPr lang="en-US" dirty="0"/>
          </a:p>
        </p:txBody>
      </p:sp>
      <p:sp>
        <p:nvSpPr>
          <p:cNvPr id="9" name="TextBox 8">
            <a:extLst>
              <a:ext uri="{FF2B5EF4-FFF2-40B4-BE49-F238E27FC236}">
                <a16:creationId xmlns:a16="http://schemas.microsoft.com/office/drawing/2014/main" id="{9CE64035-3556-3DA5-F56E-0997AB9E8215}"/>
              </a:ext>
            </a:extLst>
          </p:cNvPr>
          <p:cNvSpPr txBox="1"/>
          <p:nvPr/>
        </p:nvSpPr>
        <p:spPr>
          <a:xfrm>
            <a:off x="3048000" y="2761080"/>
            <a:ext cx="6096000" cy="2668423"/>
          </a:xfrm>
          <a:prstGeom prst="rect">
            <a:avLst/>
          </a:prstGeom>
          <a:noFill/>
        </p:spPr>
        <p:txBody>
          <a:bodyPr wrap="square">
            <a:spAutoFit/>
          </a:bodyPr>
          <a:lstStyle/>
          <a:p>
            <a:pPr marL="0" indent="0" algn="ctr">
              <a:lnSpc>
                <a:spcPct val="90000"/>
              </a:lnSpc>
              <a:buNone/>
            </a:pPr>
            <a:endParaRPr lang="en-US" sz="1800" dirty="0"/>
          </a:p>
          <a:p>
            <a:pPr marL="0" indent="0" algn="ctr">
              <a:lnSpc>
                <a:spcPct val="90000"/>
              </a:lnSpc>
              <a:buNone/>
            </a:pPr>
            <a:r>
              <a:rPr lang="en-US" sz="2800" dirty="0"/>
              <a:t>Exemption 2 – </a:t>
            </a:r>
            <a:r>
              <a:rPr lang="en-US" sz="2800" b="0" i="0" dirty="0">
                <a:solidFill>
                  <a:srgbClr val="000000"/>
                </a:solidFill>
                <a:effectLst/>
              </a:rPr>
              <a:t>Information of a personal nature where the public disclosure thereof would constitute a clearly unwarranted invasion of personal privacy.</a:t>
            </a:r>
          </a:p>
          <a:p>
            <a:pPr marL="0" indent="0" algn="ctr">
              <a:lnSpc>
                <a:spcPct val="90000"/>
              </a:lnSpc>
              <a:buNone/>
            </a:pPr>
            <a:r>
              <a:rPr lang="en-US" sz="2800" b="0" dirty="0">
                <a:solidFill>
                  <a:srgbClr val="2D2D2D"/>
                </a:solidFill>
                <a:effectLst/>
              </a:rPr>
              <a:t>D.C. Official Code § 2-534(a)(2). </a:t>
            </a:r>
            <a:r>
              <a:rPr lang="en-US" sz="2800" b="0" dirty="0">
                <a:solidFill>
                  <a:srgbClr val="000000"/>
                </a:solidFill>
                <a:effectLst/>
              </a:rPr>
              <a:t> </a:t>
            </a:r>
          </a:p>
        </p:txBody>
      </p:sp>
    </p:spTree>
    <p:extLst>
      <p:ext uri="{BB962C8B-B14F-4D97-AF65-F5344CB8AC3E}">
        <p14:creationId xmlns:p14="http://schemas.microsoft.com/office/powerpoint/2010/main" val="273661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2B8B63-820C-4F4B-9D8C-FA49920100AA}"/>
              </a:ext>
            </a:extLst>
          </p:cNvPr>
          <p:cNvSpPr>
            <a:spLocks noGrp="1"/>
          </p:cNvSpPr>
          <p:nvPr>
            <p:ph type="title"/>
          </p:nvPr>
        </p:nvSpPr>
        <p:spPr/>
        <p:txBody>
          <a:bodyPr/>
          <a:lstStyle/>
          <a:p>
            <a:r>
              <a:rPr lang="en-US" b="1" dirty="0"/>
              <a:t>QUESTIONS &amp; ANSWERS</a:t>
            </a:r>
          </a:p>
        </p:txBody>
      </p:sp>
      <p:pic>
        <p:nvPicPr>
          <p:cNvPr id="12" name="Picture Placeholder 11">
            <a:extLst>
              <a:ext uri="{FF2B5EF4-FFF2-40B4-BE49-F238E27FC236}">
                <a16:creationId xmlns:a16="http://schemas.microsoft.com/office/drawing/2014/main" id="{29E16458-0C9B-4162-8A08-7C0E3BE746CB}"/>
              </a:ext>
            </a:extLst>
          </p:cNvPr>
          <p:cNvPicPr>
            <a:picLocks noGrp="1" noChangeAspect="1"/>
          </p:cNvPicPr>
          <p:nvPr>
            <p:ph type="pic" idx="1"/>
          </p:nvPr>
        </p:nvPicPr>
        <p:blipFill>
          <a:blip r:embed="rId3">
            <a:extLst>
              <a:ext uri="{837473B0-CC2E-450A-ABE3-18F120FF3D39}">
                <a1611:picAttrSrcUrl xmlns:a1611="http://schemas.microsoft.com/office/drawing/2016/11/main" r:id="rId4"/>
              </a:ext>
            </a:extLst>
          </a:blip>
          <a:srcRect/>
          <a:stretch/>
        </p:blipFill>
        <p:spPr>
          <a:xfrm>
            <a:off x="425003" y="601351"/>
            <a:ext cx="11314090" cy="3554000"/>
          </a:xfrm>
        </p:spPr>
      </p:pic>
      <p:sp>
        <p:nvSpPr>
          <p:cNvPr id="6" name="Text Placeholder 5">
            <a:extLst>
              <a:ext uri="{FF2B5EF4-FFF2-40B4-BE49-F238E27FC236}">
                <a16:creationId xmlns:a16="http://schemas.microsoft.com/office/drawing/2014/main" id="{EA58F096-46A3-4EB4-950C-04CC7361A037}"/>
              </a:ext>
            </a:extLst>
          </p:cNvPr>
          <p:cNvSpPr>
            <a:spLocks noGrp="1"/>
          </p:cNvSpPr>
          <p:nvPr>
            <p:ph type="body" sz="half" idx="2"/>
          </p:nvPr>
        </p:nvSpPr>
        <p:spPr>
          <a:xfrm>
            <a:off x="581192" y="5383415"/>
            <a:ext cx="11029617" cy="598671"/>
          </a:xfrm>
        </p:spPr>
        <p:txBody>
          <a:bodyPr>
            <a:noAutofit/>
          </a:bodyPr>
          <a:lstStyle/>
          <a:p>
            <a:pPr algn="ctr">
              <a:spcBef>
                <a:spcPts val="0"/>
              </a:spcBef>
              <a:spcAft>
                <a:spcPts val="0"/>
              </a:spcAft>
            </a:pPr>
            <a:r>
              <a:rPr lang="en-US" sz="2400" b="1" dirty="0"/>
              <a:t>During and after the presentation, if you have questions</a:t>
            </a:r>
          </a:p>
          <a:p>
            <a:pPr algn="ctr">
              <a:spcBef>
                <a:spcPts val="0"/>
              </a:spcBef>
              <a:spcAft>
                <a:spcPts val="0"/>
              </a:spcAft>
            </a:pPr>
            <a:r>
              <a:rPr lang="en-US" sz="2400" b="1" dirty="0"/>
              <a:t>raise your hand in Teams or put it in the Chat.</a:t>
            </a:r>
          </a:p>
        </p:txBody>
      </p:sp>
      <p:sp>
        <p:nvSpPr>
          <p:cNvPr id="3" name="Footer Placeholder 2">
            <a:extLst>
              <a:ext uri="{FF2B5EF4-FFF2-40B4-BE49-F238E27FC236}">
                <a16:creationId xmlns:a16="http://schemas.microsoft.com/office/drawing/2014/main" id="{DE56713B-0B38-4782-9999-9C937C747C67}"/>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7F2BD5CD-FE0A-435A-88F4-C85979451FBF}"/>
              </a:ext>
            </a:extLst>
          </p:cNvPr>
          <p:cNvSpPr>
            <a:spLocks noGrp="1"/>
          </p:cNvSpPr>
          <p:nvPr>
            <p:ph type="sldNum" sz="quarter" idx="12"/>
          </p:nvPr>
        </p:nvSpPr>
        <p:spPr/>
        <p:txBody>
          <a:bodyPr/>
          <a:lstStyle/>
          <a:p>
            <a:fld id="{F603CDE5-C1D8-4EDD-870F-A498BAFA520F}" type="slidenum">
              <a:rPr lang="en-US" smtClean="0"/>
              <a:t>3</a:t>
            </a:fld>
            <a:endParaRPr lang="en-US" dirty="0"/>
          </a:p>
        </p:txBody>
      </p:sp>
      <p:sp>
        <p:nvSpPr>
          <p:cNvPr id="5" name="TextBox 4">
            <a:extLst>
              <a:ext uri="{FF2B5EF4-FFF2-40B4-BE49-F238E27FC236}">
                <a16:creationId xmlns:a16="http://schemas.microsoft.com/office/drawing/2014/main" id="{D73E31B0-6448-BF95-570B-1E2A5A57EBCE}"/>
              </a:ext>
            </a:extLst>
          </p:cNvPr>
          <p:cNvSpPr txBox="1"/>
          <p:nvPr/>
        </p:nvSpPr>
        <p:spPr>
          <a:xfrm>
            <a:off x="3390585" y="4155351"/>
            <a:ext cx="5405323" cy="230832"/>
          </a:xfrm>
          <a:prstGeom prst="rect">
            <a:avLst/>
          </a:prstGeom>
          <a:noFill/>
        </p:spPr>
        <p:txBody>
          <a:bodyPr wrap="square" rtlCol="0">
            <a:spAutoFit/>
          </a:bodyPr>
          <a:lstStyle/>
          <a:p>
            <a:r>
              <a:rPr lang="en-US" sz="900" dirty="0">
                <a:hlinkClick r:id="rId4" tooltip="https://www.picpedia.org/chalkboard/q/questions.html"/>
              </a:rPr>
              <a:t>This Photo</a:t>
            </a:r>
            <a:r>
              <a:rPr lang="en-US" sz="900" dirty="0"/>
              <a:t> by Unknown Author is licensed under </a:t>
            </a:r>
            <a:r>
              <a:rPr lang="en-US" sz="900" dirty="0">
                <a:hlinkClick r:id="rId5" tooltip="https://creativecommons.org/licenses/by-sa/3.0/"/>
              </a:rPr>
              <a:t>CC BY-SA</a:t>
            </a:r>
            <a:endParaRPr lang="en-US" sz="900" dirty="0"/>
          </a:p>
        </p:txBody>
      </p:sp>
    </p:spTree>
    <p:extLst>
      <p:ext uri="{BB962C8B-B14F-4D97-AF65-F5344CB8AC3E}">
        <p14:creationId xmlns:p14="http://schemas.microsoft.com/office/powerpoint/2010/main" val="1348650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Personal privacy – CASE EXAMPLES</a:t>
            </a:r>
            <a:endParaRPr lang="ru-RU"/>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30</a:t>
            </a:fld>
            <a:endParaRPr lang="en-US" dirty="0"/>
          </a:p>
        </p:txBody>
      </p:sp>
      <p:sp>
        <p:nvSpPr>
          <p:cNvPr id="9" name="TextBox 8">
            <a:extLst>
              <a:ext uri="{FF2B5EF4-FFF2-40B4-BE49-F238E27FC236}">
                <a16:creationId xmlns:a16="http://schemas.microsoft.com/office/drawing/2014/main" id="{9CE64035-3556-3DA5-F56E-0997AB9E8215}"/>
              </a:ext>
            </a:extLst>
          </p:cNvPr>
          <p:cNvSpPr txBox="1"/>
          <p:nvPr/>
        </p:nvSpPr>
        <p:spPr>
          <a:xfrm>
            <a:off x="690996" y="2181624"/>
            <a:ext cx="10856991" cy="4219617"/>
          </a:xfrm>
          <a:prstGeom prst="rect">
            <a:avLst/>
          </a:prstGeom>
          <a:noFill/>
        </p:spPr>
        <p:txBody>
          <a:bodyPr wrap="square">
            <a:spAutoFit/>
          </a:bodyPr>
          <a:lstStyle/>
          <a:p>
            <a:pPr marL="0" indent="0" algn="ctr">
              <a:lnSpc>
                <a:spcPct val="90000"/>
              </a:lnSpc>
              <a:buNone/>
            </a:pPr>
            <a:endParaRPr lang="en-US" sz="1800" dirty="0"/>
          </a:p>
          <a:p>
            <a:pPr marL="0" indent="0" algn="ctr">
              <a:lnSpc>
                <a:spcPct val="90000"/>
              </a:lnSpc>
              <a:buNone/>
            </a:pPr>
            <a:r>
              <a:rPr lang="en-US" sz="2800" b="0" i="0" dirty="0">
                <a:solidFill>
                  <a:srgbClr val="2D2D2D"/>
                </a:solidFill>
                <a:effectLst/>
                <a:latin typeface="georgia" panose="02040502050405020303" pitchFamily="18" charset="0"/>
              </a:rPr>
              <a:t> </a:t>
            </a:r>
            <a:r>
              <a:rPr lang="en-US" sz="2800" b="0" i="0" dirty="0">
                <a:solidFill>
                  <a:srgbClr val="2D2D2D"/>
                </a:solidFill>
                <a:effectLst/>
              </a:rPr>
              <a:t>D.C. FOIA exempts the release of presentence reports, academic records, mental health assessments and other records pertaining to prison inmates' applications for minimum sentence reductions. </a:t>
            </a:r>
            <a:r>
              <a:rPr lang="en-US" sz="2800" b="0" i="1" dirty="0">
                <a:solidFill>
                  <a:srgbClr val="2D2D2D"/>
                </a:solidFill>
                <a:effectLst/>
              </a:rPr>
              <a:t>See Hines v. Bd. of Parole</a:t>
            </a:r>
            <a:r>
              <a:rPr lang="en-US" sz="2800" b="0" i="0" dirty="0">
                <a:solidFill>
                  <a:srgbClr val="2D2D2D"/>
                </a:solidFill>
                <a:effectLst/>
              </a:rPr>
              <a:t>, 567 A.2d 909, 913 (D.C. 1989).</a:t>
            </a:r>
          </a:p>
          <a:p>
            <a:pPr marL="0" indent="0" algn="ctr">
              <a:lnSpc>
                <a:spcPct val="90000"/>
              </a:lnSpc>
              <a:buNone/>
            </a:pPr>
            <a:endParaRPr lang="en-US" sz="2800" dirty="0">
              <a:solidFill>
                <a:srgbClr val="2D2D2D"/>
              </a:solidFill>
            </a:endParaRPr>
          </a:p>
          <a:p>
            <a:pPr marL="0" indent="0" algn="ctr">
              <a:lnSpc>
                <a:spcPct val="90000"/>
              </a:lnSpc>
              <a:buNone/>
            </a:pPr>
            <a:r>
              <a:rPr lang="en-US" sz="2800" b="0" i="0" dirty="0">
                <a:solidFill>
                  <a:srgbClr val="2D2D2D"/>
                </a:solidFill>
                <a:effectLst/>
              </a:rPr>
              <a:t> D.C. FOIA exempts personal information of public employees, unless the requestor shows that "the withheld information will shed light on an agency's performance of its statutory duties or otherwise let citizens know what the government is up to." </a:t>
            </a:r>
            <a:r>
              <a:rPr lang="en-US" sz="2800" b="0" i="1" dirty="0">
                <a:solidFill>
                  <a:srgbClr val="2D2D2D"/>
                </a:solidFill>
                <a:effectLst/>
              </a:rPr>
              <a:t>Fraternal Order of Police v. District of Columbia</a:t>
            </a:r>
            <a:r>
              <a:rPr lang="en-US" sz="2800" b="0" i="0" dirty="0">
                <a:solidFill>
                  <a:srgbClr val="2D2D2D"/>
                </a:solidFill>
                <a:effectLst/>
              </a:rPr>
              <a:t>, 124 A.3d 69, 77 (D.C. 2015) (internal quotation marks omitted). </a:t>
            </a:r>
          </a:p>
        </p:txBody>
      </p:sp>
    </p:spTree>
    <p:extLst>
      <p:ext uri="{BB962C8B-B14F-4D97-AF65-F5344CB8AC3E}">
        <p14:creationId xmlns:p14="http://schemas.microsoft.com/office/powerpoint/2010/main" val="3713625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Personal privacy – FEDERAL </a:t>
            </a:r>
            <a:r>
              <a:rPr lang="en-US" cap="small" dirty="0"/>
              <a:t>VS</a:t>
            </a:r>
            <a:r>
              <a:rPr lang="en-US" dirty="0"/>
              <a:t>. D.C.</a:t>
            </a:r>
            <a:endParaRPr lang="ru-RU"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31</a:t>
            </a:fld>
            <a:endParaRPr lang="en-US" dirty="0"/>
          </a:p>
        </p:txBody>
      </p:sp>
      <p:sp>
        <p:nvSpPr>
          <p:cNvPr id="9" name="TextBox 8">
            <a:extLst>
              <a:ext uri="{FF2B5EF4-FFF2-40B4-BE49-F238E27FC236}">
                <a16:creationId xmlns:a16="http://schemas.microsoft.com/office/drawing/2014/main" id="{9CE64035-3556-3DA5-F56E-0997AB9E8215}"/>
              </a:ext>
            </a:extLst>
          </p:cNvPr>
          <p:cNvSpPr txBox="1"/>
          <p:nvPr/>
        </p:nvSpPr>
        <p:spPr>
          <a:xfrm>
            <a:off x="1065068" y="2761080"/>
            <a:ext cx="10209068" cy="3056221"/>
          </a:xfrm>
          <a:prstGeom prst="rect">
            <a:avLst/>
          </a:prstGeom>
          <a:noFill/>
        </p:spPr>
        <p:txBody>
          <a:bodyPr wrap="square">
            <a:spAutoFit/>
          </a:bodyPr>
          <a:lstStyle/>
          <a:p>
            <a:pPr marL="0" indent="0" algn="ctr">
              <a:lnSpc>
                <a:spcPct val="90000"/>
              </a:lnSpc>
              <a:buNone/>
            </a:pPr>
            <a:endParaRPr lang="en-US" sz="1800" dirty="0"/>
          </a:p>
          <a:p>
            <a:pPr marL="0" indent="0" algn="ctr">
              <a:lnSpc>
                <a:spcPct val="90000"/>
              </a:lnSpc>
              <a:buNone/>
            </a:pPr>
            <a:r>
              <a:rPr lang="en-US" sz="2800" dirty="0"/>
              <a:t>D.C. FOIA’s privacy exemption is broader than that of federal law. Unlike the language of the federal statute, which limits its comparable exemption to personnel, medical and similar files, the disclosure of which would constitute a clearly unwarranted invasion of personal privacy, see 5 U.S.C.A. § 552(b)(6), D.C. FOIA exempts all information of a personal nature the disclosure of which would constitute a clearly unwarranted invasion of privacy. </a:t>
            </a:r>
          </a:p>
        </p:txBody>
      </p:sp>
    </p:spTree>
    <p:extLst>
      <p:ext uri="{BB962C8B-B14F-4D97-AF65-F5344CB8AC3E}">
        <p14:creationId xmlns:p14="http://schemas.microsoft.com/office/powerpoint/2010/main" val="2474546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232"/>
        <p:cNvGrpSpPr/>
        <p:nvPr/>
      </p:nvGrpSpPr>
      <p:grpSpPr>
        <a:xfrm>
          <a:off x="0" y="0"/>
          <a:ext cx="0" cy="0"/>
          <a:chOff x="0" y="0"/>
          <a:chExt cx="0" cy="0"/>
        </a:xfrm>
      </p:grpSpPr>
      <p:sp>
        <p:nvSpPr>
          <p:cNvPr id="2233" name="Google Shape;2233;p74"/>
          <p:cNvSpPr/>
          <p:nvPr/>
        </p:nvSpPr>
        <p:spPr>
          <a:xfrm>
            <a:off x="2364583" y="0"/>
            <a:ext cx="9144000" cy="6858000"/>
          </a:xfrm>
          <a:prstGeom prst="rect">
            <a:avLst/>
          </a:prstGeom>
          <a:solidFill>
            <a:schemeClr val="accent1"/>
          </a:solidFill>
          <a:ln>
            <a:noFill/>
          </a:ln>
        </p:spPr>
        <p:txBody>
          <a:bodyPr spcFirstLastPara="1" wrap="square" lIns="91425" tIns="45700" rIns="91425" bIns="45700" anchor="ctr" anchorCtr="0">
            <a:noAutofit/>
          </a:bodyPr>
          <a:lstStyle/>
          <a:p>
            <a:pPr algn="ctr"/>
            <a:endParaRPr dirty="0">
              <a:solidFill>
                <a:schemeClr val="lt1"/>
              </a:solidFill>
              <a:latin typeface="Rockwell"/>
              <a:ea typeface="Rockwell"/>
              <a:cs typeface="Rockwell"/>
              <a:sym typeface="Rockwell"/>
            </a:endParaRPr>
          </a:p>
        </p:txBody>
      </p:sp>
      <p:grpSp>
        <p:nvGrpSpPr>
          <p:cNvPr id="2234" name="Google Shape;2234;p74"/>
          <p:cNvGrpSpPr/>
          <p:nvPr/>
        </p:nvGrpSpPr>
        <p:grpSpPr>
          <a:xfrm>
            <a:off x="1210867" y="0"/>
            <a:ext cx="9438087" cy="6853238"/>
            <a:chOff x="-417513" y="0"/>
            <a:chExt cx="12584114" cy="6853238"/>
          </a:xfrm>
        </p:grpSpPr>
        <p:sp>
          <p:nvSpPr>
            <p:cNvPr id="2235" name="Google Shape;2235;p74"/>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45700" rIns="91425" bIns="45700" anchor="t" anchorCtr="0">
              <a:noAutofit/>
            </a:bodyPr>
            <a:lstStyle/>
            <a:p>
              <a:endParaRPr dirty="0">
                <a:solidFill>
                  <a:schemeClr val="dk1"/>
                </a:solidFill>
                <a:latin typeface="Rockwell"/>
                <a:ea typeface="Rockwell"/>
                <a:cs typeface="Rockwell"/>
                <a:sym typeface="Rockwell"/>
              </a:endParaRPr>
            </a:p>
          </p:txBody>
        </p:sp>
        <p:sp>
          <p:nvSpPr>
            <p:cNvPr id="2236" name="Google Shape;2236;p74"/>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37" name="Google Shape;2237;p74"/>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38" name="Google Shape;2238;p74"/>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lt1">
                  <a:alpha val="34901"/>
                </a:schemeClr>
              </a:solidFill>
              <a:prstDash val="dash"/>
              <a:miter lim="800000"/>
              <a:headEnd type="none" w="sm" len="sm"/>
              <a:tailEnd type="none" w="sm" len="sm"/>
            </a:ln>
          </p:spPr>
          <p:txBody>
            <a:bodyPr spcFirstLastPara="1" wrap="square" lIns="91425" tIns="91425" rIns="91425" bIns="91425" anchor="ctr" anchorCtr="0">
              <a:noAutofit/>
            </a:bodyPr>
            <a:lstStyle/>
            <a:p>
              <a:endParaRPr dirty="0"/>
            </a:p>
          </p:txBody>
        </p:sp>
        <p:sp>
          <p:nvSpPr>
            <p:cNvPr id="2239" name="Google Shape;2239;p74"/>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lt1">
                  <a:alpha val="34901"/>
                </a:schemeClr>
              </a:solidFill>
              <a:prstDash val="dash"/>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0" name="Google Shape;2240;p74"/>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lt1">
                  <a:alpha val="34901"/>
                </a:schemeClr>
              </a:solidFill>
              <a:prstDash val="dash"/>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1" name="Google Shape;2241;p74"/>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2" name="Google Shape;2242;p74"/>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3" name="Google Shape;2243;p74"/>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4" name="Google Shape;2244;p74"/>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5" name="Google Shape;2245;p74"/>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6" name="Google Shape;2246;p74"/>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7" name="Google Shape;2247;p74"/>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8" name="Google Shape;2248;p74"/>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49" name="Google Shape;2249;p74"/>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0" name="Google Shape;2250;p74"/>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lt1">
                  <a:alpha val="34901"/>
                </a:schemeClr>
              </a:solidFill>
              <a:prstDash val="dashDot"/>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1" name="Google Shape;2251;p74"/>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lt1">
                  <a:alpha val="34901"/>
                </a:schemeClr>
              </a:solidFill>
              <a:prstDash val="lgDash"/>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2" name="Google Shape;2252;p74"/>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3" name="Google Shape;2253;p74"/>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4" name="Google Shape;2254;p74"/>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sp>
          <p:nvSpPr>
            <p:cNvPr id="2255" name="Google Shape;2255;p74"/>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lt1">
                  <a:alpha val="34901"/>
                </a:schemeClr>
              </a:solidFill>
              <a:prstDash val="solid"/>
              <a:miter lim="800000"/>
              <a:headEnd type="none" w="sm" len="sm"/>
              <a:tailEnd type="none" w="sm" len="sm"/>
            </a:ln>
          </p:spPr>
          <p:txBody>
            <a:bodyPr spcFirstLastPara="1" wrap="square" lIns="91425" tIns="91425" rIns="91425" bIns="91425" anchor="ctr" anchorCtr="0">
              <a:noAutofit/>
            </a:bodyPr>
            <a:lstStyle/>
            <a:p>
              <a:endParaRPr dirty="0"/>
            </a:p>
          </p:txBody>
        </p:sp>
      </p:grpSp>
      <p:sp>
        <p:nvSpPr>
          <p:cNvPr id="2256" name="Google Shape;2256;p74"/>
          <p:cNvSpPr/>
          <p:nvPr/>
        </p:nvSpPr>
        <p:spPr>
          <a:xfrm>
            <a:off x="1887143" y="638176"/>
            <a:ext cx="9835669" cy="5150198"/>
          </a:xfrm>
          <a:prstGeom prst="rect">
            <a:avLst/>
          </a:prstGeom>
          <a:solidFill>
            <a:schemeClr val="lt1"/>
          </a:solidFill>
          <a:ln>
            <a:noFill/>
          </a:ln>
        </p:spPr>
        <p:txBody>
          <a:bodyPr spcFirstLastPara="1" wrap="square" lIns="91425" tIns="45700" rIns="91425" bIns="45700" anchor="ctr" anchorCtr="0">
            <a:noAutofit/>
          </a:bodyPr>
          <a:lstStyle/>
          <a:p>
            <a:pPr algn="ctr"/>
            <a:endParaRPr dirty="0">
              <a:solidFill>
                <a:schemeClr val="lt1"/>
              </a:solidFill>
              <a:latin typeface="Rockwell"/>
              <a:ea typeface="Rockwell"/>
              <a:cs typeface="Rockwell"/>
              <a:sym typeface="Rockwell"/>
            </a:endParaRPr>
          </a:p>
        </p:txBody>
      </p:sp>
      <p:sp>
        <p:nvSpPr>
          <p:cNvPr id="2257" name="Google Shape;2257;p74"/>
          <p:cNvSpPr txBox="1">
            <a:spLocks noGrp="1"/>
          </p:cNvSpPr>
          <p:nvPr>
            <p:ph type="title"/>
          </p:nvPr>
        </p:nvSpPr>
        <p:spPr>
          <a:xfrm>
            <a:off x="1614571" y="1767154"/>
            <a:ext cx="2542784" cy="3364243"/>
          </a:xfrm>
          <a:prstGeom prst="rect">
            <a:avLst/>
          </a:prstGeom>
          <a:noFill/>
          <a:ln>
            <a:noFill/>
          </a:ln>
        </p:spPr>
        <p:txBody>
          <a:bodyPr spcFirstLastPara="1" vert="horz" wrap="square" lIns="228600" tIns="228600" rIns="228600" bIns="228600" rtlCol="0" anchor="ctr" anchorCtr="0">
            <a:normAutofit/>
          </a:bodyPr>
          <a:lstStyle/>
          <a:p>
            <a:pPr algn="r">
              <a:buClr>
                <a:schemeClr val="dk1"/>
              </a:buClr>
              <a:buSzPts val="3800"/>
            </a:pPr>
            <a:r>
              <a:rPr lang="en-US" dirty="0">
                <a:solidFill>
                  <a:schemeClr val="dk1"/>
                </a:solidFill>
              </a:rPr>
              <a:t>Personal Privacy Exception Balancing Test</a:t>
            </a:r>
            <a:endParaRPr dirty="0"/>
          </a:p>
        </p:txBody>
      </p:sp>
      <p:cxnSp>
        <p:nvCxnSpPr>
          <p:cNvPr id="2258" name="Google Shape;2258;p74"/>
          <p:cNvCxnSpPr/>
          <p:nvPr/>
        </p:nvCxnSpPr>
        <p:spPr>
          <a:xfrm>
            <a:off x="4050509" y="1200150"/>
            <a:ext cx="0" cy="3543972"/>
          </a:xfrm>
          <a:prstGeom prst="straightConnector1">
            <a:avLst/>
          </a:prstGeom>
          <a:noFill/>
          <a:ln w="12700" cap="flat" cmpd="sng">
            <a:solidFill>
              <a:srgbClr val="EC1901"/>
            </a:solidFill>
            <a:prstDash val="solid"/>
            <a:round/>
            <a:headEnd type="none" w="sm" len="sm"/>
            <a:tailEnd type="none" w="sm" len="sm"/>
          </a:ln>
        </p:spPr>
      </p:cxnSp>
      <p:sp>
        <p:nvSpPr>
          <p:cNvPr id="2259" name="Google Shape;2259;p74"/>
          <p:cNvSpPr txBox="1">
            <a:spLocks noGrp="1"/>
          </p:cNvSpPr>
          <p:nvPr>
            <p:ph type="body" idx="1"/>
          </p:nvPr>
        </p:nvSpPr>
        <p:spPr>
          <a:xfrm>
            <a:off x="4353810" y="960120"/>
            <a:ext cx="7235438" cy="4828254"/>
          </a:xfrm>
          <a:prstGeom prst="rect">
            <a:avLst/>
          </a:prstGeom>
          <a:noFill/>
          <a:ln>
            <a:noFill/>
          </a:ln>
        </p:spPr>
        <p:txBody>
          <a:bodyPr spcFirstLastPara="1" vert="horz" wrap="square" lIns="91425" tIns="45700" rIns="91425" bIns="45700" rtlCol="0" anchor="ctr" anchorCtr="0">
            <a:noAutofit/>
          </a:bodyPr>
          <a:lstStyle/>
          <a:p>
            <a:pPr marL="0" indent="0">
              <a:spcBef>
                <a:spcPts val="0"/>
              </a:spcBef>
              <a:buSzPts val="1760"/>
              <a:buNone/>
            </a:pPr>
            <a:r>
              <a:rPr lang="en-US" sz="2000" dirty="0"/>
              <a:t>When determining whether the exemption for personal privacy would apply to the requested records, both D.C. FOIA and federal FOIA apply the standard set forth in </a:t>
            </a:r>
            <a:r>
              <a:rPr lang="en-US" sz="2000" i="1" dirty="0"/>
              <a:t>Department of Justice v. Reporters Comm. for Freedom of Press</a:t>
            </a:r>
            <a:r>
              <a:rPr lang="en-US" sz="2000" dirty="0"/>
              <a:t>, which requires that the government balance the individual’s privacy interests against the public interest in disclosure.  A FOIA Officer must perform the balancing test under this exemption: the individual's privacy interest in the material at issue must be balanced against the public interest in disclosing it, </a:t>
            </a:r>
            <a:r>
              <a:rPr lang="en-US" sz="2000" u="sng" dirty="0"/>
              <a:t>and</a:t>
            </a:r>
            <a:r>
              <a:rPr lang="en-US" sz="2000" dirty="0"/>
              <a:t> this public interest must serve the "core purpose of shedding light on an agency's performance of its statutory duties." </a:t>
            </a:r>
          </a:p>
          <a:p>
            <a:pPr marL="0" indent="0" algn="r">
              <a:spcBef>
                <a:spcPts val="0"/>
              </a:spcBef>
              <a:buSzPts val="1760"/>
              <a:buNone/>
            </a:pPr>
            <a:r>
              <a:rPr lang="en-US" b="1" i="1" dirty="0"/>
              <a:t>Department of Justice v. Reporters Comm. for Freedom of Press</a:t>
            </a:r>
            <a:r>
              <a:rPr lang="en-US" b="1" dirty="0"/>
              <a:t>,</a:t>
            </a:r>
          </a:p>
          <a:p>
            <a:pPr marL="0" indent="0" algn="r">
              <a:spcBef>
                <a:spcPts val="0"/>
              </a:spcBef>
              <a:buSzPts val="1760"/>
              <a:buNone/>
            </a:pPr>
            <a:r>
              <a:rPr lang="en-US" b="1" dirty="0"/>
              <a:t>489 U. S. 749, 772, 109 S. Ct. 1468, 103 L. Ed. 2d 774 (1989)</a:t>
            </a:r>
          </a:p>
        </p:txBody>
      </p:sp>
      <p:sp>
        <p:nvSpPr>
          <p:cNvPr id="2260" name="Google Shape;2260;p74"/>
          <p:cNvSpPr txBox="1">
            <a:spLocks noGrp="1"/>
          </p:cNvSpPr>
          <p:nvPr>
            <p:ph type="sldNum" idx="12"/>
          </p:nvPr>
        </p:nvSpPr>
        <p:spPr>
          <a:xfrm>
            <a:off x="9332976" y="320040"/>
            <a:ext cx="685800" cy="320040"/>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pPr/>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0B6E68-BED6-BA77-284A-95935C6EC265}"/>
              </a:ext>
            </a:extLst>
          </p:cNvPr>
          <p:cNvSpPr>
            <a:spLocks noGrp="1"/>
          </p:cNvSpPr>
          <p:nvPr>
            <p:ph type="sldNum" sz="quarter" idx="12"/>
          </p:nvPr>
        </p:nvSpPr>
        <p:spPr/>
        <p:txBody>
          <a:bodyPr/>
          <a:lstStyle/>
          <a:p>
            <a:fld id="{3A98EE3D-8CD1-4C3F-BD1C-C98C9596463C}" type="slidenum">
              <a:rPr lang="en-US" smtClean="0"/>
              <a:t>33</a:t>
            </a:fld>
            <a:endParaRPr lang="en-US" dirty="0"/>
          </a:p>
        </p:txBody>
      </p:sp>
      <p:sp>
        <p:nvSpPr>
          <p:cNvPr id="3" name="Footer Placeholder 2">
            <a:extLst>
              <a:ext uri="{FF2B5EF4-FFF2-40B4-BE49-F238E27FC236}">
                <a16:creationId xmlns:a16="http://schemas.microsoft.com/office/drawing/2014/main" id="{96171EC7-33B0-2EE7-08C4-240178D591BC}"/>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C8A56F4A-A08D-7184-193D-3BD8A42CAE3E}"/>
              </a:ext>
            </a:extLst>
          </p:cNvPr>
          <p:cNvSpPr>
            <a:spLocks noGrp="1"/>
          </p:cNvSpPr>
          <p:nvPr>
            <p:ph type="title"/>
          </p:nvPr>
        </p:nvSpPr>
        <p:spPr>
          <a:xfrm>
            <a:off x="581192" y="1005840"/>
            <a:ext cx="11029616" cy="527236"/>
          </a:xfrm>
        </p:spPr>
        <p:txBody>
          <a:bodyPr/>
          <a:lstStyle/>
          <a:p>
            <a:r>
              <a:rPr lang="en-US" dirty="0"/>
              <a:t>           D.C. OOG ADVISORY OPINION</a:t>
            </a:r>
            <a:r>
              <a:rPr lang="en-US" b="1" dirty="0"/>
              <a:t> #OOG-002.10.18.21_AO</a:t>
            </a:r>
          </a:p>
        </p:txBody>
      </p:sp>
      <p:sp>
        <p:nvSpPr>
          <p:cNvPr id="5" name="Content Placeholder 4">
            <a:extLst>
              <a:ext uri="{FF2B5EF4-FFF2-40B4-BE49-F238E27FC236}">
                <a16:creationId xmlns:a16="http://schemas.microsoft.com/office/drawing/2014/main" id="{F9896CB8-1AA4-539F-9C14-43233AA44359}"/>
              </a:ext>
            </a:extLst>
          </p:cNvPr>
          <p:cNvSpPr>
            <a:spLocks noGrp="1"/>
          </p:cNvSpPr>
          <p:nvPr>
            <p:ph idx="1"/>
          </p:nvPr>
        </p:nvSpPr>
        <p:spPr>
          <a:xfrm>
            <a:off x="581192" y="2180496"/>
            <a:ext cx="11029615" cy="4243418"/>
          </a:xfrm>
        </p:spPr>
        <p:txBody>
          <a:bodyPr>
            <a:normAutofit/>
          </a:bodyPr>
          <a:lstStyle/>
          <a:p>
            <a:r>
              <a:rPr lang="en-US" sz="2000" dirty="0"/>
              <a:t>The initial question is whether there is a more than </a:t>
            </a:r>
            <a:r>
              <a:rPr lang="en-US" sz="2000" i="1" dirty="0"/>
              <a:t>de minimis </a:t>
            </a:r>
            <a:r>
              <a:rPr lang="en-US" sz="2000" dirty="0"/>
              <a:t>privacy interest in the records that are the subject of the FOIA request. </a:t>
            </a:r>
          </a:p>
          <a:p>
            <a:r>
              <a:rPr lang="en-US" sz="2000" dirty="0"/>
              <a:t>Absent a more than </a:t>
            </a:r>
            <a:r>
              <a:rPr lang="en-US" sz="2000" i="1" dirty="0"/>
              <a:t>de minimis </a:t>
            </a:r>
            <a:r>
              <a:rPr lang="en-US" sz="2000" dirty="0"/>
              <a:t>privacy interest, the underlying principles of FOIA would require disclosure of the records.</a:t>
            </a:r>
          </a:p>
          <a:p>
            <a:r>
              <a:rPr lang="en-US" sz="2000" dirty="0"/>
              <a:t>If established that the individual(s) maintain more than a </a:t>
            </a:r>
            <a:r>
              <a:rPr lang="en-US" sz="2000" i="1" dirty="0"/>
              <a:t>de minimis </a:t>
            </a:r>
            <a:r>
              <a:rPr lang="en-US" sz="2000" dirty="0"/>
              <a:t>privacy interest in the records, the next question is whether there is a public interest in disclosure that outweighs the privacy interest. </a:t>
            </a:r>
          </a:p>
          <a:p>
            <a:r>
              <a:rPr lang="en-US" sz="2000" dirty="0"/>
              <a:t>To establish a FOIA public interest in disclosure, the information sought must serve the “basic purpose of the Freedom of Information Act, to open agency action to the light of public scrutiny. “</a:t>
            </a:r>
          </a:p>
          <a:p>
            <a:r>
              <a:rPr lang="en-US" sz="2000" dirty="0"/>
              <a:t>When privacy interests are implicated, the burden is on the requestor to establish that disclosure would serve a significant public interest, and that interest must be more specific than having the information for its own sake. </a:t>
            </a:r>
          </a:p>
          <a:p>
            <a:endParaRPr lang="en-US" dirty="0"/>
          </a:p>
        </p:txBody>
      </p:sp>
      <p:pic>
        <p:nvPicPr>
          <p:cNvPr id="8" name="Picture 7">
            <a:extLst>
              <a:ext uri="{FF2B5EF4-FFF2-40B4-BE49-F238E27FC236}">
                <a16:creationId xmlns:a16="http://schemas.microsoft.com/office/drawing/2014/main" id="{DE0F432C-957D-2FA4-4B53-31B280D533C1}"/>
              </a:ext>
            </a:extLst>
          </p:cNvPr>
          <p:cNvPicPr>
            <a:picLocks noChangeAspect="1"/>
          </p:cNvPicPr>
          <p:nvPr/>
        </p:nvPicPr>
        <p:blipFill>
          <a:blip r:embed="rId2"/>
          <a:stretch>
            <a:fillRect/>
          </a:stretch>
        </p:blipFill>
        <p:spPr>
          <a:xfrm>
            <a:off x="548640" y="731520"/>
            <a:ext cx="1081058" cy="1036428"/>
          </a:xfrm>
          <a:prstGeom prst="rect">
            <a:avLst/>
          </a:prstGeom>
        </p:spPr>
      </p:pic>
    </p:spTree>
    <p:extLst>
      <p:ext uri="{BB962C8B-B14F-4D97-AF65-F5344CB8AC3E}">
        <p14:creationId xmlns:p14="http://schemas.microsoft.com/office/powerpoint/2010/main" val="1035051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264"/>
        <p:cNvGrpSpPr/>
        <p:nvPr/>
      </p:nvGrpSpPr>
      <p:grpSpPr>
        <a:xfrm>
          <a:off x="0" y="0"/>
          <a:ext cx="0" cy="0"/>
          <a:chOff x="0" y="0"/>
          <a:chExt cx="0" cy="0"/>
        </a:xfrm>
      </p:grpSpPr>
      <p:sp>
        <p:nvSpPr>
          <p:cNvPr id="2265" name="Google Shape;2265;p75"/>
          <p:cNvSpPr txBox="1">
            <a:spLocks noGrp="1"/>
          </p:cNvSpPr>
          <p:nvPr>
            <p:ph type="title"/>
          </p:nvPr>
        </p:nvSpPr>
        <p:spPr>
          <a:xfrm>
            <a:off x="2141213" y="2355848"/>
            <a:ext cx="3122163" cy="2459028"/>
          </a:xfrm>
          <a:prstGeom prst="rect">
            <a:avLst/>
          </a:prstGeom>
          <a:noFill/>
          <a:ln>
            <a:noFill/>
          </a:ln>
        </p:spPr>
        <p:txBody>
          <a:bodyPr spcFirstLastPara="1" vert="horz" wrap="square" lIns="91425" tIns="91425" rIns="91425" bIns="91425" rtlCol="0" anchor="ctr" anchorCtr="0">
            <a:normAutofit/>
          </a:bodyPr>
          <a:lstStyle/>
          <a:p>
            <a:pPr algn="r"/>
            <a:r>
              <a:rPr lang="en-US" dirty="0"/>
              <a:t>Privacy Exemption Balancing Test Examples</a:t>
            </a:r>
            <a:endParaRPr dirty="0"/>
          </a:p>
        </p:txBody>
      </p:sp>
      <p:sp>
        <p:nvSpPr>
          <p:cNvPr id="2266" name="Google Shape;2266;p75"/>
          <p:cNvSpPr txBox="1">
            <a:spLocks noGrp="1"/>
          </p:cNvSpPr>
          <p:nvPr>
            <p:ph type="body" idx="1"/>
          </p:nvPr>
        </p:nvSpPr>
        <p:spPr>
          <a:xfrm>
            <a:off x="6230613" y="802200"/>
            <a:ext cx="3805123" cy="685800"/>
          </a:xfrm>
          <a:prstGeom prst="rect">
            <a:avLst/>
          </a:prstGeom>
          <a:noFill/>
          <a:ln>
            <a:noFill/>
          </a:ln>
        </p:spPr>
        <p:txBody>
          <a:bodyPr spcFirstLastPara="1" vert="horz" wrap="square" lIns="91425" tIns="45700" rIns="91425" bIns="45700" rtlCol="0" anchor="ctr" anchorCtr="0">
            <a:normAutofit/>
          </a:bodyPr>
          <a:lstStyle/>
          <a:p>
            <a:pPr marL="0" indent="0">
              <a:spcBef>
                <a:spcPts val="0"/>
              </a:spcBef>
            </a:pPr>
            <a:r>
              <a:rPr lang="en-US" b="1" i="1" dirty="0"/>
              <a:t>IN RE APPEAL OF THE WASHINGTON POST CO.</a:t>
            </a:r>
            <a:endParaRPr b="1" dirty="0"/>
          </a:p>
        </p:txBody>
      </p:sp>
      <p:sp>
        <p:nvSpPr>
          <p:cNvPr id="2267" name="Google Shape;2267;p75"/>
          <p:cNvSpPr txBox="1">
            <a:spLocks noGrp="1"/>
          </p:cNvSpPr>
          <p:nvPr>
            <p:ph type="body" idx="2"/>
          </p:nvPr>
        </p:nvSpPr>
        <p:spPr>
          <a:xfrm>
            <a:off x="6230635" y="1487999"/>
            <a:ext cx="4958061" cy="1775372"/>
          </a:xfrm>
          <a:prstGeom prst="rect">
            <a:avLst/>
          </a:prstGeom>
          <a:noFill/>
          <a:ln>
            <a:noFill/>
          </a:ln>
        </p:spPr>
        <p:txBody>
          <a:bodyPr spcFirstLastPara="1" vert="horz" wrap="square" lIns="91425" tIns="45700" rIns="91425" bIns="45700" rtlCol="0" anchor="t" anchorCtr="0">
            <a:normAutofit fontScale="55000" lnSpcReduction="20000"/>
          </a:bodyPr>
          <a:lstStyle/>
          <a:p>
            <a:pPr marL="171450" indent="-171450">
              <a:spcBef>
                <a:spcPts val="0"/>
              </a:spcBef>
              <a:buSzPct val="109999"/>
            </a:pPr>
            <a:r>
              <a:rPr lang="en-US" sz="3600" dirty="0"/>
              <a:t>The</a:t>
            </a:r>
            <a:r>
              <a:rPr lang="en-US" sz="3600" i="1" dirty="0"/>
              <a:t> </a:t>
            </a:r>
            <a:r>
              <a:rPr lang="en-US" sz="3600" dirty="0"/>
              <a:t>privacy interests of students and teachers under investigation for the consumption of alcohol substantially outweighs the public interest in their identifying information.</a:t>
            </a:r>
            <a:endParaRPr dirty="0"/>
          </a:p>
          <a:p>
            <a:pPr marL="171450" indent="-118364">
              <a:buSzPct val="110000"/>
              <a:buNone/>
            </a:pPr>
            <a:endParaRPr dirty="0"/>
          </a:p>
        </p:txBody>
      </p:sp>
      <p:sp>
        <p:nvSpPr>
          <p:cNvPr id="2268" name="Google Shape;2268;p75"/>
          <p:cNvSpPr txBox="1">
            <a:spLocks noGrp="1"/>
          </p:cNvSpPr>
          <p:nvPr>
            <p:ph type="body" idx="3"/>
          </p:nvPr>
        </p:nvSpPr>
        <p:spPr>
          <a:xfrm>
            <a:off x="6219011" y="2995448"/>
            <a:ext cx="4014050" cy="685800"/>
          </a:xfrm>
          <a:prstGeom prst="rect">
            <a:avLst/>
          </a:prstGeom>
          <a:noFill/>
          <a:ln>
            <a:noFill/>
          </a:ln>
        </p:spPr>
        <p:txBody>
          <a:bodyPr spcFirstLastPara="1" vert="horz" wrap="square" lIns="91425" tIns="45700" rIns="91425" bIns="45700" rtlCol="0" anchor="ctr" anchorCtr="0">
            <a:normAutofit/>
          </a:bodyPr>
          <a:lstStyle/>
          <a:p>
            <a:pPr marL="0" indent="0">
              <a:spcBef>
                <a:spcPts val="0"/>
              </a:spcBef>
            </a:pPr>
            <a:r>
              <a:rPr lang="en-US" b="1" i="1" dirty="0"/>
              <a:t>IN RE APPEAL OF WALTER THOMAS</a:t>
            </a:r>
            <a:endParaRPr b="1" dirty="0"/>
          </a:p>
        </p:txBody>
      </p:sp>
      <p:sp>
        <p:nvSpPr>
          <p:cNvPr id="2269" name="Google Shape;2269;p75"/>
          <p:cNvSpPr txBox="1">
            <a:spLocks noGrp="1"/>
          </p:cNvSpPr>
          <p:nvPr>
            <p:ph type="body" idx="4"/>
          </p:nvPr>
        </p:nvSpPr>
        <p:spPr>
          <a:xfrm>
            <a:off x="6219011" y="3520966"/>
            <a:ext cx="5103110" cy="2534782"/>
          </a:xfrm>
          <a:prstGeom prst="rect">
            <a:avLst/>
          </a:prstGeom>
          <a:noFill/>
          <a:ln>
            <a:noFill/>
          </a:ln>
        </p:spPr>
        <p:txBody>
          <a:bodyPr spcFirstLastPara="1" vert="horz" wrap="square" lIns="91425" tIns="45700" rIns="91425" bIns="45700" rtlCol="0" anchor="t" anchorCtr="0">
            <a:noAutofit/>
          </a:bodyPr>
          <a:lstStyle/>
          <a:p>
            <a:pPr marL="171450" indent="-171450">
              <a:spcBef>
                <a:spcPts val="0"/>
              </a:spcBef>
              <a:buSzPts val="1760"/>
            </a:pPr>
            <a:r>
              <a:rPr lang="en-US" sz="2000" dirty="0"/>
              <a:t>May disclose names, professional qualifications, and work experiences of successful job applicants, but refuse to disclose other private information, such as home telephone numbers and addresses, Social Security numbers, marital status and personal references, or any information regarding unsuccessful job applicants.</a:t>
            </a:r>
            <a:endParaRPr sz="2000" dirty="0"/>
          </a:p>
        </p:txBody>
      </p:sp>
      <p:sp>
        <p:nvSpPr>
          <p:cNvPr id="2270" name="Google Shape;2270;p75"/>
          <p:cNvSpPr txBox="1">
            <a:spLocks noGrp="1"/>
          </p:cNvSpPr>
          <p:nvPr>
            <p:ph type="sldNum" idx="12"/>
          </p:nvPr>
        </p:nvSpPr>
        <p:spPr>
          <a:xfrm>
            <a:off x="9332976" y="320040"/>
            <a:ext cx="685800" cy="320040"/>
          </a:xfrm>
          <a:prstGeom prst="rect">
            <a:avLst/>
          </a:prstGeom>
          <a:noFill/>
          <a:ln>
            <a:noFill/>
          </a:ln>
        </p:spPr>
        <p:txBody>
          <a:bodyPr spcFirstLastPara="1" vert="horz" wrap="square" lIns="91425" tIns="45700" rIns="91425" bIns="45700" rtlCol="0" anchor="ctr" anchorCtr="0">
            <a:noAutofit/>
          </a:bodyPr>
          <a:lstStyle/>
          <a:p>
            <a:fld id="{00000000-1234-1234-1234-123412341234}" type="slidenum">
              <a:rPr lang="en-US"/>
              <a:pPr/>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a:xfrm>
            <a:off x="4242341" y="457200"/>
            <a:ext cx="3693000" cy="1600200"/>
          </a:xfrm>
        </p:spPr>
        <p:txBody>
          <a:bodyPr/>
          <a:lstStyle/>
          <a:p>
            <a:pPr algn="ctr"/>
            <a:r>
              <a:rPr lang="en-US" dirty="0"/>
              <a:t>LAW ENFORCEMENT</a:t>
            </a:r>
          </a:p>
        </p:txBody>
      </p:sp>
      <p:pic>
        <p:nvPicPr>
          <p:cNvPr id="9" name="Picture Placeholder 8" descr="People discussing work at law firm">
            <a:extLst>
              <a:ext uri="{FF2B5EF4-FFF2-40B4-BE49-F238E27FC236}">
                <a16:creationId xmlns:a16="http://schemas.microsoft.com/office/drawing/2014/main" id="{3896A4E6-8FD8-4D77-AAB0-2B6A3165482E}"/>
              </a:ext>
            </a:extLst>
          </p:cNvPr>
          <p:cNvPicPr>
            <a:picLocks noGrp="1" noChangeAspect="1"/>
          </p:cNvPicPr>
          <p:nvPr>
            <p:ph type="pic" idx="1"/>
          </p:nvPr>
        </p:nvPicPr>
        <p:blipFill>
          <a:blip r:embed="rId3"/>
          <a:srcRect l="28532" r="28532"/>
          <a:stretch/>
        </p:blipFill>
        <p:spPr>
          <a:xfrm>
            <a:off x="441959" y="641101"/>
            <a:ext cx="3702877" cy="5749461"/>
          </a:xfrm>
        </p:spPr>
      </p:pic>
      <p:graphicFrame>
        <p:nvGraphicFramePr>
          <p:cNvPr id="15" name="Content Placeholder 14" descr="SmartArt object">
            <a:extLst>
              <a:ext uri="{FF2B5EF4-FFF2-40B4-BE49-F238E27FC236}">
                <a16:creationId xmlns:a16="http://schemas.microsoft.com/office/drawing/2014/main" id="{E48394F2-4497-4281-8861-03B845B20BE2}"/>
              </a:ext>
            </a:extLst>
          </p:cNvPr>
          <p:cNvGraphicFramePr>
            <a:graphicFrameLocks noGrp="1"/>
          </p:cNvGraphicFramePr>
          <p:nvPr>
            <p:ph sz="quarter" idx="14"/>
            <p:extLst>
              <p:ext uri="{D42A27DB-BD31-4B8C-83A1-F6EECF244321}">
                <p14:modId xmlns:p14="http://schemas.microsoft.com/office/powerpoint/2010/main" val="1552005034"/>
              </p:ext>
            </p:extLst>
          </p:nvPr>
        </p:nvGraphicFramePr>
        <p:xfrm>
          <a:off x="4242341" y="2408099"/>
          <a:ext cx="3690000" cy="40428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4" name="Picture Placeholder 13" descr="Policewoman smiling in front of policecar">
            <a:extLst>
              <a:ext uri="{FF2B5EF4-FFF2-40B4-BE49-F238E27FC236}">
                <a16:creationId xmlns:a16="http://schemas.microsoft.com/office/drawing/2014/main" id="{1DA21010-05F7-45C3-98F1-385BABF640CD}"/>
              </a:ext>
            </a:extLst>
          </p:cNvPr>
          <p:cNvPicPr>
            <a:picLocks noGrp="1" noChangeAspect="1"/>
          </p:cNvPicPr>
          <p:nvPr>
            <p:ph type="pic" idx="13"/>
          </p:nvPr>
        </p:nvPicPr>
        <p:blipFill>
          <a:blip r:embed="rId9"/>
          <a:srcRect l="28532" r="28532"/>
          <a:stretch/>
        </p:blipFill>
        <p:spPr>
          <a:xfrm>
            <a:off x="8047164" y="641101"/>
            <a:ext cx="3702877" cy="5749461"/>
          </a:xfrm>
        </p:spPr>
      </p:pic>
      <p:sp>
        <p:nvSpPr>
          <p:cNvPr id="5" name="Footer Placeholder 4">
            <a:extLst>
              <a:ext uri="{FF2B5EF4-FFF2-40B4-BE49-F238E27FC236}">
                <a16:creationId xmlns:a16="http://schemas.microsoft.com/office/drawing/2014/main" id="{8DD3FEC5-159E-43A5-9588-54A48A0C2BCE}"/>
              </a:ext>
            </a:extLst>
          </p:cNvPr>
          <p:cNvSpPr>
            <a:spLocks noGrp="1"/>
          </p:cNvSpPr>
          <p:nvPr>
            <p:ph type="ftr" sz="quarter" idx="11"/>
          </p:nvPr>
        </p:nvSpPr>
        <p:spPr>
          <a:xfrm>
            <a:off x="366407" y="6423914"/>
            <a:ext cx="6917210" cy="365125"/>
          </a:xfrm>
        </p:spPr>
        <p:txBody>
          <a:bodyPr/>
          <a:lstStyle/>
          <a:p>
            <a:r>
              <a:rPr lang="en-US" dirty="0"/>
              <a:t>REDACTION &amp; COMMONLY USED FOIA EXEMPTIONS</a:t>
            </a:r>
          </a:p>
        </p:txBody>
      </p:sp>
      <p:sp>
        <p:nvSpPr>
          <p:cNvPr id="6" name="Slide Number Placeholder 5">
            <a:extLst>
              <a:ext uri="{FF2B5EF4-FFF2-40B4-BE49-F238E27FC236}">
                <a16:creationId xmlns:a16="http://schemas.microsoft.com/office/drawing/2014/main" id="{F2CF6BB9-EEA3-41F4-8032-BEDB0257613C}"/>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pPr/>
              <a:t>35</a:t>
            </a:fld>
            <a:endParaRPr lang="en-US" dirty="0"/>
          </a:p>
        </p:txBody>
      </p:sp>
    </p:spTree>
    <p:extLst>
      <p:ext uri="{BB962C8B-B14F-4D97-AF65-F5344CB8AC3E}">
        <p14:creationId xmlns:p14="http://schemas.microsoft.com/office/powerpoint/2010/main" val="502411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a:t>
            </a:r>
            <a:endParaRPr lang="ru-RU"/>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1996441"/>
            <a:ext cx="11029615" cy="4488180"/>
          </a:xfrm>
          <a:ln>
            <a:solidFill>
              <a:schemeClr val="accent2"/>
            </a:solidFill>
          </a:ln>
        </p:spPr>
        <p:txBody>
          <a:bodyPr numCol="2" spcCol="540000">
            <a:noAutofit/>
          </a:bodyPr>
          <a:lstStyle/>
          <a:p>
            <a:pPr marL="216000" indent="-216000">
              <a:lnSpc>
                <a:spcPct val="90000"/>
              </a:lnSpc>
            </a:pPr>
            <a:r>
              <a:rPr lang="en-US" dirty="0"/>
              <a:t>D.C. FOIA exempts certain investigatory records compiled for law enforcement purposes (including the records of Council investigations). </a:t>
            </a:r>
          </a:p>
          <a:p>
            <a:pPr marL="216000" indent="-216000">
              <a:lnSpc>
                <a:spcPct val="90000"/>
              </a:lnSpc>
            </a:pPr>
            <a:r>
              <a:rPr lang="en-US" dirty="0"/>
              <a:t>The exemption allows nondisclosure when disclosure would interfere with enforcement proceedings or Council investigations, deprive a person of a fair trial, constitute an unwarranted invasion of privacy, disclose the identity of a confidential source, disclose investigation techniques, or endanger the lives of law enforcement officers. D.C. Official Code § 2-534(a)(3).</a:t>
            </a:r>
          </a:p>
          <a:p>
            <a:pPr marL="216000" indent="-216000">
              <a:lnSpc>
                <a:spcPct val="90000"/>
              </a:lnSpc>
            </a:pPr>
            <a:r>
              <a:rPr lang="en-US" dirty="0"/>
              <a:t>The exemption applies only to investigatory records that are compiled in the course of specific investigations and that focus on specific individuals and acts. </a:t>
            </a:r>
            <a:r>
              <a:rPr lang="en-US" i="1" dirty="0"/>
              <a:t>See Fraternal Order of Police, Metro. Labor Comm. v. District of Columbia</a:t>
            </a:r>
            <a:r>
              <a:rPr lang="en-US" dirty="0"/>
              <a:t>, 82 A.3d 803, 815 (D.C. 2014) (holding that records concerning use of breathalyzer were exempt only if "(1) the documents requested . . . [were] compiled for law enforcement purposes, and (2) disclosure of those documents would interfere with enforcement proceedings."); </a:t>
            </a:r>
            <a:r>
              <a:rPr lang="en-US" i="1" dirty="0"/>
              <a:t>Barry v. Washington Post Co.,</a:t>
            </a:r>
            <a:r>
              <a:rPr lang="en-US" dirty="0"/>
              <a:t> 529 A.2d at 321-22. </a:t>
            </a:r>
          </a:p>
          <a:p>
            <a:pPr marL="216000" indent="-216000">
              <a:lnSpc>
                <a:spcPct val="90000"/>
              </a:lnSpc>
            </a:pPr>
            <a:r>
              <a:rPr lang="en-US" dirty="0"/>
              <a:t>Law Enforcement records are exempt, however, only if their release would also result in the interference with enforcement proceedings or cause one of the other results described in D.C. Official Code § 2-534(a)(3). </a:t>
            </a:r>
            <a:r>
              <a:rPr lang="en-US" i="1" dirty="0"/>
              <a:t>See In re Appeal of Ernest Middleton</a:t>
            </a:r>
            <a:r>
              <a:rPr lang="en-US" dirty="0"/>
              <a:t>, Matter No. 01-171746, 48 D.C. Reg. 9022 (Office of the Secretary, Sept. 19, 2001); </a:t>
            </a:r>
            <a:r>
              <a:rPr lang="en-US" i="1" dirty="0"/>
              <a:t>In re Appeal of Mark W. Howes, Esq.</a:t>
            </a:r>
            <a:r>
              <a:rPr lang="en-US" dirty="0"/>
              <a:t>, Matter No. 00-10587, 48 D.C. Reg. 7827 (Office of the Secretary, Aug. 13, 2001). </a:t>
            </a:r>
            <a:endParaRPr lang="ru-RU"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36</a:t>
            </a:fld>
            <a:endParaRPr lang="en-US" dirty="0"/>
          </a:p>
        </p:txBody>
      </p:sp>
    </p:spTree>
    <p:extLst>
      <p:ext uri="{BB962C8B-B14F-4D97-AF65-F5344CB8AC3E}">
        <p14:creationId xmlns:p14="http://schemas.microsoft.com/office/powerpoint/2010/main" val="2765637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a:t>
            </a:r>
            <a:endParaRPr lang="ru-RU"/>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2180497"/>
            <a:ext cx="11029615" cy="4145240"/>
          </a:xfrm>
          <a:ln>
            <a:solidFill>
              <a:schemeClr val="accent2"/>
            </a:solidFill>
          </a:ln>
        </p:spPr>
        <p:txBody>
          <a:bodyPr numCol="2" spcCol="540000">
            <a:noAutofit/>
          </a:bodyPr>
          <a:lstStyle/>
          <a:p>
            <a:pPr marL="216000" indent="-216000">
              <a:lnSpc>
                <a:spcPct val="90000"/>
              </a:lnSpc>
            </a:pPr>
            <a:r>
              <a:rPr lang="en-US" dirty="0"/>
              <a:t>Threshold requirement for this exemption to apply is the record or information sought must have been compiled for a law enforcement purpose.</a:t>
            </a:r>
          </a:p>
          <a:p>
            <a:pPr marL="216000" indent="-216000">
              <a:lnSpc>
                <a:spcPct val="90000"/>
              </a:lnSpc>
            </a:pPr>
            <a:r>
              <a:rPr lang="en-US" dirty="0"/>
              <a:t>Courts have held that the law enforcement purpose encompasses a wide variety of records and information.</a:t>
            </a:r>
          </a:p>
          <a:p>
            <a:pPr marL="216000" indent="-216000">
              <a:lnSpc>
                <a:spcPct val="90000"/>
              </a:lnSpc>
            </a:pPr>
            <a:r>
              <a:rPr lang="en-US" dirty="0"/>
              <a:t>Records compiled as part of violent investigations or drug trafficking investigations, including records pertaining to the use of informants, have been found to meet the threshold. Records compiled as part of investigations into non-violent illegal activity have been found to satisfy the threshold,  as have records used in efforts to prevent wrongful activity.</a:t>
            </a:r>
          </a:p>
          <a:p>
            <a:pPr marL="216000" indent="-216000">
              <a:lnSpc>
                <a:spcPct val="90000"/>
              </a:lnSpc>
            </a:pPr>
            <a:endParaRPr lang="en-US" dirty="0"/>
          </a:p>
          <a:p>
            <a:pPr marL="216000" indent="-216000">
              <a:lnSpc>
                <a:spcPct val="90000"/>
              </a:lnSpc>
            </a:pPr>
            <a:r>
              <a:rPr lang="en-US" dirty="0"/>
              <a:t>Additionally, courts have found the threshold satisfied for non-investigatory records provided they involve a law enforcement purpose, such as law enforcement manuals, but have denied protection when the agency failed to establish a sufficient connection between the records and any law enforcement function.</a:t>
            </a:r>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37</a:t>
            </a:fld>
            <a:endParaRPr lang="en-US" dirty="0"/>
          </a:p>
        </p:txBody>
      </p:sp>
    </p:spTree>
    <p:extLst>
      <p:ext uri="{BB962C8B-B14F-4D97-AF65-F5344CB8AC3E}">
        <p14:creationId xmlns:p14="http://schemas.microsoft.com/office/powerpoint/2010/main" val="772987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38</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a:t>
            </a:r>
            <a:endParaRPr lang="ru-RU"/>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sz="half" idx="1"/>
          </p:nvPr>
        </p:nvSpPr>
        <p:spPr>
          <a:xfrm>
            <a:off x="581192" y="2228003"/>
            <a:ext cx="11107887" cy="3633047"/>
          </a:xfrm>
          <a:ln>
            <a:solidFill>
              <a:schemeClr val="accent2"/>
            </a:solidFill>
          </a:ln>
        </p:spPr>
        <p:txBody>
          <a:bodyPr numCol="2" spcCol="540000">
            <a:noAutofit/>
          </a:bodyPr>
          <a:lstStyle/>
          <a:p>
            <a:pPr marL="216000" indent="-216000">
              <a:lnSpc>
                <a:spcPct val="90000"/>
              </a:lnSpc>
            </a:pPr>
            <a:r>
              <a:rPr lang="en-US" sz="2800" dirty="0"/>
              <a:t>Courts grant agencies wide latitude in defining their law enforcement purposes.</a:t>
            </a:r>
          </a:p>
          <a:p>
            <a:pPr marL="216000" indent="-216000">
              <a:lnSpc>
                <a:spcPct val="90000"/>
              </a:lnSpc>
            </a:pPr>
            <a:r>
              <a:rPr lang="en-US" sz="2800" dirty="0"/>
              <a:t>Courts have denied protection under law enforcement exemption when the agency did not adequately demonstrate that (1) the records were compiled as part of the agencies' stated law enforcement purposes and duties; or (2) the records existed independently of the stated law enforcement purpose; or (3) the connection to law enforcement was pretextual; or (4) the associated investigation was conducted for an improper purpose. </a:t>
            </a:r>
            <a:endParaRPr lang="ru-RU" sz="2800" dirty="0"/>
          </a:p>
        </p:txBody>
      </p:sp>
    </p:spTree>
    <p:extLst>
      <p:ext uri="{BB962C8B-B14F-4D97-AF65-F5344CB8AC3E}">
        <p14:creationId xmlns:p14="http://schemas.microsoft.com/office/powerpoint/2010/main" val="31213343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 EXAMPLES</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2180496"/>
            <a:ext cx="11029615" cy="4243418"/>
          </a:xfrm>
          <a:ln>
            <a:solidFill>
              <a:schemeClr val="accent2"/>
            </a:solidFill>
          </a:ln>
        </p:spPr>
        <p:txBody>
          <a:bodyPr numCol="2" spcCol="540000">
            <a:noAutofit/>
          </a:bodyPr>
          <a:lstStyle/>
          <a:p>
            <a:pPr marL="216000" indent="-216000">
              <a:lnSpc>
                <a:spcPct val="90000"/>
              </a:lnSpc>
            </a:pPr>
            <a:r>
              <a:rPr lang="en-US" sz="2000" dirty="0"/>
              <a:t>D.C. FOIA "seeks to strike a balance for maximum disclosure even of law enforcement information, but not in cases where the information would endanger people, interfere with due process or severely hamper law enforcement effort." Comm. on Judiciary Report, at 7. </a:t>
            </a:r>
          </a:p>
          <a:p>
            <a:pPr marL="216000" indent="-216000">
              <a:lnSpc>
                <a:spcPct val="90000"/>
              </a:lnSpc>
            </a:pPr>
            <a:r>
              <a:rPr lang="en-US" sz="2000" dirty="0"/>
              <a:t>Example: the Mayor’s Office of Legal Counsel (MOLC) has ruled that investigatory records in a 6-year-old murder case are exempt from disclosure if charges and criminal litigation are still possibilities. </a:t>
            </a:r>
            <a:r>
              <a:rPr lang="en-US" sz="2000" i="1" dirty="0"/>
              <a:t>Glenn A. Stanko, Esq. v. Metro. Police Dep't</a:t>
            </a:r>
            <a:r>
              <a:rPr lang="en-US" sz="2000" dirty="0"/>
              <a:t>, FOIA App. No. 92-24 (Feb. 24, 1995).</a:t>
            </a:r>
          </a:p>
          <a:p>
            <a:pPr marL="216000" indent="-216000">
              <a:lnSpc>
                <a:spcPct val="90000"/>
              </a:lnSpc>
            </a:pPr>
            <a:r>
              <a:rPr lang="en-US" sz="2000" dirty="0"/>
              <a:t>Example: the MOLC held that the privacy interests of police and the crime victim's family militate against releasing a videotaped murder confession that was never admitted into evidence against the accused when the tape was sought by a news reporter. </a:t>
            </a:r>
            <a:r>
              <a:rPr lang="en-US" sz="2000" i="1" dirty="0"/>
              <a:t>In re Appeal of Molly Pauker, Esq.</a:t>
            </a:r>
            <a:r>
              <a:rPr lang="en-US" sz="2000" dirty="0"/>
              <a:t>, (unnumbered FOIA appeal) (Office of the Mayor, Nov. 3, 1989). </a:t>
            </a:r>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39</a:t>
            </a:fld>
            <a:endParaRPr lang="en-US" dirty="0"/>
          </a:p>
        </p:txBody>
      </p:sp>
    </p:spTree>
    <p:extLst>
      <p:ext uri="{BB962C8B-B14F-4D97-AF65-F5344CB8AC3E}">
        <p14:creationId xmlns:p14="http://schemas.microsoft.com/office/powerpoint/2010/main" val="147611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69B35BB5-1630-45F0-B55C-B6847DF21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1">
            <a:extLst>
              <a:ext uri="{FF2B5EF4-FFF2-40B4-BE49-F238E27FC236}">
                <a16:creationId xmlns:a16="http://schemas.microsoft.com/office/drawing/2014/main" id="{D3EF5146-0A37-42B3-AF51-CBFCE4002B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DC6CC32-12E2-40AB-91E7-E065E3B54AA8}"/>
              </a:ext>
            </a:extLst>
          </p:cNvPr>
          <p:cNvSpPr>
            <a:spLocks noGrp="1"/>
          </p:cNvSpPr>
          <p:nvPr>
            <p:ph type="title"/>
          </p:nvPr>
        </p:nvSpPr>
        <p:spPr>
          <a:xfrm>
            <a:off x="581192" y="5264486"/>
            <a:ext cx="11029616" cy="958513"/>
          </a:xfrm>
        </p:spPr>
        <p:txBody>
          <a:bodyPr anchor="ctr">
            <a:normAutofit/>
          </a:bodyPr>
          <a:lstStyle/>
          <a:p>
            <a:r>
              <a:rPr lang="en-US" dirty="0">
                <a:solidFill>
                  <a:srgbClr val="FFFEFF"/>
                </a:solidFill>
              </a:rPr>
              <a:t>Course Outline</a:t>
            </a:r>
          </a:p>
        </p:txBody>
      </p:sp>
      <p:sp>
        <p:nvSpPr>
          <p:cNvPr id="21" name="Rectangle 13">
            <a:extLst>
              <a:ext uri="{FF2B5EF4-FFF2-40B4-BE49-F238E27FC236}">
                <a16:creationId xmlns:a16="http://schemas.microsoft.com/office/drawing/2014/main" id="{DDED8BF8-49A0-47C5-84AB-93BBEEBCC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15">
            <a:extLst>
              <a:ext uri="{FF2B5EF4-FFF2-40B4-BE49-F238E27FC236}">
                <a16:creationId xmlns:a16="http://schemas.microsoft.com/office/drawing/2014/main" id="{E3609DE7-3DD1-4216-8540-70829BC88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07EA47CF-8CF4-49F8-B441-9678508C0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3" name="Footer Placeholder 2">
            <a:extLst>
              <a:ext uri="{FF2B5EF4-FFF2-40B4-BE49-F238E27FC236}">
                <a16:creationId xmlns:a16="http://schemas.microsoft.com/office/drawing/2014/main" id="{A09C2CC8-7675-4EA7-B0DF-8BB3BBD066C4}"/>
              </a:ext>
            </a:extLst>
          </p:cNvPr>
          <p:cNvSpPr>
            <a:spLocks noGrp="1"/>
          </p:cNvSpPr>
          <p:nvPr>
            <p:ph type="ftr" sz="quarter" idx="11"/>
          </p:nvPr>
        </p:nvSpPr>
        <p:spPr>
          <a:xfrm>
            <a:off x="361060" y="6423914"/>
            <a:ext cx="6917210" cy="365125"/>
          </a:xfrm>
        </p:spPr>
        <p:txBody>
          <a:bodyPr>
            <a:normAutofit/>
          </a:bodyPr>
          <a:lstStyle/>
          <a:p>
            <a:pPr>
              <a:spcAft>
                <a:spcPts val="600"/>
              </a:spcAft>
            </a:pPr>
            <a:r>
              <a:rPr lang="en-US" dirty="0"/>
              <a:t>REDACTION &amp; COMMONLY USED FOIA EXEMPTIONS</a:t>
            </a:r>
          </a:p>
        </p:txBody>
      </p:sp>
      <p:sp>
        <p:nvSpPr>
          <p:cNvPr id="4" name="Slide Number Placeholder 3">
            <a:extLst>
              <a:ext uri="{FF2B5EF4-FFF2-40B4-BE49-F238E27FC236}">
                <a16:creationId xmlns:a16="http://schemas.microsoft.com/office/drawing/2014/main" id="{2A4091D8-88CA-44CE-B83F-8F383F1AFB07}"/>
              </a:ext>
            </a:extLst>
          </p:cNvPr>
          <p:cNvSpPr>
            <a:spLocks noGrp="1"/>
          </p:cNvSpPr>
          <p:nvPr>
            <p:ph type="sldNum" sz="quarter" idx="12"/>
          </p:nvPr>
        </p:nvSpPr>
        <p:spPr>
          <a:xfrm>
            <a:off x="10795364" y="6423914"/>
            <a:ext cx="1052510" cy="365125"/>
          </a:xfrm>
        </p:spPr>
        <p:txBody>
          <a:bodyPr>
            <a:normAutofit/>
          </a:bodyPr>
          <a:lstStyle/>
          <a:p>
            <a:pPr>
              <a:spcAft>
                <a:spcPts val="600"/>
              </a:spcAft>
            </a:pPr>
            <a:fld id="{3A98EE3D-8CD1-4C3F-BD1C-C98C9596463C}" type="slidenum">
              <a:rPr lang="en-US" smtClean="0"/>
              <a:pPr>
                <a:spcAft>
                  <a:spcPts val="600"/>
                </a:spcAft>
              </a:pPr>
              <a:t>4</a:t>
            </a:fld>
            <a:endParaRPr lang="en-US" dirty="0"/>
          </a:p>
        </p:txBody>
      </p:sp>
      <p:graphicFrame>
        <p:nvGraphicFramePr>
          <p:cNvPr id="5" name="Content Placeholder 2" descr="SmartArt object">
            <a:extLst>
              <a:ext uri="{FF2B5EF4-FFF2-40B4-BE49-F238E27FC236}">
                <a16:creationId xmlns:a16="http://schemas.microsoft.com/office/drawing/2014/main" id="{59405A29-4A0F-429B-A6BA-2D3E9946C76A}"/>
              </a:ext>
            </a:extLst>
          </p:cNvPr>
          <p:cNvGraphicFramePr>
            <a:graphicFrameLocks noGrp="1"/>
          </p:cNvGraphicFramePr>
          <p:nvPr>
            <p:ph idx="4294967295"/>
            <p:extLst>
              <p:ext uri="{D42A27DB-BD31-4B8C-83A1-F6EECF244321}">
                <p14:modId xmlns:p14="http://schemas.microsoft.com/office/powerpoint/2010/main" val="4284391790"/>
              </p:ext>
            </p:extLst>
          </p:nvPr>
        </p:nvGraphicFramePr>
        <p:xfrm>
          <a:off x="429886" y="858445"/>
          <a:ext cx="11288243" cy="3961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a:extLst>
              <a:ext uri="{FF2B5EF4-FFF2-40B4-BE49-F238E27FC236}">
                <a16:creationId xmlns:a16="http://schemas.microsoft.com/office/drawing/2014/main" id="{43752B6A-F7CC-7C12-E992-788611857ABF}"/>
              </a:ext>
            </a:extLst>
          </p:cNvPr>
          <p:cNvGrpSpPr/>
          <p:nvPr/>
        </p:nvGrpSpPr>
        <p:grpSpPr>
          <a:xfrm>
            <a:off x="2834083" y="1872595"/>
            <a:ext cx="729216" cy="729216"/>
            <a:chOff x="4324587" y="1008314"/>
            <a:chExt cx="729216" cy="729216"/>
          </a:xfrm>
        </p:grpSpPr>
        <p:sp>
          <p:nvSpPr>
            <p:cNvPr id="7" name="Rectangle 6">
              <a:extLst>
                <a:ext uri="{FF2B5EF4-FFF2-40B4-BE49-F238E27FC236}">
                  <a16:creationId xmlns:a16="http://schemas.microsoft.com/office/drawing/2014/main" id="{F503FA95-99C0-61F7-43EF-8F9F8AA5E28C}"/>
                </a:ext>
              </a:extLst>
            </p:cNvPr>
            <p:cNvSpPr/>
            <p:nvPr/>
          </p:nvSpPr>
          <p:spPr>
            <a:xfrm>
              <a:off x="4324587" y="1008314"/>
              <a:ext cx="729216" cy="72921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F008EE45-40B5-6F2A-C101-56F9B016548C}"/>
                </a:ext>
              </a:extLst>
            </p:cNvPr>
            <p:cNvSpPr txBox="1"/>
            <p:nvPr/>
          </p:nvSpPr>
          <p:spPr>
            <a:xfrm>
              <a:off x="4324587" y="1008314"/>
              <a:ext cx="729216" cy="7292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dirty="0"/>
                <a:t>2</a:t>
              </a:r>
              <a:endParaRPr lang="en-US" sz="3600" kern="1200" dirty="0"/>
            </a:p>
          </p:txBody>
        </p:sp>
      </p:grpSp>
      <p:sp>
        <p:nvSpPr>
          <p:cNvPr id="9" name="TextBox 8">
            <a:extLst>
              <a:ext uri="{FF2B5EF4-FFF2-40B4-BE49-F238E27FC236}">
                <a16:creationId xmlns:a16="http://schemas.microsoft.com/office/drawing/2014/main" id="{48C7AEA1-32C3-DE29-C0AF-5730D5E79E49}"/>
              </a:ext>
            </a:extLst>
          </p:cNvPr>
          <p:cNvSpPr txBox="1"/>
          <p:nvPr/>
        </p:nvSpPr>
        <p:spPr>
          <a:xfrm>
            <a:off x="870005" y="1872595"/>
            <a:ext cx="729216" cy="758327"/>
          </a:xfrm>
          <a:prstGeom prst="rect">
            <a:avLst/>
          </a:prstGeom>
          <a:solidFill>
            <a:schemeClr val="accent1">
              <a:hueOff val="0"/>
              <a:satOff val="0"/>
              <a:lumOff val="0"/>
            </a:schemeClr>
          </a:solidFill>
        </p:spPr>
        <p:style>
          <a:lnRef idx="0">
            <a:scrgbClr r="0" g="0" b="0"/>
          </a:lnRef>
          <a:fillRef idx="0">
            <a:scrgbClr r="0" g="0" b="0"/>
          </a:fillRef>
          <a:effectRef idx="0">
            <a:scrgbClr r="0" g="0" b="0"/>
          </a:effectRef>
          <a:fontRef idx="minor">
            <a:schemeClr val="lt1"/>
          </a:fontRef>
        </p:style>
        <p:txBody>
          <a:bodyPr spcFirstLastPara="0" vert="horz" wrap="square" lIns="56853" tIns="12700" rIns="56853" bIns="12700" numCol="1" spcCol="1270" anchor="ctr" anchorCtr="0">
            <a:noAutofit/>
          </a:bodyPr>
          <a:lstStyle/>
          <a:p>
            <a:pPr marL="0" lvl="0" indent="0" algn="ctr" defTabSz="1600200">
              <a:lnSpc>
                <a:spcPct val="90000"/>
              </a:lnSpc>
              <a:spcBef>
                <a:spcPct val="0"/>
              </a:spcBef>
              <a:spcAft>
                <a:spcPct val="35000"/>
              </a:spcAft>
              <a:buNone/>
            </a:pPr>
            <a:r>
              <a:rPr lang="en-US" sz="3600" kern="1200" dirty="0"/>
              <a:t>1</a:t>
            </a:r>
          </a:p>
        </p:txBody>
      </p:sp>
    </p:spTree>
    <p:extLst>
      <p:ext uri="{BB962C8B-B14F-4D97-AF65-F5344CB8AC3E}">
        <p14:creationId xmlns:p14="http://schemas.microsoft.com/office/powerpoint/2010/main" val="1530215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a:t>
            </a:r>
            <a:endParaRPr lang="ru-RU"/>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2180496"/>
            <a:ext cx="11029615" cy="4243418"/>
          </a:xfrm>
          <a:ln>
            <a:solidFill>
              <a:schemeClr val="accent2"/>
            </a:solidFill>
          </a:ln>
        </p:spPr>
        <p:txBody>
          <a:bodyPr numCol="2" spcCol="540000">
            <a:noAutofit/>
          </a:bodyPr>
          <a:lstStyle/>
          <a:p>
            <a:pPr marL="216000" indent="-216000">
              <a:lnSpc>
                <a:spcPct val="90000"/>
              </a:lnSpc>
            </a:pPr>
            <a:r>
              <a:rPr lang="en-US" sz="2000" dirty="0"/>
              <a:t>The MOLC also held that disclosing a police officer's records regarding an investigation into her alleged drug abuse, when no disciplinary charges were brought and absent allegations that the investigation was mishandled, would serve no public purpose. </a:t>
            </a:r>
            <a:r>
              <a:rPr lang="en-US" sz="2000" i="1" dirty="0"/>
              <a:t>Pretext Servs. Inc. v. Metro. Police Dep't</a:t>
            </a:r>
            <a:r>
              <a:rPr lang="en-US" sz="2000" dirty="0"/>
              <a:t>, FOIA App. No. 92-10 (Office of the Mayor, March 8, 1995).</a:t>
            </a:r>
          </a:p>
          <a:p>
            <a:pPr marL="216000" indent="-216000">
              <a:lnSpc>
                <a:spcPct val="90000"/>
              </a:lnSpc>
            </a:pPr>
            <a:r>
              <a:rPr lang="en-US" sz="2000" dirty="0"/>
              <a:t>Example: D.C. FOIA provides that all complaints and other specific police records shall be open for inspection. D.C. Official Code § 5-113.06; </a:t>
            </a:r>
            <a:r>
              <a:rPr lang="en-US" sz="2000" i="1" dirty="0"/>
              <a:t>see also </a:t>
            </a:r>
            <a:r>
              <a:rPr lang="en-US" sz="2000" dirty="0"/>
              <a:t>D.C. Official Code § 2-534(c) ("This section shall not operate to permit nondisclosure of information of which disclosure is authorized or mandated by other law."). Therefore, the names of some 70 police officers and information about criminal charges filed against them were required to be disclosed under § 5-113.06 [formerly D.C. Code § 4-135]. </a:t>
            </a:r>
            <a:r>
              <a:rPr lang="en-US" sz="2000" i="1" dirty="0"/>
              <a:t>Washington Post v. Metro. Police Dep't</a:t>
            </a:r>
            <a:r>
              <a:rPr lang="en-US" sz="2000" dirty="0"/>
              <a:t>, FOIA App. No. 93-15 (Office of the Mayor, March 11, 1994).</a:t>
            </a:r>
            <a:endParaRPr lang="ru-RU" sz="2000"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40</a:t>
            </a:fld>
            <a:endParaRPr lang="en-US" dirty="0"/>
          </a:p>
        </p:txBody>
      </p:sp>
    </p:spTree>
    <p:extLst>
      <p:ext uri="{BB962C8B-B14F-4D97-AF65-F5344CB8AC3E}">
        <p14:creationId xmlns:p14="http://schemas.microsoft.com/office/powerpoint/2010/main" val="1198847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41</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 3(</a:t>
            </a:r>
            <a:r>
              <a:rPr lang="en-US" sz="2000" dirty="0"/>
              <a:t>C</a:t>
            </a:r>
            <a:r>
              <a:rPr lang="en-US" dirty="0"/>
              <a:t>) – Personal privacy</a:t>
            </a:r>
            <a:endParaRPr lang="ru-RU" dirty="0"/>
          </a:p>
        </p:txBody>
      </p:sp>
      <p:sp>
        <p:nvSpPr>
          <p:cNvPr id="7" name="Content Placeholder 6">
            <a:extLst>
              <a:ext uri="{FF2B5EF4-FFF2-40B4-BE49-F238E27FC236}">
                <a16:creationId xmlns:a16="http://schemas.microsoft.com/office/drawing/2014/main" id="{A77D33F3-7E73-BD22-C9B5-A15E9EB42BC6}"/>
              </a:ext>
            </a:extLst>
          </p:cNvPr>
          <p:cNvSpPr>
            <a:spLocks noGrp="1"/>
          </p:cNvSpPr>
          <p:nvPr>
            <p:ph sz="half" idx="1"/>
          </p:nvPr>
        </p:nvSpPr>
        <p:spPr>
          <a:xfrm>
            <a:off x="581192" y="2228003"/>
            <a:ext cx="11100267" cy="3633047"/>
          </a:xfrm>
          <a:solidFill>
            <a:schemeClr val="bg2">
              <a:lumMod val="90000"/>
            </a:schemeClr>
          </a:solidFill>
        </p:spPr>
        <p:txBody>
          <a:bodyPr>
            <a:normAutofit/>
          </a:bodyPr>
          <a:lstStyle/>
          <a:p>
            <a:r>
              <a:rPr lang="en-US" sz="2000" dirty="0"/>
              <a:t>Exemption 3(c) provides an exemption for disclosure for “[i]nvestigatory records compiled for law-enforcement purposes, including the records of Council investigations and investigations conducted by the Office of Police Complaints, but only to the extent that the production of such records would . . . (c) Constitute an unwarranted invasion of personal privacy.”</a:t>
            </a:r>
          </a:p>
          <a:p>
            <a:r>
              <a:rPr lang="en-US" sz="2000" dirty="0"/>
              <a:t> While Exemption 2 requires that the invasion of privacy be “clearly unwarranted,” the word “clearly” is omitted from Exemption 3(c). Thus, the standard for evaluating a threatened invasion of privacy interests under Exemption 3(c) is broader than under Exemption 2. </a:t>
            </a:r>
            <a:r>
              <a:rPr lang="en-US" sz="2000" i="1" dirty="0"/>
              <a:t>See United States Dep’t of Justice v. Reporters Comm. for Freedom of Press</a:t>
            </a:r>
            <a:r>
              <a:rPr lang="en-US" sz="2000" dirty="0"/>
              <a:t>, 489 U.S. 749, 756 (1989).</a:t>
            </a:r>
          </a:p>
        </p:txBody>
      </p:sp>
    </p:spTree>
    <p:extLst>
      <p:ext uri="{BB962C8B-B14F-4D97-AF65-F5344CB8AC3E}">
        <p14:creationId xmlns:p14="http://schemas.microsoft.com/office/powerpoint/2010/main" val="2565213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42</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 3(</a:t>
            </a:r>
            <a:r>
              <a:rPr lang="en-US" sz="2000" dirty="0"/>
              <a:t>C</a:t>
            </a:r>
            <a:r>
              <a:rPr lang="en-US" dirty="0"/>
              <a:t>) – Personal privacy</a:t>
            </a:r>
            <a:endParaRPr lang="ru-RU" dirty="0"/>
          </a:p>
        </p:txBody>
      </p:sp>
      <p:sp>
        <p:nvSpPr>
          <p:cNvPr id="8" name="Content Placeholder 7">
            <a:extLst>
              <a:ext uri="{FF2B5EF4-FFF2-40B4-BE49-F238E27FC236}">
                <a16:creationId xmlns:a16="http://schemas.microsoft.com/office/drawing/2014/main" id="{77044C67-85BE-624E-C62C-AD9FEDDC81F4}"/>
              </a:ext>
            </a:extLst>
          </p:cNvPr>
          <p:cNvSpPr>
            <a:spLocks noGrp="1"/>
          </p:cNvSpPr>
          <p:nvPr>
            <p:ph sz="half" idx="2"/>
          </p:nvPr>
        </p:nvSpPr>
        <p:spPr>
          <a:xfrm>
            <a:off x="457200" y="2228003"/>
            <a:ext cx="11153609" cy="3633047"/>
          </a:xfrm>
          <a:solidFill>
            <a:schemeClr val="bg2">
              <a:lumMod val="90000"/>
            </a:schemeClr>
          </a:solidFill>
        </p:spPr>
        <p:txBody>
          <a:bodyPr>
            <a:normAutofit/>
          </a:bodyPr>
          <a:lstStyle/>
          <a:p>
            <a:r>
              <a:rPr lang="en-US" sz="2800" dirty="0"/>
              <a:t>Records pertaining to investigations conducted by the MPD are exempt from disclosure under Exemption 3(c) if the investigations focus on acts that could, if proven, result in civil or criminal sanctions. </a:t>
            </a:r>
            <a:r>
              <a:rPr lang="en-US" sz="2800" i="1" dirty="0"/>
              <a:t>Rural Housing Alliance v. United States Dep’t of Agriculture</a:t>
            </a:r>
            <a:r>
              <a:rPr lang="en-US" sz="2800" dirty="0"/>
              <a:t>, 498 F.2d 73, 81 (D.C. Cir. 1974). </a:t>
            </a:r>
            <a:r>
              <a:rPr lang="en-US" sz="2800" i="1" dirty="0"/>
              <a:t>See also Rugiero v. United States Dep’t of Justice,</a:t>
            </a:r>
            <a:r>
              <a:rPr lang="en-US" sz="2800" dirty="0"/>
              <a:t> 257 F.3d 534, 550 (6th Cir. 2001)(The exemption “applies not only to criminal enforcement actions, but to records compiled for civil enforcement purposes as well.”). </a:t>
            </a:r>
          </a:p>
        </p:txBody>
      </p:sp>
    </p:spTree>
    <p:extLst>
      <p:ext uri="{BB962C8B-B14F-4D97-AF65-F5344CB8AC3E}">
        <p14:creationId xmlns:p14="http://schemas.microsoft.com/office/powerpoint/2010/main" val="9095635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43</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 3(</a:t>
            </a:r>
            <a:r>
              <a:rPr lang="en-US" sz="2000" dirty="0"/>
              <a:t>C</a:t>
            </a:r>
            <a:r>
              <a:rPr lang="en-US" dirty="0"/>
              <a:t>)</a:t>
            </a:r>
            <a:endParaRPr lang="ru-RU" dirty="0"/>
          </a:p>
        </p:txBody>
      </p:sp>
      <p:sp>
        <p:nvSpPr>
          <p:cNvPr id="7" name="Content Placeholder 6">
            <a:extLst>
              <a:ext uri="{FF2B5EF4-FFF2-40B4-BE49-F238E27FC236}">
                <a16:creationId xmlns:a16="http://schemas.microsoft.com/office/drawing/2014/main" id="{A77D33F3-7E73-BD22-C9B5-A15E9EB42BC6}"/>
              </a:ext>
            </a:extLst>
          </p:cNvPr>
          <p:cNvSpPr>
            <a:spLocks noGrp="1"/>
          </p:cNvSpPr>
          <p:nvPr>
            <p:ph sz="half" idx="1"/>
          </p:nvPr>
        </p:nvSpPr>
        <p:spPr>
          <a:xfrm>
            <a:off x="581192" y="2228003"/>
            <a:ext cx="11161227" cy="3633047"/>
          </a:xfrm>
          <a:solidFill>
            <a:schemeClr val="bg2">
              <a:lumMod val="90000"/>
            </a:schemeClr>
          </a:solidFill>
        </p:spPr>
        <p:txBody>
          <a:bodyPr>
            <a:normAutofit/>
          </a:bodyPr>
          <a:lstStyle/>
          <a:p>
            <a:r>
              <a:rPr lang="en-US" sz="2800" dirty="0"/>
              <a:t>Determining whether disclosure of a record would constitute an invasion of personal privacy requires a balancing of one’s individual privacy interests against the public interest in disclosing the information.</a:t>
            </a:r>
          </a:p>
        </p:txBody>
      </p:sp>
    </p:spTree>
    <p:extLst>
      <p:ext uri="{BB962C8B-B14F-4D97-AF65-F5344CB8AC3E}">
        <p14:creationId xmlns:p14="http://schemas.microsoft.com/office/powerpoint/2010/main" val="42903581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44</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LAW ENFORCEMENT EXEMPTION 3(</a:t>
            </a:r>
            <a:r>
              <a:rPr lang="en-US" sz="2000" dirty="0"/>
              <a:t>C</a:t>
            </a:r>
            <a:r>
              <a:rPr lang="en-US" dirty="0"/>
              <a:t>)</a:t>
            </a:r>
            <a:endParaRPr lang="ru-RU" dirty="0"/>
          </a:p>
        </p:txBody>
      </p:sp>
      <p:sp>
        <p:nvSpPr>
          <p:cNvPr id="8" name="Content Placeholder 7">
            <a:extLst>
              <a:ext uri="{FF2B5EF4-FFF2-40B4-BE49-F238E27FC236}">
                <a16:creationId xmlns:a16="http://schemas.microsoft.com/office/drawing/2014/main" id="{77044C67-85BE-624E-C62C-AD9FEDDC81F4}"/>
              </a:ext>
            </a:extLst>
          </p:cNvPr>
          <p:cNvSpPr>
            <a:spLocks noGrp="1"/>
          </p:cNvSpPr>
          <p:nvPr>
            <p:ph sz="half" idx="2"/>
          </p:nvPr>
        </p:nvSpPr>
        <p:spPr>
          <a:xfrm>
            <a:off x="518160" y="1973580"/>
            <a:ext cx="11092649" cy="4335780"/>
          </a:xfrm>
          <a:solidFill>
            <a:schemeClr val="accent1">
              <a:lumMod val="40000"/>
              <a:lumOff val="60000"/>
            </a:schemeClr>
          </a:solidFill>
          <a:ln>
            <a:solidFill>
              <a:schemeClr val="tx1">
                <a:lumMod val="50000"/>
                <a:lumOff val="50000"/>
              </a:schemeClr>
            </a:solidFill>
          </a:ln>
        </p:spPr>
        <p:txBody>
          <a:bodyPr>
            <a:noAutofit/>
          </a:bodyPr>
          <a:lstStyle/>
          <a:p>
            <a:r>
              <a:rPr lang="en-US" sz="2400" dirty="0"/>
              <a:t>Absent substantial allegations of wrongdoing, courts generally recognize that law enforcement personnel have a privacy interest in nondisclosure of their names due to the potential for harassment or embarrassment if their identities are disclosed. </a:t>
            </a:r>
            <a:r>
              <a:rPr lang="en-US" sz="2400" i="1" dirty="0"/>
              <a:t>See e.g., Dorsett v. United States Dep't of the Treasury</a:t>
            </a:r>
            <a:r>
              <a:rPr lang="en-US" sz="2400" dirty="0"/>
              <a:t>, 307 F. Supp. 2d 28, 38-39 (D.D.C. 2004</a:t>
            </a:r>
            <a:r>
              <a:rPr lang="en-US" sz="2400" i="1" dirty="0"/>
              <a:t>); Manna v. DO</a:t>
            </a:r>
            <a:r>
              <a:rPr lang="en-US" sz="2400" dirty="0"/>
              <a:t>J, 51 F.3d 1158, 1166 (3d Cir. 1995); </a:t>
            </a:r>
            <a:r>
              <a:rPr lang="en-US" sz="2400" i="1" dirty="0"/>
              <a:t>see also Abraham &amp; Rose, P.L.C. v. United States</a:t>
            </a:r>
            <a:r>
              <a:rPr lang="en-US" sz="2400" dirty="0"/>
              <a:t>, 138 F.3d 1075, 1083 (6th Cir. 1998) (stating that clear privacy interest exists with respect to names, addresses, and other identifying information, even if it is already available in other public filings).</a:t>
            </a:r>
            <a:endParaRPr lang="en-US" sz="2400" i="1" dirty="0"/>
          </a:p>
        </p:txBody>
      </p:sp>
    </p:spTree>
    <p:extLst>
      <p:ext uri="{BB962C8B-B14F-4D97-AF65-F5344CB8AC3E}">
        <p14:creationId xmlns:p14="http://schemas.microsoft.com/office/powerpoint/2010/main" val="2285866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019A2A-640A-4285-BA5E-7A47E95D04EC}"/>
              </a:ext>
            </a:extLst>
          </p:cNvPr>
          <p:cNvSpPr>
            <a:spLocks noGrp="1"/>
          </p:cNvSpPr>
          <p:nvPr>
            <p:ph type="title"/>
          </p:nvPr>
        </p:nvSpPr>
        <p:spPr>
          <a:xfrm>
            <a:off x="4242341" y="457200"/>
            <a:ext cx="3693000" cy="1600200"/>
          </a:xfrm>
        </p:spPr>
        <p:txBody>
          <a:bodyPr/>
          <a:lstStyle/>
          <a:p>
            <a:pPr algn="ctr"/>
            <a:r>
              <a:rPr lang="en-US" dirty="0"/>
              <a:t>AGENCY COMMUNICATION</a:t>
            </a:r>
          </a:p>
        </p:txBody>
      </p:sp>
      <p:pic>
        <p:nvPicPr>
          <p:cNvPr id="9" name="Picture Placeholder 8" descr="Two women, one in glasses and blazer, talking in business office">
            <a:extLst>
              <a:ext uri="{FF2B5EF4-FFF2-40B4-BE49-F238E27FC236}">
                <a16:creationId xmlns:a16="http://schemas.microsoft.com/office/drawing/2014/main" id="{3896A4E6-8FD8-4D77-AAB0-2B6A3165482E}"/>
              </a:ext>
            </a:extLst>
          </p:cNvPr>
          <p:cNvPicPr>
            <a:picLocks noGrp="1" noChangeAspect="1"/>
          </p:cNvPicPr>
          <p:nvPr>
            <p:ph type="pic" idx="1"/>
          </p:nvPr>
        </p:nvPicPr>
        <p:blipFill>
          <a:blip r:embed="rId3"/>
          <a:srcRect l="19851" r="19851"/>
          <a:stretch/>
        </p:blipFill>
        <p:spPr>
          <a:xfrm>
            <a:off x="441959" y="641101"/>
            <a:ext cx="3702877" cy="5749461"/>
          </a:xfrm>
        </p:spPr>
      </p:pic>
      <p:graphicFrame>
        <p:nvGraphicFramePr>
          <p:cNvPr id="15" name="Content Placeholder 14" descr="SmartArt object">
            <a:extLst>
              <a:ext uri="{FF2B5EF4-FFF2-40B4-BE49-F238E27FC236}">
                <a16:creationId xmlns:a16="http://schemas.microsoft.com/office/drawing/2014/main" id="{E48394F2-4497-4281-8861-03B845B20BE2}"/>
              </a:ext>
            </a:extLst>
          </p:cNvPr>
          <p:cNvGraphicFramePr>
            <a:graphicFrameLocks noGrp="1"/>
          </p:cNvGraphicFramePr>
          <p:nvPr>
            <p:ph sz="quarter" idx="14"/>
            <p:extLst>
              <p:ext uri="{D42A27DB-BD31-4B8C-83A1-F6EECF244321}">
                <p14:modId xmlns:p14="http://schemas.microsoft.com/office/powerpoint/2010/main" val="2933029119"/>
              </p:ext>
            </p:extLst>
          </p:nvPr>
        </p:nvGraphicFramePr>
        <p:xfrm>
          <a:off x="4242341" y="2408099"/>
          <a:ext cx="3690000" cy="40428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4" name="Picture Placeholder 13" descr="People in a office discussing work over a laptop">
            <a:extLst>
              <a:ext uri="{FF2B5EF4-FFF2-40B4-BE49-F238E27FC236}">
                <a16:creationId xmlns:a16="http://schemas.microsoft.com/office/drawing/2014/main" id="{1DA21010-05F7-45C3-98F1-385BABF640CD}"/>
              </a:ext>
            </a:extLst>
          </p:cNvPr>
          <p:cNvPicPr>
            <a:picLocks noGrp="1" noChangeAspect="1"/>
          </p:cNvPicPr>
          <p:nvPr>
            <p:ph type="pic" idx="13"/>
          </p:nvPr>
        </p:nvPicPr>
        <p:blipFill>
          <a:blip r:embed="rId9"/>
          <a:srcRect l="29795" r="29795"/>
          <a:stretch/>
        </p:blipFill>
        <p:spPr>
          <a:xfrm>
            <a:off x="8047164" y="641101"/>
            <a:ext cx="3702877" cy="5749461"/>
          </a:xfrm>
        </p:spPr>
      </p:pic>
      <p:sp>
        <p:nvSpPr>
          <p:cNvPr id="5" name="Footer Placeholder 4">
            <a:extLst>
              <a:ext uri="{FF2B5EF4-FFF2-40B4-BE49-F238E27FC236}">
                <a16:creationId xmlns:a16="http://schemas.microsoft.com/office/drawing/2014/main" id="{8DD3FEC5-159E-43A5-9588-54A48A0C2BCE}"/>
              </a:ext>
            </a:extLst>
          </p:cNvPr>
          <p:cNvSpPr>
            <a:spLocks noGrp="1"/>
          </p:cNvSpPr>
          <p:nvPr>
            <p:ph type="ftr" sz="quarter" idx="11"/>
          </p:nvPr>
        </p:nvSpPr>
        <p:spPr>
          <a:xfrm>
            <a:off x="366407" y="6423914"/>
            <a:ext cx="6917210" cy="365125"/>
          </a:xfrm>
        </p:spPr>
        <p:txBody>
          <a:bodyPr/>
          <a:lstStyle/>
          <a:p>
            <a:r>
              <a:rPr lang="en-US" dirty="0"/>
              <a:t>REDACTION &amp; COMMONLY USED FOIA EXEMPTIONS</a:t>
            </a:r>
          </a:p>
        </p:txBody>
      </p:sp>
      <p:sp>
        <p:nvSpPr>
          <p:cNvPr id="6" name="Slide Number Placeholder 5">
            <a:extLst>
              <a:ext uri="{FF2B5EF4-FFF2-40B4-BE49-F238E27FC236}">
                <a16:creationId xmlns:a16="http://schemas.microsoft.com/office/drawing/2014/main" id="{F2CF6BB9-EEA3-41F4-8032-BEDB0257613C}"/>
              </a:ext>
            </a:extLst>
          </p:cNvPr>
          <p:cNvSpPr>
            <a:spLocks noGrp="1"/>
          </p:cNvSpPr>
          <p:nvPr>
            <p:ph type="sldNum" sz="quarter" idx="12"/>
          </p:nvPr>
        </p:nvSpPr>
        <p:spPr>
          <a:xfrm>
            <a:off x="10795363" y="6423914"/>
            <a:ext cx="1052510" cy="365125"/>
          </a:xfrm>
        </p:spPr>
        <p:txBody>
          <a:bodyPr/>
          <a:lstStyle/>
          <a:p>
            <a:fld id="{3A98EE3D-8CD1-4C3F-BD1C-C98C9596463C}" type="slidenum">
              <a:rPr lang="en-US" smtClean="0"/>
              <a:pPr/>
              <a:t>45</a:t>
            </a:fld>
            <a:endParaRPr lang="en-US" dirty="0"/>
          </a:p>
        </p:txBody>
      </p:sp>
    </p:spTree>
    <p:extLst>
      <p:ext uri="{BB962C8B-B14F-4D97-AF65-F5344CB8AC3E}">
        <p14:creationId xmlns:p14="http://schemas.microsoft.com/office/powerpoint/2010/main" val="42440299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46</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Interagency Memos and Letters (D.C. OFFICIAL Code § 2-534(</a:t>
            </a:r>
            <a:r>
              <a:rPr lang="en-US" cap="none" dirty="0"/>
              <a:t>a</a:t>
            </a:r>
            <a:r>
              <a:rPr lang="en-US" dirty="0"/>
              <a:t>)(4))  </a:t>
            </a:r>
            <a:endParaRPr lang="ru-RU" dirty="0"/>
          </a:p>
        </p:txBody>
      </p:sp>
      <p:sp>
        <p:nvSpPr>
          <p:cNvPr id="8" name="TextBox 7">
            <a:extLst>
              <a:ext uri="{FF2B5EF4-FFF2-40B4-BE49-F238E27FC236}">
                <a16:creationId xmlns:a16="http://schemas.microsoft.com/office/drawing/2014/main" id="{636E4C03-073C-9D64-3432-7382128E2070}"/>
              </a:ext>
            </a:extLst>
          </p:cNvPr>
          <p:cNvSpPr txBox="1"/>
          <p:nvPr/>
        </p:nvSpPr>
        <p:spPr>
          <a:xfrm>
            <a:off x="471268" y="2280854"/>
            <a:ext cx="11255912" cy="2862322"/>
          </a:xfrm>
          <a:prstGeom prst="rect">
            <a:avLst/>
          </a:prstGeom>
          <a:solidFill>
            <a:schemeClr val="accent1">
              <a:lumMod val="20000"/>
              <a:lumOff val="80000"/>
            </a:schemeClr>
          </a:solidFill>
          <a:ln>
            <a:solidFill>
              <a:schemeClr val="accent2">
                <a:lumMod val="50000"/>
              </a:schemeClr>
            </a:solidFill>
          </a:ln>
        </p:spPr>
        <p:txBody>
          <a:bodyPr wrap="square">
            <a:spAutoFit/>
          </a:bodyPr>
          <a:lstStyle/>
          <a:p>
            <a:pPr marL="0" indent="0">
              <a:spcBef>
                <a:spcPts val="0"/>
              </a:spcBef>
              <a:spcAft>
                <a:spcPts val="0"/>
              </a:spcAft>
            </a:pPr>
            <a:r>
              <a:rPr lang="en-US" sz="3600" dirty="0"/>
              <a:t>This exemption covers inter-agency and intra-agency memorandums or letters (including memorandums or letters generated or received by the staff or members of the Council), which would not be available by law to a party in litigation with a public body. </a:t>
            </a:r>
          </a:p>
        </p:txBody>
      </p:sp>
    </p:spTree>
    <p:extLst>
      <p:ext uri="{BB962C8B-B14F-4D97-AF65-F5344CB8AC3E}">
        <p14:creationId xmlns:p14="http://schemas.microsoft.com/office/powerpoint/2010/main" val="3409159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C3D8B0C-EFCA-45C3-A92A-E9B17B93DAF7}"/>
              </a:ext>
            </a:extLst>
          </p:cNvPr>
          <p:cNvSpPr>
            <a:spLocks noGrp="1"/>
          </p:cNvSpPr>
          <p:nvPr>
            <p:ph type="title"/>
          </p:nvPr>
        </p:nvSpPr>
        <p:spPr>
          <a:xfrm>
            <a:off x="7955459" y="495297"/>
            <a:ext cx="3392382" cy="1675219"/>
          </a:xfrm>
        </p:spPr>
        <p:txBody>
          <a:bodyPr/>
          <a:lstStyle/>
          <a:p>
            <a:r>
              <a:rPr lang="en-US" dirty="0"/>
              <a:t>LITIGATION-BASED EXEMPTIONS</a:t>
            </a:r>
            <a:endParaRPr lang="ru-RU"/>
          </a:p>
        </p:txBody>
      </p:sp>
      <p:pic>
        <p:nvPicPr>
          <p:cNvPr id="8" name="Picture Placeholder 7">
            <a:extLst>
              <a:ext uri="{FF2B5EF4-FFF2-40B4-BE49-F238E27FC236}">
                <a16:creationId xmlns:a16="http://schemas.microsoft.com/office/drawing/2014/main" id="{70DBF7FC-769A-4F7C-86D9-921C2CEAF6EC}"/>
              </a:ext>
            </a:extLst>
          </p:cNvPr>
          <p:cNvPicPr>
            <a:picLocks noGrp="1" noChangeAspect="1"/>
          </p:cNvPicPr>
          <p:nvPr>
            <p:ph type="pic" sz="quarter" idx="15"/>
          </p:nvPr>
        </p:nvPicPr>
        <p:blipFill>
          <a:blip r:embed="rId3">
            <a:extLst>
              <a:ext uri="{837473B0-CC2E-450A-ABE3-18F120FF3D39}">
                <a1611:picAttrSrcUrl xmlns:a1611="http://schemas.microsoft.com/office/drawing/2016/11/main" r:id="rId4"/>
              </a:ext>
            </a:extLst>
          </a:blip>
          <a:srcRect/>
          <a:stretch/>
        </p:blipFill>
        <p:spPr>
          <a:xfrm>
            <a:off x="1705" y="1"/>
            <a:ext cx="7534275" cy="6278986"/>
          </a:xfrm>
        </p:spPr>
      </p:pic>
      <p:sp>
        <p:nvSpPr>
          <p:cNvPr id="6" name="Content Placeholder 5">
            <a:extLst>
              <a:ext uri="{FF2B5EF4-FFF2-40B4-BE49-F238E27FC236}">
                <a16:creationId xmlns:a16="http://schemas.microsoft.com/office/drawing/2014/main" id="{1E9EACF6-E8C5-485F-B9F8-6F314C3308D6}"/>
              </a:ext>
            </a:extLst>
          </p:cNvPr>
          <p:cNvSpPr>
            <a:spLocks noGrp="1"/>
          </p:cNvSpPr>
          <p:nvPr>
            <p:ph sz="quarter" idx="14"/>
          </p:nvPr>
        </p:nvSpPr>
        <p:spPr>
          <a:xfrm>
            <a:off x="7955459" y="3184814"/>
            <a:ext cx="3392382" cy="2913879"/>
          </a:xfrm>
        </p:spPr>
        <p:txBody>
          <a:bodyPr/>
          <a:lstStyle/>
          <a:p>
            <a:pPr marL="216000" indent="-216000">
              <a:buFont typeface="Wingdings" panose="05000000000000000000" pitchFamily="2" charset="2"/>
              <a:buChar char="§"/>
            </a:pPr>
            <a:r>
              <a:rPr lang="en-US" dirty="0"/>
              <a:t>Deliberative Process Privilege</a:t>
            </a:r>
          </a:p>
          <a:p>
            <a:pPr marL="216000" indent="-216000">
              <a:buFont typeface="Wingdings" panose="05000000000000000000" pitchFamily="2" charset="2"/>
              <a:buChar char="§"/>
            </a:pPr>
            <a:r>
              <a:rPr lang="en-US" dirty="0"/>
              <a:t>Attorney-Client Privilege</a:t>
            </a:r>
          </a:p>
          <a:p>
            <a:pPr marL="216000" indent="-216000">
              <a:buFont typeface="Wingdings" panose="05000000000000000000" pitchFamily="2" charset="2"/>
              <a:buChar char="§"/>
            </a:pPr>
            <a:r>
              <a:rPr lang="en-US" dirty="0"/>
              <a:t>Attorney Work Product</a:t>
            </a:r>
          </a:p>
        </p:txBody>
      </p:sp>
      <p:sp>
        <p:nvSpPr>
          <p:cNvPr id="3" name="Footer Placeholder 2">
            <a:extLst>
              <a:ext uri="{FF2B5EF4-FFF2-40B4-BE49-F238E27FC236}">
                <a16:creationId xmlns:a16="http://schemas.microsoft.com/office/drawing/2014/main" id="{1EDDB1DA-AD73-4E32-B7D5-0BD10081893B}"/>
              </a:ext>
            </a:extLst>
          </p:cNvPr>
          <p:cNvSpPr>
            <a:spLocks noGrp="1"/>
          </p:cNvSpPr>
          <p:nvPr>
            <p:ph type="ftr" sz="quarter" idx="11"/>
          </p:nvPr>
        </p:nvSpPr>
        <p:spPr>
          <a:xfrm>
            <a:off x="424391" y="6446838"/>
            <a:ext cx="6818262" cy="365125"/>
          </a:xfrm>
        </p:spPr>
        <p:txBody>
          <a:bodyPr/>
          <a:lstStyle/>
          <a:p>
            <a:r>
              <a:rPr lang="en-US" dirty="0"/>
              <a:t>REDACTION &amp; COMMONLY USED FOIA EXEMPTIONS</a:t>
            </a:r>
          </a:p>
        </p:txBody>
      </p:sp>
      <p:sp>
        <p:nvSpPr>
          <p:cNvPr id="4" name="Slide Number Placeholder 3">
            <a:extLst>
              <a:ext uri="{FF2B5EF4-FFF2-40B4-BE49-F238E27FC236}">
                <a16:creationId xmlns:a16="http://schemas.microsoft.com/office/drawing/2014/main" id="{36B7E12A-8BF8-4D3D-842F-D070248D1B08}"/>
              </a:ext>
            </a:extLst>
          </p:cNvPr>
          <p:cNvSpPr>
            <a:spLocks noGrp="1"/>
          </p:cNvSpPr>
          <p:nvPr>
            <p:ph type="sldNum" sz="quarter" idx="12"/>
          </p:nvPr>
        </p:nvSpPr>
        <p:spPr>
          <a:xfrm>
            <a:off x="10930596" y="6446838"/>
            <a:ext cx="617912" cy="365125"/>
          </a:xfrm>
        </p:spPr>
        <p:txBody>
          <a:bodyPr/>
          <a:lstStyle/>
          <a:p>
            <a:fld id="{3A98EE3D-8CD1-4C3F-BD1C-C98C9596463C}" type="slidenum">
              <a:rPr lang="en-US" smtClean="0"/>
              <a:t>47</a:t>
            </a:fld>
            <a:endParaRPr lang="en-US" dirty="0"/>
          </a:p>
        </p:txBody>
      </p:sp>
      <p:sp>
        <p:nvSpPr>
          <p:cNvPr id="2" name="TextBox 1">
            <a:extLst>
              <a:ext uri="{FF2B5EF4-FFF2-40B4-BE49-F238E27FC236}">
                <a16:creationId xmlns:a16="http://schemas.microsoft.com/office/drawing/2014/main" id="{9A33FF9A-8892-5F4D-7BDA-582DB087F835}"/>
              </a:ext>
            </a:extLst>
          </p:cNvPr>
          <p:cNvSpPr txBox="1"/>
          <p:nvPr/>
        </p:nvSpPr>
        <p:spPr>
          <a:xfrm>
            <a:off x="130494" y="6278987"/>
            <a:ext cx="7534275" cy="230832"/>
          </a:xfrm>
          <a:prstGeom prst="rect">
            <a:avLst/>
          </a:prstGeom>
          <a:noFill/>
        </p:spPr>
        <p:txBody>
          <a:bodyPr wrap="square" rtlCol="0">
            <a:spAutoFit/>
          </a:bodyPr>
          <a:lstStyle/>
          <a:p>
            <a:r>
              <a:rPr lang="en-US" sz="900" dirty="0">
                <a:hlinkClick r:id="rId4" tooltip="https://transgriot.blogspot.com/2017/01/if-you-know-lawyer-hug-them.html"/>
              </a:rPr>
              <a:t>This Photo</a:t>
            </a:r>
            <a:r>
              <a:rPr lang="en-US" sz="900" dirty="0"/>
              <a:t> by Unknown Author is licensed under </a:t>
            </a:r>
            <a:r>
              <a:rPr lang="en-US" sz="900" dirty="0">
                <a:hlinkClick r:id="rId5" tooltip="https://creativecommons.org/licenses/by-nc-nd/3.0/"/>
              </a:rPr>
              <a:t>CC BY-NC-ND</a:t>
            </a:r>
            <a:endParaRPr lang="en-US" sz="900" dirty="0"/>
          </a:p>
        </p:txBody>
      </p:sp>
      <p:sp>
        <p:nvSpPr>
          <p:cNvPr id="7" name="TextBox 6">
            <a:extLst>
              <a:ext uri="{FF2B5EF4-FFF2-40B4-BE49-F238E27FC236}">
                <a16:creationId xmlns:a16="http://schemas.microsoft.com/office/drawing/2014/main" id="{9DB0B9F2-CC28-3981-D1FD-2CDCBA4529EC}"/>
              </a:ext>
            </a:extLst>
          </p:cNvPr>
          <p:cNvSpPr txBox="1"/>
          <p:nvPr/>
        </p:nvSpPr>
        <p:spPr>
          <a:xfrm>
            <a:off x="8146473" y="2473036"/>
            <a:ext cx="3299113" cy="1200329"/>
          </a:xfrm>
          <a:prstGeom prst="rect">
            <a:avLst/>
          </a:prstGeom>
          <a:noFill/>
        </p:spPr>
        <p:txBody>
          <a:bodyPr wrap="square" rtlCol="0">
            <a:spAutoFit/>
          </a:bodyPr>
          <a:lstStyle/>
          <a:p>
            <a:r>
              <a:rPr lang="en-US" sz="1800" dirty="0">
                <a:effectLst/>
                <a:ea typeface="Times New Roman" panose="02020603050405020304" pitchFamily="18" charset="0"/>
              </a:rPr>
              <a:t>D.C. Official Code § 2-531(a)(4) provides an exemption from disclosure for privileges which could be asserted in litigation. </a:t>
            </a:r>
            <a:endParaRPr lang="en-US" dirty="0"/>
          </a:p>
        </p:txBody>
      </p:sp>
    </p:spTree>
    <p:extLst>
      <p:ext uri="{BB962C8B-B14F-4D97-AF65-F5344CB8AC3E}">
        <p14:creationId xmlns:p14="http://schemas.microsoft.com/office/powerpoint/2010/main" val="29553629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 Litigation BASED privileges</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2381250"/>
            <a:ext cx="11029615" cy="3323811"/>
          </a:xfrm>
          <a:solidFill>
            <a:schemeClr val="accent1">
              <a:lumMod val="20000"/>
              <a:lumOff val="80000"/>
            </a:schemeClr>
          </a:solidFill>
          <a:ln>
            <a:solidFill>
              <a:schemeClr val="accent1">
                <a:lumMod val="50000"/>
              </a:schemeClr>
            </a:solidFill>
          </a:ln>
        </p:spPr>
        <p:txBody>
          <a:bodyPr numCol="2" spcCol="540000">
            <a:noAutofit/>
          </a:bodyPr>
          <a:lstStyle/>
          <a:p>
            <a:pPr marL="216000" indent="-216000">
              <a:lnSpc>
                <a:spcPct val="90000"/>
              </a:lnSpc>
            </a:pPr>
            <a:r>
              <a:rPr lang="en-US" sz="2400" dirty="0"/>
              <a:t>D.C. FOIA expressly provides that the deliberative process privilege, the attorney work product privilege, and the attorney-client privilege are incorporated into the exemption in D.C. Official Code § 2-534(a)(4). D.C. Official Code § 2-534(e); </a:t>
            </a:r>
            <a:r>
              <a:rPr lang="en-US" sz="2400" i="1" dirty="0"/>
              <a:t>see also Kane v. District of Columbia</a:t>
            </a:r>
            <a:r>
              <a:rPr lang="en-US" sz="2400" dirty="0"/>
              <a:t>, 180 A.3d 1073, 1079-80 (D.C. 2018).</a:t>
            </a:r>
          </a:p>
          <a:p>
            <a:pPr marL="216000" indent="-216000">
              <a:lnSpc>
                <a:spcPct val="90000"/>
              </a:lnSpc>
            </a:pPr>
            <a:r>
              <a:rPr lang="en-US" sz="2400" dirty="0"/>
              <a:t>Historically, the MOLC has used the common law deliberative process privilege to find documents are exempt from disclosure under D.C. Official Code  § 2-534(a)(4) because they would not be available to a party in litigation with the agency. </a:t>
            </a:r>
            <a:endParaRPr lang="ru-RU" sz="2400"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48</a:t>
            </a:fld>
            <a:endParaRPr lang="en-US" dirty="0"/>
          </a:p>
        </p:txBody>
      </p:sp>
    </p:spTree>
    <p:extLst>
      <p:ext uri="{BB962C8B-B14F-4D97-AF65-F5344CB8AC3E}">
        <p14:creationId xmlns:p14="http://schemas.microsoft.com/office/powerpoint/2010/main" val="1937300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 Litigation BASED privileges</a:t>
            </a:r>
            <a:endParaRPr lang="ru-RU" dirty="0"/>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idx="1"/>
          </p:nvPr>
        </p:nvSpPr>
        <p:spPr>
          <a:xfrm>
            <a:off x="581192" y="2895600"/>
            <a:ext cx="11029615" cy="2809461"/>
          </a:xfrm>
        </p:spPr>
        <p:txBody>
          <a:bodyPr numCol="2" spcCol="540000">
            <a:noAutofit/>
          </a:bodyPr>
          <a:lstStyle/>
          <a:p>
            <a:pPr marL="216000" indent="-216000">
              <a:lnSpc>
                <a:spcPct val="90000"/>
              </a:lnSpc>
            </a:pPr>
            <a:r>
              <a:rPr lang="en-US" sz="2400" i="1" dirty="0"/>
              <a:t>Shaw Coal. Redevelopment Corp. v. Office of the Assistant City Adm'r for Econ. Dev.</a:t>
            </a:r>
            <a:r>
              <a:rPr lang="en-US" sz="2400" dirty="0"/>
              <a:t>, FOIA App. No. 90-20 (Office of the Mayor, July 17, 1994): withholding documents related to an executive decision about real estate development).</a:t>
            </a:r>
          </a:p>
          <a:p>
            <a:pPr marL="216000" indent="-216000">
              <a:lnSpc>
                <a:spcPct val="90000"/>
              </a:lnSpc>
            </a:pPr>
            <a:r>
              <a:rPr lang="en-US" sz="2400" dirty="0"/>
              <a:t> </a:t>
            </a:r>
            <a:r>
              <a:rPr lang="en-US" sz="2400" i="1" dirty="0"/>
              <a:t>Alonzo L. Williams v. Office of Superintendent</a:t>
            </a:r>
            <a:r>
              <a:rPr lang="en-US" sz="2400" dirty="0"/>
              <a:t>, FOIA App. No. 95-10 (Office of the Mayor, Aug. 11, 1995): withholding memoranda from a hearing examiner whose recommendation was rejected by the Superintendent of Schools, the final arbiter of the decision at issue. </a:t>
            </a:r>
          </a:p>
          <a:p>
            <a:pPr marL="216000" indent="-216000">
              <a:lnSpc>
                <a:spcPct val="90000"/>
              </a:lnSpc>
            </a:pPr>
            <a:r>
              <a:rPr lang="en-US" sz="2400" i="1" dirty="0"/>
              <a:t>In re Appeal of the ACLU (National Prison Project)</a:t>
            </a:r>
            <a:r>
              <a:rPr lang="en-US" sz="2400" dirty="0"/>
              <a:t>, Matter No. 00-118630, 48 D.C. Reg. 2407 (Office of the Secretary, Mar. 6, 2001): remanding case to D.C. Department of Corrections to determine whether requested memorandum is of a "predecisional" and "deliberative" character.</a:t>
            </a:r>
            <a:endParaRPr lang="ru-RU" sz="2400"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49</a:t>
            </a:fld>
            <a:endParaRPr lang="en-US" dirty="0"/>
          </a:p>
        </p:txBody>
      </p:sp>
    </p:spTree>
    <p:extLst>
      <p:ext uri="{BB962C8B-B14F-4D97-AF65-F5344CB8AC3E}">
        <p14:creationId xmlns:p14="http://schemas.microsoft.com/office/powerpoint/2010/main" val="2722561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03DE-09C2-4D47-BC33-3EF928ACCF53}"/>
              </a:ext>
            </a:extLst>
          </p:cNvPr>
          <p:cNvSpPr>
            <a:spLocks noGrp="1"/>
          </p:cNvSpPr>
          <p:nvPr>
            <p:ph type="ctrTitle"/>
          </p:nvPr>
        </p:nvSpPr>
        <p:spPr/>
        <p:txBody>
          <a:bodyPr/>
          <a:lstStyle/>
          <a:p>
            <a:r>
              <a:rPr lang="en-US" b="1" dirty="0"/>
              <a:t>RECORD REDACTION</a:t>
            </a:r>
          </a:p>
        </p:txBody>
      </p:sp>
      <p:sp>
        <p:nvSpPr>
          <p:cNvPr id="4" name="Subtitle 3">
            <a:extLst>
              <a:ext uri="{FF2B5EF4-FFF2-40B4-BE49-F238E27FC236}">
                <a16:creationId xmlns:a16="http://schemas.microsoft.com/office/drawing/2014/main" id="{8971CFE8-66F1-4139-A9B5-445945DC9171}"/>
              </a:ext>
            </a:extLst>
          </p:cNvPr>
          <p:cNvSpPr>
            <a:spLocks noGrp="1"/>
          </p:cNvSpPr>
          <p:nvPr>
            <p:ph type="subTitle" idx="1"/>
          </p:nvPr>
        </p:nvSpPr>
        <p:spPr/>
        <p:txBody>
          <a:bodyPr/>
          <a:lstStyle/>
          <a:p>
            <a:r>
              <a:rPr lang="en-US" dirty="0"/>
              <a:t>How to Perform Reasonable Redaction of Records</a:t>
            </a:r>
          </a:p>
        </p:txBody>
      </p:sp>
      <p:pic>
        <p:nvPicPr>
          <p:cNvPr id="5" name="Picture 4" descr="Text&#10;&#10;Description automatically generated">
            <a:extLst>
              <a:ext uri="{FF2B5EF4-FFF2-40B4-BE49-F238E27FC236}">
                <a16:creationId xmlns:a16="http://schemas.microsoft.com/office/drawing/2014/main" id="{3C41F682-E1BF-E110-1B81-2D93AAC9FAF6}"/>
              </a:ext>
            </a:extLst>
          </p:cNvPr>
          <p:cNvPicPr>
            <a:picLocks noChangeAspect="1"/>
          </p:cNvPicPr>
          <p:nvPr/>
        </p:nvPicPr>
        <p:blipFill>
          <a:blip r:embed="rId2"/>
          <a:stretch>
            <a:fillRect/>
          </a:stretch>
        </p:blipFill>
        <p:spPr>
          <a:xfrm>
            <a:off x="4900774" y="3241823"/>
            <a:ext cx="2372938" cy="3016102"/>
          </a:xfrm>
          <a:prstGeom prst="rect">
            <a:avLst/>
          </a:prstGeom>
        </p:spPr>
      </p:pic>
    </p:spTree>
    <p:extLst>
      <p:ext uri="{BB962C8B-B14F-4D97-AF65-F5344CB8AC3E}">
        <p14:creationId xmlns:p14="http://schemas.microsoft.com/office/powerpoint/2010/main" val="42718622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 WHEN DOES THE EXEMPTION APPLY?</a:t>
            </a:r>
            <a:endParaRPr lang="ru-RU"/>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50</a:t>
            </a:fld>
            <a:endParaRPr lang="en-US" dirty="0"/>
          </a:p>
        </p:txBody>
      </p:sp>
      <p:sp>
        <p:nvSpPr>
          <p:cNvPr id="7" name="TextBox 6">
            <a:extLst>
              <a:ext uri="{FF2B5EF4-FFF2-40B4-BE49-F238E27FC236}">
                <a16:creationId xmlns:a16="http://schemas.microsoft.com/office/drawing/2014/main" id="{C8DDB983-EFF8-A52C-3D00-3C15A86809E6}"/>
              </a:ext>
            </a:extLst>
          </p:cNvPr>
          <p:cNvSpPr txBox="1"/>
          <p:nvPr/>
        </p:nvSpPr>
        <p:spPr>
          <a:xfrm>
            <a:off x="581192" y="2563318"/>
            <a:ext cx="10953740" cy="3444020"/>
          </a:xfrm>
          <a:prstGeom prst="rect">
            <a:avLst/>
          </a:prstGeom>
          <a:noFill/>
        </p:spPr>
        <p:txBody>
          <a:bodyPr wrap="square">
            <a:spAutoFit/>
          </a:bodyPr>
          <a:lstStyle/>
          <a:p>
            <a:pPr marL="342900" indent="-342900">
              <a:lnSpc>
                <a:spcPct val="90000"/>
              </a:lnSpc>
              <a:buFont typeface="Wingdings" panose="05000000000000000000" pitchFamily="2" charset="2"/>
              <a:buChar char="ü"/>
            </a:pPr>
            <a:r>
              <a:rPr lang="en-US" sz="2200" dirty="0"/>
              <a:t>To fall under the Exemption, the record must be a part of the agency’s deliberation process.</a:t>
            </a:r>
          </a:p>
          <a:p>
            <a:pPr marL="342900" indent="-342900">
              <a:lnSpc>
                <a:spcPct val="90000"/>
              </a:lnSpc>
              <a:buFont typeface="Wingdings" panose="05000000000000000000" pitchFamily="2" charset="2"/>
              <a:buChar char="ü"/>
            </a:pPr>
            <a:endParaRPr lang="en-US" sz="2200" dirty="0"/>
          </a:p>
          <a:p>
            <a:pPr marL="342900" indent="-342900">
              <a:lnSpc>
                <a:spcPct val="90000"/>
              </a:lnSpc>
              <a:buFont typeface="Wingdings" panose="05000000000000000000" pitchFamily="2" charset="2"/>
              <a:buChar char="ü"/>
            </a:pPr>
            <a:r>
              <a:rPr lang="en-US" sz="2200" dirty="0"/>
              <a:t>The Exemption protects the frank discussion of legal and policy matters, so the agency is not swayed by public opinion.</a:t>
            </a:r>
          </a:p>
          <a:p>
            <a:pPr marL="342900" indent="-342900">
              <a:lnSpc>
                <a:spcPct val="90000"/>
              </a:lnSpc>
              <a:buFont typeface="Wingdings" panose="05000000000000000000" pitchFamily="2" charset="2"/>
              <a:buChar char="ü"/>
            </a:pPr>
            <a:endParaRPr lang="en-US" sz="2200" dirty="0"/>
          </a:p>
          <a:p>
            <a:pPr marL="342900" indent="-342900">
              <a:lnSpc>
                <a:spcPct val="90000"/>
              </a:lnSpc>
              <a:buFont typeface="Wingdings" panose="05000000000000000000" pitchFamily="2" charset="2"/>
              <a:buChar char="ü"/>
            </a:pPr>
            <a:r>
              <a:rPr lang="en-US" sz="2200" dirty="0"/>
              <a:t>The key test: (1) Is the document a final decision? (2) Are the they pre-decisional documents or documents that implement or explain the decision? (3) Communication from the decision-maker or to them?</a:t>
            </a:r>
          </a:p>
          <a:p>
            <a:pPr marL="342900" indent="-342900">
              <a:lnSpc>
                <a:spcPct val="90000"/>
              </a:lnSpc>
              <a:buFont typeface="Wingdings" panose="05000000000000000000" pitchFamily="2" charset="2"/>
              <a:buChar char="ü"/>
            </a:pPr>
            <a:endParaRPr lang="en-US" sz="2200" dirty="0"/>
          </a:p>
          <a:p>
            <a:pPr marL="342900" indent="-342900">
              <a:lnSpc>
                <a:spcPct val="90000"/>
              </a:lnSpc>
              <a:buFont typeface="Wingdings" panose="05000000000000000000" pitchFamily="2" charset="2"/>
              <a:buChar char="ü"/>
            </a:pPr>
            <a:r>
              <a:rPr lang="en-US" sz="2200" dirty="0"/>
              <a:t>Example:  Advice memos </a:t>
            </a:r>
            <a:r>
              <a:rPr lang="en-US" sz="2200" b="1" u="sng" dirty="0"/>
              <a:t>do not fall</a:t>
            </a:r>
            <a:r>
              <a:rPr lang="en-US" sz="2200" dirty="0"/>
              <a:t> under the Exemption </a:t>
            </a:r>
            <a:r>
              <a:rPr lang="en-US" sz="2200" b="1" u="sng" dirty="0"/>
              <a:t>if they are FINAL</a:t>
            </a:r>
            <a:r>
              <a:rPr lang="en-US" sz="2200" dirty="0"/>
              <a:t> – drafts are viewed as deliberational and pre-decisional; thus, under the exemption.</a:t>
            </a:r>
          </a:p>
        </p:txBody>
      </p:sp>
    </p:spTree>
    <p:extLst>
      <p:ext uri="{BB962C8B-B14F-4D97-AF65-F5344CB8AC3E}">
        <p14:creationId xmlns:p14="http://schemas.microsoft.com/office/powerpoint/2010/main" val="3574464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51</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Interagency Memos and Letters (D.C. OFFICIAL Code § 2-534(</a:t>
            </a:r>
            <a:r>
              <a:rPr lang="en-US" cap="none" dirty="0"/>
              <a:t>a</a:t>
            </a:r>
            <a:r>
              <a:rPr lang="en-US" dirty="0"/>
              <a:t>)(4))  </a:t>
            </a:r>
            <a:endParaRPr lang="ru-RU" dirty="0"/>
          </a:p>
        </p:txBody>
      </p:sp>
      <p:sp>
        <p:nvSpPr>
          <p:cNvPr id="6" name="Content Placeholder 5">
            <a:extLst>
              <a:ext uri="{FF2B5EF4-FFF2-40B4-BE49-F238E27FC236}">
                <a16:creationId xmlns:a16="http://schemas.microsoft.com/office/drawing/2014/main" id="{416C0787-3D94-2ED0-3460-9ECF77FFC1EB}"/>
              </a:ext>
            </a:extLst>
          </p:cNvPr>
          <p:cNvSpPr>
            <a:spLocks noGrp="1"/>
          </p:cNvSpPr>
          <p:nvPr>
            <p:ph sz="half" idx="2"/>
          </p:nvPr>
        </p:nvSpPr>
        <p:spPr>
          <a:xfrm>
            <a:off x="419100" y="1996441"/>
            <a:ext cx="11330940" cy="4297680"/>
          </a:xfrm>
        </p:spPr>
        <p:txBody>
          <a:bodyPr>
            <a:normAutofit fontScale="92500" lnSpcReduction="10000"/>
          </a:bodyPr>
          <a:lstStyle/>
          <a:p>
            <a:pPr marL="0" indent="0">
              <a:buNone/>
            </a:pPr>
            <a:r>
              <a:rPr lang="en-US" sz="2800" dirty="0"/>
              <a:t>As a matter of policy, reports and analyses prepared by an organization outside the government, even if they are used in an agency's deliberative process, do not fall within the exemption. </a:t>
            </a:r>
          </a:p>
          <a:p>
            <a:pPr marL="0" indent="0">
              <a:buNone/>
            </a:pPr>
            <a:r>
              <a:rPr lang="en-US" sz="2800" i="1" dirty="0"/>
              <a:t>Belth v. Dep't of Consumer &amp; Regulatory Affairs</a:t>
            </a:r>
            <a:r>
              <a:rPr lang="en-US" sz="2800" dirty="0"/>
              <a:t>, 115 Daily Washington Legal Rptr. 2281 (D.C. Super. Ct. 1987)</a:t>
            </a:r>
          </a:p>
          <a:p>
            <a:pPr marL="0" indent="0">
              <a:buNone/>
            </a:pPr>
            <a:r>
              <a:rPr lang="en-US" sz="2800" b="1" dirty="0"/>
              <a:t>"To hold otherwise would be to rule that the independently initiated, prepared and funded reports of a private organization . . . which that organization desires to withhold from public scrutiny and discussion but to have used by a governmental agency as the basis for important public policy decisions, would be immunized from disclosure . . . ."</a:t>
            </a:r>
          </a:p>
          <a:p>
            <a:endParaRPr lang="en-US" dirty="0"/>
          </a:p>
        </p:txBody>
      </p:sp>
    </p:spTree>
    <p:extLst>
      <p:ext uri="{BB962C8B-B14F-4D97-AF65-F5344CB8AC3E}">
        <p14:creationId xmlns:p14="http://schemas.microsoft.com/office/powerpoint/2010/main" val="21203252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52</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Interagency Memos and Letters (D.C. OFFICIAL Code § 2-534(</a:t>
            </a:r>
            <a:r>
              <a:rPr lang="en-US" cap="none" dirty="0"/>
              <a:t>a</a:t>
            </a:r>
            <a:r>
              <a:rPr lang="en-US" dirty="0"/>
              <a:t>)(4))  - CONSULTANTS</a:t>
            </a:r>
            <a:endParaRPr lang="ru-RU" dirty="0"/>
          </a:p>
        </p:txBody>
      </p:sp>
      <p:sp>
        <p:nvSpPr>
          <p:cNvPr id="6" name="Content Placeholder 5">
            <a:extLst>
              <a:ext uri="{FF2B5EF4-FFF2-40B4-BE49-F238E27FC236}">
                <a16:creationId xmlns:a16="http://schemas.microsoft.com/office/drawing/2014/main" id="{416C0787-3D94-2ED0-3460-9ECF77FFC1EB}"/>
              </a:ext>
            </a:extLst>
          </p:cNvPr>
          <p:cNvSpPr>
            <a:spLocks noGrp="1"/>
          </p:cNvSpPr>
          <p:nvPr>
            <p:ph sz="half" idx="2"/>
          </p:nvPr>
        </p:nvSpPr>
        <p:spPr>
          <a:xfrm>
            <a:off x="419100" y="1996441"/>
            <a:ext cx="11330940" cy="4297680"/>
          </a:xfrm>
        </p:spPr>
        <p:txBody>
          <a:bodyPr>
            <a:normAutofit/>
          </a:bodyPr>
          <a:lstStyle/>
          <a:p>
            <a:pPr marL="0" indent="0" algn="ctr">
              <a:buNone/>
            </a:pPr>
            <a:r>
              <a:rPr lang="en-US" sz="3200" b="1" dirty="0"/>
              <a:t>"Consultant Corollary" Doctrine</a:t>
            </a:r>
          </a:p>
          <a:p>
            <a:pPr marL="0" indent="0">
              <a:buNone/>
            </a:pPr>
            <a:r>
              <a:rPr lang="en-US" sz="3200" dirty="0"/>
              <a:t>In some limited circumstances, a non-agency party may act as a consultant to the government, and in such cases, their communications may qualify as an “intra-agency” exchange for Exemption 4 purposes. This extension of the “intra-agency” relationship to cover such agency consultants is generally referred to as the “consultant corollary.”</a:t>
            </a:r>
          </a:p>
        </p:txBody>
      </p:sp>
    </p:spTree>
    <p:extLst>
      <p:ext uri="{BB962C8B-B14F-4D97-AF65-F5344CB8AC3E}">
        <p14:creationId xmlns:p14="http://schemas.microsoft.com/office/powerpoint/2010/main" val="2997009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53</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Interagency Memos and Letters (D.C. OFFICIAL Code § 2-534(</a:t>
            </a:r>
            <a:r>
              <a:rPr lang="en-US" cap="none" dirty="0"/>
              <a:t>a</a:t>
            </a:r>
            <a:r>
              <a:rPr lang="en-US" dirty="0"/>
              <a:t>)(4))  - CONSULTANTS</a:t>
            </a:r>
            <a:endParaRPr lang="ru-RU" dirty="0"/>
          </a:p>
        </p:txBody>
      </p:sp>
      <p:sp>
        <p:nvSpPr>
          <p:cNvPr id="6" name="Content Placeholder 5">
            <a:extLst>
              <a:ext uri="{FF2B5EF4-FFF2-40B4-BE49-F238E27FC236}">
                <a16:creationId xmlns:a16="http://schemas.microsoft.com/office/drawing/2014/main" id="{416C0787-3D94-2ED0-3460-9ECF77FFC1EB}"/>
              </a:ext>
            </a:extLst>
          </p:cNvPr>
          <p:cNvSpPr>
            <a:spLocks noGrp="1"/>
          </p:cNvSpPr>
          <p:nvPr>
            <p:ph sz="half" idx="2"/>
          </p:nvPr>
        </p:nvSpPr>
        <p:spPr>
          <a:xfrm>
            <a:off x="419100" y="1996441"/>
            <a:ext cx="11330940" cy="4297680"/>
          </a:xfrm>
        </p:spPr>
        <p:txBody>
          <a:bodyPr>
            <a:normAutofit/>
          </a:bodyPr>
          <a:lstStyle/>
          <a:p>
            <a:pPr marL="0" indent="0" algn="ctr">
              <a:buNone/>
            </a:pPr>
            <a:r>
              <a:rPr lang="en-US" sz="3200" b="1" dirty="0"/>
              <a:t>"Consultant Corollary" Doctrine</a:t>
            </a:r>
          </a:p>
          <a:p>
            <a:pPr marL="0" indent="0">
              <a:buNone/>
            </a:pPr>
            <a:r>
              <a:rPr lang="en-US" sz="3200" dirty="0"/>
              <a:t>The US Supreme Court explained, the courts’ rationale in these cases is that “the records submitted by outside consultants played essentially the same part in an agency's process of deliberation as documents prepared by agency personnel might have done.”</a:t>
            </a:r>
          </a:p>
          <a:p>
            <a:pPr marL="0" indent="0">
              <a:buNone/>
            </a:pPr>
            <a:r>
              <a:rPr lang="en-US" sz="3200" b="0" i="1" dirty="0">
                <a:solidFill>
                  <a:srgbClr val="202122"/>
                </a:solidFill>
                <a:effectLst/>
              </a:rPr>
              <a:t>Dep’t of Interior v. Klamath Water Users Protective Ass’n</a:t>
            </a:r>
            <a:r>
              <a:rPr lang="en-US" sz="3200" b="0" i="0" dirty="0">
                <a:solidFill>
                  <a:srgbClr val="202122"/>
                </a:solidFill>
                <a:effectLst/>
              </a:rPr>
              <a:t>, 532 U.S. 1, 10 (2001).</a:t>
            </a:r>
            <a:endParaRPr lang="en-US" sz="3200" dirty="0"/>
          </a:p>
        </p:txBody>
      </p:sp>
    </p:spTree>
    <p:extLst>
      <p:ext uri="{BB962C8B-B14F-4D97-AF65-F5344CB8AC3E}">
        <p14:creationId xmlns:p14="http://schemas.microsoft.com/office/powerpoint/2010/main" val="4531765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54</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lstStyle/>
          <a:p>
            <a:r>
              <a:rPr lang="en-US" dirty="0"/>
              <a:t>AGENCY COMMUNICATION: Interagency Memos and Letters (D.C. OFFICIAL Code § 2-534(</a:t>
            </a:r>
            <a:r>
              <a:rPr lang="en-US" cap="none" dirty="0"/>
              <a:t>a</a:t>
            </a:r>
            <a:r>
              <a:rPr lang="en-US" dirty="0"/>
              <a:t>)(4))  - CONSULTANTS</a:t>
            </a:r>
            <a:endParaRPr lang="ru-RU" dirty="0"/>
          </a:p>
        </p:txBody>
      </p:sp>
      <p:sp>
        <p:nvSpPr>
          <p:cNvPr id="6" name="Content Placeholder 5">
            <a:extLst>
              <a:ext uri="{FF2B5EF4-FFF2-40B4-BE49-F238E27FC236}">
                <a16:creationId xmlns:a16="http://schemas.microsoft.com/office/drawing/2014/main" id="{416C0787-3D94-2ED0-3460-9ECF77FFC1EB}"/>
              </a:ext>
            </a:extLst>
          </p:cNvPr>
          <p:cNvSpPr>
            <a:spLocks noGrp="1"/>
          </p:cNvSpPr>
          <p:nvPr>
            <p:ph sz="half" idx="2"/>
          </p:nvPr>
        </p:nvSpPr>
        <p:spPr>
          <a:xfrm>
            <a:off x="419100" y="1996441"/>
            <a:ext cx="11330940" cy="4297680"/>
          </a:xfrm>
        </p:spPr>
        <p:txBody>
          <a:bodyPr>
            <a:normAutofit fontScale="62500" lnSpcReduction="20000"/>
          </a:bodyPr>
          <a:lstStyle/>
          <a:p>
            <a:pPr marL="0" indent="0">
              <a:buNone/>
            </a:pPr>
            <a:r>
              <a:rPr lang="en-US" sz="3200" b="1" i="0" dirty="0">
                <a:solidFill>
                  <a:srgbClr val="202122"/>
                </a:solidFill>
                <a:effectLst/>
                <a:latin typeface="Arial" panose="020B0604020202020204" pitchFamily="34" charset="0"/>
              </a:rPr>
              <a:t> </a:t>
            </a:r>
            <a:r>
              <a:rPr lang="en-US" sz="3200" b="1" i="1" dirty="0">
                <a:solidFill>
                  <a:srgbClr val="202122"/>
                </a:solidFill>
                <a:effectLst/>
                <a:latin typeface="Arial" panose="020B0604020202020204" pitchFamily="34" charset="0"/>
              </a:rPr>
              <a:t>People for the Am. Way Found. v. U.S. Dep’t of Educ</a:t>
            </a:r>
            <a:r>
              <a:rPr lang="en-US" sz="3200" b="1" i="0" dirty="0">
                <a:solidFill>
                  <a:srgbClr val="202122"/>
                </a:solidFill>
                <a:effectLst/>
                <a:latin typeface="Arial" panose="020B0604020202020204" pitchFamily="34" charset="0"/>
              </a:rPr>
              <a:t>., 516 F.Supp.2d 28, 36-39 (D.D.C. 2007).</a:t>
            </a:r>
          </a:p>
          <a:p>
            <a:pPr marL="0" indent="0">
              <a:buNone/>
            </a:pPr>
            <a:endParaRPr lang="en-US" sz="3500" dirty="0"/>
          </a:p>
          <a:p>
            <a:r>
              <a:rPr lang="en-US" sz="3500" dirty="0"/>
              <a:t>The court held exchanges between the U.S. Department of Education and the District of Columbia Mayor’s Office related to a federally funded school voucher program in the District were not “intra-agency” documents because the mayor’s office advocated on behalf of the interests of its own constituents.</a:t>
            </a:r>
          </a:p>
          <a:p>
            <a:r>
              <a:rPr lang="en-US" sz="3500" dirty="0"/>
              <a:t>The court also found a lack of a consultant relationship because the agency and the mayor’s office “share[d] responsibility for the D.C. voucher program such that information [was] not being conveyed to DOED to unilaterally make ultimate decisions based on the D.C. Mayor's Office's advice.”</a:t>
            </a:r>
          </a:p>
          <a:p>
            <a:r>
              <a:rPr lang="en-US" sz="3500" dirty="0"/>
              <a:t> The court noted that its holding was consistent with the fact that there was “no precedent for withholding documents under Exemption 5 where a federal agency and a non-federal entity share ultimate decision-making authority with respect to a co-regulatory project.</a:t>
            </a:r>
          </a:p>
        </p:txBody>
      </p:sp>
    </p:spTree>
    <p:extLst>
      <p:ext uri="{BB962C8B-B14F-4D97-AF65-F5344CB8AC3E}">
        <p14:creationId xmlns:p14="http://schemas.microsoft.com/office/powerpoint/2010/main" val="8957322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71E00-ABE1-44FD-92BD-2769C2C9C727}"/>
              </a:ext>
            </a:extLst>
          </p:cNvPr>
          <p:cNvSpPr>
            <a:spLocks noGrp="1"/>
          </p:cNvSpPr>
          <p:nvPr>
            <p:ph type="title"/>
          </p:nvPr>
        </p:nvSpPr>
        <p:spPr>
          <a:xfrm>
            <a:off x="581193" y="729658"/>
            <a:ext cx="11029616" cy="988332"/>
          </a:xfrm>
          <a:prstGeom prst="rect">
            <a:avLst/>
          </a:prstGeom>
        </p:spPr>
        <p:txBody>
          <a:bodyPr vert="horz" lIns="91440" tIns="45720" rIns="91440" bIns="45720" rtlCol="0" anchor="b">
            <a:normAutofit/>
          </a:bodyPr>
          <a:lstStyle/>
          <a:p>
            <a:r>
              <a:rPr lang="en-US" dirty="0"/>
              <a:t>REVIEW OF EXEMPTIONS COVERED IN THE Course </a:t>
            </a:r>
          </a:p>
        </p:txBody>
      </p:sp>
      <p:graphicFrame>
        <p:nvGraphicFramePr>
          <p:cNvPr id="16" name="Content Placeholder 4" descr="SmartArt object">
            <a:extLst>
              <a:ext uri="{FF2B5EF4-FFF2-40B4-BE49-F238E27FC236}">
                <a16:creationId xmlns:a16="http://schemas.microsoft.com/office/drawing/2014/main" id="{F35B8AB0-B78B-405A-AC99-8E100E28E890}"/>
              </a:ext>
            </a:extLst>
          </p:cNvPr>
          <p:cNvGraphicFramePr>
            <a:graphicFrameLocks noGrp="1"/>
          </p:cNvGraphicFramePr>
          <p:nvPr>
            <p:ph sz="half" idx="1"/>
            <p:extLst>
              <p:ext uri="{D42A27DB-BD31-4B8C-83A1-F6EECF244321}">
                <p14:modId xmlns:p14="http://schemas.microsoft.com/office/powerpoint/2010/main" val="2233702591"/>
              </p:ext>
            </p:extLst>
          </p:nvPr>
        </p:nvGraphicFramePr>
        <p:xfrm>
          <a:off x="445729" y="2563921"/>
          <a:ext cx="5422390" cy="298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5" descr="Two women with a smartphone">
            <a:extLst>
              <a:ext uri="{FF2B5EF4-FFF2-40B4-BE49-F238E27FC236}">
                <a16:creationId xmlns:a16="http://schemas.microsoft.com/office/drawing/2014/main" id="{BF79C0FC-6A53-48FD-A2FB-DC1F7E6C6B69}"/>
              </a:ext>
            </a:extLst>
          </p:cNvPr>
          <p:cNvPicPr>
            <a:picLocks noGrp="1" noChangeAspect="1"/>
          </p:cNvPicPr>
          <p:nvPr>
            <p:ph sz="half" idx="2"/>
          </p:nvPr>
        </p:nvPicPr>
        <p:blipFill>
          <a:blip r:embed="rId8">
            <a:extLst>
              <a:ext uri="{28A0092B-C50C-407E-A947-70E740481C1C}">
                <a14:useLocalDpi xmlns:a14="http://schemas.microsoft.com/office/drawing/2010/main" val="0"/>
              </a:ext>
            </a:extLst>
          </a:blip>
          <a:srcRect/>
          <a:stretch/>
        </p:blipFill>
        <p:spPr>
          <a:xfrm>
            <a:off x="6188417" y="2602108"/>
            <a:ext cx="5557854" cy="2912163"/>
          </a:xfrm>
          <a:prstGeom prst="rect">
            <a:avLst/>
          </a:prstGeom>
          <a:noFill/>
        </p:spPr>
      </p:pic>
      <p:sp>
        <p:nvSpPr>
          <p:cNvPr id="3" name="Footer Placeholder 2">
            <a:extLst>
              <a:ext uri="{FF2B5EF4-FFF2-40B4-BE49-F238E27FC236}">
                <a16:creationId xmlns:a16="http://schemas.microsoft.com/office/drawing/2014/main" id="{4EF15B35-3E87-AB47-A668-38DD000ADF27}"/>
              </a:ext>
            </a:extLst>
          </p:cNvPr>
          <p:cNvSpPr>
            <a:spLocks noGrp="1"/>
          </p:cNvSpPr>
          <p:nvPr>
            <p:ph type="ftr" sz="quarter" idx="11"/>
          </p:nvPr>
        </p:nvSpPr>
        <p:spPr>
          <a:xfrm>
            <a:off x="355101" y="6446838"/>
            <a:ext cx="6818262" cy="365125"/>
          </a:xfrm>
          <a:prstGeom prst="rect">
            <a:avLst/>
          </a:prstGeom>
        </p:spPr>
        <p:txBody>
          <a:bodyPr vert="horz" lIns="91440" tIns="45720" rIns="91440" bIns="45720" rtlCol="0" anchor="ctr">
            <a:normAutofit/>
          </a:bodyPr>
          <a:lstStyle/>
          <a:p>
            <a:pPr algn="l"/>
            <a:r>
              <a:rPr lang="en-US" dirty="0"/>
              <a:t>REDACTION &amp; COMMONLY USED FOIA EXEMPTIONS</a:t>
            </a:r>
          </a:p>
        </p:txBody>
      </p:sp>
      <p:sp>
        <p:nvSpPr>
          <p:cNvPr id="4" name="Slide Number Placeholder 3">
            <a:extLst>
              <a:ext uri="{FF2B5EF4-FFF2-40B4-BE49-F238E27FC236}">
                <a16:creationId xmlns:a16="http://schemas.microsoft.com/office/drawing/2014/main" id="{85AABE02-3816-F449-8686-534CFAFAAD82}"/>
              </a:ext>
            </a:extLst>
          </p:cNvPr>
          <p:cNvSpPr>
            <a:spLocks noGrp="1"/>
          </p:cNvSpPr>
          <p:nvPr>
            <p:ph type="sldNum" sz="quarter" idx="12"/>
          </p:nvPr>
        </p:nvSpPr>
        <p:spPr>
          <a:xfrm>
            <a:off x="10795365" y="6423914"/>
            <a:ext cx="1052510" cy="365125"/>
          </a:xfrm>
          <a:prstGeom prst="rect">
            <a:avLst/>
          </a:prstGeom>
        </p:spPr>
        <p:txBody>
          <a:bodyPr vert="horz" lIns="91440" tIns="45720" rIns="91440" bIns="45720" rtlCol="0" anchor="ctr">
            <a:normAutofit/>
          </a:bodyPr>
          <a:lstStyle/>
          <a:p>
            <a:pPr defTabSz="457200">
              <a:spcAft>
                <a:spcPts val="600"/>
              </a:spcAft>
            </a:pPr>
            <a:fld id="{3A98EE3D-8CD1-4C3F-BD1C-C98C9596463C}" type="slidenum">
              <a:rPr lang="en-US" smtClean="0"/>
              <a:pPr defTabSz="457200">
                <a:spcAft>
                  <a:spcPts val="600"/>
                </a:spcAft>
              </a:pPr>
              <a:t>55</a:t>
            </a:fld>
            <a:endParaRPr lang="en-US" dirty="0"/>
          </a:p>
        </p:txBody>
      </p:sp>
    </p:spTree>
    <p:extLst>
      <p:ext uri="{BB962C8B-B14F-4D97-AF65-F5344CB8AC3E}">
        <p14:creationId xmlns:p14="http://schemas.microsoft.com/office/powerpoint/2010/main" val="143239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8FE736-F0FD-4999-AE0C-8138EF4B90F7}"/>
              </a:ext>
            </a:extLst>
          </p:cNvPr>
          <p:cNvSpPr>
            <a:spLocks noGrp="1"/>
          </p:cNvSpPr>
          <p:nvPr>
            <p:ph type="sldNum" sz="quarter" idx="12"/>
          </p:nvPr>
        </p:nvSpPr>
        <p:spPr/>
        <p:txBody>
          <a:bodyPr/>
          <a:lstStyle/>
          <a:p>
            <a:fld id="{3A98EE3D-8CD1-4C3F-BD1C-C98C9596463C}" type="slidenum">
              <a:rPr lang="en-US" smtClean="0"/>
              <a:t>56</a:t>
            </a:fld>
            <a:endParaRPr lang="en-US" dirty="0"/>
          </a:p>
        </p:txBody>
      </p:sp>
      <p:sp>
        <p:nvSpPr>
          <p:cNvPr id="3" name="Footer Placeholder 2">
            <a:extLst>
              <a:ext uri="{FF2B5EF4-FFF2-40B4-BE49-F238E27FC236}">
                <a16:creationId xmlns:a16="http://schemas.microsoft.com/office/drawing/2014/main" id="{FC8CBD08-CBE0-4A85-9C8C-EE5B05608F2E}"/>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D11E0DA9-F80F-4FD2-86AD-FCB7040886B0}"/>
              </a:ext>
            </a:extLst>
          </p:cNvPr>
          <p:cNvSpPr>
            <a:spLocks noGrp="1"/>
          </p:cNvSpPr>
          <p:nvPr>
            <p:ph type="title"/>
          </p:nvPr>
        </p:nvSpPr>
        <p:spPr/>
        <p:txBody>
          <a:bodyPr>
            <a:normAutofit/>
          </a:bodyPr>
          <a:lstStyle/>
          <a:p>
            <a:r>
              <a:rPr lang="en-US" dirty="0"/>
              <a:t>SOURCE MATERIAL AND HELPFUL RESOURCES</a:t>
            </a:r>
            <a:endParaRPr lang="ru-RU"/>
          </a:p>
        </p:txBody>
      </p:sp>
      <p:sp>
        <p:nvSpPr>
          <p:cNvPr id="10" name="Text Placeholder 9">
            <a:extLst>
              <a:ext uri="{FF2B5EF4-FFF2-40B4-BE49-F238E27FC236}">
                <a16:creationId xmlns:a16="http://schemas.microsoft.com/office/drawing/2014/main" id="{BCDECF6A-7E5C-408F-BCDB-D7DE577DB276}"/>
              </a:ext>
            </a:extLst>
          </p:cNvPr>
          <p:cNvSpPr>
            <a:spLocks noGrp="1"/>
          </p:cNvSpPr>
          <p:nvPr>
            <p:ph type="body" idx="1"/>
          </p:nvPr>
        </p:nvSpPr>
        <p:spPr/>
        <p:txBody>
          <a:bodyPr/>
          <a:lstStyle/>
          <a:p>
            <a:pPr algn="ctr">
              <a:spcBef>
                <a:spcPts val="0"/>
              </a:spcBef>
              <a:spcAft>
                <a:spcPts val="0"/>
              </a:spcAft>
            </a:pPr>
            <a:r>
              <a:rPr lang="en-US" b="1" dirty="0"/>
              <a:t>Lawyer’s Committee for</a:t>
            </a:r>
          </a:p>
          <a:p>
            <a:pPr algn="ctr">
              <a:spcBef>
                <a:spcPts val="0"/>
              </a:spcBef>
              <a:spcAft>
                <a:spcPts val="0"/>
              </a:spcAft>
            </a:pPr>
            <a:r>
              <a:rPr lang="en-US" b="1" dirty="0"/>
              <a:t>Freedom of the Press</a:t>
            </a:r>
          </a:p>
        </p:txBody>
      </p:sp>
      <p:sp>
        <p:nvSpPr>
          <p:cNvPr id="5" name="Content Placeholder 4">
            <a:extLst>
              <a:ext uri="{FF2B5EF4-FFF2-40B4-BE49-F238E27FC236}">
                <a16:creationId xmlns:a16="http://schemas.microsoft.com/office/drawing/2014/main" id="{CE60D718-AF05-43B9-B478-C057FE5DF5E0}"/>
              </a:ext>
            </a:extLst>
          </p:cNvPr>
          <p:cNvSpPr>
            <a:spLocks noGrp="1"/>
          </p:cNvSpPr>
          <p:nvPr>
            <p:ph sz="half" idx="2"/>
          </p:nvPr>
        </p:nvSpPr>
        <p:spPr>
          <a:xfrm>
            <a:off x="581194" y="2926053"/>
            <a:ext cx="5393100" cy="1074448"/>
          </a:xfrm>
        </p:spPr>
        <p:txBody>
          <a:bodyPr numCol="1" spcCol="540000">
            <a:noAutofit/>
          </a:bodyPr>
          <a:lstStyle/>
          <a:p>
            <a:pPr marL="216000" indent="-216000">
              <a:lnSpc>
                <a:spcPct val="90000"/>
              </a:lnSpc>
            </a:pPr>
            <a:r>
              <a:rPr lang="en-US" b="1" dirty="0">
                <a:solidFill>
                  <a:srgbClr val="0070C0"/>
                </a:solidFill>
                <a:hlinkClick r:id="rId3">
                  <a:extLst>
                    <a:ext uri="{A12FA001-AC4F-418D-AE19-62706E023703}">
                      <ahyp:hlinkClr xmlns:ahyp="http://schemas.microsoft.com/office/drawing/2018/hyperlinkcolor" val="tx"/>
                    </a:ext>
                  </a:extLst>
                </a:hlinkClick>
              </a:rPr>
              <a:t>https://www.rcfp.org/open-government-guide/district-of-columbia/</a:t>
            </a:r>
            <a:endParaRPr lang="en-US" b="1" dirty="0">
              <a:solidFill>
                <a:srgbClr val="0070C0"/>
              </a:solidFill>
            </a:endParaRPr>
          </a:p>
          <a:p>
            <a:pPr marL="216000" indent="-216000" algn="just">
              <a:lnSpc>
                <a:spcPct val="90000"/>
              </a:lnSpc>
            </a:pPr>
            <a:endParaRPr lang="en-US" sz="1600" dirty="0"/>
          </a:p>
          <a:p>
            <a:pPr marL="216000" indent="-216000">
              <a:lnSpc>
                <a:spcPct val="90000"/>
              </a:lnSpc>
            </a:pPr>
            <a:endParaRPr lang="ru-RU" sz="1600" dirty="0"/>
          </a:p>
        </p:txBody>
      </p:sp>
      <p:sp>
        <p:nvSpPr>
          <p:cNvPr id="11" name="Text Placeholder 10">
            <a:extLst>
              <a:ext uri="{FF2B5EF4-FFF2-40B4-BE49-F238E27FC236}">
                <a16:creationId xmlns:a16="http://schemas.microsoft.com/office/drawing/2014/main" id="{66784CFD-61FC-31B7-E48C-82608119F0D7}"/>
              </a:ext>
            </a:extLst>
          </p:cNvPr>
          <p:cNvSpPr>
            <a:spLocks noGrp="1"/>
          </p:cNvSpPr>
          <p:nvPr>
            <p:ph type="body" sz="quarter" idx="3"/>
          </p:nvPr>
        </p:nvSpPr>
        <p:spPr/>
        <p:txBody>
          <a:bodyPr/>
          <a:lstStyle/>
          <a:p>
            <a:pPr algn="ctr">
              <a:spcBef>
                <a:spcPts val="0"/>
              </a:spcBef>
              <a:spcAft>
                <a:spcPts val="0"/>
              </a:spcAft>
            </a:pPr>
            <a:r>
              <a:rPr lang="en-US" b="1" dirty="0"/>
              <a:t>U.S. Department of Justice,</a:t>
            </a:r>
          </a:p>
          <a:p>
            <a:pPr algn="ctr">
              <a:spcBef>
                <a:spcPts val="0"/>
              </a:spcBef>
              <a:spcAft>
                <a:spcPts val="0"/>
              </a:spcAft>
            </a:pPr>
            <a:r>
              <a:rPr lang="en-US" b="1" dirty="0"/>
              <a:t>Office of Information Policy (</a:t>
            </a:r>
            <a:r>
              <a:rPr lang="en-US" b="1" dirty="0" err="1"/>
              <a:t>OIP</a:t>
            </a:r>
            <a:r>
              <a:rPr lang="en-US" b="1" dirty="0"/>
              <a:t>)</a:t>
            </a:r>
          </a:p>
        </p:txBody>
      </p:sp>
      <p:sp>
        <p:nvSpPr>
          <p:cNvPr id="12" name="Content Placeholder 11">
            <a:extLst>
              <a:ext uri="{FF2B5EF4-FFF2-40B4-BE49-F238E27FC236}">
                <a16:creationId xmlns:a16="http://schemas.microsoft.com/office/drawing/2014/main" id="{595C67F3-9CCA-CC1A-A44A-B649F479CA67}"/>
              </a:ext>
            </a:extLst>
          </p:cNvPr>
          <p:cNvSpPr>
            <a:spLocks noGrp="1"/>
          </p:cNvSpPr>
          <p:nvPr>
            <p:ph sz="quarter" idx="4"/>
          </p:nvPr>
        </p:nvSpPr>
        <p:spPr>
          <a:xfrm>
            <a:off x="6217709" y="2926053"/>
            <a:ext cx="5393100" cy="708688"/>
          </a:xfrm>
        </p:spPr>
        <p:txBody>
          <a:bodyPr>
            <a:normAutofit lnSpcReduction="10000"/>
          </a:bodyPr>
          <a:lstStyle/>
          <a:p>
            <a:r>
              <a:rPr lang="en-US" b="1" dirty="0">
                <a:solidFill>
                  <a:srgbClr val="0070C0"/>
                </a:solidFill>
                <a:hlinkClick r:id="rId4">
                  <a:extLst>
                    <a:ext uri="{A12FA001-AC4F-418D-AE19-62706E023703}">
                      <ahyp:hlinkClr xmlns:ahyp="http://schemas.microsoft.com/office/drawing/2018/hyperlinkcolor" val="tx"/>
                    </a:ext>
                  </a:extLst>
                </a:hlinkClick>
              </a:rPr>
              <a:t>https://www.justice.gov/oip/doj-guide-freedom-information-act-0</a:t>
            </a:r>
            <a:endParaRPr lang="en-US" b="1" dirty="0">
              <a:solidFill>
                <a:srgbClr val="0070C0"/>
              </a:solidFill>
            </a:endParaRPr>
          </a:p>
          <a:p>
            <a:endParaRPr lang="en-US" dirty="0"/>
          </a:p>
        </p:txBody>
      </p:sp>
      <p:sp>
        <p:nvSpPr>
          <p:cNvPr id="6" name="Text Placeholder 9">
            <a:extLst>
              <a:ext uri="{FF2B5EF4-FFF2-40B4-BE49-F238E27FC236}">
                <a16:creationId xmlns:a16="http://schemas.microsoft.com/office/drawing/2014/main" id="{8A5ABC15-ABAA-71E0-33D0-D2347F732E7A}"/>
              </a:ext>
            </a:extLst>
          </p:cNvPr>
          <p:cNvSpPr txBox="1">
            <a:spLocks/>
          </p:cNvSpPr>
          <p:nvPr/>
        </p:nvSpPr>
        <p:spPr>
          <a:xfrm>
            <a:off x="795779" y="4232262"/>
            <a:ext cx="5087075" cy="531377"/>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1"/>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1"/>
              </a:buClr>
              <a:buSzPct val="92000"/>
              <a:buFont typeface="Wingdings 2" panose="05020102010507070707" pitchFamily="18"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ct val="20000"/>
              </a:spcBef>
              <a:spcAft>
                <a:spcPts val="600"/>
              </a:spcAft>
              <a:buClr>
                <a:schemeClr val="accent1"/>
              </a:buClr>
              <a:buSzPct val="92000"/>
              <a:buFont typeface="Wingdings 2" panose="05020102010507070707" pitchFamily="18"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ct val="20000"/>
              </a:spcBef>
              <a:spcAft>
                <a:spcPts val="600"/>
              </a:spcAft>
              <a:buClr>
                <a:schemeClr val="accent1"/>
              </a:buClr>
              <a:buSzPct val="92000"/>
              <a:buFont typeface="Wingdings 2" panose="05020102010507070707" pitchFamily="18"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ct val="20000"/>
              </a:spcBef>
              <a:spcAft>
                <a:spcPts val="600"/>
              </a:spcAft>
              <a:buClr>
                <a:schemeClr val="accent1"/>
              </a:buClr>
              <a:buSzPct val="92000"/>
              <a:buFont typeface="Wingdings 2" panose="05020102010507070707" pitchFamily="18"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pPr algn="ctr">
              <a:spcBef>
                <a:spcPts val="0"/>
              </a:spcBef>
              <a:spcAft>
                <a:spcPts val="0"/>
              </a:spcAft>
            </a:pPr>
            <a:r>
              <a:rPr lang="en-US" b="1" dirty="0"/>
              <a:t>Mayor’s Office of Legal Counsel (</a:t>
            </a:r>
            <a:r>
              <a:rPr lang="en-US" b="1" dirty="0" err="1"/>
              <a:t>MOLC</a:t>
            </a:r>
            <a:r>
              <a:rPr lang="en-US" b="1" dirty="0"/>
              <a:t>)</a:t>
            </a:r>
          </a:p>
        </p:txBody>
      </p:sp>
      <p:sp>
        <p:nvSpPr>
          <p:cNvPr id="8" name="TextBox 7">
            <a:extLst>
              <a:ext uri="{FF2B5EF4-FFF2-40B4-BE49-F238E27FC236}">
                <a16:creationId xmlns:a16="http://schemas.microsoft.com/office/drawing/2014/main" id="{F40FCEEB-4185-4505-3086-2796AE4B359F}"/>
              </a:ext>
            </a:extLst>
          </p:cNvPr>
          <p:cNvSpPr txBox="1"/>
          <p:nvPr/>
        </p:nvSpPr>
        <p:spPr>
          <a:xfrm>
            <a:off x="795779" y="4929739"/>
            <a:ext cx="6096000" cy="646331"/>
          </a:xfrm>
          <a:prstGeom prst="rect">
            <a:avLst/>
          </a:prstGeom>
          <a:noFill/>
        </p:spPr>
        <p:txBody>
          <a:bodyPr wrap="square">
            <a:spAutoFit/>
          </a:bodyPr>
          <a:lstStyle/>
          <a:p>
            <a:r>
              <a:rPr lang="en-US" sz="1800" b="1" dirty="0">
                <a:solidFill>
                  <a:srgbClr val="3B8AB3"/>
                </a:solidFill>
                <a:hlinkClick r:id="rId5">
                  <a:extLst>
                    <a:ext uri="{A12FA001-AC4F-418D-AE19-62706E023703}">
                      <ahyp:hlinkClr xmlns:ahyp="http://schemas.microsoft.com/office/drawing/2018/hyperlinkcolor" val="tx"/>
                    </a:ext>
                  </a:extLst>
                </a:hlinkClick>
              </a:rPr>
              <a:t>https://dc.gov/page/</a:t>
            </a:r>
            <a:r>
              <a:rPr lang="en-US" sz="1800" b="1" dirty="0">
                <a:solidFill>
                  <a:srgbClr val="0070C0"/>
                </a:solidFill>
                <a:hlinkClick r:id="rId5">
                  <a:extLst>
                    <a:ext uri="{A12FA001-AC4F-418D-AE19-62706E023703}">
                      <ahyp:hlinkClr xmlns:ahyp="http://schemas.microsoft.com/office/drawing/2018/hyperlinkcolor" val="tx"/>
                    </a:ext>
                  </a:extLst>
                </a:hlinkClick>
              </a:rPr>
              <a:t>freedom-information-act-foia-appeals</a:t>
            </a:r>
            <a:endParaRPr lang="en-US" sz="1800" b="1" dirty="0">
              <a:solidFill>
                <a:srgbClr val="0070C0"/>
              </a:solidFill>
            </a:endParaRPr>
          </a:p>
        </p:txBody>
      </p:sp>
    </p:spTree>
    <p:extLst>
      <p:ext uri="{BB962C8B-B14F-4D97-AF65-F5344CB8AC3E}">
        <p14:creationId xmlns:p14="http://schemas.microsoft.com/office/powerpoint/2010/main" val="2607823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2B8B63-820C-4F4B-9D8C-FA49920100AA}"/>
              </a:ext>
            </a:extLst>
          </p:cNvPr>
          <p:cNvSpPr>
            <a:spLocks noGrp="1"/>
          </p:cNvSpPr>
          <p:nvPr>
            <p:ph type="title"/>
          </p:nvPr>
        </p:nvSpPr>
        <p:spPr/>
        <p:txBody>
          <a:bodyPr/>
          <a:lstStyle/>
          <a:p>
            <a:r>
              <a:rPr lang="en-US" b="1" dirty="0"/>
              <a:t>QUESTIONS &amp; ANSWERS</a:t>
            </a:r>
          </a:p>
        </p:txBody>
      </p:sp>
      <p:pic>
        <p:nvPicPr>
          <p:cNvPr id="12" name="Picture Placeholder 11">
            <a:extLst>
              <a:ext uri="{FF2B5EF4-FFF2-40B4-BE49-F238E27FC236}">
                <a16:creationId xmlns:a16="http://schemas.microsoft.com/office/drawing/2014/main" id="{29E16458-0C9B-4162-8A08-7C0E3BE746CB}"/>
              </a:ext>
            </a:extLst>
          </p:cNvPr>
          <p:cNvPicPr>
            <a:picLocks noGrp="1" noChangeAspect="1"/>
          </p:cNvPicPr>
          <p:nvPr>
            <p:ph type="pic" idx="1"/>
          </p:nvPr>
        </p:nvPicPr>
        <p:blipFill>
          <a:blip r:embed="rId3">
            <a:extLst>
              <a:ext uri="{837473B0-CC2E-450A-ABE3-18F120FF3D39}">
                <a1611:picAttrSrcUrl xmlns:a1611="http://schemas.microsoft.com/office/drawing/2016/11/main" r:id="rId4"/>
              </a:ext>
            </a:extLst>
          </a:blip>
          <a:srcRect/>
          <a:stretch/>
        </p:blipFill>
        <p:spPr>
          <a:xfrm>
            <a:off x="425003" y="601351"/>
            <a:ext cx="11314090" cy="3554000"/>
          </a:xfrm>
        </p:spPr>
      </p:pic>
      <p:sp>
        <p:nvSpPr>
          <p:cNvPr id="6" name="Text Placeholder 5">
            <a:extLst>
              <a:ext uri="{FF2B5EF4-FFF2-40B4-BE49-F238E27FC236}">
                <a16:creationId xmlns:a16="http://schemas.microsoft.com/office/drawing/2014/main" id="{EA58F096-46A3-4EB4-950C-04CC7361A037}"/>
              </a:ext>
            </a:extLst>
          </p:cNvPr>
          <p:cNvSpPr>
            <a:spLocks noGrp="1"/>
          </p:cNvSpPr>
          <p:nvPr>
            <p:ph type="body" sz="half" idx="2"/>
          </p:nvPr>
        </p:nvSpPr>
        <p:spPr>
          <a:xfrm>
            <a:off x="581192" y="5260127"/>
            <a:ext cx="11029617" cy="852997"/>
          </a:xfrm>
        </p:spPr>
        <p:txBody>
          <a:bodyPr>
            <a:noAutofit/>
          </a:bodyPr>
          <a:lstStyle/>
          <a:p>
            <a:pPr algn="ctr">
              <a:spcBef>
                <a:spcPts val="0"/>
              </a:spcBef>
              <a:spcAft>
                <a:spcPts val="0"/>
              </a:spcAft>
            </a:pPr>
            <a:r>
              <a:rPr lang="en-US" sz="2800" b="1" dirty="0"/>
              <a:t>Let us know if you have questions by</a:t>
            </a:r>
          </a:p>
          <a:p>
            <a:pPr algn="ctr">
              <a:spcBef>
                <a:spcPts val="0"/>
              </a:spcBef>
              <a:spcAft>
                <a:spcPts val="0"/>
              </a:spcAft>
            </a:pPr>
            <a:r>
              <a:rPr lang="en-US" sz="2800" b="1" dirty="0"/>
              <a:t>raising your hand in Teams or put it in the chat.</a:t>
            </a:r>
          </a:p>
        </p:txBody>
      </p:sp>
      <p:sp>
        <p:nvSpPr>
          <p:cNvPr id="3" name="Footer Placeholder 2">
            <a:extLst>
              <a:ext uri="{FF2B5EF4-FFF2-40B4-BE49-F238E27FC236}">
                <a16:creationId xmlns:a16="http://schemas.microsoft.com/office/drawing/2014/main" id="{DE56713B-0B38-4782-9999-9C937C747C67}"/>
              </a:ext>
            </a:extLst>
          </p:cNvPr>
          <p:cNvSpPr>
            <a:spLocks noGrp="1"/>
          </p:cNvSpPr>
          <p:nvPr>
            <p:ph type="ftr" sz="quarter" idx="11"/>
          </p:nvPr>
        </p:nvSpPr>
        <p:spPr/>
        <p:txBody>
          <a:bodyPr/>
          <a:lstStyle/>
          <a:p>
            <a:pPr algn="l"/>
            <a:r>
              <a:rPr lang="en-US" dirty="0"/>
              <a:t>REDACTION &amp; COMMONLY USED FOIA EXEMPTIONS</a:t>
            </a:r>
          </a:p>
        </p:txBody>
      </p:sp>
      <p:sp>
        <p:nvSpPr>
          <p:cNvPr id="2" name="Slide Number Placeholder 1">
            <a:extLst>
              <a:ext uri="{FF2B5EF4-FFF2-40B4-BE49-F238E27FC236}">
                <a16:creationId xmlns:a16="http://schemas.microsoft.com/office/drawing/2014/main" id="{7F2BD5CD-FE0A-435A-88F4-C85979451FBF}"/>
              </a:ext>
            </a:extLst>
          </p:cNvPr>
          <p:cNvSpPr>
            <a:spLocks noGrp="1"/>
          </p:cNvSpPr>
          <p:nvPr>
            <p:ph type="sldNum" sz="quarter" idx="12"/>
          </p:nvPr>
        </p:nvSpPr>
        <p:spPr/>
        <p:txBody>
          <a:bodyPr/>
          <a:lstStyle/>
          <a:p>
            <a:fld id="{F603CDE5-C1D8-4EDD-870F-A498BAFA520F}" type="slidenum">
              <a:rPr lang="en-US" smtClean="0"/>
              <a:t>57</a:t>
            </a:fld>
            <a:endParaRPr lang="en-US" dirty="0"/>
          </a:p>
        </p:txBody>
      </p:sp>
      <p:sp>
        <p:nvSpPr>
          <p:cNvPr id="5" name="TextBox 4">
            <a:extLst>
              <a:ext uri="{FF2B5EF4-FFF2-40B4-BE49-F238E27FC236}">
                <a16:creationId xmlns:a16="http://schemas.microsoft.com/office/drawing/2014/main" id="{D73E31B0-6448-BF95-570B-1E2A5A57EBCE}"/>
              </a:ext>
            </a:extLst>
          </p:cNvPr>
          <p:cNvSpPr txBox="1"/>
          <p:nvPr/>
        </p:nvSpPr>
        <p:spPr>
          <a:xfrm>
            <a:off x="3390585" y="4155351"/>
            <a:ext cx="5405323" cy="230832"/>
          </a:xfrm>
          <a:prstGeom prst="rect">
            <a:avLst/>
          </a:prstGeom>
          <a:noFill/>
        </p:spPr>
        <p:txBody>
          <a:bodyPr wrap="square" rtlCol="0">
            <a:spAutoFit/>
          </a:bodyPr>
          <a:lstStyle/>
          <a:p>
            <a:r>
              <a:rPr lang="en-US" sz="900" dirty="0">
                <a:hlinkClick r:id="rId4" tooltip="https://www.picpedia.org/chalkboard/q/questions.html"/>
              </a:rPr>
              <a:t>This Photo</a:t>
            </a:r>
            <a:r>
              <a:rPr lang="en-US" sz="900" dirty="0"/>
              <a:t> by Unknown Author is licensed under </a:t>
            </a:r>
            <a:r>
              <a:rPr lang="en-US" sz="900" dirty="0">
                <a:hlinkClick r:id="rId5" tooltip="https://creativecommons.org/licenses/by-sa/3.0/"/>
              </a:rPr>
              <a:t>CC BY-SA</a:t>
            </a:r>
            <a:endParaRPr lang="en-US" sz="900" dirty="0"/>
          </a:p>
        </p:txBody>
      </p:sp>
    </p:spTree>
    <p:extLst>
      <p:ext uri="{BB962C8B-B14F-4D97-AF65-F5344CB8AC3E}">
        <p14:creationId xmlns:p14="http://schemas.microsoft.com/office/powerpoint/2010/main" val="26080159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9B470A-410B-6872-1D30-2C198B17BB71}"/>
              </a:ext>
            </a:extLst>
          </p:cNvPr>
          <p:cNvSpPr>
            <a:spLocks noGrp="1"/>
          </p:cNvSpPr>
          <p:nvPr>
            <p:ph type="sldNum" sz="quarter" idx="12"/>
          </p:nvPr>
        </p:nvSpPr>
        <p:spPr/>
        <p:txBody>
          <a:bodyPr/>
          <a:lstStyle/>
          <a:p>
            <a:fld id="{3A98EE3D-8CD1-4C3F-BD1C-C98C9596463C}" type="slidenum">
              <a:rPr lang="en-US" smtClean="0"/>
              <a:t>58</a:t>
            </a:fld>
            <a:endParaRPr lang="en-US" dirty="0"/>
          </a:p>
        </p:txBody>
      </p:sp>
      <p:sp>
        <p:nvSpPr>
          <p:cNvPr id="3" name="Footer Placeholder 2">
            <a:extLst>
              <a:ext uri="{FF2B5EF4-FFF2-40B4-BE49-F238E27FC236}">
                <a16:creationId xmlns:a16="http://schemas.microsoft.com/office/drawing/2014/main" id="{C4ECA09B-6129-4D76-7730-EC66C36D81BC}"/>
              </a:ext>
            </a:extLst>
          </p:cNvPr>
          <p:cNvSpPr>
            <a:spLocks noGrp="1"/>
          </p:cNvSpPr>
          <p:nvPr>
            <p:ph type="ftr" sz="quarter" idx="11"/>
          </p:nvPr>
        </p:nvSpPr>
        <p:spPr/>
        <p:txBody>
          <a:bodyPr/>
          <a:lstStyle/>
          <a:p>
            <a:pPr algn="l"/>
            <a:r>
              <a:rPr lang="en-US" dirty="0"/>
              <a:t>REDACTION &amp; COMMONLY USED FOIA EXEMPTIONS</a:t>
            </a:r>
          </a:p>
        </p:txBody>
      </p:sp>
      <p:sp>
        <p:nvSpPr>
          <p:cNvPr id="4" name="Title 3">
            <a:extLst>
              <a:ext uri="{FF2B5EF4-FFF2-40B4-BE49-F238E27FC236}">
                <a16:creationId xmlns:a16="http://schemas.microsoft.com/office/drawing/2014/main" id="{F4B3FE51-DDEA-BAFF-5FAF-FAC9A15AF480}"/>
              </a:ext>
            </a:extLst>
          </p:cNvPr>
          <p:cNvSpPr>
            <a:spLocks noGrp="1"/>
          </p:cNvSpPr>
          <p:nvPr>
            <p:ph type="title"/>
          </p:nvPr>
        </p:nvSpPr>
        <p:spPr/>
        <p:txBody>
          <a:bodyPr/>
          <a:lstStyle/>
          <a:p>
            <a:r>
              <a:rPr lang="en-US" dirty="0"/>
              <a:t>Coming soon</a:t>
            </a:r>
          </a:p>
        </p:txBody>
      </p:sp>
      <p:sp>
        <p:nvSpPr>
          <p:cNvPr id="8" name="Lightning Bolt 7">
            <a:extLst>
              <a:ext uri="{FF2B5EF4-FFF2-40B4-BE49-F238E27FC236}">
                <a16:creationId xmlns:a16="http://schemas.microsoft.com/office/drawing/2014/main" id="{EA73957F-12B0-CC6A-AFE7-4AB6BD0B7FD4}"/>
              </a:ext>
            </a:extLst>
          </p:cNvPr>
          <p:cNvSpPr/>
          <p:nvPr/>
        </p:nvSpPr>
        <p:spPr>
          <a:xfrm>
            <a:off x="3770617" y="3154166"/>
            <a:ext cx="811658" cy="986319"/>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Content Placeholder 11" descr="Diagram, timeline&#10;&#10;Description automatically generated">
            <a:extLst>
              <a:ext uri="{FF2B5EF4-FFF2-40B4-BE49-F238E27FC236}">
                <a16:creationId xmlns:a16="http://schemas.microsoft.com/office/drawing/2014/main" id="{13C79731-EE91-4687-D5D0-D4BCEB5E84E3}"/>
              </a:ext>
            </a:extLst>
          </p:cNvPr>
          <p:cNvPicPr>
            <a:picLocks noGrp="1" noChangeAspect="1"/>
          </p:cNvPicPr>
          <p:nvPr>
            <p:ph idx="1"/>
          </p:nvPr>
        </p:nvPicPr>
        <p:blipFill>
          <a:blip r:embed="rId2"/>
          <a:stretch>
            <a:fillRect/>
          </a:stretch>
        </p:blipFill>
        <p:spPr>
          <a:xfrm>
            <a:off x="2620264" y="1800845"/>
            <a:ext cx="6951472" cy="4438998"/>
          </a:xfrm>
        </p:spPr>
      </p:pic>
      <p:sp>
        <p:nvSpPr>
          <p:cNvPr id="13" name="Lightning Bolt 12">
            <a:extLst>
              <a:ext uri="{FF2B5EF4-FFF2-40B4-BE49-F238E27FC236}">
                <a16:creationId xmlns:a16="http://schemas.microsoft.com/office/drawing/2014/main" id="{722938C4-46AB-380A-D83B-92FA815AF425}"/>
              </a:ext>
            </a:extLst>
          </p:cNvPr>
          <p:cNvSpPr/>
          <p:nvPr/>
        </p:nvSpPr>
        <p:spPr>
          <a:xfrm>
            <a:off x="2804845" y="2558265"/>
            <a:ext cx="1479479" cy="1684962"/>
          </a:xfrm>
          <a:prstGeom prst="lightningBol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84119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00FBAB-D804-E33A-997D-A32585F9194E}"/>
              </a:ext>
            </a:extLst>
          </p:cNvPr>
          <p:cNvSpPr>
            <a:spLocks noGrp="1"/>
          </p:cNvSpPr>
          <p:nvPr>
            <p:ph type="sldNum" sz="quarter" idx="12"/>
          </p:nvPr>
        </p:nvSpPr>
        <p:spPr/>
        <p:txBody>
          <a:bodyPr/>
          <a:lstStyle/>
          <a:p>
            <a:fld id="{3A98EE3D-8CD1-4C3F-BD1C-C98C9596463C}" type="slidenum">
              <a:rPr lang="en-US" smtClean="0"/>
              <a:t>59</a:t>
            </a:fld>
            <a:endParaRPr lang="en-US" dirty="0"/>
          </a:p>
        </p:txBody>
      </p:sp>
      <p:sp>
        <p:nvSpPr>
          <p:cNvPr id="4" name="Title 3">
            <a:extLst>
              <a:ext uri="{FF2B5EF4-FFF2-40B4-BE49-F238E27FC236}">
                <a16:creationId xmlns:a16="http://schemas.microsoft.com/office/drawing/2014/main" id="{54991363-A90A-DD87-69EF-68D239269AA7}"/>
              </a:ext>
            </a:extLst>
          </p:cNvPr>
          <p:cNvSpPr>
            <a:spLocks noGrp="1"/>
          </p:cNvSpPr>
          <p:nvPr>
            <p:ph type="title"/>
          </p:nvPr>
        </p:nvSpPr>
        <p:spPr/>
        <p:txBody>
          <a:bodyPr/>
          <a:lstStyle/>
          <a:p>
            <a:r>
              <a:rPr lang="en-US" dirty="0"/>
              <a:t>OFFICE of OPEN GOVERNMENT</a:t>
            </a:r>
          </a:p>
        </p:txBody>
      </p:sp>
      <p:pic>
        <p:nvPicPr>
          <p:cNvPr id="6" name="Content Placeholder 6">
            <a:extLst>
              <a:ext uri="{FF2B5EF4-FFF2-40B4-BE49-F238E27FC236}">
                <a16:creationId xmlns:a16="http://schemas.microsoft.com/office/drawing/2014/main" id="{F9DDDC73-5692-A0A8-9A60-2E18AA0984C9}"/>
              </a:ext>
            </a:extLst>
          </p:cNvPr>
          <p:cNvPicPr>
            <a:picLocks noGrp="1" noChangeAspect="1"/>
          </p:cNvPicPr>
          <p:nvPr>
            <p:ph idx="1"/>
          </p:nvPr>
        </p:nvPicPr>
        <p:blipFill>
          <a:blip r:embed="rId2"/>
          <a:stretch>
            <a:fillRect/>
          </a:stretch>
        </p:blipFill>
        <p:spPr>
          <a:xfrm>
            <a:off x="548640" y="2749218"/>
            <a:ext cx="2645893" cy="2542252"/>
          </a:xfrm>
          <a:prstGeom prst="rect">
            <a:avLst/>
          </a:prstGeom>
        </p:spPr>
      </p:pic>
      <p:sp>
        <p:nvSpPr>
          <p:cNvPr id="14" name="TextBox 13">
            <a:extLst>
              <a:ext uri="{FF2B5EF4-FFF2-40B4-BE49-F238E27FC236}">
                <a16:creationId xmlns:a16="http://schemas.microsoft.com/office/drawing/2014/main" id="{25FF32EA-46FA-DB12-3E31-3827A520F226}"/>
              </a:ext>
            </a:extLst>
          </p:cNvPr>
          <p:cNvSpPr txBox="1"/>
          <p:nvPr/>
        </p:nvSpPr>
        <p:spPr>
          <a:xfrm>
            <a:off x="3016303" y="2034362"/>
            <a:ext cx="9548991" cy="5262979"/>
          </a:xfrm>
          <a:prstGeom prst="rect">
            <a:avLst/>
          </a:prstGeom>
          <a:noFill/>
        </p:spPr>
        <p:txBody>
          <a:bodyPr wrap="square" numCol="3">
            <a:spAutoFit/>
          </a:bodyPr>
          <a:lstStyle/>
          <a:p>
            <a:r>
              <a:rPr lang="en-US" dirty="0"/>
              <a:t>	</a:t>
            </a:r>
            <a:r>
              <a:rPr lang="en-US" sz="1600" b="1" dirty="0"/>
              <a:t>Niquelle M. Allen, Esq.</a:t>
            </a:r>
          </a:p>
          <a:p>
            <a:r>
              <a:rPr lang="en-US" sz="1600" dirty="0"/>
              <a:t>	Dir. of Open Government</a:t>
            </a:r>
          </a:p>
          <a:p>
            <a:r>
              <a:rPr lang="en-US" sz="1600" dirty="0"/>
              <a:t>	</a:t>
            </a:r>
            <a:r>
              <a:rPr lang="en-US" sz="1600" dirty="0">
                <a:hlinkClick r:id="rId3"/>
              </a:rPr>
              <a:t>Niquelle.Allen@dc.gov</a:t>
            </a:r>
            <a:endParaRPr lang="en-US" sz="1600" dirty="0"/>
          </a:p>
          <a:p>
            <a:r>
              <a:rPr lang="en-US" sz="1600" dirty="0"/>
              <a:t>	(202) 481-3406</a:t>
            </a:r>
          </a:p>
          <a:p>
            <a:r>
              <a:rPr lang="en-US" sz="1600" dirty="0"/>
              <a:t> </a:t>
            </a:r>
          </a:p>
          <a:p>
            <a:r>
              <a:rPr lang="en-US" sz="1600" dirty="0"/>
              <a:t>	</a:t>
            </a:r>
            <a:r>
              <a:rPr lang="en-US" sz="1600" b="1" dirty="0"/>
              <a:t>Sheree DeBerry, Esq. </a:t>
            </a:r>
            <a:r>
              <a:rPr lang="en-US" sz="1600" dirty="0"/>
              <a:t> </a:t>
            </a:r>
          </a:p>
          <a:p>
            <a:r>
              <a:rPr lang="en-US" sz="1600" dirty="0"/>
              <a:t>	Attorney Advisor</a:t>
            </a:r>
          </a:p>
          <a:p>
            <a:r>
              <a:rPr lang="en-US" sz="1600" dirty="0"/>
              <a:t>	</a:t>
            </a:r>
            <a:r>
              <a:rPr lang="en-US" sz="1600" dirty="0">
                <a:hlinkClick r:id="rId4"/>
              </a:rPr>
              <a:t>Sheree.DeBerry1@dc.gov</a:t>
            </a:r>
            <a:endParaRPr lang="en-US" sz="1600" dirty="0"/>
          </a:p>
          <a:p>
            <a:r>
              <a:rPr lang="en-US" sz="1600" dirty="0"/>
              <a:t>	(202)  579-1043</a:t>
            </a:r>
          </a:p>
          <a:p>
            <a:r>
              <a:rPr lang="en-US" sz="1600" dirty="0"/>
              <a:t>	</a:t>
            </a:r>
          </a:p>
          <a:p>
            <a:r>
              <a:rPr lang="en-US" sz="1600" dirty="0"/>
              <a:t>	</a:t>
            </a:r>
            <a:r>
              <a:rPr lang="en-US" sz="1600" b="1" dirty="0"/>
              <a:t>Nicholas Weil, Esq.</a:t>
            </a:r>
          </a:p>
          <a:p>
            <a:r>
              <a:rPr lang="en-US" sz="1600" dirty="0"/>
              <a:t>	Trial Attorney</a:t>
            </a:r>
          </a:p>
          <a:p>
            <a:r>
              <a:rPr lang="en-US" sz="1600" dirty="0"/>
              <a:t>	</a:t>
            </a:r>
            <a:r>
              <a:rPr lang="en-US" sz="1600" dirty="0">
                <a:hlinkClick r:id="rId5"/>
              </a:rPr>
              <a:t>Nicholas.Weil@dc.gov</a:t>
            </a:r>
            <a:endParaRPr lang="en-US" sz="1600" dirty="0"/>
          </a:p>
          <a:p>
            <a:r>
              <a:rPr lang="en-US" sz="1600" dirty="0"/>
              <a:t>	(202) 731-2079	 </a:t>
            </a:r>
          </a:p>
          <a:p>
            <a:r>
              <a:rPr lang="en-US" sz="1600" dirty="0"/>
              <a:t>	</a:t>
            </a:r>
          </a:p>
          <a:p>
            <a:r>
              <a:rPr lang="en-US" sz="1600" dirty="0"/>
              <a: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	</a:t>
            </a:r>
          </a:p>
          <a:p>
            <a:r>
              <a:rPr lang="en-US" sz="1600" dirty="0"/>
              <a:t>	</a:t>
            </a:r>
          </a:p>
          <a:p>
            <a:r>
              <a:rPr lang="en-US" sz="1600" dirty="0"/>
              <a:t>	</a:t>
            </a:r>
          </a:p>
          <a:p>
            <a:r>
              <a:rPr lang="en-US" sz="1600" dirty="0"/>
              <a:t>	</a:t>
            </a:r>
            <a:r>
              <a:rPr lang="en-US" sz="1600" b="1" dirty="0"/>
              <a:t>Kevin Brown</a:t>
            </a:r>
          </a:p>
          <a:p>
            <a:r>
              <a:rPr lang="en-US" sz="1600" dirty="0"/>
              <a:t>           	IT Specialist</a:t>
            </a:r>
          </a:p>
          <a:p>
            <a:r>
              <a:rPr lang="en-US" sz="1600" dirty="0"/>
              <a:t>	</a:t>
            </a:r>
            <a:r>
              <a:rPr lang="en-US" sz="1600" dirty="0">
                <a:hlinkClick r:id="rId6"/>
              </a:rPr>
              <a:t>Kevin.Brown@dc.gov</a:t>
            </a:r>
            <a:endParaRPr lang="en-US" sz="1600" dirty="0"/>
          </a:p>
          <a:p>
            <a:r>
              <a:rPr lang="en-US" sz="1600" dirty="0"/>
              <a:t>	(202) 384-2371</a:t>
            </a:r>
          </a:p>
          <a:p>
            <a:endParaRPr lang="en-US" sz="1600" dirty="0"/>
          </a:p>
          <a:p>
            <a:endParaRPr lang="en-US" sz="1600" dirty="0"/>
          </a:p>
          <a:p>
            <a:r>
              <a:rPr lang="en-US" sz="1600" b="1" dirty="0"/>
              <a:t>Johnnie I. Barton, Esq.</a:t>
            </a:r>
            <a:r>
              <a:rPr lang="en-US" sz="1600" dirty="0"/>
              <a:t>	</a:t>
            </a:r>
          </a:p>
          <a:p>
            <a:r>
              <a:rPr lang="en-US" sz="1600" dirty="0"/>
              <a:t>Chief Counsel</a:t>
            </a:r>
          </a:p>
          <a:p>
            <a:r>
              <a:rPr lang="en-US" sz="1600" dirty="0">
                <a:hlinkClick r:id="rId7"/>
              </a:rPr>
              <a:t>Johnnie.Barton2@dc.gov</a:t>
            </a:r>
            <a:endParaRPr lang="en-US" sz="1600" dirty="0"/>
          </a:p>
          <a:p>
            <a:r>
              <a:rPr lang="en-US" sz="1600" dirty="0"/>
              <a:t>(202) 741-5373</a:t>
            </a:r>
          </a:p>
          <a:p>
            <a:endParaRPr lang="en-US" sz="1600" dirty="0"/>
          </a:p>
          <a:p>
            <a:r>
              <a:rPr lang="en-US" sz="1600" b="1" dirty="0"/>
              <a:t>Anthony J. Scerbo, Esq.</a:t>
            </a:r>
          </a:p>
          <a:p>
            <a:r>
              <a:rPr lang="en-US" sz="1600" dirty="0"/>
              <a:t>Attorney Advisor</a:t>
            </a:r>
          </a:p>
          <a:p>
            <a:r>
              <a:rPr lang="en-US" sz="1600" dirty="0">
                <a:hlinkClick r:id="rId8"/>
              </a:rPr>
              <a:t>Anthony.Scerbo</a:t>
            </a:r>
            <a:r>
              <a:rPr lang="en-US" sz="1600" dirty="0">
                <a:latin typeface="Arial" panose="020B0604020202020204" pitchFamily="34" charset="0"/>
                <a:cs typeface="Arial" panose="020B0604020202020204" pitchFamily="34" charset="0"/>
                <a:hlinkClick r:id="rId8"/>
              </a:rPr>
              <a:t>1</a:t>
            </a:r>
            <a:r>
              <a:rPr lang="en-US" sz="1600" dirty="0">
                <a:hlinkClick r:id="rId8"/>
              </a:rPr>
              <a:t>@dc.gov</a:t>
            </a:r>
            <a:endParaRPr lang="en-US" sz="1600" dirty="0"/>
          </a:p>
          <a:p>
            <a:r>
              <a:rPr lang="en-US" sz="1600" dirty="0"/>
              <a:t>(202) 731-2926</a:t>
            </a:r>
          </a:p>
          <a:p>
            <a:endParaRPr lang="en-US" sz="1600" dirty="0"/>
          </a:p>
          <a:p>
            <a:r>
              <a:rPr lang="en-US" sz="1600" b="1" dirty="0"/>
              <a:t>Kimberly Brown</a:t>
            </a:r>
          </a:p>
          <a:p>
            <a:r>
              <a:rPr lang="en-US" sz="1600" dirty="0"/>
              <a:t>Paralegal Specialist</a:t>
            </a:r>
          </a:p>
          <a:p>
            <a:r>
              <a:rPr lang="en-US" sz="1600" dirty="0">
                <a:hlinkClick r:id="rId6"/>
              </a:rPr>
              <a:t>Kimberly.Brown6@dc.gov</a:t>
            </a:r>
            <a:endParaRPr lang="en-US" sz="1600" dirty="0"/>
          </a:p>
          <a:p>
            <a:r>
              <a:rPr lang="en-US" sz="1600" dirty="0"/>
              <a:t>(202) 839-3902</a:t>
            </a:r>
          </a:p>
          <a:p>
            <a:endParaRPr lang="en-US" sz="1600" dirty="0"/>
          </a:p>
          <a:p>
            <a:r>
              <a:rPr lang="en-US" sz="1600" dirty="0"/>
              <a:t>	</a:t>
            </a:r>
          </a:p>
        </p:txBody>
      </p:sp>
      <p:sp>
        <p:nvSpPr>
          <p:cNvPr id="5" name="Footer Placeholder 4">
            <a:extLst>
              <a:ext uri="{FF2B5EF4-FFF2-40B4-BE49-F238E27FC236}">
                <a16:creationId xmlns:a16="http://schemas.microsoft.com/office/drawing/2014/main" id="{F981A46B-47CD-21B3-9618-1E9D0919C6F5}"/>
              </a:ext>
            </a:extLst>
          </p:cNvPr>
          <p:cNvSpPr>
            <a:spLocks noGrp="1"/>
          </p:cNvSpPr>
          <p:nvPr>
            <p:ph type="ftr" sz="quarter" idx="11"/>
          </p:nvPr>
        </p:nvSpPr>
        <p:spPr/>
        <p:txBody>
          <a:bodyPr/>
          <a:lstStyle/>
          <a:p>
            <a:pPr algn="l"/>
            <a:r>
              <a:rPr lang="en-US" dirty="0"/>
              <a:t>REDACTION &amp; COMMONLY USED FOIA EXEMPTIONS</a:t>
            </a:r>
          </a:p>
        </p:txBody>
      </p:sp>
    </p:spTree>
    <p:extLst>
      <p:ext uri="{BB962C8B-B14F-4D97-AF65-F5344CB8AC3E}">
        <p14:creationId xmlns:p14="http://schemas.microsoft.com/office/powerpoint/2010/main" val="66425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9287" y="798881"/>
            <a:ext cx="8673427" cy="1048945"/>
          </a:xfrm>
        </p:spPr>
        <p:txBody>
          <a:bodyPr>
            <a:normAutofit/>
          </a:bodyPr>
          <a:lstStyle/>
          <a:p>
            <a:r>
              <a:rPr lang="en-US" sz="2200" b="1" dirty="0">
                <a:solidFill>
                  <a:schemeClr val="tx1"/>
                </a:solidFill>
              </a:rPr>
              <a:t>PRODUCING THE RECORDS: REASONABLE REDACTION</a:t>
            </a:r>
            <a:br>
              <a:rPr lang="en-US" sz="2200" b="1" dirty="0">
                <a:solidFill>
                  <a:schemeClr val="tx1"/>
                </a:solidFill>
              </a:rPr>
            </a:br>
            <a:endParaRPr lang="en-US" sz="2200" b="1" dirty="0">
              <a:solidFill>
                <a:schemeClr val="tx1"/>
              </a:solidFill>
            </a:endParaRPr>
          </a:p>
        </p:txBody>
      </p:sp>
      <p:graphicFrame>
        <p:nvGraphicFramePr>
          <p:cNvPr id="5" name="Content Placeholder 2">
            <a:extLst>
              <a:ext uri="{FF2B5EF4-FFF2-40B4-BE49-F238E27FC236}">
                <a16:creationId xmlns:a16="http://schemas.microsoft.com/office/drawing/2014/main" id="{252BD3D3-A96B-DF0E-4157-2F85CA2C78E8}"/>
              </a:ext>
            </a:extLst>
          </p:cNvPr>
          <p:cNvGraphicFramePr>
            <a:graphicFrameLocks noGrp="1"/>
          </p:cNvGraphicFramePr>
          <p:nvPr>
            <p:ph idx="1"/>
            <p:extLst>
              <p:ext uri="{D42A27DB-BD31-4B8C-83A1-F6EECF244321}">
                <p14:modId xmlns:p14="http://schemas.microsoft.com/office/powerpoint/2010/main" val="3771171229"/>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18E8C0E4-D699-9FFE-E048-D6EF3D970731}"/>
              </a:ext>
            </a:extLst>
          </p:cNvPr>
          <p:cNvSpPr>
            <a:spLocks noGrp="1"/>
          </p:cNvSpPr>
          <p:nvPr>
            <p:ph type="ftr" sz="quarter" idx="11"/>
          </p:nvPr>
        </p:nvSpPr>
        <p:spPr/>
        <p:txBody>
          <a:bodyPr/>
          <a:lstStyle/>
          <a:p>
            <a:pPr algn="l"/>
            <a:r>
              <a:rPr lang="en-US" dirty="0"/>
              <a:t>REDACTION &amp; COMMONLY USED FOIA EXEMPTIONS</a:t>
            </a:r>
          </a:p>
        </p:txBody>
      </p:sp>
      <p:sp>
        <p:nvSpPr>
          <p:cNvPr id="4" name="Slide Number Placeholder 3">
            <a:extLst>
              <a:ext uri="{FF2B5EF4-FFF2-40B4-BE49-F238E27FC236}">
                <a16:creationId xmlns:a16="http://schemas.microsoft.com/office/drawing/2014/main" id="{7B4D5159-4C58-AF70-84B3-211D4B266BF7}"/>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24639926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EC38A0-3DAB-4B29-9BBE-45A9EBDBF417}"/>
              </a:ext>
            </a:extLst>
          </p:cNvPr>
          <p:cNvSpPr>
            <a:spLocks noGrp="1"/>
          </p:cNvSpPr>
          <p:nvPr>
            <p:ph type="title"/>
          </p:nvPr>
        </p:nvSpPr>
        <p:spPr/>
        <p:txBody>
          <a:bodyPr/>
          <a:lstStyle/>
          <a:p>
            <a:pPr algn="ctr"/>
            <a:r>
              <a:rPr lang="en-US" b="1" dirty="0"/>
              <a:t>THANK  YOU !</a:t>
            </a:r>
            <a:endParaRPr lang="ru-RU" b="1" dirty="0"/>
          </a:p>
        </p:txBody>
      </p:sp>
      <p:pic>
        <p:nvPicPr>
          <p:cNvPr id="14" name="Picture Placeholder 13" descr="Young women in a library">
            <a:extLst>
              <a:ext uri="{FF2B5EF4-FFF2-40B4-BE49-F238E27FC236}">
                <a16:creationId xmlns:a16="http://schemas.microsoft.com/office/drawing/2014/main" id="{E923BD5B-22B6-4E92-B95F-5F7B6467380E}"/>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p:blipFill>
        <p:spPr>
          <a:xfrm>
            <a:off x="450662" y="606425"/>
            <a:ext cx="11285913" cy="3536950"/>
          </a:xfrm>
          <a:prstGeom prst="rect">
            <a:avLst/>
          </a:prstGeom>
        </p:spPr>
      </p:pic>
      <p:sp>
        <p:nvSpPr>
          <p:cNvPr id="4" name="Text Placeholder 3">
            <a:extLst>
              <a:ext uri="{FF2B5EF4-FFF2-40B4-BE49-F238E27FC236}">
                <a16:creationId xmlns:a16="http://schemas.microsoft.com/office/drawing/2014/main" id="{FD26EF91-820B-4DA2-B398-3E168AFF17A9}"/>
              </a:ext>
            </a:extLst>
          </p:cNvPr>
          <p:cNvSpPr>
            <a:spLocks noGrp="1"/>
          </p:cNvSpPr>
          <p:nvPr>
            <p:ph type="body" sz="half" idx="4294967295"/>
          </p:nvPr>
        </p:nvSpPr>
        <p:spPr>
          <a:xfrm>
            <a:off x="1077203" y="5316688"/>
            <a:ext cx="10014868" cy="676894"/>
          </a:xfrm>
        </p:spPr>
        <p:txBody>
          <a:bodyPr vert="horz" lIns="91440" tIns="45720" rIns="91440" bIns="45720" rtlCol="0" anchor="t">
            <a:noAutofit/>
          </a:bodyPr>
          <a:lstStyle/>
          <a:p>
            <a:pPr marL="0" indent="0" algn="ctr">
              <a:lnSpc>
                <a:spcPct val="120000"/>
              </a:lnSpc>
              <a:spcBef>
                <a:spcPct val="20000"/>
              </a:spcBef>
              <a:buNone/>
            </a:pPr>
            <a:r>
              <a:rPr lang="en-US" b="1" cap="all" dirty="0">
                <a:solidFill>
                  <a:schemeClr val="bg1">
                    <a:alpha val="75000"/>
                  </a:schemeClr>
                </a:solidFill>
              </a:rPr>
              <a:t>Please contact us at </a:t>
            </a:r>
            <a:r>
              <a:rPr lang="en-US" b="1" cap="all" dirty="0">
                <a:solidFill>
                  <a:srgbClr val="00B0F0">
                    <a:alpha val="75000"/>
                  </a:srgbClr>
                </a:solidFill>
              </a:rPr>
              <a:t>OPENGOVOFFICE@DC.gOV  </a:t>
            </a:r>
            <a:r>
              <a:rPr lang="en-US" b="1" cap="all" dirty="0">
                <a:solidFill>
                  <a:schemeClr val="bg1">
                    <a:alpha val="75000"/>
                  </a:schemeClr>
                </a:solidFill>
              </a:rPr>
              <a:t>WITH QUESTIONS,</a:t>
            </a:r>
          </a:p>
          <a:p>
            <a:pPr marL="0" indent="0" algn="ctr">
              <a:lnSpc>
                <a:spcPct val="120000"/>
              </a:lnSpc>
              <a:spcBef>
                <a:spcPct val="20000"/>
              </a:spcBef>
              <a:buNone/>
            </a:pPr>
            <a:r>
              <a:rPr lang="en-US" b="1" cap="all" dirty="0">
                <a:solidFill>
                  <a:schemeClr val="bg1">
                    <a:alpha val="75000"/>
                  </a:schemeClr>
                </a:solidFill>
              </a:rPr>
              <a:t>OR TO REQUEST ADDITIONAL D.C. FOIA TRAINING.</a:t>
            </a:r>
          </a:p>
        </p:txBody>
      </p:sp>
      <p:sp>
        <p:nvSpPr>
          <p:cNvPr id="2" name="Footer Placeholder 1">
            <a:extLst>
              <a:ext uri="{FF2B5EF4-FFF2-40B4-BE49-F238E27FC236}">
                <a16:creationId xmlns:a16="http://schemas.microsoft.com/office/drawing/2014/main" id="{38C3B212-90AE-732E-60F8-53FD48893456}"/>
              </a:ext>
            </a:extLst>
          </p:cNvPr>
          <p:cNvSpPr>
            <a:spLocks noGrp="1"/>
          </p:cNvSpPr>
          <p:nvPr>
            <p:ph type="ftr" sz="quarter" idx="11"/>
          </p:nvPr>
        </p:nvSpPr>
        <p:spPr/>
        <p:txBody>
          <a:bodyPr/>
          <a:lstStyle/>
          <a:p>
            <a:pPr algn="l"/>
            <a:r>
              <a:rPr lang="en-US" noProof="0" dirty="0"/>
              <a:t>REDACTION &amp; COMMONLY USED FOIA EXEMPTIONS</a:t>
            </a:r>
          </a:p>
        </p:txBody>
      </p:sp>
      <p:sp>
        <p:nvSpPr>
          <p:cNvPr id="3" name="Slide Number Placeholder 2">
            <a:extLst>
              <a:ext uri="{FF2B5EF4-FFF2-40B4-BE49-F238E27FC236}">
                <a16:creationId xmlns:a16="http://schemas.microsoft.com/office/drawing/2014/main" id="{718280EA-B976-7924-5613-F6DA38473B20}"/>
              </a:ext>
            </a:extLst>
          </p:cNvPr>
          <p:cNvSpPr>
            <a:spLocks noGrp="1"/>
          </p:cNvSpPr>
          <p:nvPr>
            <p:ph type="sldNum" sz="quarter" idx="12"/>
          </p:nvPr>
        </p:nvSpPr>
        <p:spPr/>
        <p:txBody>
          <a:bodyPr/>
          <a:lstStyle/>
          <a:p>
            <a:fld id="{F603CDE5-C1D8-4EDD-870F-A498BAFA520F}" type="slidenum">
              <a:rPr lang="en-US" noProof="0" smtClean="0"/>
              <a:t>60</a:t>
            </a:fld>
            <a:endParaRPr lang="en-US" noProof="0" dirty="0"/>
          </a:p>
        </p:txBody>
      </p:sp>
    </p:spTree>
    <p:extLst>
      <p:ext uri="{BB962C8B-B14F-4D97-AF65-F5344CB8AC3E}">
        <p14:creationId xmlns:p14="http://schemas.microsoft.com/office/powerpoint/2010/main" val="3798308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459" y="1073134"/>
            <a:ext cx="3865695" cy="4171278"/>
          </a:xfrm>
        </p:spPr>
        <p:txBody>
          <a:bodyPr>
            <a:normAutofit/>
          </a:bodyPr>
          <a:lstStyle/>
          <a:p>
            <a:pPr algn="r"/>
            <a:r>
              <a:rPr lang="en-US" sz="4400" dirty="0">
                <a:solidFill>
                  <a:schemeClr val="tx1"/>
                </a:solidFill>
              </a:rPr>
              <a:t>PRODUCING THE RECORDS: REASONABLE REDACTIONS</a:t>
            </a:r>
          </a:p>
        </p:txBody>
      </p:sp>
      <p:sp>
        <p:nvSpPr>
          <p:cNvPr id="3" name="Content Placeholder 2"/>
          <p:cNvSpPr>
            <a:spLocks noGrp="1"/>
          </p:cNvSpPr>
          <p:nvPr>
            <p:ph idx="1"/>
          </p:nvPr>
        </p:nvSpPr>
        <p:spPr>
          <a:xfrm>
            <a:off x="4983164" y="1720405"/>
            <a:ext cx="5511800" cy="4516008"/>
          </a:xfrm>
        </p:spPr>
        <p:txBody>
          <a:bodyPr>
            <a:normAutofit fontScale="85000" lnSpcReduction="10000"/>
          </a:bodyPr>
          <a:lstStyle/>
          <a:p>
            <a:pPr marL="0" indent="0">
              <a:lnSpc>
                <a:spcPct val="110000"/>
              </a:lnSpc>
              <a:spcBef>
                <a:spcPts val="0"/>
              </a:spcBef>
              <a:buNone/>
            </a:pPr>
            <a:endParaRPr lang="en-US" sz="1400" dirty="0"/>
          </a:p>
          <a:p>
            <a:pPr marL="0" indent="0">
              <a:lnSpc>
                <a:spcPct val="110000"/>
              </a:lnSpc>
              <a:spcBef>
                <a:spcPts val="0"/>
              </a:spcBef>
              <a:buNone/>
            </a:pPr>
            <a:r>
              <a:rPr lang="en-US" sz="1700" dirty="0"/>
              <a:t>D.C. Official Code § 2-534(b) states:</a:t>
            </a:r>
          </a:p>
          <a:p>
            <a:pPr marL="0" indent="0">
              <a:lnSpc>
                <a:spcPct val="110000"/>
              </a:lnSpc>
              <a:spcBef>
                <a:spcPts val="0"/>
              </a:spcBef>
              <a:buNone/>
            </a:pPr>
            <a:endParaRPr lang="en-US" sz="1700" dirty="0"/>
          </a:p>
          <a:p>
            <a:pPr marL="457200" lvl="1" indent="0">
              <a:lnSpc>
                <a:spcPct val="110000"/>
              </a:lnSpc>
              <a:spcBef>
                <a:spcPts val="0"/>
              </a:spcBef>
              <a:buNone/>
            </a:pPr>
            <a:r>
              <a:rPr lang="en-US" sz="1700" b="1" dirty="0"/>
              <a:t>(b)</a:t>
            </a:r>
            <a:r>
              <a:rPr lang="en-US" sz="1700" dirty="0"/>
              <a:t> Any reasonably segregable portion of a public record shall be provided to any person requesting the record after deletion of those portions which may be withheld from disclosure pursuant to subsection (a) of this section. </a:t>
            </a:r>
          </a:p>
          <a:p>
            <a:pPr marL="457200" lvl="1" indent="0">
              <a:lnSpc>
                <a:spcPct val="110000"/>
              </a:lnSpc>
              <a:spcBef>
                <a:spcPts val="0"/>
              </a:spcBef>
              <a:buNone/>
            </a:pPr>
            <a:endParaRPr lang="en-US" sz="1700" dirty="0"/>
          </a:p>
          <a:p>
            <a:pPr marL="457200" lvl="1" indent="0">
              <a:lnSpc>
                <a:spcPct val="110000"/>
              </a:lnSpc>
              <a:spcBef>
                <a:spcPts val="0"/>
              </a:spcBef>
              <a:buNone/>
            </a:pPr>
            <a:r>
              <a:rPr lang="en-US" sz="1700" b="1" dirty="0"/>
              <a:t>In each case, the justification for the deletion shall be explained fully in writing</a:t>
            </a:r>
            <a:r>
              <a:rPr lang="en-US" sz="1700" dirty="0"/>
              <a:t>, and the extent of the deletion shall be indicated on the portion of the record which is made available or published, unless including that indication would harm an interest protected by the exemption in subsection (a) of this section under which the deletion is made. </a:t>
            </a:r>
          </a:p>
          <a:p>
            <a:pPr marL="457200" lvl="1" indent="0">
              <a:lnSpc>
                <a:spcPct val="110000"/>
              </a:lnSpc>
              <a:spcBef>
                <a:spcPts val="0"/>
              </a:spcBef>
              <a:buNone/>
            </a:pPr>
            <a:endParaRPr lang="en-US" sz="1700" dirty="0"/>
          </a:p>
          <a:p>
            <a:pPr marL="457200" lvl="1" indent="0">
              <a:lnSpc>
                <a:spcPct val="110000"/>
              </a:lnSpc>
              <a:spcBef>
                <a:spcPts val="0"/>
              </a:spcBef>
              <a:buNone/>
            </a:pPr>
            <a:r>
              <a:rPr lang="en-US" sz="1700" dirty="0"/>
              <a:t>If technically feasible, the extent of the deletion and the specific exemptions shall be indicated at the place in the record where the deletion was made. </a:t>
            </a:r>
          </a:p>
          <a:p>
            <a:pPr>
              <a:lnSpc>
                <a:spcPct val="110000"/>
              </a:lnSpc>
            </a:pPr>
            <a:endParaRPr lang="en-US" sz="1400" dirty="0"/>
          </a:p>
        </p:txBody>
      </p:sp>
      <p:sp>
        <p:nvSpPr>
          <p:cNvPr id="4" name="Footer Placeholder 3">
            <a:extLst>
              <a:ext uri="{FF2B5EF4-FFF2-40B4-BE49-F238E27FC236}">
                <a16:creationId xmlns:a16="http://schemas.microsoft.com/office/drawing/2014/main" id="{19D735F1-471D-58DE-AE2A-58F1F4BDDD93}"/>
              </a:ext>
            </a:extLst>
          </p:cNvPr>
          <p:cNvSpPr>
            <a:spLocks noGrp="1"/>
          </p:cNvSpPr>
          <p:nvPr>
            <p:ph type="ftr" sz="quarter" idx="11"/>
          </p:nvPr>
        </p:nvSpPr>
        <p:spPr/>
        <p:txBody>
          <a:bodyPr/>
          <a:lstStyle/>
          <a:p>
            <a:pPr algn="l"/>
            <a:r>
              <a:rPr lang="en-US" dirty="0"/>
              <a:t>REDACTION &amp; COMMONLY USED FOIA EXEMPTIONS</a:t>
            </a:r>
          </a:p>
        </p:txBody>
      </p:sp>
      <p:sp>
        <p:nvSpPr>
          <p:cNvPr id="5" name="Slide Number Placeholder 4">
            <a:extLst>
              <a:ext uri="{FF2B5EF4-FFF2-40B4-BE49-F238E27FC236}">
                <a16:creationId xmlns:a16="http://schemas.microsoft.com/office/drawing/2014/main" id="{8F459DDD-D37D-096C-CBB0-CFD76CF6E5D6}"/>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337362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042B-3FFE-42D1-9547-D52CA1E97A6F}"/>
              </a:ext>
            </a:extLst>
          </p:cNvPr>
          <p:cNvSpPr>
            <a:spLocks noGrp="1"/>
          </p:cNvSpPr>
          <p:nvPr>
            <p:ph type="title"/>
          </p:nvPr>
        </p:nvSpPr>
        <p:spPr>
          <a:xfrm>
            <a:off x="1759287" y="798881"/>
            <a:ext cx="8673427" cy="1048945"/>
          </a:xfrm>
        </p:spPr>
        <p:txBody>
          <a:bodyPr>
            <a:normAutofit/>
          </a:bodyPr>
          <a:lstStyle/>
          <a:p>
            <a:r>
              <a:rPr lang="en-US" sz="3200" dirty="0"/>
              <a:t>Questions to Ask When Redacting</a:t>
            </a:r>
            <a:br>
              <a:rPr lang="en-US" sz="2200" dirty="0">
                <a:solidFill>
                  <a:schemeClr val="tx1"/>
                </a:solidFill>
              </a:rPr>
            </a:br>
            <a:endParaRPr lang="en-US" sz="2200" dirty="0">
              <a:solidFill>
                <a:schemeClr val="tx1"/>
              </a:solidFill>
            </a:endParaRPr>
          </a:p>
        </p:txBody>
      </p:sp>
      <p:graphicFrame>
        <p:nvGraphicFramePr>
          <p:cNvPr id="5" name="Content Placeholder 2">
            <a:extLst>
              <a:ext uri="{FF2B5EF4-FFF2-40B4-BE49-F238E27FC236}">
                <a16:creationId xmlns:a16="http://schemas.microsoft.com/office/drawing/2014/main" id="{0359B1B0-2F5D-47B3-A306-05566951CCA2}"/>
              </a:ext>
            </a:extLst>
          </p:cNvPr>
          <p:cNvGraphicFramePr>
            <a:graphicFrameLocks noGrp="1"/>
          </p:cNvGraphicFramePr>
          <p:nvPr>
            <p:ph idx="1"/>
            <p:extLst>
              <p:ext uri="{D42A27DB-BD31-4B8C-83A1-F6EECF244321}">
                <p14:modId xmlns:p14="http://schemas.microsoft.com/office/powerpoint/2010/main" val="2714573523"/>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AC75B14F-4EEF-94E6-A2A0-106D611018DF}"/>
              </a:ext>
            </a:extLst>
          </p:cNvPr>
          <p:cNvSpPr>
            <a:spLocks noGrp="1"/>
          </p:cNvSpPr>
          <p:nvPr>
            <p:ph type="ftr" sz="quarter" idx="11"/>
          </p:nvPr>
        </p:nvSpPr>
        <p:spPr/>
        <p:txBody>
          <a:bodyPr/>
          <a:lstStyle/>
          <a:p>
            <a:pPr algn="l"/>
            <a:r>
              <a:rPr lang="en-US" dirty="0"/>
              <a:t>REDACTION &amp; COMMONLY USED FOIA EXEMPTIONS</a:t>
            </a:r>
          </a:p>
        </p:txBody>
      </p:sp>
      <p:sp>
        <p:nvSpPr>
          <p:cNvPr id="4" name="Slide Number Placeholder 3">
            <a:extLst>
              <a:ext uri="{FF2B5EF4-FFF2-40B4-BE49-F238E27FC236}">
                <a16:creationId xmlns:a16="http://schemas.microsoft.com/office/drawing/2014/main" id="{6232D823-184C-8663-787B-9A68AD259636}"/>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415897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40C4-6B4F-4232-84EE-57FEF26DE2B9}"/>
              </a:ext>
            </a:extLst>
          </p:cNvPr>
          <p:cNvSpPr>
            <a:spLocks noGrp="1"/>
          </p:cNvSpPr>
          <p:nvPr>
            <p:ph type="title"/>
          </p:nvPr>
        </p:nvSpPr>
        <p:spPr>
          <a:xfrm>
            <a:off x="645459" y="2686171"/>
            <a:ext cx="3865695" cy="3745448"/>
          </a:xfrm>
        </p:spPr>
        <p:txBody>
          <a:bodyPr>
            <a:normAutofit fontScale="90000"/>
          </a:bodyPr>
          <a:lstStyle/>
          <a:p>
            <a:br>
              <a:rPr lang="en-US" sz="4400" dirty="0">
                <a:solidFill>
                  <a:schemeClr val="tx1"/>
                </a:solidFill>
              </a:rPr>
            </a:br>
            <a:r>
              <a:rPr lang="en-US" sz="3600" b="1" dirty="0">
                <a:solidFill>
                  <a:schemeClr val="tx1"/>
                </a:solidFill>
              </a:rPr>
              <a:t>Answers to REASONABLE REDACTION</a:t>
            </a:r>
            <a:br>
              <a:rPr lang="en-US" sz="3600" b="1" dirty="0">
                <a:solidFill>
                  <a:schemeClr val="tx1"/>
                </a:solidFill>
              </a:rPr>
            </a:br>
            <a:r>
              <a:rPr lang="en-US" sz="3600" b="1" dirty="0">
                <a:solidFill>
                  <a:schemeClr val="tx1"/>
                </a:solidFill>
              </a:rPr>
              <a:t>Questions</a:t>
            </a:r>
            <a:br>
              <a:rPr lang="en-US" sz="3600" b="1" dirty="0">
                <a:solidFill>
                  <a:schemeClr val="tx1"/>
                </a:solidFill>
              </a:rPr>
            </a:br>
            <a:br>
              <a:rPr lang="en-US" sz="3600" b="1" dirty="0">
                <a:solidFill>
                  <a:schemeClr val="tx1"/>
                </a:solidFill>
              </a:rPr>
            </a:br>
            <a:r>
              <a:rPr lang="en-US" sz="3600" b="1" dirty="0">
                <a:solidFill>
                  <a:schemeClr val="tx1"/>
                </a:solidFill>
              </a:rPr>
              <a:t>Q</a:t>
            </a:r>
            <a:r>
              <a:rPr lang="en-US" sz="3600" b="1" dirty="0">
                <a:solidFill>
                  <a:schemeClr val="tx1"/>
                </a:solidFill>
                <a:latin typeface="Arial" panose="020B0604020202020204" pitchFamily="34" charset="0"/>
                <a:cs typeface="Arial" panose="020B0604020202020204" pitchFamily="34" charset="0"/>
              </a:rPr>
              <a:t>1</a:t>
            </a:r>
            <a:r>
              <a:rPr lang="en-US" sz="3600" b="1" dirty="0">
                <a:solidFill>
                  <a:schemeClr val="tx1"/>
                </a:solidFill>
              </a:rPr>
              <a:t>: Am I withholding an entire record?</a:t>
            </a:r>
          </a:p>
        </p:txBody>
      </p:sp>
      <p:sp>
        <p:nvSpPr>
          <p:cNvPr id="3" name="Content Placeholder 2">
            <a:extLst>
              <a:ext uri="{FF2B5EF4-FFF2-40B4-BE49-F238E27FC236}">
                <a16:creationId xmlns:a16="http://schemas.microsoft.com/office/drawing/2014/main" id="{6CCD247D-9535-489F-894B-5F23D22EC236}"/>
              </a:ext>
            </a:extLst>
          </p:cNvPr>
          <p:cNvSpPr>
            <a:spLocks noGrp="1"/>
          </p:cNvSpPr>
          <p:nvPr>
            <p:ph idx="1"/>
          </p:nvPr>
        </p:nvSpPr>
        <p:spPr>
          <a:xfrm>
            <a:off x="4983164" y="1520575"/>
            <a:ext cx="5511800" cy="4705563"/>
          </a:xfrm>
        </p:spPr>
        <p:txBody>
          <a:bodyPr>
            <a:normAutofit/>
          </a:bodyPr>
          <a:lstStyle/>
          <a:p>
            <a:pPr marL="114300" indent="0">
              <a:lnSpc>
                <a:spcPct val="110000"/>
              </a:lnSpc>
              <a:buNone/>
            </a:pPr>
            <a:r>
              <a:rPr lang="en-US" sz="2400" b="1" i="1" dirty="0"/>
              <a:t>Did the search find responsive records?</a:t>
            </a:r>
          </a:p>
          <a:p>
            <a:pPr marL="114300" indent="0">
              <a:lnSpc>
                <a:spcPct val="110000"/>
              </a:lnSpc>
              <a:buNone/>
            </a:pPr>
            <a:r>
              <a:rPr lang="en-US" sz="2400" dirty="0"/>
              <a:t>If the search yields nothing, then you are NOT withholding a record.</a:t>
            </a:r>
          </a:p>
          <a:p>
            <a:pPr marL="114300" indent="0">
              <a:lnSpc>
                <a:spcPct val="110000"/>
              </a:lnSpc>
              <a:buNone/>
            </a:pPr>
            <a:endParaRPr lang="en-US" sz="2400" dirty="0"/>
          </a:p>
          <a:p>
            <a:pPr marL="114300" indent="0">
              <a:lnSpc>
                <a:spcPct val="110000"/>
              </a:lnSpc>
              <a:buNone/>
            </a:pPr>
            <a:r>
              <a:rPr lang="en-US" sz="2400" b="1" i="1" dirty="0"/>
              <a:t>Is the requester receiving everything found?</a:t>
            </a:r>
          </a:p>
          <a:p>
            <a:pPr marL="114300" indent="0">
              <a:lnSpc>
                <a:spcPct val="110000"/>
              </a:lnSpc>
              <a:buNone/>
            </a:pPr>
            <a:r>
              <a:rPr lang="en-US" sz="2400" dirty="0"/>
              <a:t>If the requester got everything found, you are not withholding an entire record.</a:t>
            </a:r>
          </a:p>
        </p:txBody>
      </p:sp>
      <p:sp>
        <p:nvSpPr>
          <p:cNvPr id="4" name="Footer Placeholder 3">
            <a:extLst>
              <a:ext uri="{FF2B5EF4-FFF2-40B4-BE49-F238E27FC236}">
                <a16:creationId xmlns:a16="http://schemas.microsoft.com/office/drawing/2014/main" id="{43B16E7A-EF2D-E4AC-7D9E-BCE52B9DA62C}"/>
              </a:ext>
            </a:extLst>
          </p:cNvPr>
          <p:cNvSpPr>
            <a:spLocks noGrp="1"/>
          </p:cNvSpPr>
          <p:nvPr>
            <p:ph type="ftr" sz="quarter" idx="11"/>
          </p:nvPr>
        </p:nvSpPr>
        <p:spPr/>
        <p:txBody>
          <a:bodyPr/>
          <a:lstStyle/>
          <a:p>
            <a:pPr algn="l"/>
            <a:r>
              <a:rPr lang="en-US" dirty="0"/>
              <a:t>REDACTION &amp; COMMONLY USED FOIA EXEMPTIONS</a:t>
            </a:r>
          </a:p>
        </p:txBody>
      </p:sp>
      <p:sp>
        <p:nvSpPr>
          <p:cNvPr id="5" name="Slide Number Placeholder 4">
            <a:extLst>
              <a:ext uri="{FF2B5EF4-FFF2-40B4-BE49-F238E27FC236}">
                <a16:creationId xmlns:a16="http://schemas.microsoft.com/office/drawing/2014/main" id="{A42A57F2-2C1D-D166-AD1A-70AAF97F8E1A}"/>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3078274539"/>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42F41"/>
      </a:dk2>
      <a:lt2>
        <a:srgbClr val="E2E6E8"/>
      </a:lt2>
      <a:accent1>
        <a:srgbClr val="CE7242"/>
      </a:accent1>
      <a:accent2>
        <a:srgbClr val="BC303B"/>
      </a:accent2>
      <a:accent3>
        <a:srgbClr val="CE4287"/>
      </a:accent3>
      <a:accent4>
        <a:srgbClr val="BC30AF"/>
      </a:accent4>
      <a:accent5>
        <a:srgbClr val="A042CE"/>
      </a:accent5>
      <a:accent6>
        <a:srgbClr val="6444C2"/>
      </a:accent6>
      <a:hlink>
        <a:srgbClr val="3B8AB3"/>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f00870617_win32_fixed.potx" id="{1E2B8DFA-E266-4D12-95DE-76C2876369F1}" vid="{8DEA66BB-F281-4FCE-9053-490C8E939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corporate teach a course</Template>
  <TotalTime>1123</TotalTime>
  <Words>6164</Words>
  <Application>Microsoft Office PowerPoint</Application>
  <PresentationFormat>Widescreen</PresentationFormat>
  <Paragraphs>517</Paragraphs>
  <Slides>60</Slides>
  <Notes>39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Calibri</vt:lpstr>
      <vt:lpstr>Corbel</vt:lpstr>
      <vt:lpstr>georgia</vt:lpstr>
      <vt:lpstr>Gill Sans MT</vt:lpstr>
      <vt:lpstr>Rockwell</vt:lpstr>
      <vt:lpstr>Wingdings</vt:lpstr>
      <vt:lpstr>Wingdings 2</vt:lpstr>
      <vt:lpstr>DividendVTI</vt:lpstr>
      <vt:lpstr>RECORD Redaction &amp; COMMONLY USED FOIA EXEMPTIONS</vt:lpstr>
      <vt:lpstr>INSTRUCTOR</vt:lpstr>
      <vt:lpstr>QUESTIONS &amp; ANSWERS</vt:lpstr>
      <vt:lpstr>Course Outline</vt:lpstr>
      <vt:lpstr>RECORD REDACTION</vt:lpstr>
      <vt:lpstr>PRODUCING THE RECORDS: REASONABLE REDACTION </vt:lpstr>
      <vt:lpstr>PRODUCING THE RECORDS: REASONABLE REDACTIONS</vt:lpstr>
      <vt:lpstr>Questions to Ask When Redacting </vt:lpstr>
      <vt:lpstr> Answers to REASONABLE REDACTION Questions  Q1: Am I withholding an entire record?</vt:lpstr>
      <vt:lpstr> Answers to REASONABLE REDACTION Questions  Q2: your agency is withholding an entire record;  What is the basis for withholding it?</vt:lpstr>
      <vt:lpstr> Answers to REASONABLE REDACTION Questions  Q3: Are PORTIONS of the record NOT EXEMPT?</vt:lpstr>
      <vt:lpstr> Answers to REASONABLE REDACTION Questions  Q3: Are parts of the record NOT exempt?</vt:lpstr>
      <vt:lpstr>PowerPoint Presentation</vt:lpstr>
      <vt:lpstr> “Scoping”</vt:lpstr>
      <vt:lpstr>COMMONLY USED FOIA EXEMPTIONS</vt:lpstr>
      <vt:lpstr>2022 foia Report</vt:lpstr>
      <vt:lpstr>2022 FOIA REPORT STATISTICS</vt:lpstr>
      <vt:lpstr>AGENCIES WITH THE HIGHEST NUMBER OF REQUESTS</vt:lpstr>
      <vt:lpstr>MOST FREQUENTLY USED D.C. FOIA EXEMPTIONS</vt:lpstr>
      <vt:lpstr>DESCRIPTION OF THE EXEMPTIONS</vt:lpstr>
      <vt:lpstr>APPLICATION OF FEDERAL FOIA TO D.C. FOIA</vt:lpstr>
      <vt:lpstr>TRADE SECRETS</vt:lpstr>
      <vt:lpstr>the protection of proprietary interests from public disclosure.</vt:lpstr>
      <vt:lpstr>The protection of proprietary interests from public disclosure</vt:lpstr>
      <vt:lpstr>The protection of proprietary interests from public disclosure</vt:lpstr>
      <vt:lpstr>Department of justice guidance (FEDERAL EXEMPTION 4) – Guide to determining confidentiality</vt:lpstr>
      <vt:lpstr>Department of justice guidance (FEDERAL EXEMPTION 4) – Guide to determining confidentiality</vt:lpstr>
      <vt:lpstr>Personal privacy</vt:lpstr>
      <vt:lpstr>Personal privacy</vt:lpstr>
      <vt:lpstr>Personal privacy – CASE EXAMPLES</vt:lpstr>
      <vt:lpstr>Personal privacy – FEDERAL VS. D.C.</vt:lpstr>
      <vt:lpstr>Personal Privacy Exception Balancing Test</vt:lpstr>
      <vt:lpstr>           D.C. OOG ADVISORY OPINION #OOG-002.10.18.21_AO</vt:lpstr>
      <vt:lpstr>Privacy Exemption Balancing Test Examples</vt:lpstr>
      <vt:lpstr>LAW ENFORCEMENT</vt:lpstr>
      <vt:lpstr>LAW ENFORCEMENT EXEMPTION</vt:lpstr>
      <vt:lpstr>LAW ENFORCEMENT EXEMPTION</vt:lpstr>
      <vt:lpstr>LAW ENFORCEMENT EXEMPTION</vt:lpstr>
      <vt:lpstr>LAW ENFORCEMENT EXEMPTION EXAMPLES</vt:lpstr>
      <vt:lpstr>LAW ENFORCEMENT EXEMPTION</vt:lpstr>
      <vt:lpstr>LAW ENFORCEMENT EXEMPTION 3(C) – Personal privacy</vt:lpstr>
      <vt:lpstr>LAW ENFORCEMENT EXEMPTION 3(C) – Personal privacy</vt:lpstr>
      <vt:lpstr>LAW ENFORCEMENT EXEMPTION 3(C)</vt:lpstr>
      <vt:lpstr>LAW ENFORCEMENT EXEMPTION 3(C)</vt:lpstr>
      <vt:lpstr>AGENCY COMMUNICATION</vt:lpstr>
      <vt:lpstr>AGENCY COMMUNICATION: Interagency Memos and Letters (D.C. OFFICIAL Code § 2-534(a)(4))  </vt:lpstr>
      <vt:lpstr>LITIGATION-BASED EXEMPTIONS</vt:lpstr>
      <vt:lpstr>AGENCY COMMUNICATION – Litigation BASED privileges</vt:lpstr>
      <vt:lpstr>AGENCY COMMUNICATION – Litigation BASED privileges</vt:lpstr>
      <vt:lpstr>AGENCY COMMUNICATION – WHEN DOES THE EXEMPTION APPLY?</vt:lpstr>
      <vt:lpstr>AGENCY COMMUNICATION: Interagency Memos and Letters (D.C. OFFICIAL Code § 2-534(a)(4))  </vt:lpstr>
      <vt:lpstr>AGENCY COMMUNICATION: Interagency Memos and Letters (D.C. OFFICIAL Code § 2-534(a)(4))  - CONSULTANTS</vt:lpstr>
      <vt:lpstr>AGENCY COMMUNICATION: Interagency Memos and Letters (D.C. OFFICIAL Code § 2-534(a)(4))  - CONSULTANTS</vt:lpstr>
      <vt:lpstr>AGENCY COMMUNICATION: Interagency Memos and Letters (D.C. OFFICIAL Code § 2-534(a)(4))  - CONSULTANTS</vt:lpstr>
      <vt:lpstr>REVIEW OF EXEMPTIONS COVERED IN THE Course </vt:lpstr>
      <vt:lpstr>SOURCE MATERIAL AND HELPFUL RESOURCES</vt:lpstr>
      <vt:lpstr>QUESTIONS &amp; ANSWERS</vt:lpstr>
      <vt:lpstr>Coming soon</vt:lpstr>
      <vt:lpstr>OFFICE of OPEN GOVERNMENT</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COMMONLY USED FOIA EXEMPTIONS</dc:title>
  <dc:creator>Allen, Niquelle (BEGA)</dc:creator>
  <cp:lastModifiedBy>Brown, Kevin (BEGA)</cp:lastModifiedBy>
  <cp:revision>59</cp:revision>
  <dcterms:created xsi:type="dcterms:W3CDTF">2022-09-12T18:25:28Z</dcterms:created>
  <dcterms:modified xsi:type="dcterms:W3CDTF">2023-06-28T18:48:55Z</dcterms:modified>
</cp:coreProperties>
</file>