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44" r:id="rId1"/>
  </p:sldMasterIdLst>
  <p:notesMasterIdLst>
    <p:notesMasterId r:id="rId63"/>
  </p:notesMasterIdLst>
  <p:sldIdLst>
    <p:sldId id="256" r:id="rId2"/>
    <p:sldId id="257" r:id="rId3"/>
    <p:sldId id="389" r:id="rId4"/>
    <p:sldId id="276" r:id="rId5"/>
    <p:sldId id="277" r:id="rId6"/>
    <p:sldId id="279" r:id="rId7"/>
    <p:sldId id="280" r:id="rId8"/>
    <p:sldId id="281" r:id="rId9"/>
    <p:sldId id="302" r:id="rId10"/>
    <p:sldId id="391" r:id="rId11"/>
    <p:sldId id="393" r:id="rId12"/>
    <p:sldId id="259" r:id="rId13"/>
    <p:sldId id="415" r:id="rId14"/>
    <p:sldId id="272" r:id="rId15"/>
    <p:sldId id="273" r:id="rId16"/>
    <p:sldId id="260" r:id="rId17"/>
    <p:sldId id="267" r:id="rId18"/>
    <p:sldId id="270" r:id="rId19"/>
    <p:sldId id="395" r:id="rId20"/>
    <p:sldId id="264" r:id="rId21"/>
    <p:sldId id="371" r:id="rId22"/>
    <p:sldId id="266" r:id="rId23"/>
    <p:sldId id="274" r:id="rId24"/>
    <p:sldId id="398" r:id="rId25"/>
    <p:sldId id="419" r:id="rId26"/>
    <p:sldId id="372" r:id="rId27"/>
    <p:sldId id="298" r:id="rId28"/>
    <p:sldId id="408" r:id="rId29"/>
    <p:sldId id="417" r:id="rId30"/>
    <p:sldId id="418" r:id="rId31"/>
    <p:sldId id="312" r:id="rId32"/>
    <p:sldId id="416" r:id="rId33"/>
    <p:sldId id="265" r:id="rId34"/>
    <p:sldId id="396" r:id="rId35"/>
    <p:sldId id="378" r:id="rId36"/>
    <p:sldId id="262" r:id="rId37"/>
    <p:sldId id="397" r:id="rId38"/>
    <p:sldId id="263" r:id="rId39"/>
    <p:sldId id="381" r:id="rId40"/>
    <p:sldId id="380" r:id="rId41"/>
    <p:sldId id="382" r:id="rId42"/>
    <p:sldId id="399" r:id="rId43"/>
    <p:sldId id="383" r:id="rId44"/>
    <p:sldId id="384" r:id="rId45"/>
    <p:sldId id="385" r:id="rId46"/>
    <p:sldId id="401" r:id="rId47"/>
    <p:sldId id="404" r:id="rId48"/>
    <p:sldId id="405" r:id="rId49"/>
    <p:sldId id="406" r:id="rId50"/>
    <p:sldId id="407" r:id="rId51"/>
    <p:sldId id="400" r:id="rId52"/>
    <p:sldId id="403" r:id="rId53"/>
    <p:sldId id="409" r:id="rId54"/>
    <p:sldId id="410" r:id="rId55"/>
    <p:sldId id="413" r:id="rId56"/>
    <p:sldId id="414" r:id="rId57"/>
    <p:sldId id="386" r:id="rId58"/>
    <p:sldId id="387" r:id="rId59"/>
    <p:sldId id="402" r:id="rId60"/>
    <p:sldId id="420" r:id="rId61"/>
    <p:sldId id="388"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4034C7-EBDE-46F0-935E-41998AC567A6}" v="8" dt="2026-09-09T16:10:28.4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09"/>
    <p:restoredTop sz="94681"/>
  </p:normalViewPr>
  <p:slideViewPr>
    <p:cSldViewPr snapToGrid="0" snapToObjects="1">
      <p:cViewPr varScale="1">
        <p:scale>
          <a:sx n="104" d="100"/>
          <a:sy n="104" d="100"/>
        </p:scale>
        <p:origin x="140" y="8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5" Type="http://schemas.openxmlformats.org/officeDocument/2006/relationships/image" Target="../media/image18.svg"/><Relationship Id="rId4" Type="http://schemas.openxmlformats.org/officeDocument/2006/relationships/image" Target="../media/image17.svg"/></Relationships>
</file>

<file path=ppt/diagrams/_rels/data8.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image" Target="../media/image19.svg"/></Relationships>
</file>

<file path=ppt/diagrams/_rels/data9.xml.rels><?xml version="1.0" encoding="UTF-8" standalone="yes"?>
<Relationships xmlns="http://schemas.openxmlformats.org/package/2006/relationships"><Relationship Id="rId1" Type="http://schemas.openxmlformats.org/officeDocument/2006/relationships/hyperlink" Target="https://youtu.be/VChmtbbDAgE" TargetMode="External"/></Relationships>
</file>

<file path=ppt/diagrams/_rels/data10.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_rels/data1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s>
</file>

<file path=ppt/diagrams/_rels/data1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s>
</file>

<file path=ppt/diagrams/_rels/data14.xml.rels><?xml version="1.0" encoding="UTF-8" standalone="yes"?>
<Relationships xmlns="http://schemas.openxmlformats.org/package/2006/relationships"><Relationship Id="rId1" Type="http://schemas.openxmlformats.org/officeDocument/2006/relationships/hyperlink" Target="https://forms.gle/dbMmroGvfM8YiuJ38" TargetMode="External"/></Relationships>
</file>

<file path=ppt/diagrams/_rels/drawing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5" Type="http://schemas.openxmlformats.org/officeDocument/2006/relationships/image" Target="../media/image18.svg"/><Relationship Id="rId4" Type="http://schemas.openxmlformats.org/officeDocument/2006/relationships/image" Target="../media/image17.svg"/></Relationships>
</file>

<file path=ppt/diagrams/_rels/drawing8.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image" Target="../media/image19.svg"/></Relationships>
</file>

<file path=ppt/diagrams/_rels/drawing9.xml.rels><?xml version="1.0" encoding="UTF-8" standalone="yes"?>
<Relationships xmlns="http://schemas.openxmlformats.org/package/2006/relationships"><Relationship Id="rId1" Type="http://schemas.openxmlformats.org/officeDocument/2006/relationships/hyperlink" Target="https://youtu.be/VChmtbbDAgE" TargetMode="External"/></Relationships>
</file>

<file path=ppt/diagrams/_rels/drawing10.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s>
</file>

<file path=ppt/diagrams/_rels/drawing14.xml.rels><?xml version="1.0" encoding="UTF-8" standalone="yes"?>
<Relationships xmlns="http://schemas.openxmlformats.org/package/2006/relationships"><Relationship Id="rId1" Type="http://schemas.openxmlformats.org/officeDocument/2006/relationships/hyperlink" Target="https://forms.gle/dbMmroGvfM8YiuJ38" TargetMode="External"/></Relationships>
</file>

<file path=ppt/diagrams/colors1.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6">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7">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8">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9">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671B1E-1234-4FFD-9434-32F6ABD63457}" type="doc">
      <dgm:prSet loTypeId="urn:microsoft.com/office/officeart/2005/8/layout/vList2" loCatId="list" qsTypeId="urn:microsoft.com/office/officeart/2005/8/quickstyle/simple5#2" qsCatId="simple" csTypeId="urn:microsoft.com/office/officeart/2005/8/colors/colorful2#2" csCatId="colorful" phldr="1"/>
      <dgm:spPr/>
      <dgm:t>
        <a:bodyPr/>
        <a:lstStyle/>
        <a:p>
          <a:endParaRPr lang="en-US"/>
        </a:p>
      </dgm:t>
    </dgm:pt>
    <dgm:pt modelId="{308B345C-8151-4AA9-A002-B448B83FA2A2}">
      <dgm:prSet custT="1"/>
      <dgm:spPr/>
      <dgm:t>
        <a:bodyPr/>
        <a:lstStyle/>
        <a:p>
          <a:r>
            <a:rPr lang="en-US" sz="1600" b="1" dirty="0">
              <a:solidFill>
                <a:schemeClr val="bg1"/>
              </a:solidFill>
            </a:rPr>
            <a:t>The Office of Open Government (OOG) and the Office of Government Ethics (OGE) are within the Board of Ethics and Government Accountability (BEGA). OOG enforces the Open Meetings Act (OMA), provides OMA advice and training to DC public bodies. OOG advocates for fair and efficient DC Freedom of Information Act (DC FOIA) processing.</a:t>
          </a:r>
        </a:p>
      </dgm:t>
    </dgm:pt>
    <dgm:pt modelId="{7B84C222-2809-4A46-A54E-2EBF865F2E57}" type="parTrans" cxnId="{54758558-5748-4A8B-9890-18B82D003267}">
      <dgm:prSet/>
      <dgm:spPr/>
      <dgm:t>
        <a:bodyPr/>
        <a:lstStyle/>
        <a:p>
          <a:endParaRPr lang="en-US"/>
        </a:p>
      </dgm:t>
    </dgm:pt>
    <dgm:pt modelId="{36A18BE9-203A-4DFA-96E2-2BB95ACB6433}" type="sibTrans" cxnId="{54758558-5748-4A8B-9890-18B82D003267}">
      <dgm:prSet/>
      <dgm:spPr/>
      <dgm:t>
        <a:bodyPr/>
        <a:lstStyle/>
        <a:p>
          <a:endParaRPr lang="en-US"/>
        </a:p>
      </dgm:t>
    </dgm:pt>
    <dgm:pt modelId="{D3B4AE1C-9827-4B59-809A-0A314555D46C}">
      <dgm:prSet custT="1"/>
      <dgm:spPr/>
      <dgm:t>
        <a:bodyPr/>
        <a:lstStyle/>
        <a:p>
          <a:r>
            <a:rPr lang="en-US" sz="1600" b="1" dirty="0">
              <a:solidFill>
                <a:schemeClr val="bg1"/>
              </a:solidFill>
            </a:rPr>
            <a:t>OGE investigates alleged ethics laws violations by District government employees and public officials and provides binding ethics advice. </a:t>
          </a:r>
          <a:br>
            <a:rPr lang="en-US" sz="1600" b="1" dirty="0">
              <a:solidFill>
                <a:schemeClr val="bg1"/>
              </a:solidFill>
            </a:rPr>
          </a:br>
          <a:endParaRPr lang="en-US" sz="1600" b="1" dirty="0">
            <a:solidFill>
              <a:schemeClr val="bg1"/>
            </a:solidFill>
          </a:endParaRPr>
        </a:p>
      </dgm:t>
    </dgm:pt>
    <dgm:pt modelId="{9428FFC5-2AE5-4003-9323-D0E6EF724527}" type="parTrans" cxnId="{475290C5-4395-4A57-88CF-6D15D5A103F4}">
      <dgm:prSet/>
      <dgm:spPr/>
      <dgm:t>
        <a:bodyPr/>
        <a:lstStyle/>
        <a:p>
          <a:endParaRPr lang="en-US"/>
        </a:p>
      </dgm:t>
    </dgm:pt>
    <dgm:pt modelId="{49CAC9F8-C24C-4F61-B4F4-8E28B399036C}" type="sibTrans" cxnId="{475290C5-4395-4A57-88CF-6D15D5A103F4}">
      <dgm:prSet/>
      <dgm:spPr/>
      <dgm:t>
        <a:bodyPr/>
        <a:lstStyle/>
        <a:p>
          <a:endParaRPr lang="en-US"/>
        </a:p>
      </dgm:t>
    </dgm:pt>
    <dgm:pt modelId="{76B34FB0-55F3-4780-8384-7C90C048FEEB}">
      <dgm:prSet custT="1"/>
      <dgm:spPr/>
      <dgm:t>
        <a:bodyPr/>
        <a:lstStyle/>
        <a:p>
          <a:r>
            <a:rPr lang="en-US" sz="1600" b="1" dirty="0">
              <a:solidFill>
                <a:schemeClr val="bg1"/>
              </a:solidFill>
            </a:rPr>
            <a:t>OOG began operations in April of 2013.</a:t>
          </a:r>
        </a:p>
      </dgm:t>
    </dgm:pt>
    <dgm:pt modelId="{493C0081-376D-421A-A2B0-C5C841ED875E}" type="parTrans" cxnId="{D6512C9F-3996-4D37-9137-8EF78778E98E}">
      <dgm:prSet/>
      <dgm:spPr/>
      <dgm:t>
        <a:bodyPr/>
        <a:lstStyle/>
        <a:p>
          <a:endParaRPr lang="en-US"/>
        </a:p>
      </dgm:t>
    </dgm:pt>
    <dgm:pt modelId="{0FB81971-B84F-43B6-9046-132F94D078D9}" type="sibTrans" cxnId="{D6512C9F-3996-4D37-9137-8EF78778E98E}">
      <dgm:prSet/>
      <dgm:spPr/>
      <dgm:t>
        <a:bodyPr/>
        <a:lstStyle/>
        <a:p>
          <a:endParaRPr lang="en-US"/>
        </a:p>
      </dgm:t>
    </dgm:pt>
    <dgm:pt modelId="{3D1AAAF2-CC04-46FA-BD3F-66B37F4EDB93}">
      <dgm:prSet custT="1"/>
      <dgm:spPr/>
      <dgm:t>
        <a:bodyPr/>
        <a:lstStyle/>
        <a:p>
          <a:r>
            <a:rPr lang="en-US" sz="1600" b="1" dirty="0">
              <a:solidFill>
                <a:schemeClr val="bg1"/>
              </a:solidFill>
            </a:rPr>
            <a:t>The Office of Open Government is led by Director Niquelle M. Allen, Esq.</a:t>
          </a:r>
          <a:endParaRPr lang="en-US" sz="500" b="1" dirty="0">
            <a:solidFill>
              <a:schemeClr val="bg1"/>
            </a:solidFill>
          </a:endParaRPr>
        </a:p>
      </dgm:t>
    </dgm:pt>
    <dgm:pt modelId="{25875BDA-E5FA-4A5B-893F-7D511B34CB55}" type="parTrans" cxnId="{0237FED1-8739-4D5F-9E03-055CFF4B22D5}">
      <dgm:prSet/>
      <dgm:spPr/>
      <dgm:t>
        <a:bodyPr/>
        <a:lstStyle/>
        <a:p>
          <a:endParaRPr lang="en-US"/>
        </a:p>
      </dgm:t>
    </dgm:pt>
    <dgm:pt modelId="{BB0FAFC2-CE8A-4757-8F8D-5DEF2AC8EE94}" type="sibTrans" cxnId="{0237FED1-8739-4D5F-9E03-055CFF4B22D5}">
      <dgm:prSet/>
      <dgm:spPr/>
      <dgm:t>
        <a:bodyPr/>
        <a:lstStyle/>
        <a:p>
          <a:endParaRPr lang="en-US"/>
        </a:p>
      </dgm:t>
    </dgm:pt>
    <dgm:pt modelId="{8E051F55-3C71-4249-9D4D-0CD0FD92F7FE}" type="pres">
      <dgm:prSet presAssocID="{66671B1E-1234-4FFD-9434-32F6ABD63457}" presName="linear" presStyleCnt="0">
        <dgm:presLayoutVars>
          <dgm:animLvl val="lvl"/>
          <dgm:resizeHandles val="exact"/>
        </dgm:presLayoutVars>
      </dgm:prSet>
      <dgm:spPr/>
    </dgm:pt>
    <dgm:pt modelId="{DA6E413D-8266-4D26-B44D-4EE9C023F6E9}" type="pres">
      <dgm:prSet presAssocID="{308B345C-8151-4AA9-A002-B448B83FA2A2}" presName="parentText" presStyleLbl="node1" presStyleIdx="0" presStyleCnt="4">
        <dgm:presLayoutVars>
          <dgm:chMax val="0"/>
          <dgm:bulletEnabled val="1"/>
        </dgm:presLayoutVars>
      </dgm:prSet>
      <dgm:spPr/>
    </dgm:pt>
    <dgm:pt modelId="{58BCF50C-173E-495E-8223-63B46D4E7CB6}" type="pres">
      <dgm:prSet presAssocID="{36A18BE9-203A-4DFA-96E2-2BB95ACB6433}" presName="spacer" presStyleCnt="0"/>
      <dgm:spPr/>
    </dgm:pt>
    <dgm:pt modelId="{026B8C22-F4C3-4D62-964E-B7B6AAE125E4}" type="pres">
      <dgm:prSet presAssocID="{D3B4AE1C-9827-4B59-809A-0A314555D46C}" presName="parentText" presStyleLbl="node1" presStyleIdx="1" presStyleCnt="4" custLinFactNeighborY="30441">
        <dgm:presLayoutVars>
          <dgm:chMax val="0"/>
          <dgm:bulletEnabled val="1"/>
        </dgm:presLayoutVars>
      </dgm:prSet>
      <dgm:spPr/>
    </dgm:pt>
    <dgm:pt modelId="{E4874A27-9E33-4C2C-B684-65898B31247A}" type="pres">
      <dgm:prSet presAssocID="{49CAC9F8-C24C-4F61-B4F4-8E28B399036C}" presName="spacer" presStyleCnt="0"/>
      <dgm:spPr/>
    </dgm:pt>
    <dgm:pt modelId="{3E663C8A-6A9A-486B-8897-85D5626288C2}" type="pres">
      <dgm:prSet presAssocID="{76B34FB0-55F3-4780-8384-7C90C048FEEB}" presName="parentText" presStyleLbl="node1" presStyleIdx="2" presStyleCnt="4">
        <dgm:presLayoutVars>
          <dgm:chMax val="0"/>
          <dgm:bulletEnabled val="1"/>
        </dgm:presLayoutVars>
      </dgm:prSet>
      <dgm:spPr/>
    </dgm:pt>
    <dgm:pt modelId="{E6D8A26B-A35E-4608-9061-D732C70ACC7B}" type="pres">
      <dgm:prSet presAssocID="{0FB81971-B84F-43B6-9046-132F94D078D9}" presName="spacer" presStyleCnt="0"/>
      <dgm:spPr/>
    </dgm:pt>
    <dgm:pt modelId="{2F93B8F7-7812-4A31-8CC0-A480EB80CAB0}" type="pres">
      <dgm:prSet presAssocID="{3D1AAAF2-CC04-46FA-BD3F-66B37F4EDB93}" presName="parentText" presStyleLbl="node1" presStyleIdx="3" presStyleCnt="4">
        <dgm:presLayoutVars>
          <dgm:chMax val="0"/>
          <dgm:bulletEnabled val="1"/>
        </dgm:presLayoutVars>
      </dgm:prSet>
      <dgm:spPr/>
    </dgm:pt>
  </dgm:ptLst>
  <dgm:cxnLst>
    <dgm:cxn modelId="{DE69210C-4C27-4AD6-A125-29B6BC64BB3B}" type="presOf" srcId="{66671B1E-1234-4FFD-9434-32F6ABD63457}" destId="{8E051F55-3C71-4249-9D4D-0CD0FD92F7FE}" srcOrd="0" destOrd="0" presId="urn:microsoft.com/office/officeart/2005/8/layout/vList2"/>
    <dgm:cxn modelId="{E58BDE45-A4C4-403A-B2CD-A2B6049C3C5E}" type="presOf" srcId="{76B34FB0-55F3-4780-8384-7C90C048FEEB}" destId="{3E663C8A-6A9A-486B-8897-85D5626288C2}" srcOrd="0" destOrd="0" presId="urn:microsoft.com/office/officeart/2005/8/layout/vList2"/>
    <dgm:cxn modelId="{15BBD648-D2D4-4F32-9E84-F48DE003E0D3}" type="presOf" srcId="{3D1AAAF2-CC04-46FA-BD3F-66B37F4EDB93}" destId="{2F93B8F7-7812-4A31-8CC0-A480EB80CAB0}" srcOrd="0" destOrd="0" presId="urn:microsoft.com/office/officeart/2005/8/layout/vList2"/>
    <dgm:cxn modelId="{BF81D54F-0FA6-4B9A-AA7B-BC620F78B4DB}" type="presOf" srcId="{D3B4AE1C-9827-4B59-809A-0A314555D46C}" destId="{026B8C22-F4C3-4D62-964E-B7B6AAE125E4}" srcOrd="0" destOrd="0" presId="urn:microsoft.com/office/officeart/2005/8/layout/vList2"/>
    <dgm:cxn modelId="{54758558-5748-4A8B-9890-18B82D003267}" srcId="{66671B1E-1234-4FFD-9434-32F6ABD63457}" destId="{308B345C-8151-4AA9-A002-B448B83FA2A2}" srcOrd="0" destOrd="0" parTransId="{7B84C222-2809-4A46-A54E-2EBF865F2E57}" sibTransId="{36A18BE9-203A-4DFA-96E2-2BB95ACB6433}"/>
    <dgm:cxn modelId="{D6512C9F-3996-4D37-9137-8EF78778E98E}" srcId="{66671B1E-1234-4FFD-9434-32F6ABD63457}" destId="{76B34FB0-55F3-4780-8384-7C90C048FEEB}" srcOrd="2" destOrd="0" parTransId="{493C0081-376D-421A-A2B0-C5C841ED875E}" sibTransId="{0FB81971-B84F-43B6-9046-132F94D078D9}"/>
    <dgm:cxn modelId="{6402F4A3-2BB8-4E3B-BE21-48F04473E3AD}" type="presOf" srcId="{308B345C-8151-4AA9-A002-B448B83FA2A2}" destId="{DA6E413D-8266-4D26-B44D-4EE9C023F6E9}" srcOrd="0" destOrd="0" presId="urn:microsoft.com/office/officeart/2005/8/layout/vList2"/>
    <dgm:cxn modelId="{475290C5-4395-4A57-88CF-6D15D5A103F4}" srcId="{66671B1E-1234-4FFD-9434-32F6ABD63457}" destId="{D3B4AE1C-9827-4B59-809A-0A314555D46C}" srcOrd="1" destOrd="0" parTransId="{9428FFC5-2AE5-4003-9323-D0E6EF724527}" sibTransId="{49CAC9F8-C24C-4F61-B4F4-8E28B399036C}"/>
    <dgm:cxn modelId="{0237FED1-8739-4D5F-9E03-055CFF4B22D5}" srcId="{66671B1E-1234-4FFD-9434-32F6ABD63457}" destId="{3D1AAAF2-CC04-46FA-BD3F-66B37F4EDB93}" srcOrd="3" destOrd="0" parTransId="{25875BDA-E5FA-4A5B-893F-7D511B34CB55}" sibTransId="{BB0FAFC2-CE8A-4757-8F8D-5DEF2AC8EE94}"/>
    <dgm:cxn modelId="{027B5E3C-DB83-483F-9D30-7928BFA1C54E}" type="presParOf" srcId="{8E051F55-3C71-4249-9D4D-0CD0FD92F7FE}" destId="{DA6E413D-8266-4D26-B44D-4EE9C023F6E9}" srcOrd="0" destOrd="0" presId="urn:microsoft.com/office/officeart/2005/8/layout/vList2"/>
    <dgm:cxn modelId="{23B577C2-A209-4AF2-97D7-D30E52FE96A0}" type="presParOf" srcId="{8E051F55-3C71-4249-9D4D-0CD0FD92F7FE}" destId="{58BCF50C-173E-495E-8223-63B46D4E7CB6}" srcOrd="1" destOrd="0" presId="urn:microsoft.com/office/officeart/2005/8/layout/vList2"/>
    <dgm:cxn modelId="{035E0F22-12B0-49E7-8680-C1692E7FA204}" type="presParOf" srcId="{8E051F55-3C71-4249-9D4D-0CD0FD92F7FE}" destId="{026B8C22-F4C3-4D62-964E-B7B6AAE125E4}" srcOrd="2" destOrd="0" presId="urn:microsoft.com/office/officeart/2005/8/layout/vList2"/>
    <dgm:cxn modelId="{4A4133EE-AE8D-492C-94EC-53847AB77296}" type="presParOf" srcId="{8E051F55-3C71-4249-9D4D-0CD0FD92F7FE}" destId="{E4874A27-9E33-4C2C-B684-65898B31247A}" srcOrd="3" destOrd="0" presId="urn:microsoft.com/office/officeart/2005/8/layout/vList2"/>
    <dgm:cxn modelId="{947DB024-0EA4-4BB3-9AF5-4AAC65D373E5}" type="presParOf" srcId="{8E051F55-3C71-4249-9D4D-0CD0FD92F7FE}" destId="{3E663C8A-6A9A-486B-8897-85D5626288C2}" srcOrd="4" destOrd="0" presId="urn:microsoft.com/office/officeart/2005/8/layout/vList2"/>
    <dgm:cxn modelId="{670268CF-AD25-4517-8E24-CFE95584A8CF}" type="presParOf" srcId="{8E051F55-3C71-4249-9D4D-0CD0FD92F7FE}" destId="{E6D8A26B-A35E-4608-9061-D732C70ACC7B}" srcOrd="5" destOrd="0" presId="urn:microsoft.com/office/officeart/2005/8/layout/vList2"/>
    <dgm:cxn modelId="{7C39B99C-6613-4A5F-B35F-9F20EAD54285}" type="presParOf" srcId="{8E051F55-3C71-4249-9D4D-0CD0FD92F7FE}" destId="{2F93B8F7-7812-4A31-8CC0-A480EB80CAB0}"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956EBB-22BC-422E-AA50-EC105EF4A98D}" type="doc">
      <dgm:prSet loTypeId="urn:microsoft.com/office/officeart/2005/8/layout/default" loCatId="list" qsTypeId="urn:microsoft.com/office/officeart/2005/8/quickstyle/simple1#2" qsCatId="simple" csTypeId="urn:microsoft.com/office/officeart/2005/8/colors/accent1_2#2" csCatId="accent1" phldr="1"/>
      <dgm:spPr/>
      <dgm:t>
        <a:bodyPr/>
        <a:lstStyle/>
        <a:p>
          <a:endParaRPr lang="en-US"/>
        </a:p>
      </dgm:t>
    </dgm:pt>
    <dgm:pt modelId="{B5D2E5FA-AC44-4D54-AFFE-085AEA740460}">
      <dgm:prSet/>
      <dgm:spPr>
        <a:solidFill>
          <a:schemeClr val="accent6">
            <a:lumMod val="75000"/>
          </a:schemeClr>
        </a:solidFill>
        <a:ln>
          <a:noFill/>
        </a:ln>
      </dgm:spPr>
      <dgm:t>
        <a:bodyPr/>
        <a:lstStyle/>
        <a:p>
          <a:r>
            <a:rPr lang="en-US" b="1" dirty="0">
              <a:solidFill>
                <a:schemeClr val="bg1"/>
              </a:solidFill>
            </a:rPr>
            <a:t>The following entities must adhere to the OMA </a:t>
          </a:r>
          <a:r>
            <a:rPr lang="en-US" b="1" dirty="0">
              <a:solidFill>
                <a:schemeClr val="bg1"/>
              </a:solidFill>
              <a:latin typeface="Arial" panose="020B0604020202020204" pitchFamily="34" charset="0"/>
              <a:cs typeface="Arial" panose="020B0604020202020204" pitchFamily="34" charset="0"/>
            </a:rPr>
            <a:t>→</a:t>
          </a:r>
          <a:endParaRPr lang="en-US" dirty="0">
            <a:solidFill>
              <a:schemeClr val="bg1"/>
            </a:solidFill>
          </a:endParaRPr>
        </a:p>
      </dgm:t>
    </dgm:pt>
    <dgm:pt modelId="{4F2F5E56-1BA2-4B5A-B250-07CAB8509D87}" type="parTrans" cxnId="{1A37D3B0-2DC9-4CAD-9B10-CB11769623F9}">
      <dgm:prSet/>
      <dgm:spPr/>
      <dgm:t>
        <a:bodyPr/>
        <a:lstStyle/>
        <a:p>
          <a:endParaRPr lang="en-US"/>
        </a:p>
      </dgm:t>
    </dgm:pt>
    <dgm:pt modelId="{C425BE98-1B78-4D8C-995D-9F47266E5E7B}" type="sibTrans" cxnId="{1A37D3B0-2DC9-4CAD-9B10-CB11769623F9}">
      <dgm:prSet/>
      <dgm:spPr/>
      <dgm:t>
        <a:bodyPr/>
        <a:lstStyle/>
        <a:p>
          <a:endParaRPr lang="en-US"/>
        </a:p>
      </dgm:t>
    </dgm:pt>
    <dgm:pt modelId="{96270728-FCE1-4CDA-AF83-429F6BB3B401}">
      <dgm:prSet custT="1"/>
      <dgm:spPr>
        <a:solidFill>
          <a:schemeClr val="accent6"/>
        </a:solidFill>
        <a:ln>
          <a:noFill/>
        </a:ln>
      </dgm:spPr>
      <dgm:t>
        <a:bodyPr/>
        <a:lstStyle/>
        <a:p>
          <a:r>
            <a:rPr lang="en-US" sz="1600" b="1" dirty="0">
              <a:solidFill>
                <a:schemeClr val="bg1"/>
              </a:solidFill>
            </a:rPr>
            <a:t>Gov’t. Councils (incl. the Council of the District of Columbia);</a:t>
          </a:r>
        </a:p>
      </dgm:t>
    </dgm:pt>
    <dgm:pt modelId="{C8666A5C-ADA9-4638-98B1-FE294572F38A}" type="parTrans" cxnId="{2342D8B8-1425-46D6-9F39-9A50D36DD711}">
      <dgm:prSet/>
      <dgm:spPr/>
      <dgm:t>
        <a:bodyPr/>
        <a:lstStyle/>
        <a:p>
          <a:endParaRPr lang="en-US"/>
        </a:p>
      </dgm:t>
    </dgm:pt>
    <dgm:pt modelId="{D95726FA-4AC9-4EC8-A750-AB3A053C02DC}" type="sibTrans" cxnId="{2342D8B8-1425-46D6-9F39-9A50D36DD711}">
      <dgm:prSet/>
      <dgm:spPr/>
      <dgm:t>
        <a:bodyPr/>
        <a:lstStyle/>
        <a:p>
          <a:endParaRPr lang="en-US"/>
        </a:p>
      </dgm:t>
    </dgm:pt>
    <dgm:pt modelId="{1A73C6AC-35BA-4BCC-94B4-A7E02DA314FA}">
      <dgm:prSet custT="1"/>
      <dgm:spPr>
        <a:solidFill>
          <a:schemeClr val="accent6"/>
        </a:solidFill>
        <a:ln>
          <a:noFill/>
        </a:ln>
      </dgm:spPr>
      <dgm:t>
        <a:bodyPr/>
        <a:lstStyle/>
        <a:p>
          <a:r>
            <a:rPr lang="en-US" sz="1600" b="1" dirty="0">
              <a:solidFill>
                <a:schemeClr val="bg1"/>
              </a:solidFill>
            </a:rPr>
            <a:t>Boards;</a:t>
          </a:r>
        </a:p>
      </dgm:t>
    </dgm:pt>
    <dgm:pt modelId="{95340917-1C47-477A-B76F-CC66813E75AF}" type="parTrans" cxnId="{77689632-7262-4C52-9092-45E8CDA65928}">
      <dgm:prSet/>
      <dgm:spPr/>
      <dgm:t>
        <a:bodyPr/>
        <a:lstStyle/>
        <a:p>
          <a:endParaRPr lang="en-US"/>
        </a:p>
      </dgm:t>
    </dgm:pt>
    <dgm:pt modelId="{C11FDF18-2038-41D1-841A-29BD96E69D42}" type="sibTrans" cxnId="{77689632-7262-4C52-9092-45E8CDA65928}">
      <dgm:prSet/>
      <dgm:spPr/>
      <dgm:t>
        <a:bodyPr/>
        <a:lstStyle/>
        <a:p>
          <a:endParaRPr lang="en-US"/>
        </a:p>
      </dgm:t>
    </dgm:pt>
    <dgm:pt modelId="{168A34CA-3E5C-4D23-ADFB-D492BBDB0544}">
      <dgm:prSet custT="1"/>
      <dgm:spPr>
        <a:solidFill>
          <a:schemeClr val="accent6"/>
        </a:solidFill>
        <a:ln>
          <a:noFill/>
        </a:ln>
      </dgm:spPr>
      <dgm:t>
        <a:bodyPr/>
        <a:lstStyle/>
        <a:p>
          <a:r>
            <a:rPr lang="en-US" sz="1600" b="1" dirty="0">
              <a:solidFill>
                <a:schemeClr val="bg1"/>
              </a:solidFill>
            </a:rPr>
            <a:t>Local School Advisory Teams (LSAT);</a:t>
          </a:r>
        </a:p>
      </dgm:t>
    </dgm:pt>
    <dgm:pt modelId="{58FF5970-4A43-4DA8-8716-266C09C75EFC}" type="parTrans" cxnId="{2933A189-C5F5-46DB-B1C0-F0D33519AB36}">
      <dgm:prSet/>
      <dgm:spPr/>
      <dgm:t>
        <a:bodyPr/>
        <a:lstStyle/>
        <a:p>
          <a:endParaRPr lang="en-US"/>
        </a:p>
      </dgm:t>
    </dgm:pt>
    <dgm:pt modelId="{2CAAB61C-DAE2-4839-8252-7E2AD6F7388F}" type="sibTrans" cxnId="{2933A189-C5F5-46DB-B1C0-F0D33519AB36}">
      <dgm:prSet/>
      <dgm:spPr/>
      <dgm:t>
        <a:bodyPr/>
        <a:lstStyle/>
        <a:p>
          <a:endParaRPr lang="en-US"/>
        </a:p>
      </dgm:t>
    </dgm:pt>
    <dgm:pt modelId="{AD45DCE0-0709-413F-9B4C-75A1255032B3}">
      <dgm:prSet custT="1"/>
      <dgm:spPr>
        <a:solidFill>
          <a:schemeClr val="accent6"/>
        </a:solidFill>
        <a:ln>
          <a:noFill/>
        </a:ln>
      </dgm:spPr>
      <dgm:t>
        <a:bodyPr/>
        <a:lstStyle/>
        <a:p>
          <a:r>
            <a:rPr lang="en-US" sz="1600" b="1" dirty="0">
              <a:solidFill>
                <a:schemeClr val="bg1"/>
              </a:solidFill>
            </a:rPr>
            <a:t>Commission or similar entity;</a:t>
          </a:r>
          <a:endParaRPr lang="en-US" sz="1600" dirty="0">
            <a:solidFill>
              <a:schemeClr val="bg1"/>
            </a:solidFill>
          </a:endParaRPr>
        </a:p>
      </dgm:t>
    </dgm:pt>
    <dgm:pt modelId="{EF4B5C06-B421-4862-A951-E326FA920530}" type="parTrans" cxnId="{27FBD942-5C1C-4BF5-97D5-AF1D3657E4BA}">
      <dgm:prSet/>
      <dgm:spPr/>
      <dgm:t>
        <a:bodyPr/>
        <a:lstStyle/>
        <a:p>
          <a:endParaRPr lang="en-US"/>
        </a:p>
      </dgm:t>
    </dgm:pt>
    <dgm:pt modelId="{E18CDE7E-B33F-4014-A014-3AFA3FDA5B00}" type="sibTrans" cxnId="{27FBD942-5C1C-4BF5-97D5-AF1D3657E4BA}">
      <dgm:prSet/>
      <dgm:spPr/>
      <dgm:t>
        <a:bodyPr/>
        <a:lstStyle/>
        <a:p>
          <a:endParaRPr lang="en-US"/>
        </a:p>
      </dgm:t>
    </dgm:pt>
    <dgm:pt modelId="{DCF2A54A-C5B9-4CDF-916E-D53DC5EE0BFF}">
      <dgm:prSet custT="1"/>
      <dgm:spPr>
        <a:solidFill>
          <a:schemeClr val="accent6"/>
        </a:solidFill>
        <a:ln>
          <a:noFill/>
        </a:ln>
      </dgm:spPr>
      <dgm:t>
        <a:bodyPr/>
        <a:lstStyle/>
        <a:p>
          <a:r>
            <a:rPr lang="en-US" sz="1600" b="1" dirty="0">
              <a:solidFill>
                <a:schemeClr val="bg1"/>
              </a:solidFill>
            </a:rPr>
            <a:t>Board of Directors of an instrumentality;</a:t>
          </a:r>
          <a:endParaRPr lang="en-US" sz="1600" dirty="0">
            <a:solidFill>
              <a:schemeClr val="bg1"/>
            </a:solidFill>
          </a:endParaRPr>
        </a:p>
      </dgm:t>
    </dgm:pt>
    <dgm:pt modelId="{1BEDED94-1EB0-456A-9B66-6A31508F4B84}" type="parTrans" cxnId="{5C7871A4-BBFF-4C01-A22D-FE5264C76313}">
      <dgm:prSet/>
      <dgm:spPr/>
      <dgm:t>
        <a:bodyPr/>
        <a:lstStyle/>
        <a:p>
          <a:endParaRPr lang="en-US"/>
        </a:p>
      </dgm:t>
    </dgm:pt>
    <dgm:pt modelId="{BC7A8A3D-E331-4291-8CF2-74C5AC71DBE4}" type="sibTrans" cxnId="{5C7871A4-BBFF-4C01-A22D-FE5264C76313}">
      <dgm:prSet/>
      <dgm:spPr/>
      <dgm:t>
        <a:bodyPr/>
        <a:lstStyle/>
        <a:p>
          <a:endParaRPr lang="en-US"/>
        </a:p>
      </dgm:t>
    </dgm:pt>
    <dgm:pt modelId="{C37C8D0A-9E57-4A4D-95B6-C12E8AC8D7C5}">
      <dgm:prSet custT="1"/>
      <dgm:spPr>
        <a:solidFill>
          <a:schemeClr val="accent6"/>
        </a:solidFill>
        <a:ln>
          <a:noFill/>
        </a:ln>
      </dgm:spPr>
      <dgm:t>
        <a:bodyPr/>
        <a:lstStyle/>
        <a:p>
          <a:r>
            <a:rPr lang="en-US" sz="1600" b="1" dirty="0">
              <a:solidFill>
                <a:schemeClr val="bg1"/>
              </a:solidFill>
            </a:rPr>
            <a:t>Board which supervises or controls an agency;</a:t>
          </a:r>
          <a:endParaRPr lang="en-US" sz="1600" dirty="0">
            <a:solidFill>
              <a:schemeClr val="bg1"/>
            </a:solidFill>
          </a:endParaRPr>
        </a:p>
      </dgm:t>
    </dgm:pt>
    <dgm:pt modelId="{8F51A8A8-487D-475B-BD3C-07A97215DDB7}" type="parTrans" cxnId="{209CD151-A7C3-4D4C-859F-FC0F6049F4BF}">
      <dgm:prSet/>
      <dgm:spPr/>
      <dgm:t>
        <a:bodyPr/>
        <a:lstStyle/>
        <a:p>
          <a:endParaRPr lang="en-US"/>
        </a:p>
      </dgm:t>
    </dgm:pt>
    <dgm:pt modelId="{D58B9F93-7B7B-43EC-BB0A-CC5E55B946F3}" type="sibTrans" cxnId="{209CD151-A7C3-4D4C-859F-FC0F6049F4BF}">
      <dgm:prSet/>
      <dgm:spPr/>
      <dgm:t>
        <a:bodyPr/>
        <a:lstStyle/>
        <a:p>
          <a:endParaRPr lang="en-US"/>
        </a:p>
      </dgm:t>
    </dgm:pt>
    <dgm:pt modelId="{05CA1E10-5FD1-4C54-A6B8-F8A1CE0D9506}">
      <dgm:prSet custT="1"/>
      <dgm:spPr>
        <a:solidFill>
          <a:schemeClr val="accent6"/>
        </a:solidFill>
        <a:ln>
          <a:noFill/>
        </a:ln>
      </dgm:spPr>
      <dgm:t>
        <a:bodyPr/>
        <a:lstStyle/>
        <a:p>
          <a:r>
            <a:rPr lang="en-US" sz="1600" b="1" dirty="0">
              <a:solidFill>
                <a:schemeClr val="bg1"/>
              </a:solidFill>
            </a:rPr>
            <a:t>Advisory Boards that take official action by the vote of its members convened for such purpose; and </a:t>
          </a:r>
          <a:endParaRPr lang="en-US" sz="1600" dirty="0">
            <a:solidFill>
              <a:schemeClr val="bg1"/>
            </a:solidFill>
          </a:endParaRPr>
        </a:p>
      </dgm:t>
    </dgm:pt>
    <dgm:pt modelId="{35E3623F-65E6-4EDC-A63E-EFD03A77EEE8}" type="parTrans" cxnId="{73C97DB1-4C56-49CB-99F6-650E9B90FC4A}">
      <dgm:prSet/>
      <dgm:spPr/>
      <dgm:t>
        <a:bodyPr/>
        <a:lstStyle/>
        <a:p>
          <a:endParaRPr lang="en-US"/>
        </a:p>
      </dgm:t>
    </dgm:pt>
    <dgm:pt modelId="{CB98199E-A3AC-4CA3-A3E2-A9750612A184}" type="sibTrans" cxnId="{73C97DB1-4C56-49CB-99F6-650E9B90FC4A}">
      <dgm:prSet/>
      <dgm:spPr/>
      <dgm:t>
        <a:bodyPr/>
        <a:lstStyle/>
        <a:p>
          <a:endParaRPr lang="en-US"/>
        </a:p>
      </dgm:t>
    </dgm:pt>
    <dgm:pt modelId="{6322AF1B-C0D8-4187-A582-9596EB8C38BD}">
      <dgm:prSet custT="1"/>
      <dgm:spPr>
        <a:solidFill>
          <a:schemeClr val="accent6"/>
        </a:solidFill>
        <a:ln>
          <a:noFill/>
        </a:ln>
      </dgm:spPr>
      <dgm:t>
        <a:bodyPr/>
        <a:lstStyle/>
        <a:p>
          <a:r>
            <a:rPr lang="en-US" sz="1600" b="1" dirty="0">
              <a:solidFill>
                <a:schemeClr val="bg1"/>
              </a:solidFill>
            </a:rPr>
            <a:t>Boards of Trustees for Public Charter Schools</a:t>
          </a:r>
          <a:endParaRPr lang="en-US" sz="1600" dirty="0">
            <a:solidFill>
              <a:schemeClr val="bg1"/>
            </a:solidFill>
          </a:endParaRPr>
        </a:p>
      </dgm:t>
    </dgm:pt>
    <dgm:pt modelId="{62FF48A9-405F-42E2-9B09-BF82B168BAF8}" type="parTrans" cxnId="{67B69DCE-FBF8-44D1-BFD5-5608BDD1761C}">
      <dgm:prSet/>
      <dgm:spPr/>
      <dgm:t>
        <a:bodyPr/>
        <a:lstStyle/>
        <a:p>
          <a:endParaRPr lang="en-US"/>
        </a:p>
      </dgm:t>
    </dgm:pt>
    <dgm:pt modelId="{737A9AE4-9DB4-45ED-AFA9-AC4C3D74739B}" type="sibTrans" cxnId="{67B69DCE-FBF8-44D1-BFD5-5608BDD1761C}">
      <dgm:prSet/>
      <dgm:spPr/>
      <dgm:t>
        <a:bodyPr/>
        <a:lstStyle/>
        <a:p>
          <a:endParaRPr lang="en-US"/>
        </a:p>
      </dgm:t>
    </dgm:pt>
    <dgm:pt modelId="{8E1FCECE-5BF6-464C-9144-3D450E87DB6A}" type="pres">
      <dgm:prSet presAssocID="{CB956EBB-22BC-422E-AA50-EC105EF4A98D}" presName="diagram" presStyleCnt="0">
        <dgm:presLayoutVars>
          <dgm:dir/>
          <dgm:resizeHandles val="exact"/>
        </dgm:presLayoutVars>
      </dgm:prSet>
      <dgm:spPr/>
    </dgm:pt>
    <dgm:pt modelId="{4DD7BB80-BAAA-4B0C-8DFC-8B9EA2946D4D}" type="pres">
      <dgm:prSet presAssocID="{B5D2E5FA-AC44-4D54-AFFE-085AEA740460}" presName="node" presStyleLbl="node1" presStyleIdx="0" presStyleCnt="9">
        <dgm:presLayoutVars>
          <dgm:bulletEnabled val="1"/>
        </dgm:presLayoutVars>
      </dgm:prSet>
      <dgm:spPr/>
    </dgm:pt>
    <dgm:pt modelId="{6ED6D4A9-1D4F-470D-9311-FCEA038F1AA5}" type="pres">
      <dgm:prSet presAssocID="{C425BE98-1B78-4D8C-995D-9F47266E5E7B}" presName="sibTrans" presStyleCnt="0"/>
      <dgm:spPr/>
    </dgm:pt>
    <dgm:pt modelId="{494203D7-DA05-4811-B913-2CAF674DD70C}" type="pres">
      <dgm:prSet presAssocID="{96270728-FCE1-4CDA-AF83-429F6BB3B401}" presName="node" presStyleLbl="node1" presStyleIdx="1" presStyleCnt="9">
        <dgm:presLayoutVars>
          <dgm:bulletEnabled val="1"/>
        </dgm:presLayoutVars>
      </dgm:prSet>
      <dgm:spPr/>
    </dgm:pt>
    <dgm:pt modelId="{D38DDDBD-830B-4478-8998-AC66B3DE2C9C}" type="pres">
      <dgm:prSet presAssocID="{D95726FA-4AC9-4EC8-A750-AB3A053C02DC}" presName="sibTrans" presStyleCnt="0"/>
      <dgm:spPr/>
    </dgm:pt>
    <dgm:pt modelId="{CFB14BAF-E548-4E1F-AC80-35A5D1ACB836}" type="pres">
      <dgm:prSet presAssocID="{1A73C6AC-35BA-4BCC-94B4-A7E02DA314FA}" presName="node" presStyleLbl="node1" presStyleIdx="2" presStyleCnt="9" custLinFactNeighborX="1140" custLinFactNeighborY="-73">
        <dgm:presLayoutVars>
          <dgm:bulletEnabled val="1"/>
        </dgm:presLayoutVars>
      </dgm:prSet>
      <dgm:spPr/>
    </dgm:pt>
    <dgm:pt modelId="{174BCA49-0F81-40E0-A06F-3E23B7B435DC}" type="pres">
      <dgm:prSet presAssocID="{C11FDF18-2038-41D1-841A-29BD96E69D42}" presName="sibTrans" presStyleCnt="0"/>
      <dgm:spPr/>
    </dgm:pt>
    <dgm:pt modelId="{271DB448-57EC-40F9-AEC5-071D979ED563}" type="pres">
      <dgm:prSet presAssocID="{168A34CA-3E5C-4D23-ADFB-D492BBDB0544}" presName="node" presStyleLbl="node1" presStyleIdx="3" presStyleCnt="9">
        <dgm:presLayoutVars>
          <dgm:bulletEnabled val="1"/>
        </dgm:presLayoutVars>
      </dgm:prSet>
      <dgm:spPr/>
    </dgm:pt>
    <dgm:pt modelId="{D044538F-0CCD-49EC-9858-D1B3A0F42A2B}" type="pres">
      <dgm:prSet presAssocID="{2CAAB61C-DAE2-4839-8252-7E2AD6F7388F}" presName="sibTrans" presStyleCnt="0"/>
      <dgm:spPr/>
    </dgm:pt>
    <dgm:pt modelId="{9D155DC1-DA69-43AB-9399-0968AB4B34B2}" type="pres">
      <dgm:prSet presAssocID="{AD45DCE0-0709-413F-9B4C-75A1255032B3}" presName="node" presStyleLbl="node1" presStyleIdx="4" presStyleCnt="9">
        <dgm:presLayoutVars>
          <dgm:bulletEnabled val="1"/>
        </dgm:presLayoutVars>
      </dgm:prSet>
      <dgm:spPr/>
    </dgm:pt>
    <dgm:pt modelId="{36A01F59-12E4-4650-B99C-56E9318B37C4}" type="pres">
      <dgm:prSet presAssocID="{E18CDE7E-B33F-4014-A014-3AFA3FDA5B00}" presName="sibTrans" presStyleCnt="0"/>
      <dgm:spPr/>
    </dgm:pt>
    <dgm:pt modelId="{61BDD1CF-50E3-49CD-B068-2DBD48A9561D}" type="pres">
      <dgm:prSet presAssocID="{DCF2A54A-C5B9-4CDF-916E-D53DC5EE0BFF}" presName="node" presStyleLbl="node1" presStyleIdx="5" presStyleCnt="9" custLinFactNeighborX="-1710" custLinFactNeighborY="-950">
        <dgm:presLayoutVars>
          <dgm:bulletEnabled val="1"/>
        </dgm:presLayoutVars>
      </dgm:prSet>
      <dgm:spPr/>
    </dgm:pt>
    <dgm:pt modelId="{C336A9F9-8EE3-4CA4-B7B9-AC795A1DDF75}" type="pres">
      <dgm:prSet presAssocID="{BC7A8A3D-E331-4291-8CF2-74C5AC71DBE4}" presName="sibTrans" presStyleCnt="0"/>
      <dgm:spPr/>
    </dgm:pt>
    <dgm:pt modelId="{8E62C20F-E36D-4258-89CD-5C133E53B9EE}" type="pres">
      <dgm:prSet presAssocID="{C37C8D0A-9E57-4A4D-95B6-C12E8AC8D7C5}" presName="node" presStyleLbl="node1" presStyleIdx="6" presStyleCnt="9">
        <dgm:presLayoutVars>
          <dgm:bulletEnabled val="1"/>
        </dgm:presLayoutVars>
      </dgm:prSet>
      <dgm:spPr/>
    </dgm:pt>
    <dgm:pt modelId="{EB200480-17F8-40F8-AF9D-3DE81F579A63}" type="pres">
      <dgm:prSet presAssocID="{D58B9F93-7B7B-43EC-BB0A-CC5E55B946F3}" presName="sibTrans" presStyleCnt="0"/>
      <dgm:spPr/>
    </dgm:pt>
    <dgm:pt modelId="{F9D68002-53B0-4765-AA22-0C0349F3A464}" type="pres">
      <dgm:prSet presAssocID="{05CA1E10-5FD1-4C54-A6B8-F8A1CE0D9506}" presName="node" presStyleLbl="node1" presStyleIdx="7" presStyleCnt="9" custLinFactNeighborX="-855" custLinFactNeighborY="73">
        <dgm:presLayoutVars>
          <dgm:bulletEnabled val="1"/>
        </dgm:presLayoutVars>
      </dgm:prSet>
      <dgm:spPr/>
    </dgm:pt>
    <dgm:pt modelId="{2A6B7078-91F1-4EBC-8573-1FA18DA0E9B0}" type="pres">
      <dgm:prSet presAssocID="{CB98199E-A3AC-4CA3-A3E2-A9750612A184}" presName="sibTrans" presStyleCnt="0"/>
      <dgm:spPr/>
    </dgm:pt>
    <dgm:pt modelId="{A85D3835-6868-4FF8-A51A-2DF59B06F598}" type="pres">
      <dgm:prSet presAssocID="{6322AF1B-C0D8-4187-A582-9596EB8C38BD}" presName="node" presStyleLbl="node1" presStyleIdx="8" presStyleCnt="9">
        <dgm:presLayoutVars>
          <dgm:bulletEnabled val="1"/>
        </dgm:presLayoutVars>
      </dgm:prSet>
      <dgm:spPr/>
    </dgm:pt>
  </dgm:ptLst>
  <dgm:cxnLst>
    <dgm:cxn modelId="{77689632-7262-4C52-9092-45E8CDA65928}" srcId="{CB956EBB-22BC-422E-AA50-EC105EF4A98D}" destId="{1A73C6AC-35BA-4BCC-94B4-A7E02DA314FA}" srcOrd="2" destOrd="0" parTransId="{95340917-1C47-477A-B76F-CC66813E75AF}" sibTransId="{C11FDF18-2038-41D1-841A-29BD96E69D42}"/>
    <dgm:cxn modelId="{F5AAAD5E-B9E6-4BA9-B448-DACD713A4BA7}" type="presOf" srcId="{168A34CA-3E5C-4D23-ADFB-D492BBDB0544}" destId="{271DB448-57EC-40F9-AEC5-071D979ED563}" srcOrd="0" destOrd="0" presId="urn:microsoft.com/office/officeart/2005/8/layout/default"/>
    <dgm:cxn modelId="{27FBD942-5C1C-4BF5-97D5-AF1D3657E4BA}" srcId="{CB956EBB-22BC-422E-AA50-EC105EF4A98D}" destId="{AD45DCE0-0709-413F-9B4C-75A1255032B3}" srcOrd="4" destOrd="0" parTransId="{EF4B5C06-B421-4862-A951-E326FA920530}" sibTransId="{E18CDE7E-B33F-4014-A014-3AFA3FDA5B00}"/>
    <dgm:cxn modelId="{D15E2F66-508B-402D-A931-3A1AA4724F55}" type="presOf" srcId="{C37C8D0A-9E57-4A4D-95B6-C12E8AC8D7C5}" destId="{8E62C20F-E36D-4258-89CD-5C133E53B9EE}" srcOrd="0" destOrd="0" presId="urn:microsoft.com/office/officeart/2005/8/layout/default"/>
    <dgm:cxn modelId="{1E35226A-69BA-44BA-8B0C-4C8380EE95DB}" type="presOf" srcId="{CB956EBB-22BC-422E-AA50-EC105EF4A98D}" destId="{8E1FCECE-5BF6-464C-9144-3D450E87DB6A}" srcOrd="0" destOrd="0" presId="urn:microsoft.com/office/officeart/2005/8/layout/default"/>
    <dgm:cxn modelId="{74AA4C4D-3541-42F4-8F84-E138507C5631}" type="presOf" srcId="{DCF2A54A-C5B9-4CDF-916E-D53DC5EE0BFF}" destId="{61BDD1CF-50E3-49CD-B068-2DBD48A9561D}" srcOrd="0" destOrd="0" presId="urn:microsoft.com/office/officeart/2005/8/layout/default"/>
    <dgm:cxn modelId="{209CD151-A7C3-4D4C-859F-FC0F6049F4BF}" srcId="{CB956EBB-22BC-422E-AA50-EC105EF4A98D}" destId="{C37C8D0A-9E57-4A4D-95B6-C12E8AC8D7C5}" srcOrd="6" destOrd="0" parTransId="{8F51A8A8-487D-475B-BD3C-07A97215DDB7}" sibTransId="{D58B9F93-7B7B-43EC-BB0A-CC5E55B946F3}"/>
    <dgm:cxn modelId="{F45EC677-800D-4C9F-B54D-197D4DDA2728}" type="presOf" srcId="{1A73C6AC-35BA-4BCC-94B4-A7E02DA314FA}" destId="{CFB14BAF-E548-4E1F-AC80-35A5D1ACB836}" srcOrd="0" destOrd="0" presId="urn:microsoft.com/office/officeart/2005/8/layout/default"/>
    <dgm:cxn modelId="{779D4181-5254-4AD4-879F-BB6F494B3C72}" type="presOf" srcId="{05CA1E10-5FD1-4C54-A6B8-F8A1CE0D9506}" destId="{F9D68002-53B0-4765-AA22-0C0349F3A464}" srcOrd="0" destOrd="0" presId="urn:microsoft.com/office/officeart/2005/8/layout/default"/>
    <dgm:cxn modelId="{2933A189-C5F5-46DB-B1C0-F0D33519AB36}" srcId="{CB956EBB-22BC-422E-AA50-EC105EF4A98D}" destId="{168A34CA-3E5C-4D23-ADFB-D492BBDB0544}" srcOrd="3" destOrd="0" parTransId="{58FF5970-4A43-4DA8-8716-266C09C75EFC}" sibTransId="{2CAAB61C-DAE2-4839-8252-7E2AD6F7388F}"/>
    <dgm:cxn modelId="{6C03A095-1F05-4080-A2FB-7F97826BEECE}" type="presOf" srcId="{B5D2E5FA-AC44-4D54-AFFE-085AEA740460}" destId="{4DD7BB80-BAAA-4B0C-8DFC-8B9EA2946D4D}" srcOrd="0" destOrd="0" presId="urn:microsoft.com/office/officeart/2005/8/layout/default"/>
    <dgm:cxn modelId="{5C7871A4-BBFF-4C01-A22D-FE5264C76313}" srcId="{CB956EBB-22BC-422E-AA50-EC105EF4A98D}" destId="{DCF2A54A-C5B9-4CDF-916E-D53DC5EE0BFF}" srcOrd="5" destOrd="0" parTransId="{1BEDED94-1EB0-456A-9B66-6A31508F4B84}" sibTransId="{BC7A8A3D-E331-4291-8CF2-74C5AC71DBE4}"/>
    <dgm:cxn modelId="{1A37D3B0-2DC9-4CAD-9B10-CB11769623F9}" srcId="{CB956EBB-22BC-422E-AA50-EC105EF4A98D}" destId="{B5D2E5FA-AC44-4D54-AFFE-085AEA740460}" srcOrd="0" destOrd="0" parTransId="{4F2F5E56-1BA2-4B5A-B250-07CAB8509D87}" sibTransId="{C425BE98-1B78-4D8C-995D-9F47266E5E7B}"/>
    <dgm:cxn modelId="{73C97DB1-4C56-49CB-99F6-650E9B90FC4A}" srcId="{CB956EBB-22BC-422E-AA50-EC105EF4A98D}" destId="{05CA1E10-5FD1-4C54-A6B8-F8A1CE0D9506}" srcOrd="7" destOrd="0" parTransId="{35E3623F-65E6-4EDC-A63E-EFD03A77EEE8}" sibTransId="{CB98199E-A3AC-4CA3-A3E2-A9750612A184}"/>
    <dgm:cxn modelId="{82269DB4-85F4-4017-9EBC-A555FB78E485}" type="presOf" srcId="{6322AF1B-C0D8-4187-A582-9596EB8C38BD}" destId="{A85D3835-6868-4FF8-A51A-2DF59B06F598}" srcOrd="0" destOrd="0" presId="urn:microsoft.com/office/officeart/2005/8/layout/default"/>
    <dgm:cxn modelId="{2342D8B8-1425-46D6-9F39-9A50D36DD711}" srcId="{CB956EBB-22BC-422E-AA50-EC105EF4A98D}" destId="{96270728-FCE1-4CDA-AF83-429F6BB3B401}" srcOrd="1" destOrd="0" parTransId="{C8666A5C-ADA9-4638-98B1-FE294572F38A}" sibTransId="{D95726FA-4AC9-4EC8-A750-AB3A053C02DC}"/>
    <dgm:cxn modelId="{67B69DCE-FBF8-44D1-BFD5-5608BDD1761C}" srcId="{CB956EBB-22BC-422E-AA50-EC105EF4A98D}" destId="{6322AF1B-C0D8-4187-A582-9596EB8C38BD}" srcOrd="8" destOrd="0" parTransId="{62FF48A9-405F-42E2-9B09-BF82B168BAF8}" sibTransId="{737A9AE4-9DB4-45ED-AFA9-AC4C3D74739B}"/>
    <dgm:cxn modelId="{2319E4D0-F997-47D3-8D6C-AC64CEBF261A}" type="presOf" srcId="{AD45DCE0-0709-413F-9B4C-75A1255032B3}" destId="{9D155DC1-DA69-43AB-9399-0968AB4B34B2}" srcOrd="0" destOrd="0" presId="urn:microsoft.com/office/officeart/2005/8/layout/default"/>
    <dgm:cxn modelId="{8D7786D1-9BF0-4929-8284-1B2C21BA3D54}" type="presOf" srcId="{96270728-FCE1-4CDA-AF83-429F6BB3B401}" destId="{494203D7-DA05-4811-B913-2CAF674DD70C}" srcOrd="0" destOrd="0" presId="urn:microsoft.com/office/officeart/2005/8/layout/default"/>
    <dgm:cxn modelId="{3BE540B2-48E0-4C95-A22E-BADB44C8598F}" type="presParOf" srcId="{8E1FCECE-5BF6-464C-9144-3D450E87DB6A}" destId="{4DD7BB80-BAAA-4B0C-8DFC-8B9EA2946D4D}" srcOrd="0" destOrd="0" presId="urn:microsoft.com/office/officeart/2005/8/layout/default"/>
    <dgm:cxn modelId="{C55CF2DC-3E65-4591-A6E7-1E0059E57D0A}" type="presParOf" srcId="{8E1FCECE-5BF6-464C-9144-3D450E87DB6A}" destId="{6ED6D4A9-1D4F-470D-9311-FCEA038F1AA5}" srcOrd="1" destOrd="0" presId="urn:microsoft.com/office/officeart/2005/8/layout/default"/>
    <dgm:cxn modelId="{47DC3A05-BF49-42D5-AF27-21CE3D9A3EDB}" type="presParOf" srcId="{8E1FCECE-5BF6-464C-9144-3D450E87DB6A}" destId="{494203D7-DA05-4811-B913-2CAF674DD70C}" srcOrd="2" destOrd="0" presId="urn:microsoft.com/office/officeart/2005/8/layout/default"/>
    <dgm:cxn modelId="{367C9634-1246-42D9-A6A1-47BE3EDF9B08}" type="presParOf" srcId="{8E1FCECE-5BF6-464C-9144-3D450E87DB6A}" destId="{D38DDDBD-830B-4478-8998-AC66B3DE2C9C}" srcOrd="3" destOrd="0" presId="urn:microsoft.com/office/officeart/2005/8/layout/default"/>
    <dgm:cxn modelId="{6C889E44-4684-417D-BE07-0D7CE99A349C}" type="presParOf" srcId="{8E1FCECE-5BF6-464C-9144-3D450E87DB6A}" destId="{CFB14BAF-E548-4E1F-AC80-35A5D1ACB836}" srcOrd="4" destOrd="0" presId="urn:microsoft.com/office/officeart/2005/8/layout/default"/>
    <dgm:cxn modelId="{42EA6C34-B93F-4CF5-8529-8A836C255D87}" type="presParOf" srcId="{8E1FCECE-5BF6-464C-9144-3D450E87DB6A}" destId="{174BCA49-0F81-40E0-A06F-3E23B7B435DC}" srcOrd="5" destOrd="0" presId="urn:microsoft.com/office/officeart/2005/8/layout/default"/>
    <dgm:cxn modelId="{8A27CB43-01C5-441F-B139-5884C2CCD07C}" type="presParOf" srcId="{8E1FCECE-5BF6-464C-9144-3D450E87DB6A}" destId="{271DB448-57EC-40F9-AEC5-071D979ED563}" srcOrd="6" destOrd="0" presId="urn:microsoft.com/office/officeart/2005/8/layout/default"/>
    <dgm:cxn modelId="{AE95FB46-9B9A-4464-B628-61FDB4769A68}" type="presParOf" srcId="{8E1FCECE-5BF6-464C-9144-3D450E87DB6A}" destId="{D044538F-0CCD-49EC-9858-D1B3A0F42A2B}" srcOrd="7" destOrd="0" presId="urn:microsoft.com/office/officeart/2005/8/layout/default"/>
    <dgm:cxn modelId="{5A01B5C7-CC62-4567-AD3A-3A8F0D2F2A8B}" type="presParOf" srcId="{8E1FCECE-5BF6-464C-9144-3D450E87DB6A}" destId="{9D155DC1-DA69-43AB-9399-0968AB4B34B2}" srcOrd="8" destOrd="0" presId="urn:microsoft.com/office/officeart/2005/8/layout/default"/>
    <dgm:cxn modelId="{7FF85330-3E82-42FD-B9D6-73252BF8B5C6}" type="presParOf" srcId="{8E1FCECE-5BF6-464C-9144-3D450E87DB6A}" destId="{36A01F59-12E4-4650-B99C-56E9318B37C4}" srcOrd="9" destOrd="0" presId="urn:microsoft.com/office/officeart/2005/8/layout/default"/>
    <dgm:cxn modelId="{5372D44B-A3CE-438D-A4F9-A026B928B02D}" type="presParOf" srcId="{8E1FCECE-5BF6-464C-9144-3D450E87DB6A}" destId="{61BDD1CF-50E3-49CD-B068-2DBD48A9561D}" srcOrd="10" destOrd="0" presId="urn:microsoft.com/office/officeart/2005/8/layout/default"/>
    <dgm:cxn modelId="{CA49D271-EA65-485D-92CF-A97727FEAED8}" type="presParOf" srcId="{8E1FCECE-5BF6-464C-9144-3D450E87DB6A}" destId="{C336A9F9-8EE3-4CA4-B7B9-AC795A1DDF75}" srcOrd="11" destOrd="0" presId="urn:microsoft.com/office/officeart/2005/8/layout/default"/>
    <dgm:cxn modelId="{0E705A79-832F-495A-9F76-E254900F3BE2}" type="presParOf" srcId="{8E1FCECE-5BF6-464C-9144-3D450E87DB6A}" destId="{8E62C20F-E36D-4258-89CD-5C133E53B9EE}" srcOrd="12" destOrd="0" presId="urn:microsoft.com/office/officeart/2005/8/layout/default"/>
    <dgm:cxn modelId="{3E698823-D343-43D0-94DE-E83F20A13EBA}" type="presParOf" srcId="{8E1FCECE-5BF6-464C-9144-3D450E87DB6A}" destId="{EB200480-17F8-40F8-AF9D-3DE81F579A63}" srcOrd="13" destOrd="0" presId="urn:microsoft.com/office/officeart/2005/8/layout/default"/>
    <dgm:cxn modelId="{7E544F03-4353-42DE-8F01-503E98BF09D3}" type="presParOf" srcId="{8E1FCECE-5BF6-464C-9144-3D450E87DB6A}" destId="{F9D68002-53B0-4765-AA22-0C0349F3A464}" srcOrd="14" destOrd="0" presId="urn:microsoft.com/office/officeart/2005/8/layout/default"/>
    <dgm:cxn modelId="{2F11F23F-47B7-4121-8A02-EF3FCA06FB4C}" type="presParOf" srcId="{8E1FCECE-5BF6-464C-9144-3D450E87DB6A}" destId="{2A6B7078-91F1-4EBC-8573-1FA18DA0E9B0}" srcOrd="15" destOrd="0" presId="urn:microsoft.com/office/officeart/2005/8/layout/default"/>
    <dgm:cxn modelId="{410186A9-4702-4AA8-BFE7-1E4CF1B5490E}" type="presParOf" srcId="{8E1FCECE-5BF6-464C-9144-3D450E87DB6A}" destId="{A85D3835-6868-4FF8-A51A-2DF59B06F598}"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AA9A4C-C213-4B33-8F95-4A9FEFF2357B}" type="doc">
      <dgm:prSet loTypeId="urn:microsoft.com/office/officeart/2005/8/layout/default" loCatId="list" qsTypeId="urn:microsoft.com/office/officeart/2005/8/quickstyle/simple2#2" qsCatId="simple" csTypeId="urn:microsoft.com/office/officeart/2005/8/colors/accent6_2#2" csCatId="accent6" phldr="1"/>
      <dgm:spPr/>
      <dgm:t>
        <a:bodyPr/>
        <a:lstStyle/>
        <a:p>
          <a:endParaRPr lang="en-US"/>
        </a:p>
      </dgm:t>
    </dgm:pt>
    <dgm:pt modelId="{276A95E1-21A4-4F75-BD1D-30857EA544F3}">
      <dgm:prSet/>
      <dgm:spPr>
        <a:solidFill>
          <a:schemeClr val="accent2"/>
        </a:solidFill>
        <a:ln>
          <a:solidFill>
            <a:schemeClr val="accent1"/>
          </a:solidFill>
        </a:ln>
      </dgm:spPr>
      <dgm:t>
        <a:bodyPr/>
        <a:lstStyle/>
        <a:p>
          <a:pPr>
            <a:defRPr cap="all"/>
          </a:pPr>
          <a:r>
            <a:rPr lang="en-US" b="1" dirty="0">
              <a:solidFill>
                <a:schemeClr val="bg1"/>
              </a:solidFill>
            </a:rPr>
            <a:t>District Agency</a:t>
          </a:r>
        </a:p>
      </dgm:t>
    </dgm:pt>
    <dgm:pt modelId="{229A8CC5-D30F-4AE0-8BAB-038FB50B9821}" type="parTrans" cxnId="{74503F78-A923-4D93-A282-A4DBA70FCC82}">
      <dgm:prSet/>
      <dgm:spPr/>
      <dgm:t>
        <a:bodyPr/>
        <a:lstStyle/>
        <a:p>
          <a:endParaRPr lang="en-US"/>
        </a:p>
      </dgm:t>
    </dgm:pt>
    <dgm:pt modelId="{4A8FBAF3-0711-4756-9E0F-7E4330E5CFA8}" type="sibTrans" cxnId="{74503F78-A923-4D93-A282-A4DBA70FCC82}">
      <dgm:prSet/>
      <dgm:spPr/>
      <dgm:t>
        <a:bodyPr/>
        <a:lstStyle/>
        <a:p>
          <a:endParaRPr lang="en-US"/>
        </a:p>
      </dgm:t>
    </dgm:pt>
    <dgm:pt modelId="{8064EC22-1E69-4D7B-9E92-278F90AC1FE7}">
      <dgm:prSet/>
      <dgm:spPr>
        <a:solidFill>
          <a:schemeClr val="accent2"/>
        </a:solidFill>
        <a:ln>
          <a:solidFill>
            <a:schemeClr val="accent1"/>
          </a:solidFill>
        </a:ln>
      </dgm:spPr>
      <dgm:t>
        <a:bodyPr/>
        <a:lstStyle/>
        <a:p>
          <a:pPr>
            <a:defRPr cap="all"/>
          </a:pPr>
          <a:r>
            <a:rPr lang="en-US" b="1" dirty="0">
              <a:solidFill>
                <a:schemeClr val="bg1"/>
              </a:solidFill>
            </a:rPr>
            <a:t>Mayor’s Cabinet</a:t>
          </a:r>
        </a:p>
      </dgm:t>
    </dgm:pt>
    <dgm:pt modelId="{964AC4EA-C38B-415C-B7B3-9215240C1AD7}" type="parTrans" cxnId="{0D67E4DB-16F2-4ED8-82D2-88A6561529EF}">
      <dgm:prSet/>
      <dgm:spPr/>
      <dgm:t>
        <a:bodyPr/>
        <a:lstStyle/>
        <a:p>
          <a:endParaRPr lang="en-US"/>
        </a:p>
      </dgm:t>
    </dgm:pt>
    <dgm:pt modelId="{B0046552-5E5B-42D6-AA51-048E197F23B5}" type="sibTrans" cxnId="{0D67E4DB-16F2-4ED8-82D2-88A6561529EF}">
      <dgm:prSet/>
      <dgm:spPr/>
      <dgm:t>
        <a:bodyPr/>
        <a:lstStyle/>
        <a:p>
          <a:endParaRPr lang="en-US"/>
        </a:p>
      </dgm:t>
    </dgm:pt>
    <dgm:pt modelId="{1D6195A5-2191-48B0-8A2D-94412CA2D891}">
      <dgm:prSet/>
      <dgm:spPr>
        <a:solidFill>
          <a:schemeClr val="accent2"/>
        </a:solidFill>
        <a:ln>
          <a:solidFill>
            <a:schemeClr val="accent1"/>
          </a:solidFill>
        </a:ln>
      </dgm:spPr>
      <dgm:t>
        <a:bodyPr/>
        <a:lstStyle/>
        <a:p>
          <a:pPr>
            <a:defRPr cap="all"/>
          </a:pPr>
          <a:r>
            <a:rPr lang="en-US" b="1" dirty="0">
              <a:solidFill>
                <a:schemeClr val="bg1"/>
              </a:solidFill>
            </a:rPr>
            <a:t>Advisory Neighborhood Commissions (ANC)</a:t>
          </a:r>
        </a:p>
      </dgm:t>
    </dgm:pt>
    <dgm:pt modelId="{32263611-538E-4D2C-A6EA-D9A8DBBF9E36}" type="parTrans" cxnId="{FA1F48C7-3CB4-4DFB-9699-8669200B5847}">
      <dgm:prSet/>
      <dgm:spPr/>
      <dgm:t>
        <a:bodyPr/>
        <a:lstStyle/>
        <a:p>
          <a:endParaRPr lang="en-US"/>
        </a:p>
      </dgm:t>
    </dgm:pt>
    <dgm:pt modelId="{18612756-8A2A-4D5A-83C6-47FB203E46D7}" type="sibTrans" cxnId="{FA1F48C7-3CB4-4DFB-9699-8669200B5847}">
      <dgm:prSet/>
      <dgm:spPr/>
      <dgm:t>
        <a:bodyPr/>
        <a:lstStyle/>
        <a:p>
          <a:endParaRPr lang="en-US"/>
        </a:p>
      </dgm:t>
    </dgm:pt>
    <dgm:pt modelId="{64EE0DC7-9844-4ECD-8082-4551F3FC5AF5}">
      <dgm:prSet/>
      <dgm:spPr>
        <a:solidFill>
          <a:schemeClr val="accent2"/>
        </a:solidFill>
        <a:ln>
          <a:solidFill>
            <a:schemeClr val="accent1"/>
          </a:solidFill>
        </a:ln>
      </dgm:spPr>
      <dgm:t>
        <a:bodyPr/>
        <a:lstStyle/>
        <a:p>
          <a:pPr>
            <a:defRPr cap="all"/>
          </a:pPr>
          <a:r>
            <a:rPr lang="en-US" b="1" dirty="0">
              <a:solidFill>
                <a:schemeClr val="bg1"/>
              </a:solidFill>
            </a:rPr>
            <a:t>District of Columbia Courts</a:t>
          </a:r>
        </a:p>
      </dgm:t>
    </dgm:pt>
    <dgm:pt modelId="{ABE26648-09E7-4383-AA6A-9196EE542A57}" type="parTrans" cxnId="{D3790B41-47A6-47B3-9F68-10215CEB981D}">
      <dgm:prSet/>
      <dgm:spPr/>
      <dgm:t>
        <a:bodyPr/>
        <a:lstStyle/>
        <a:p>
          <a:endParaRPr lang="en-US"/>
        </a:p>
      </dgm:t>
    </dgm:pt>
    <dgm:pt modelId="{333D4787-622A-4AEA-9CF2-99C49214EA60}" type="sibTrans" cxnId="{D3790B41-47A6-47B3-9F68-10215CEB981D}">
      <dgm:prSet/>
      <dgm:spPr/>
      <dgm:t>
        <a:bodyPr/>
        <a:lstStyle/>
        <a:p>
          <a:endParaRPr lang="en-US"/>
        </a:p>
      </dgm:t>
    </dgm:pt>
    <dgm:pt modelId="{02C9378C-A312-4989-AB97-A2FABFC987E6}">
      <dgm:prSet/>
      <dgm:spPr>
        <a:solidFill>
          <a:schemeClr val="accent2"/>
        </a:solidFill>
        <a:ln>
          <a:solidFill>
            <a:schemeClr val="accent1"/>
          </a:solidFill>
        </a:ln>
      </dgm:spPr>
      <dgm:t>
        <a:bodyPr/>
        <a:lstStyle/>
        <a:p>
          <a:pPr>
            <a:defRPr cap="all"/>
          </a:pPr>
          <a:r>
            <a:rPr lang="en-US" b="1" dirty="0">
              <a:solidFill>
                <a:schemeClr val="bg1"/>
              </a:solidFill>
            </a:rPr>
            <a:t>Professional Staff OF Public Bodies (outside  presence of a quorum)</a:t>
          </a:r>
        </a:p>
      </dgm:t>
    </dgm:pt>
    <dgm:pt modelId="{2C5DF66A-BEE4-471D-B00F-89F123B93402}" type="parTrans" cxnId="{6526E0C0-8924-4093-A139-EA870E364C3C}">
      <dgm:prSet/>
      <dgm:spPr/>
      <dgm:t>
        <a:bodyPr/>
        <a:lstStyle/>
        <a:p>
          <a:endParaRPr lang="en-US"/>
        </a:p>
      </dgm:t>
    </dgm:pt>
    <dgm:pt modelId="{EBA1D8A8-8C70-4340-82FE-3CF2077DC019}" type="sibTrans" cxnId="{6526E0C0-8924-4093-A139-EA870E364C3C}">
      <dgm:prSet/>
      <dgm:spPr/>
      <dgm:t>
        <a:bodyPr/>
        <a:lstStyle/>
        <a:p>
          <a:endParaRPr lang="en-US"/>
        </a:p>
      </dgm:t>
    </dgm:pt>
    <dgm:pt modelId="{05D27161-CC7F-461D-B37C-76D0DB8C5097}" type="pres">
      <dgm:prSet presAssocID="{9AAA9A4C-C213-4B33-8F95-4A9FEFF2357B}" presName="diagram" presStyleCnt="0">
        <dgm:presLayoutVars>
          <dgm:dir/>
          <dgm:resizeHandles val="exact"/>
        </dgm:presLayoutVars>
      </dgm:prSet>
      <dgm:spPr/>
    </dgm:pt>
    <dgm:pt modelId="{D5988CBA-E0B7-4F88-9829-934A4299A156}" type="pres">
      <dgm:prSet presAssocID="{276A95E1-21A4-4F75-BD1D-30857EA544F3}" presName="node" presStyleLbl="node1" presStyleIdx="0" presStyleCnt="5">
        <dgm:presLayoutVars>
          <dgm:bulletEnabled val="1"/>
        </dgm:presLayoutVars>
      </dgm:prSet>
      <dgm:spPr/>
    </dgm:pt>
    <dgm:pt modelId="{7F54663D-CC4D-404E-93BF-AF20EA7F6030}" type="pres">
      <dgm:prSet presAssocID="{4A8FBAF3-0711-4756-9E0F-7E4330E5CFA8}" presName="sibTrans" presStyleCnt="0"/>
      <dgm:spPr/>
    </dgm:pt>
    <dgm:pt modelId="{A47F0886-73D1-4972-A688-1D229A3D9B53}" type="pres">
      <dgm:prSet presAssocID="{8064EC22-1E69-4D7B-9E92-278F90AC1FE7}" presName="node" presStyleLbl="node1" presStyleIdx="1" presStyleCnt="5">
        <dgm:presLayoutVars>
          <dgm:bulletEnabled val="1"/>
        </dgm:presLayoutVars>
      </dgm:prSet>
      <dgm:spPr/>
    </dgm:pt>
    <dgm:pt modelId="{A2CE0468-4840-4376-A086-DE690DF0FF3D}" type="pres">
      <dgm:prSet presAssocID="{B0046552-5E5B-42D6-AA51-048E197F23B5}" presName="sibTrans" presStyleCnt="0"/>
      <dgm:spPr/>
    </dgm:pt>
    <dgm:pt modelId="{D7D4B914-4146-4B1D-AE80-9F014D088A9D}" type="pres">
      <dgm:prSet presAssocID="{1D6195A5-2191-48B0-8A2D-94412CA2D891}" presName="node" presStyleLbl="node1" presStyleIdx="2" presStyleCnt="5">
        <dgm:presLayoutVars>
          <dgm:bulletEnabled val="1"/>
        </dgm:presLayoutVars>
      </dgm:prSet>
      <dgm:spPr/>
    </dgm:pt>
    <dgm:pt modelId="{E6774B28-CA15-45D9-88A5-5D14A934696C}" type="pres">
      <dgm:prSet presAssocID="{18612756-8A2A-4D5A-83C6-47FB203E46D7}" presName="sibTrans" presStyleCnt="0"/>
      <dgm:spPr/>
    </dgm:pt>
    <dgm:pt modelId="{48D7F3F9-C794-454D-903E-67263CB9A417}" type="pres">
      <dgm:prSet presAssocID="{64EE0DC7-9844-4ECD-8082-4551F3FC5AF5}" presName="node" presStyleLbl="node1" presStyleIdx="3" presStyleCnt="5">
        <dgm:presLayoutVars>
          <dgm:bulletEnabled val="1"/>
        </dgm:presLayoutVars>
      </dgm:prSet>
      <dgm:spPr/>
    </dgm:pt>
    <dgm:pt modelId="{982EF656-9A17-46B0-AD83-B804E9E4DEE5}" type="pres">
      <dgm:prSet presAssocID="{333D4787-622A-4AEA-9CF2-99C49214EA60}" presName="sibTrans" presStyleCnt="0"/>
      <dgm:spPr/>
    </dgm:pt>
    <dgm:pt modelId="{80C7076C-A719-4E5C-9787-9F8B113B788D}" type="pres">
      <dgm:prSet presAssocID="{02C9378C-A312-4989-AB97-A2FABFC987E6}" presName="node" presStyleLbl="node1" presStyleIdx="4" presStyleCnt="5">
        <dgm:presLayoutVars>
          <dgm:bulletEnabled val="1"/>
        </dgm:presLayoutVars>
      </dgm:prSet>
      <dgm:spPr/>
    </dgm:pt>
  </dgm:ptLst>
  <dgm:cxnLst>
    <dgm:cxn modelId="{831BDF19-771C-44D5-B217-A2429184B2C2}" type="presOf" srcId="{9AAA9A4C-C213-4B33-8F95-4A9FEFF2357B}" destId="{05D27161-CC7F-461D-B37C-76D0DB8C5097}" srcOrd="0" destOrd="0" presId="urn:microsoft.com/office/officeart/2005/8/layout/default"/>
    <dgm:cxn modelId="{EE43111E-24EA-4F4F-82F0-CE684657419F}" type="presOf" srcId="{64EE0DC7-9844-4ECD-8082-4551F3FC5AF5}" destId="{48D7F3F9-C794-454D-903E-67263CB9A417}" srcOrd="0" destOrd="0" presId="urn:microsoft.com/office/officeart/2005/8/layout/default"/>
    <dgm:cxn modelId="{D3790B41-47A6-47B3-9F68-10215CEB981D}" srcId="{9AAA9A4C-C213-4B33-8F95-4A9FEFF2357B}" destId="{64EE0DC7-9844-4ECD-8082-4551F3FC5AF5}" srcOrd="3" destOrd="0" parTransId="{ABE26648-09E7-4383-AA6A-9196EE542A57}" sibTransId="{333D4787-622A-4AEA-9CF2-99C49214EA60}"/>
    <dgm:cxn modelId="{C3C4A747-948C-48D8-9EA9-0B5472EB1574}" type="presOf" srcId="{1D6195A5-2191-48B0-8A2D-94412CA2D891}" destId="{D7D4B914-4146-4B1D-AE80-9F014D088A9D}" srcOrd="0" destOrd="0" presId="urn:microsoft.com/office/officeart/2005/8/layout/default"/>
    <dgm:cxn modelId="{76113875-F58B-498F-9CBC-085CA71E9D91}" type="presOf" srcId="{02C9378C-A312-4989-AB97-A2FABFC987E6}" destId="{80C7076C-A719-4E5C-9787-9F8B113B788D}" srcOrd="0" destOrd="0" presId="urn:microsoft.com/office/officeart/2005/8/layout/default"/>
    <dgm:cxn modelId="{74503F78-A923-4D93-A282-A4DBA70FCC82}" srcId="{9AAA9A4C-C213-4B33-8F95-4A9FEFF2357B}" destId="{276A95E1-21A4-4F75-BD1D-30857EA544F3}" srcOrd="0" destOrd="0" parTransId="{229A8CC5-D30F-4AE0-8BAB-038FB50B9821}" sibTransId="{4A8FBAF3-0711-4756-9E0F-7E4330E5CFA8}"/>
    <dgm:cxn modelId="{0156D191-BDD0-4BE2-A70D-1E15428A77EE}" type="presOf" srcId="{276A95E1-21A4-4F75-BD1D-30857EA544F3}" destId="{D5988CBA-E0B7-4F88-9829-934A4299A156}" srcOrd="0" destOrd="0" presId="urn:microsoft.com/office/officeart/2005/8/layout/default"/>
    <dgm:cxn modelId="{24DB72BF-46FD-48D5-949C-338CE5459BDC}" type="presOf" srcId="{8064EC22-1E69-4D7B-9E92-278F90AC1FE7}" destId="{A47F0886-73D1-4972-A688-1D229A3D9B53}" srcOrd="0" destOrd="0" presId="urn:microsoft.com/office/officeart/2005/8/layout/default"/>
    <dgm:cxn modelId="{6526E0C0-8924-4093-A139-EA870E364C3C}" srcId="{9AAA9A4C-C213-4B33-8F95-4A9FEFF2357B}" destId="{02C9378C-A312-4989-AB97-A2FABFC987E6}" srcOrd="4" destOrd="0" parTransId="{2C5DF66A-BEE4-471D-B00F-89F123B93402}" sibTransId="{EBA1D8A8-8C70-4340-82FE-3CF2077DC019}"/>
    <dgm:cxn modelId="{FA1F48C7-3CB4-4DFB-9699-8669200B5847}" srcId="{9AAA9A4C-C213-4B33-8F95-4A9FEFF2357B}" destId="{1D6195A5-2191-48B0-8A2D-94412CA2D891}" srcOrd="2" destOrd="0" parTransId="{32263611-538E-4D2C-A6EA-D9A8DBBF9E36}" sibTransId="{18612756-8A2A-4D5A-83C6-47FB203E46D7}"/>
    <dgm:cxn modelId="{0D67E4DB-16F2-4ED8-82D2-88A6561529EF}" srcId="{9AAA9A4C-C213-4B33-8F95-4A9FEFF2357B}" destId="{8064EC22-1E69-4D7B-9E92-278F90AC1FE7}" srcOrd="1" destOrd="0" parTransId="{964AC4EA-C38B-415C-B7B3-9215240C1AD7}" sibTransId="{B0046552-5E5B-42D6-AA51-048E197F23B5}"/>
    <dgm:cxn modelId="{B83F7D7C-13B4-4BCC-AC9A-4C22FAB327A6}" type="presParOf" srcId="{05D27161-CC7F-461D-B37C-76D0DB8C5097}" destId="{D5988CBA-E0B7-4F88-9829-934A4299A156}" srcOrd="0" destOrd="0" presId="urn:microsoft.com/office/officeart/2005/8/layout/default"/>
    <dgm:cxn modelId="{415BBA8A-4EEB-4531-A12E-C13129599F64}" type="presParOf" srcId="{05D27161-CC7F-461D-B37C-76D0DB8C5097}" destId="{7F54663D-CC4D-404E-93BF-AF20EA7F6030}" srcOrd="1" destOrd="0" presId="urn:microsoft.com/office/officeart/2005/8/layout/default"/>
    <dgm:cxn modelId="{F2953EFE-C6B9-47F9-B043-FFB3B28F3F11}" type="presParOf" srcId="{05D27161-CC7F-461D-B37C-76D0DB8C5097}" destId="{A47F0886-73D1-4972-A688-1D229A3D9B53}" srcOrd="2" destOrd="0" presId="urn:microsoft.com/office/officeart/2005/8/layout/default"/>
    <dgm:cxn modelId="{F1D8B7A2-5FDB-4DFE-A495-455E9DE02C18}" type="presParOf" srcId="{05D27161-CC7F-461D-B37C-76D0DB8C5097}" destId="{A2CE0468-4840-4376-A086-DE690DF0FF3D}" srcOrd="3" destOrd="0" presId="urn:microsoft.com/office/officeart/2005/8/layout/default"/>
    <dgm:cxn modelId="{0DCDDF65-B1C3-4203-9DDC-65FDF6479DE7}" type="presParOf" srcId="{05D27161-CC7F-461D-B37C-76D0DB8C5097}" destId="{D7D4B914-4146-4B1D-AE80-9F014D088A9D}" srcOrd="4" destOrd="0" presId="urn:microsoft.com/office/officeart/2005/8/layout/default"/>
    <dgm:cxn modelId="{96CFB429-0CA8-4267-BCAE-A18FF3769A8E}" type="presParOf" srcId="{05D27161-CC7F-461D-B37C-76D0DB8C5097}" destId="{E6774B28-CA15-45D9-88A5-5D14A934696C}" srcOrd="5" destOrd="0" presId="urn:microsoft.com/office/officeart/2005/8/layout/default"/>
    <dgm:cxn modelId="{9E93498F-8D9F-48F1-AAC8-CD3C26E3B9D1}" type="presParOf" srcId="{05D27161-CC7F-461D-B37C-76D0DB8C5097}" destId="{48D7F3F9-C794-454D-903E-67263CB9A417}" srcOrd="6" destOrd="0" presId="urn:microsoft.com/office/officeart/2005/8/layout/default"/>
    <dgm:cxn modelId="{D88C4504-7147-4942-83D8-031438BE2665}" type="presParOf" srcId="{05D27161-CC7F-461D-B37C-76D0DB8C5097}" destId="{982EF656-9A17-46B0-AD83-B804E9E4DEE5}" srcOrd="7" destOrd="0" presId="urn:microsoft.com/office/officeart/2005/8/layout/default"/>
    <dgm:cxn modelId="{AB476895-F00B-45C4-A41A-8BA6B08402AB}" type="presParOf" srcId="{05D27161-CC7F-461D-B37C-76D0DB8C5097}" destId="{80C7076C-A719-4E5C-9787-9F8B113B788D}"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EF7CB8E-545B-47E3-8AB5-CB5451558CA0}" type="doc">
      <dgm:prSet loTypeId="urn:microsoft.com/office/officeart/2005/8/layout/hierarchy1" loCatId="hierarchy" qsTypeId="urn:microsoft.com/office/officeart/2005/8/quickstyle/simple5#3" qsCatId="simple" csTypeId="urn:microsoft.com/office/officeart/2005/8/colors/colorful2#3" csCatId="colorful"/>
      <dgm:spPr/>
      <dgm:t>
        <a:bodyPr/>
        <a:lstStyle/>
        <a:p>
          <a:endParaRPr lang="en-US"/>
        </a:p>
      </dgm:t>
    </dgm:pt>
    <dgm:pt modelId="{EF994CB5-4B3B-4BA6-8030-5E1FED5D3096}">
      <dgm:prSet/>
      <dgm:spPr/>
      <dgm:t>
        <a:bodyPr/>
        <a:lstStyle/>
        <a:p>
          <a:r>
            <a:rPr lang="en-US" dirty="0"/>
            <a:t>A meeting is a gathering of a quorum of the members of a public body to consider, conduct, or advise on public business (D.C. Official Code § 2-574).</a:t>
          </a:r>
        </a:p>
      </dgm:t>
    </dgm:pt>
    <dgm:pt modelId="{E2C650E7-633C-48B5-8383-77CE78DEA903}" type="parTrans" cxnId="{B3D84CB0-4956-4E5A-A441-791C60143475}">
      <dgm:prSet/>
      <dgm:spPr/>
      <dgm:t>
        <a:bodyPr/>
        <a:lstStyle/>
        <a:p>
          <a:endParaRPr lang="en-US"/>
        </a:p>
      </dgm:t>
    </dgm:pt>
    <dgm:pt modelId="{D2DB9DB0-E1A3-4E58-AD9E-455CE20EB97D}" type="sibTrans" cxnId="{B3D84CB0-4956-4E5A-A441-791C60143475}">
      <dgm:prSet/>
      <dgm:spPr/>
      <dgm:t>
        <a:bodyPr/>
        <a:lstStyle/>
        <a:p>
          <a:endParaRPr lang="en-US"/>
        </a:p>
      </dgm:t>
    </dgm:pt>
    <dgm:pt modelId="{8CEA6DAC-20AE-4568-8372-EA646DE613F8}">
      <dgm:prSet/>
      <dgm:spPr/>
      <dgm:t>
        <a:bodyPr/>
        <a:lstStyle/>
        <a:p>
          <a:r>
            <a:rPr lang="en-US" dirty="0"/>
            <a:t>A </a:t>
          </a:r>
          <a:r>
            <a:rPr lang="en-US" b="1" u="sng" dirty="0"/>
            <a:t>quorum</a:t>
          </a:r>
          <a:r>
            <a:rPr lang="en-US" dirty="0"/>
            <a:t> means a simple majority of the members of the public body are present. That is half of the members plus one. Quorum can be otherwise determined by Enabling Legislation, Mayor’s Order, Regulations, or the public body’s by-laws. </a:t>
          </a:r>
        </a:p>
      </dgm:t>
    </dgm:pt>
    <dgm:pt modelId="{8EF9950A-3501-4193-83C5-30F2425B3692}" type="parTrans" cxnId="{C6B75DE5-51EC-4496-8DCC-9307862DE19A}">
      <dgm:prSet/>
      <dgm:spPr/>
      <dgm:t>
        <a:bodyPr/>
        <a:lstStyle/>
        <a:p>
          <a:endParaRPr lang="en-US"/>
        </a:p>
      </dgm:t>
    </dgm:pt>
    <dgm:pt modelId="{98AF3A51-7C47-4651-800B-C89F3FECB100}" type="sibTrans" cxnId="{C6B75DE5-51EC-4496-8DCC-9307862DE19A}">
      <dgm:prSet/>
      <dgm:spPr/>
      <dgm:t>
        <a:bodyPr/>
        <a:lstStyle/>
        <a:p>
          <a:endParaRPr lang="en-US"/>
        </a:p>
      </dgm:t>
    </dgm:pt>
    <dgm:pt modelId="{8D80539E-8F9B-4CD9-A0CD-28FF5AB0FFE2}" type="pres">
      <dgm:prSet presAssocID="{1EF7CB8E-545B-47E3-8AB5-CB5451558CA0}" presName="hierChild1" presStyleCnt="0">
        <dgm:presLayoutVars>
          <dgm:chPref val="1"/>
          <dgm:dir/>
          <dgm:animOne val="branch"/>
          <dgm:animLvl val="lvl"/>
          <dgm:resizeHandles/>
        </dgm:presLayoutVars>
      </dgm:prSet>
      <dgm:spPr/>
    </dgm:pt>
    <dgm:pt modelId="{C84B823A-1DCD-45BE-B7A8-4B056EC91D62}" type="pres">
      <dgm:prSet presAssocID="{EF994CB5-4B3B-4BA6-8030-5E1FED5D3096}" presName="hierRoot1" presStyleCnt="0"/>
      <dgm:spPr/>
    </dgm:pt>
    <dgm:pt modelId="{C730883B-7BDF-4CEB-809C-568F67C31439}" type="pres">
      <dgm:prSet presAssocID="{EF994CB5-4B3B-4BA6-8030-5E1FED5D3096}" presName="composite" presStyleCnt="0"/>
      <dgm:spPr/>
    </dgm:pt>
    <dgm:pt modelId="{BF80AE2A-1606-4209-9C76-E26E435AD548}" type="pres">
      <dgm:prSet presAssocID="{EF994CB5-4B3B-4BA6-8030-5E1FED5D3096}" presName="background" presStyleLbl="node0" presStyleIdx="0" presStyleCnt="2"/>
      <dgm:spPr/>
    </dgm:pt>
    <dgm:pt modelId="{154D7ED6-C69B-40E2-85A6-4BF4CF4E20B3}" type="pres">
      <dgm:prSet presAssocID="{EF994CB5-4B3B-4BA6-8030-5E1FED5D3096}" presName="text" presStyleLbl="fgAcc0" presStyleIdx="0" presStyleCnt="2">
        <dgm:presLayoutVars>
          <dgm:chPref val="3"/>
        </dgm:presLayoutVars>
      </dgm:prSet>
      <dgm:spPr/>
    </dgm:pt>
    <dgm:pt modelId="{528043C9-B0DE-4BC8-84D5-DDC5B0100FED}" type="pres">
      <dgm:prSet presAssocID="{EF994CB5-4B3B-4BA6-8030-5E1FED5D3096}" presName="hierChild2" presStyleCnt="0"/>
      <dgm:spPr/>
    </dgm:pt>
    <dgm:pt modelId="{4488C6A0-9D81-4D85-A5FB-1ED192C77AF8}" type="pres">
      <dgm:prSet presAssocID="{8CEA6DAC-20AE-4568-8372-EA646DE613F8}" presName="hierRoot1" presStyleCnt="0"/>
      <dgm:spPr/>
    </dgm:pt>
    <dgm:pt modelId="{8DB28BF9-9A12-4203-A664-ABBE5985B718}" type="pres">
      <dgm:prSet presAssocID="{8CEA6DAC-20AE-4568-8372-EA646DE613F8}" presName="composite" presStyleCnt="0"/>
      <dgm:spPr/>
    </dgm:pt>
    <dgm:pt modelId="{F110A285-47FF-4E54-B08D-CF0E6B7FE803}" type="pres">
      <dgm:prSet presAssocID="{8CEA6DAC-20AE-4568-8372-EA646DE613F8}" presName="background" presStyleLbl="node0" presStyleIdx="1" presStyleCnt="2"/>
      <dgm:spPr/>
    </dgm:pt>
    <dgm:pt modelId="{B254CF5C-0CD7-41AC-A303-3D62BAFE7211}" type="pres">
      <dgm:prSet presAssocID="{8CEA6DAC-20AE-4568-8372-EA646DE613F8}" presName="text" presStyleLbl="fgAcc0" presStyleIdx="1" presStyleCnt="2">
        <dgm:presLayoutVars>
          <dgm:chPref val="3"/>
        </dgm:presLayoutVars>
      </dgm:prSet>
      <dgm:spPr/>
    </dgm:pt>
    <dgm:pt modelId="{B875AA1B-9F43-410D-807F-44C6FDFB08DB}" type="pres">
      <dgm:prSet presAssocID="{8CEA6DAC-20AE-4568-8372-EA646DE613F8}" presName="hierChild2" presStyleCnt="0"/>
      <dgm:spPr/>
    </dgm:pt>
  </dgm:ptLst>
  <dgm:cxnLst>
    <dgm:cxn modelId="{35C31C19-B221-48B5-A38B-DAB7C6341F23}" type="presOf" srcId="{1EF7CB8E-545B-47E3-8AB5-CB5451558CA0}" destId="{8D80539E-8F9B-4CD9-A0CD-28FF5AB0FFE2}" srcOrd="0" destOrd="0" presId="urn:microsoft.com/office/officeart/2005/8/layout/hierarchy1"/>
    <dgm:cxn modelId="{6773971B-83B2-4F55-90CE-CBEEEB4D1AA6}" type="presOf" srcId="{EF994CB5-4B3B-4BA6-8030-5E1FED5D3096}" destId="{154D7ED6-C69B-40E2-85A6-4BF4CF4E20B3}" srcOrd="0" destOrd="0" presId="urn:microsoft.com/office/officeart/2005/8/layout/hierarchy1"/>
    <dgm:cxn modelId="{6251D982-D6DD-4C0D-977D-15404F32147B}" type="presOf" srcId="{8CEA6DAC-20AE-4568-8372-EA646DE613F8}" destId="{B254CF5C-0CD7-41AC-A303-3D62BAFE7211}" srcOrd="0" destOrd="0" presId="urn:microsoft.com/office/officeart/2005/8/layout/hierarchy1"/>
    <dgm:cxn modelId="{B3D84CB0-4956-4E5A-A441-791C60143475}" srcId="{1EF7CB8E-545B-47E3-8AB5-CB5451558CA0}" destId="{EF994CB5-4B3B-4BA6-8030-5E1FED5D3096}" srcOrd="0" destOrd="0" parTransId="{E2C650E7-633C-48B5-8383-77CE78DEA903}" sibTransId="{D2DB9DB0-E1A3-4E58-AD9E-455CE20EB97D}"/>
    <dgm:cxn modelId="{C6B75DE5-51EC-4496-8DCC-9307862DE19A}" srcId="{1EF7CB8E-545B-47E3-8AB5-CB5451558CA0}" destId="{8CEA6DAC-20AE-4568-8372-EA646DE613F8}" srcOrd="1" destOrd="0" parTransId="{8EF9950A-3501-4193-83C5-30F2425B3692}" sibTransId="{98AF3A51-7C47-4651-800B-C89F3FECB100}"/>
    <dgm:cxn modelId="{A56834D6-B4C6-48D8-B508-6738EAFF8A78}" type="presParOf" srcId="{8D80539E-8F9B-4CD9-A0CD-28FF5AB0FFE2}" destId="{C84B823A-1DCD-45BE-B7A8-4B056EC91D62}" srcOrd="0" destOrd="0" presId="urn:microsoft.com/office/officeart/2005/8/layout/hierarchy1"/>
    <dgm:cxn modelId="{84ED0058-BAC3-4969-BA04-24F87A656254}" type="presParOf" srcId="{C84B823A-1DCD-45BE-B7A8-4B056EC91D62}" destId="{C730883B-7BDF-4CEB-809C-568F67C31439}" srcOrd="0" destOrd="0" presId="urn:microsoft.com/office/officeart/2005/8/layout/hierarchy1"/>
    <dgm:cxn modelId="{993352C0-5C14-444F-8420-2636B1A080BA}" type="presParOf" srcId="{C730883B-7BDF-4CEB-809C-568F67C31439}" destId="{BF80AE2A-1606-4209-9C76-E26E435AD548}" srcOrd="0" destOrd="0" presId="urn:microsoft.com/office/officeart/2005/8/layout/hierarchy1"/>
    <dgm:cxn modelId="{D8C49A18-864D-4712-BF3F-E3B18A020E04}" type="presParOf" srcId="{C730883B-7BDF-4CEB-809C-568F67C31439}" destId="{154D7ED6-C69B-40E2-85A6-4BF4CF4E20B3}" srcOrd="1" destOrd="0" presId="urn:microsoft.com/office/officeart/2005/8/layout/hierarchy1"/>
    <dgm:cxn modelId="{CEC9548D-5000-4C51-9D5D-9E9350B77126}" type="presParOf" srcId="{C84B823A-1DCD-45BE-B7A8-4B056EC91D62}" destId="{528043C9-B0DE-4BC8-84D5-DDC5B0100FED}" srcOrd="1" destOrd="0" presId="urn:microsoft.com/office/officeart/2005/8/layout/hierarchy1"/>
    <dgm:cxn modelId="{813667BB-35F6-4223-B7B8-E64262C068F7}" type="presParOf" srcId="{8D80539E-8F9B-4CD9-A0CD-28FF5AB0FFE2}" destId="{4488C6A0-9D81-4D85-A5FB-1ED192C77AF8}" srcOrd="1" destOrd="0" presId="urn:microsoft.com/office/officeart/2005/8/layout/hierarchy1"/>
    <dgm:cxn modelId="{9DA32A43-0C1C-49C7-B097-F3E4D8DE9D04}" type="presParOf" srcId="{4488C6A0-9D81-4D85-A5FB-1ED192C77AF8}" destId="{8DB28BF9-9A12-4203-A664-ABBE5985B718}" srcOrd="0" destOrd="0" presId="urn:microsoft.com/office/officeart/2005/8/layout/hierarchy1"/>
    <dgm:cxn modelId="{266C9F3C-D299-4EA3-B535-E87AAAFE9A2D}" type="presParOf" srcId="{8DB28BF9-9A12-4203-A664-ABBE5985B718}" destId="{F110A285-47FF-4E54-B08D-CF0E6B7FE803}" srcOrd="0" destOrd="0" presId="urn:microsoft.com/office/officeart/2005/8/layout/hierarchy1"/>
    <dgm:cxn modelId="{8861216C-0136-4D41-86C6-45402E84AECB}" type="presParOf" srcId="{8DB28BF9-9A12-4203-A664-ABBE5985B718}" destId="{B254CF5C-0CD7-41AC-A303-3D62BAFE7211}" srcOrd="1" destOrd="0" presId="urn:microsoft.com/office/officeart/2005/8/layout/hierarchy1"/>
    <dgm:cxn modelId="{BCB9DCA7-573E-438E-80B5-57D74086D6E9}" type="presParOf" srcId="{4488C6A0-9D81-4D85-A5FB-1ED192C77AF8}" destId="{B875AA1B-9F43-410D-807F-44C6FDFB08D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C021C0-0FBA-4185-A6DC-D7AA3EB5AF2D}" type="doc">
      <dgm:prSet loTypeId="urn:microsoft.com/office/officeart/2005/8/layout/vList2" loCatId="list" qsTypeId="urn:microsoft.com/office/officeart/2005/8/quickstyle/simple5#13" qsCatId="simple" csTypeId="urn:microsoft.com/office/officeart/2005/8/colors/colorful2#13" csCatId="colorful" phldr="1"/>
      <dgm:spPr/>
      <dgm:t>
        <a:bodyPr/>
        <a:lstStyle/>
        <a:p>
          <a:endParaRPr lang="en-US"/>
        </a:p>
      </dgm:t>
    </dgm:pt>
    <dgm:pt modelId="{10E3D355-A6D2-45A5-9129-AE1299C2FCE1}">
      <dgm:prSet/>
      <dgm:spPr/>
      <dgm:t>
        <a:bodyPr/>
        <a:lstStyle/>
        <a:p>
          <a:r>
            <a:rPr lang="en-US" b="1" dirty="0">
              <a:solidFill>
                <a:schemeClr val="bg1"/>
              </a:solidFill>
            </a:rPr>
            <a:t>OR</a:t>
          </a:r>
          <a:r>
            <a:rPr lang="en-US" dirty="0">
              <a:solidFill>
                <a:schemeClr val="bg1"/>
              </a:solidFill>
            </a:rPr>
            <a:t> “the public body takes steps reasonably calculated to allow the public to view or hear the meeting while the meeting is taking place, or, if doing so is not technologically feasible, as soon thereafter as reasonably practicable” (D.C. Official Code § 2–575(a)(4)).</a:t>
          </a:r>
        </a:p>
      </dgm:t>
    </dgm:pt>
    <dgm:pt modelId="{AF9412D8-4DB7-4C22-A967-00C6F74270E9}" type="parTrans" cxnId="{6E59F753-4161-4AA8-8726-AEE6FF609C59}">
      <dgm:prSet/>
      <dgm:spPr/>
      <dgm:t>
        <a:bodyPr/>
        <a:lstStyle/>
        <a:p>
          <a:endParaRPr lang="en-US"/>
        </a:p>
      </dgm:t>
    </dgm:pt>
    <dgm:pt modelId="{963B78A0-4E49-4830-9DC1-6F32D9697EC9}" type="sibTrans" cxnId="{6E59F753-4161-4AA8-8726-AEE6FF609C59}">
      <dgm:prSet/>
      <dgm:spPr/>
      <dgm:t>
        <a:bodyPr/>
        <a:lstStyle/>
        <a:p>
          <a:endParaRPr lang="en-US"/>
        </a:p>
      </dgm:t>
    </dgm:pt>
    <dgm:pt modelId="{C2486DF4-AFB4-472C-89FA-97D8C035AEB7}">
      <dgm:prSet/>
      <dgm:spPr/>
      <dgm:t>
        <a:bodyPr/>
        <a:lstStyle/>
        <a:p>
          <a:r>
            <a:rPr lang="en-US" dirty="0">
              <a:solidFill>
                <a:schemeClr val="bg1"/>
              </a:solidFill>
            </a:rPr>
            <a:t>B-26-0633 – the Open Meetings Clarification Temporary Amendment Act of 2026 has amended the OMA to include the above as one of the occurrences for when a meeting is deemed open to the public.  </a:t>
          </a:r>
        </a:p>
      </dgm:t>
    </dgm:pt>
    <dgm:pt modelId="{F935F32A-CE55-4747-8506-7B431F694A43}" type="parTrans" cxnId="{0BD707DC-6B54-4CD3-8DDF-14672246595B}">
      <dgm:prSet/>
      <dgm:spPr/>
      <dgm:t>
        <a:bodyPr/>
        <a:lstStyle/>
        <a:p>
          <a:endParaRPr lang="en-US"/>
        </a:p>
      </dgm:t>
    </dgm:pt>
    <dgm:pt modelId="{25B419A9-C1C2-47B1-8627-49CAF3AA0F57}" type="sibTrans" cxnId="{0BD707DC-6B54-4CD3-8DDF-14672246595B}">
      <dgm:prSet/>
      <dgm:spPr/>
      <dgm:t>
        <a:bodyPr/>
        <a:lstStyle/>
        <a:p>
          <a:endParaRPr lang="en-US"/>
        </a:p>
      </dgm:t>
    </dgm:pt>
    <dgm:pt modelId="{BDB1A973-D586-4BB6-9F9F-219DBB82250F}">
      <dgm:prSet/>
      <dgm:spPr/>
      <dgm:t>
        <a:bodyPr/>
        <a:lstStyle/>
        <a:p>
          <a:r>
            <a:rPr lang="en-US" b="1" dirty="0">
              <a:solidFill>
                <a:schemeClr val="bg1"/>
              </a:solidFill>
            </a:rPr>
            <a:t>*</a:t>
          </a:r>
          <a:r>
            <a:rPr lang="en-US" dirty="0">
              <a:solidFill>
                <a:schemeClr val="bg1"/>
              </a:solidFill>
            </a:rPr>
            <a:t> The Temporary Bill passed on May 5, 2026, and was enacted as Act 26-361, as of July 14, 2026.  The 30-day Congressional review has ended, and the Act is now D.C. Law 26-167, effective August 20, 2026. </a:t>
          </a:r>
        </a:p>
      </dgm:t>
    </dgm:pt>
    <dgm:pt modelId="{4961FC49-0EAB-44F5-A58D-AB2516BA83FE}" type="parTrans" cxnId="{061D4587-65A4-4AE4-A577-0B443FF3918E}">
      <dgm:prSet/>
      <dgm:spPr/>
      <dgm:t>
        <a:bodyPr/>
        <a:lstStyle/>
        <a:p>
          <a:endParaRPr lang="en-US"/>
        </a:p>
      </dgm:t>
    </dgm:pt>
    <dgm:pt modelId="{F51484AE-784D-49D4-8191-357BDB96894F}" type="sibTrans" cxnId="{061D4587-65A4-4AE4-A577-0B443FF3918E}">
      <dgm:prSet/>
      <dgm:spPr/>
      <dgm:t>
        <a:bodyPr/>
        <a:lstStyle/>
        <a:p>
          <a:endParaRPr lang="en-US"/>
        </a:p>
      </dgm:t>
    </dgm:pt>
    <dgm:pt modelId="{2597AFA6-44FD-41E0-8E2B-28D929B45FBB}" type="pres">
      <dgm:prSet presAssocID="{4BC021C0-0FBA-4185-A6DC-D7AA3EB5AF2D}" presName="linear" presStyleCnt="0">
        <dgm:presLayoutVars>
          <dgm:animLvl val="lvl"/>
          <dgm:resizeHandles val="exact"/>
        </dgm:presLayoutVars>
      </dgm:prSet>
      <dgm:spPr/>
    </dgm:pt>
    <dgm:pt modelId="{6E4A71C1-A6EB-4A96-B906-729C813E60E3}" type="pres">
      <dgm:prSet presAssocID="{10E3D355-A6D2-45A5-9129-AE1299C2FCE1}" presName="parentText" presStyleLbl="node1" presStyleIdx="0" presStyleCnt="3">
        <dgm:presLayoutVars>
          <dgm:chMax val="0"/>
          <dgm:bulletEnabled val="1"/>
        </dgm:presLayoutVars>
      </dgm:prSet>
      <dgm:spPr/>
    </dgm:pt>
    <dgm:pt modelId="{EFA30009-E65D-4883-94F5-B57FC17AB372}" type="pres">
      <dgm:prSet presAssocID="{963B78A0-4E49-4830-9DC1-6F32D9697EC9}" presName="spacer" presStyleCnt="0"/>
      <dgm:spPr/>
    </dgm:pt>
    <dgm:pt modelId="{D8F1ABE8-FFD4-4B1D-B0B1-FA270B262861}" type="pres">
      <dgm:prSet presAssocID="{C2486DF4-AFB4-472C-89FA-97D8C035AEB7}" presName="parentText" presStyleLbl="node1" presStyleIdx="1" presStyleCnt="3">
        <dgm:presLayoutVars>
          <dgm:chMax val="0"/>
          <dgm:bulletEnabled val="1"/>
        </dgm:presLayoutVars>
      </dgm:prSet>
      <dgm:spPr/>
    </dgm:pt>
    <dgm:pt modelId="{0FF1EBF4-3770-40C2-AD3A-EB405EC8B805}" type="pres">
      <dgm:prSet presAssocID="{25B419A9-C1C2-47B1-8627-49CAF3AA0F57}" presName="spacer" presStyleCnt="0"/>
      <dgm:spPr/>
    </dgm:pt>
    <dgm:pt modelId="{E441AB62-0CE5-49BB-89F1-CC26E45509F5}" type="pres">
      <dgm:prSet presAssocID="{BDB1A973-D586-4BB6-9F9F-219DBB82250F}" presName="parentText" presStyleLbl="node1" presStyleIdx="2" presStyleCnt="3">
        <dgm:presLayoutVars>
          <dgm:chMax val="0"/>
          <dgm:bulletEnabled val="1"/>
        </dgm:presLayoutVars>
      </dgm:prSet>
      <dgm:spPr/>
    </dgm:pt>
  </dgm:ptLst>
  <dgm:cxnLst>
    <dgm:cxn modelId="{19709809-CE3C-46BB-A8BB-E44BAD60D6C9}" type="presOf" srcId="{BDB1A973-D586-4BB6-9F9F-219DBB82250F}" destId="{E441AB62-0CE5-49BB-89F1-CC26E45509F5}" srcOrd="0" destOrd="0" presId="urn:microsoft.com/office/officeart/2005/8/layout/vList2"/>
    <dgm:cxn modelId="{6E59F753-4161-4AA8-8726-AEE6FF609C59}" srcId="{4BC021C0-0FBA-4185-A6DC-D7AA3EB5AF2D}" destId="{10E3D355-A6D2-45A5-9129-AE1299C2FCE1}" srcOrd="0" destOrd="0" parTransId="{AF9412D8-4DB7-4C22-A967-00C6F74270E9}" sibTransId="{963B78A0-4E49-4830-9DC1-6F32D9697EC9}"/>
    <dgm:cxn modelId="{061D4587-65A4-4AE4-A577-0B443FF3918E}" srcId="{4BC021C0-0FBA-4185-A6DC-D7AA3EB5AF2D}" destId="{BDB1A973-D586-4BB6-9F9F-219DBB82250F}" srcOrd="2" destOrd="0" parTransId="{4961FC49-0EAB-44F5-A58D-AB2516BA83FE}" sibTransId="{F51484AE-784D-49D4-8191-357BDB96894F}"/>
    <dgm:cxn modelId="{70DA7B8F-BF93-44AF-9C71-2E8538C41A93}" type="presOf" srcId="{10E3D355-A6D2-45A5-9129-AE1299C2FCE1}" destId="{6E4A71C1-A6EB-4A96-B906-729C813E60E3}" srcOrd="0" destOrd="0" presId="urn:microsoft.com/office/officeart/2005/8/layout/vList2"/>
    <dgm:cxn modelId="{CE65D3A6-4F81-4CC1-A512-BEBCDCA36337}" type="presOf" srcId="{4BC021C0-0FBA-4185-A6DC-D7AA3EB5AF2D}" destId="{2597AFA6-44FD-41E0-8E2B-28D929B45FBB}" srcOrd="0" destOrd="0" presId="urn:microsoft.com/office/officeart/2005/8/layout/vList2"/>
    <dgm:cxn modelId="{B99299B1-F050-4518-B925-F2C84A425E7D}" type="presOf" srcId="{C2486DF4-AFB4-472C-89FA-97D8C035AEB7}" destId="{D8F1ABE8-FFD4-4B1D-B0B1-FA270B262861}" srcOrd="0" destOrd="0" presId="urn:microsoft.com/office/officeart/2005/8/layout/vList2"/>
    <dgm:cxn modelId="{0BD707DC-6B54-4CD3-8DDF-14672246595B}" srcId="{4BC021C0-0FBA-4185-A6DC-D7AA3EB5AF2D}" destId="{C2486DF4-AFB4-472C-89FA-97D8C035AEB7}" srcOrd="1" destOrd="0" parTransId="{F935F32A-CE55-4747-8506-7B431F694A43}" sibTransId="{25B419A9-C1C2-47B1-8627-49CAF3AA0F57}"/>
    <dgm:cxn modelId="{8E43CAFF-90B3-4B7F-A6B6-DE6563A23CE6}" type="presParOf" srcId="{2597AFA6-44FD-41E0-8E2B-28D929B45FBB}" destId="{6E4A71C1-A6EB-4A96-B906-729C813E60E3}" srcOrd="0" destOrd="0" presId="urn:microsoft.com/office/officeart/2005/8/layout/vList2"/>
    <dgm:cxn modelId="{B7179480-26A6-4F96-A59B-D8FC17A5E9E0}" type="presParOf" srcId="{2597AFA6-44FD-41E0-8E2B-28D929B45FBB}" destId="{EFA30009-E65D-4883-94F5-B57FC17AB372}" srcOrd="1" destOrd="0" presId="urn:microsoft.com/office/officeart/2005/8/layout/vList2"/>
    <dgm:cxn modelId="{5D21EEBC-0C85-4E75-8F5B-3CE53CC7026F}" type="presParOf" srcId="{2597AFA6-44FD-41E0-8E2B-28D929B45FBB}" destId="{D8F1ABE8-FFD4-4B1D-B0B1-FA270B262861}" srcOrd="2" destOrd="0" presId="urn:microsoft.com/office/officeart/2005/8/layout/vList2"/>
    <dgm:cxn modelId="{D62A8204-8FC0-44C1-8853-1882F799025D}" type="presParOf" srcId="{2597AFA6-44FD-41E0-8E2B-28D929B45FBB}" destId="{0FF1EBF4-3770-40C2-AD3A-EB405EC8B805}" srcOrd="3" destOrd="0" presId="urn:microsoft.com/office/officeart/2005/8/layout/vList2"/>
    <dgm:cxn modelId="{86EEA4AB-7E25-4DF0-BB9B-7F631071C61B}" type="presParOf" srcId="{2597AFA6-44FD-41E0-8E2B-28D929B45FBB}" destId="{E441AB62-0CE5-49BB-89F1-CC26E45509F5}"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CCC4EA9-F623-441A-A063-8734434A8E0C}" type="doc">
      <dgm:prSet loTypeId="urn:microsoft.com/office/officeart/2005/8/layout/hierarchy1" loCatId="hierarchy" qsTypeId="urn:microsoft.com/office/officeart/2005/8/quickstyle/simple5#4" qsCatId="simple" csTypeId="urn:microsoft.com/office/officeart/2005/8/colors/colorful2#4" csCatId="colorful"/>
      <dgm:spPr/>
      <dgm:t>
        <a:bodyPr/>
        <a:lstStyle/>
        <a:p>
          <a:endParaRPr lang="en-US"/>
        </a:p>
      </dgm:t>
    </dgm:pt>
    <dgm:pt modelId="{4F5B1B77-72DA-40CF-A369-D83982D715B7}">
      <dgm:prSet/>
      <dgm:spPr/>
      <dgm:t>
        <a:bodyPr/>
        <a:lstStyle/>
        <a:p>
          <a:r>
            <a:rPr lang="en-US" b="1" dirty="0"/>
            <a:t>A Chance or Social Gathering Where No Public Business Is Discussed;</a:t>
          </a:r>
        </a:p>
      </dgm:t>
    </dgm:pt>
    <dgm:pt modelId="{D77B282A-C772-4C99-90C6-C70046AA94BA}" type="parTrans" cxnId="{A6AB4B6B-8AEC-4233-AA6C-DB2A15A1E5E4}">
      <dgm:prSet/>
      <dgm:spPr/>
      <dgm:t>
        <a:bodyPr/>
        <a:lstStyle/>
        <a:p>
          <a:endParaRPr lang="en-US"/>
        </a:p>
      </dgm:t>
    </dgm:pt>
    <dgm:pt modelId="{F746A658-57FD-4D11-991A-C003DF4968C0}" type="sibTrans" cxnId="{A6AB4B6B-8AEC-4233-AA6C-DB2A15A1E5E4}">
      <dgm:prSet/>
      <dgm:spPr/>
      <dgm:t>
        <a:bodyPr/>
        <a:lstStyle/>
        <a:p>
          <a:endParaRPr lang="en-US"/>
        </a:p>
      </dgm:t>
    </dgm:pt>
    <dgm:pt modelId="{8F131DB6-B795-40BD-9A28-89AC388C3F99}">
      <dgm:prSet/>
      <dgm:spPr/>
      <dgm:t>
        <a:bodyPr/>
        <a:lstStyle/>
        <a:p>
          <a:r>
            <a:rPr lang="en-US" b="1" dirty="0"/>
            <a:t>A Committee or Subcommittee Meeting </a:t>
          </a:r>
          <a:r>
            <a:rPr lang="en-US" b="1" u="sng" dirty="0"/>
            <a:t>of Less than Quorum of Full Body</a:t>
          </a:r>
          <a:r>
            <a:rPr lang="en-US" b="1" dirty="0"/>
            <a:t>;</a:t>
          </a:r>
        </a:p>
      </dgm:t>
    </dgm:pt>
    <dgm:pt modelId="{97DD739F-4D5D-4893-9F5A-E2EEDC87A2C0}" type="parTrans" cxnId="{C702BC0B-19AB-424A-950A-D8BB20200511}">
      <dgm:prSet/>
      <dgm:spPr/>
      <dgm:t>
        <a:bodyPr/>
        <a:lstStyle/>
        <a:p>
          <a:endParaRPr lang="en-US"/>
        </a:p>
      </dgm:t>
    </dgm:pt>
    <dgm:pt modelId="{47F5FBC2-367D-4E0C-A404-66F64483E1F0}" type="sibTrans" cxnId="{C702BC0B-19AB-424A-950A-D8BB20200511}">
      <dgm:prSet/>
      <dgm:spPr/>
      <dgm:t>
        <a:bodyPr/>
        <a:lstStyle/>
        <a:p>
          <a:endParaRPr lang="en-US"/>
        </a:p>
      </dgm:t>
    </dgm:pt>
    <dgm:pt modelId="{D2282F15-F622-4E6C-833D-DD5FB33C492F}">
      <dgm:prSet/>
      <dgm:spPr/>
      <dgm:t>
        <a:bodyPr/>
        <a:lstStyle/>
        <a:p>
          <a:r>
            <a:rPr lang="en-US" b="1" dirty="0"/>
            <a:t>A Press Conference; or</a:t>
          </a:r>
        </a:p>
      </dgm:t>
    </dgm:pt>
    <dgm:pt modelId="{D553BFD6-DBBC-490D-8400-2C9564C863E1}" type="parTrans" cxnId="{9BB2E3B4-BBAA-44D1-B35D-130940C645FA}">
      <dgm:prSet/>
      <dgm:spPr/>
      <dgm:t>
        <a:bodyPr/>
        <a:lstStyle/>
        <a:p>
          <a:endParaRPr lang="en-US"/>
        </a:p>
      </dgm:t>
    </dgm:pt>
    <dgm:pt modelId="{4777FF50-33BF-4D5A-92AD-376DE2C3F0CD}" type="sibTrans" cxnId="{9BB2E3B4-BBAA-44D1-B35D-130940C645FA}">
      <dgm:prSet/>
      <dgm:spPr/>
      <dgm:t>
        <a:bodyPr/>
        <a:lstStyle/>
        <a:p>
          <a:endParaRPr lang="en-US"/>
        </a:p>
      </dgm:t>
    </dgm:pt>
    <dgm:pt modelId="{192F936A-7B56-4E31-BE28-55840A142F53}">
      <dgm:prSet/>
      <dgm:spPr/>
      <dgm:t>
        <a:bodyPr/>
        <a:lstStyle/>
        <a:p>
          <a:r>
            <a:rPr lang="en-US" b="1" dirty="0"/>
            <a:t>An E-mail Exchange.</a:t>
          </a:r>
        </a:p>
      </dgm:t>
    </dgm:pt>
    <dgm:pt modelId="{D76FB07C-96C2-4B30-AC72-EBB71D3CF0D0}" type="parTrans" cxnId="{78C4E640-0F19-4408-AF32-59BADC16CF85}">
      <dgm:prSet/>
      <dgm:spPr/>
      <dgm:t>
        <a:bodyPr/>
        <a:lstStyle/>
        <a:p>
          <a:endParaRPr lang="en-US"/>
        </a:p>
      </dgm:t>
    </dgm:pt>
    <dgm:pt modelId="{A1AD950A-43BC-49E8-9771-000831E10E8B}" type="sibTrans" cxnId="{78C4E640-0F19-4408-AF32-59BADC16CF85}">
      <dgm:prSet/>
      <dgm:spPr/>
      <dgm:t>
        <a:bodyPr/>
        <a:lstStyle/>
        <a:p>
          <a:endParaRPr lang="en-US"/>
        </a:p>
      </dgm:t>
    </dgm:pt>
    <dgm:pt modelId="{F2679FDC-E6CE-4C4B-A630-9B859CA74F3E}" type="pres">
      <dgm:prSet presAssocID="{4CCC4EA9-F623-441A-A063-8734434A8E0C}" presName="hierChild1" presStyleCnt="0">
        <dgm:presLayoutVars>
          <dgm:chPref val="1"/>
          <dgm:dir/>
          <dgm:animOne val="branch"/>
          <dgm:animLvl val="lvl"/>
          <dgm:resizeHandles/>
        </dgm:presLayoutVars>
      </dgm:prSet>
      <dgm:spPr/>
    </dgm:pt>
    <dgm:pt modelId="{71F97486-662E-47EE-B343-EE83B8F3CC42}" type="pres">
      <dgm:prSet presAssocID="{4F5B1B77-72DA-40CF-A369-D83982D715B7}" presName="hierRoot1" presStyleCnt="0"/>
      <dgm:spPr/>
    </dgm:pt>
    <dgm:pt modelId="{FC8D39E8-EDB5-4513-B77B-6D9B1E88E054}" type="pres">
      <dgm:prSet presAssocID="{4F5B1B77-72DA-40CF-A369-D83982D715B7}" presName="composite" presStyleCnt="0"/>
      <dgm:spPr/>
    </dgm:pt>
    <dgm:pt modelId="{1022022B-0E0E-4664-A60C-3FEF8559AB21}" type="pres">
      <dgm:prSet presAssocID="{4F5B1B77-72DA-40CF-A369-D83982D715B7}" presName="background" presStyleLbl="node0" presStyleIdx="0" presStyleCnt="4"/>
      <dgm:spPr/>
    </dgm:pt>
    <dgm:pt modelId="{6ED754C3-7BFA-4D17-8620-0C025DA2E3A7}" type="pres">
      <dgm:prSet presAssocID="{4F5B1B77-72DA-40CF-A369-D83982D715B7}" presName="text" presStyleLbl="fgAcc0" presStyleIdx="0" presStyleCnt="4">
        <dgm:presLayoutVars>
          <dgm:chPref val="3"/>
        </dgm:presLayoutVars>
      </dgm:prSet>
      <dgm:spPr/>
    </dgm:pt>
    <dgm:pt modelId="{E4528BA6-CDA6-45F2-BCFE-4CE789C45487}" type="pres">
      <dgm:prSet presAssocID="{4F5B1B77-72DA-40CF-A369-D83982D715B7}" presName="hierChild2" presStyleCnt="0"/>
      <dgm:spPr/>
    </dgm:pt>
    <dgm:pt modelId="{299A6D49-BB5B-44A7-90F3-D0383686DDA9}" type="pres">
      <dgm:prSet presAssocID="{8F131DB6-B795-40BD-9A28-89AC388C3F99}" presName="hierRoot1" presStyleCnt="0"/>
      <dgm:spPr/>
    </dgm:pt>
    <dgm:pt modelId="{F366C48A-9C91-4B42-8741-2AC1536108A8}" type="pres">
      <dgm:prSet presAssocID="{8F131DB6-B795-40BD-9A28-89AC388C3F99}" presName="composite" presStyleCnt="0"/>
      <dgm:spPr/>
    </dgm:pt>
    <dgm:pt modelId="{2D4A4ABB-822C-4FBB-A83D-EDE5B1E0F7B5}" type="pres">
      <dgm:prSet presAssocID="{8F131DB6-B795-40BD-9A28-89AC388C3F99}" presName="background" presStyleLbl="node0" presStyleIdx="1" presStyleCnt="4"/>
      <dgm:spPr/>
    </dgm:pt>
    <dgm:pt modelId="{433CEEF1-BDD0-42B4-8ABF-DFAC44CA40E9}" type="pres">
      <dgm:prSet presAssocID="{8F131DB6-B795-40BD-9A28-89AC388C3F99}" presName="text" presStyleLbl="fgAcc0" presStyleIdx="1" presStyleCnt="4" custLinFactNeighborX="1625" custLinFactNeighborY="2702">
        <dgm:presLayoutVars>
          <dgm:chPref val="3"/>
        </dgm:presLayoutVars>
      </dgm:prSet>
      <dgm:spPr/>
    </dgm:pt>
    <dgm:pt modelId="{B0F8F40C-B4D9-43F1-B4BF-80C89DFD3E33}" type="pres">
      <dgm:prSet presAssocID="{8F131DB6-B795-40BD-9A28-89AC388C3F99}" presName="hierChild2" presStyleCnt="0"/>
      <dgm:spPr/>
    </dgm:pt>
    <dgm:pt modelId="{373E9C1C-C273-4284-9150-59456A245F3A}" type="pres">
      <dgm:prSet presAssocID="{D2282F15-F622-4E6C-833D-DD5FB33C492F}" presName="hierRoot1" presStyleCnt="0"/>
      <dgm:spPr/>
    </dgm:pt>
    <dgm:pt modelId="{38F845E5-2DA0-46ED-B161-AFBD03741A10}" type="pres">
      <dgm:prSet presAssocID="{D2282F15-F622-4E6C-833D-DD5FB33C492F}" presName="composite" presStyleCnt="0"/>
      <dgm:spPr/>
    </dgm:pt>
    <dgm:pt modelId="{56C1B774-3330-4B9A-9517-1722348163E3}" type="pres">
      <dgm:prSet presAssocID="{D2282F15-F622-4E6C-833D-DD5FB33C492F}" presName="background" presStyleLbl="node0" presStyleIdx="2" presStyleCnt="4"/>
      <dgm:spPr/>
    </dgm:pt>
    <dgm:pt modelId="{E9B72AB5-5F3A-4186-A42F-AE36B660319D}" type="pres">
      <dgm:prSet presAssocID="{D2282F15-F622-4E6C-833D-DD5FB33C492F}" presName="text" presStyleLbl="fgAcc0" presStyleIdx="2" presStyleCnt="4">
        <dgm:presLayoutVars>
          <dgm:chPref val="3"/>
        </dgm:presLayoutVars>
      </dgm:prSet>
      <dgm:spPr/>
    </dgm:pt>
    <dgm:pt modelId="{99C7A16C-7C4C-4E95-B6A3-8A198425DC5D}" type="pres">
      <dgm:prSet presAssocID="{D2282F15-F622-4E6C-833D-DD5FB33C492F}" presName="hierChild2" presStyleCnt="0"/>
      <dgm:spPr/>
    </dgm:pt>
    <dgm:pt modelId="{81343CB8-E958-4637-B237-0D6920160185}" type="pres">
      <dgm:prSet presAssocID="{192F936A-7B56-4E31-BE28-55840A142F53}" presName="hierRoot1" presStyleCnt="0"/>
      <dgm:spPr/>
    </dgm:pt>
    <dgm:pt modelId="{08A2F5A4-5275-4970-8968-EC74BE901A6A}" type="pres">
      <dgm:prSet presAssocID="{192F936A-7B56-4E31-BE28-55840A142F53}" presName="composite" presStyleCnt="0"/>
      <dgm:spPr/>
    </dgm:pt>
    <dgm:pt modelId="{D8534341-ECC9-4C0E-AC94-F6490EB32406}" type="pres">
      <dgm:prSet presAssocID="{192F936A-7B56-4E31-BE28-55840A142F53}" presName="background" presStyleLbl="node0" presStyleIdx="3" presStyleCnt="4"/>
      <dgm:spPr/>
    </dgm:pt>
    <dgm:pt modelId="{09EB27B8-9539-412B-84CC-53279F8B32E1}" type="pres">
      <dgm:prSet presAssocID="{192F936A-7B56-4E31-BE28-55840A142F53}" presName="text" presStyleLbl="fgAcc0" presStyleIdx="3" presStyleCnt="4">
        <dgm:presLayoutVars>
          <dgm:chPref val="3"/>
        </dgm:presLayoutVars>
      </dgm:prSet>
      <dgm:spPr/>
    </dgm:pt>
    <dgm:pt modelId="{575FCAA8-DBC9-4F79-9C51-A4C12A82396B}" type="pres">
      <dgm:prSet presAssocID="{192F936A-7B56-4E31-BE28-55840A142F53}" presName="hierChild2" presStyleCnt="0"/>
      <dgm:spPr/>
    </dgm:pt>
  </dgm:ptLst>
  <dgm:cxnLst>
    <dgm:cxn modelId="{C702BC0B-19AB-424A-950A-D8BB20200511}" srcId="{4CCC4EA9-F623-441A-A063-8734434A8E0C}" destId="{8F131DB6-B795-40BD-9A28-89AC388C3F99}" srcOrd="1" destOrd="0" parTransId="{97DD739F-4D5D-4893-9F5A-E2EEDC87A2C0}" sibTransId="{47F5FBC2-367D-4E0C-A404-66F64483E1F0}"/>
    <dgm:cxn modelId="{D1B9842F-6EA8-47C1-86EE-CBF3AC00CF43}" type="presOf" srcId="{4F5B1B77-72DA-40CF-A369-D83982D715B7}" destId="{6ED754C3-7BFA-4D17-8620-0C025DA2E3A7}" srcOrd="0" destOrd="0" presId="urn:microsoft.com/office/officeart/2005/8/layout/hierarchy1"/>
    <dgm:cxn modelId="{78C4E640-0F19-4408-AF32-59BADC16CF85}" srcId="{4CCC4EA9-F623-441A-A063-8734434A8E0C}" destId="{192F936A-7B56-4E31-BE28-55840A142F53}" srcOrd="3" destOrd="0" parTransId="{D76FB07C-96C2-4B30-AC72-EBB71D3CF0D0}" sibTransId="{A1AD950A-43BC-49E8-9771-000831E10E8B}"/>
    <dgm:cxn modelId="{87701A62-0BA0-47F2-A002-95D27206F493}" type="presOf" srcId="{4CCC4EA9-F623-441A-A063-8734434A8E0C}" destId="{F2679FDC-E6CE-4C4B-A630-9B859CA74F3E}" srcOrd="0" destOrd="0" presId="urn:microsoft.com/office/officeart/2005/8/layout/hierarchy1"/>
    <dgm:cxn modelId="{A6AB4B6B-8AEC-4233-AA6C-DB2A15A1E5E4}" srcId="{4CCC4EA9-F623-441A-A063-8734434A8E0C}" destId="{4F5B1B77-72DA-40CF-A369-D83982D715B7}" srcOrd="0" destOrd="0" parTransId="{D77B282A-C772-4C99-90C6-C70046AA94BA}" sibTransId="{F746A658-57FD-4D11-991A-C003DF4968C0}"/>
    <dgm:cxn modelId="{E3314081-521C-4A67-B1AA-804F8DF71C02}" type="presOf" srcId="{192F936A-7B56-4E31-BE28-55840A142F53}" destId="{09EB27B8-9539-412B-84CC-53279F8B32E1}" srcOrd="0" destOrd="0" presId="urn:microsoft.com/office/officeart/2005/8/layout/hierarchy1"/>
    <dgm:cxn modelId="{1A122D89-5481-462E-BACA-FC4C116721E2}" type="presOf" srcId="{D2282F15-F622-4E6C-833D-DD5FB33C492F}" destId="{E9B72AB5-5F3A-4186-A42F-AE36B660319D}" srcOrd="0" destOrd="0" presId="urn:microsoft.com/office/officeart/2005/8/layout/hierarchy1"/>
    <dgm:cxn modelId="{9BB2E3B4-BBAA-44D1-B35D-130940C645FA}" srcId="{4CCC4EA9-F623-441A-A063-8734434A8E0C}" destId="{D2282F15-F622-4E6C-833D-DD5FB33C492F}" srcOrd="2" destOrd="0" parTransId="{D553BFD6-DBBC-490D-8400-2C9564C863E1}" sibTransId="{4777FF50-33BF-4D5A-92AD-376DE2C3F0CD}"/>
    <dgm:cxn modelId="{B2D2D8D6-4E3D-41CC-8BA3-FE17A4701738}" type="presOf" srcId="{8F131DB6-B795-40BD-9A28-89AC388C3F99}" destId="{433CEEF1-BDD0-42B4-8ABF-DFAC44CA40E9}" srcOrd="0" destOrd="0" presId="urn:microsoft.com/office/officeart/2005/8/layout/hierarchy1"/>
    <dgm:cxn modelId="{BA06B9F5-B316-4D56-B3DC-5ADC3DAAA386}" type="presParOf" srcId="{F2679FDC-E6CE-4C4B-A630-9B859CA74F3E}" destId="{71F97486-662E-47EE-B343-EE83B8F3CC42}" srcOrd="0" destOrd="0" presId="urn:microsoft.com/office/officeart/2005/8/layout/hierarchy1"/>
    <dgm:cxn modelId="{2B039047-F3D9-4515-8A68-F1E05BE69DE8}" type="presParOf" srcId="{71F97486-662E-47EE-B343-EE83B8F3CC42}" destId="{FC8D39E8-EDB5-4513-B77B-6D9B1E88E054}" srcOrd="0" destOrd="0" presId="urn:microsoft.com/office/officeart/2005/8/layout/hierarchy1"/>
    <dgm:cxn modelId="{C1251AB9-0602-434B-8EF5-D72B4F0661CA}" type="presParOf" srcId="{FC8D39E8-EDB5-4513-B77B-6D9B1E88E054}" destId="{1022022B-0E0E-4664-A60C-3FEF8559AB21}" srcOrd="0" destOrd="0" presId="urn:microsoft.com/office/officeart/2005/8/layout/hierarchy1"/>
    <dgm:cxn modelId="{D6571A39-AB26-4DD1-965F-FA1F74723BF7}" type="presParOf" srcId="{FC8D39E8-EDB5-4513-B77B-6D9B1E88E054}" destId="{6ED754C3-7BFA-4D17-8620-0C025DA2E3A7}" srcOrd="1" destOrd="0" presId="urn:microsoft.com/office/officeart/2005/8/layout/hierarchy1"/>
    <dgm:cxn modelId="{967B1763-96B1-49F3-AE8B-CAE8CA1F4BB6}" type="presParOf" srcId="{71F97486-662E-47EE-B343-EE83B8F3CC42}" destId="{E4528BA6-CDA6-45F2-BCFE-4CE789C45487}" srcOrd="1" destOrd="0" presId="urn:microsoft.com/office/officeart/2005/8/layout/hierarchy1"/>
    <dgm:cxn modelId="{F7879B27-F530-4804-9700-57786B09D75A}" type="presParOf" srcId="{F2679FDC-E6CE-4C4B-A630-9B859CA74F3E}" destId="{299A6D49-BB5B-44A7-90F3-D0383686DDA9}" srcOrd="1" destOrd="0" presId="urn:microsoft.com/office/officeart/2005/8/layout/hierarchy1"/>
    <dgm:cxn modelId="{2D1A9D74-D2E8-4798-A35E-41C68BCE5EAD}" type="presParOf" srcId="{299A6D49-BB5B-44A7-90F3-D0383686DDA9}" destId="{F366C48A-9C91-4B42-8741-2AC1536108A8}" srcOrd="0" destOrd="0" presId="urn:microsoft.com/office/officeart/2005/8/layout/hierarchy1"/>
    <dgm:cxn modelId="{6A062F01-A424-489F-8DAE-68CC52497F8A}" type="presParOf" srcId="{F366C48A-9C91-4B42-8741-2AC1536108A8}" destId="{2D4A4ABB-822C-4FBB-A83D-EDE5B1E0F7B5}" srcOrd="0" destOrd="0" presId="urn:microsoft.com/office/officeart/2005/8/layout/hierarchy1"/>
    <dgm:cxn modelId="{B137E3C2-1D9F-45EB-B56A-79B4B276D9D1}" type="presParOf" srcId="{F366C48A-9C91-4B42-8741-2AC1536108A8}" destId="{433CEEF1-BDD0-42B4-8ABF-DFAC44CA40E9}" srcOrd="1" destOrd="0" presId="urn:microsoft.com/office/officeart/2005/8/layout/hierarchy1"/>
    <dgm:cxn modelId="{C137D4E2-8CDF-49EA-A4EF-D24CC9B12887}" type="presParOf" srcId="{299A6D49-BB5B-44A7-90F3-D0383686DDA9}" destId="{B0F8F40C-B4D9-43F1-B4BF-80C89DFD3E33}" srcOrd="1" destOrd="0" presId="urn:microsoft.com/office/officeart/2005/8/layout/hierarchy1"/>
    <dgm:cxn modelId="{4F301E07-96C0-4FAC-A7AE-FE8AF91C5337}" type="presParOf" srcId="{F2679FDC-E6CE-4C4B-A630-9B859CA74F3E}" destId="{373E9C1C-C273-4284-9150-59456A245F3A}" srcOrd="2" destOrd="0" presId="urn:microsoft.com/office/officeart/2005/8/layout/hierarchy1"/>
    <dgm:cxn modelId="{94F493CE-ECFB-4FA7-BCAA-43161E4283C9}" type="presParOf" srcId="{373E9C1C-C273-4284-9150-59456A245F3A}" destId="{38F845E5-2DA0-46ED-B161-AFBD03741A10}" srcOrd="0" destOrd="0" presId="urn:microsoft.com/office/officeart/2005/8/layout/hierarchy1"/>
    <dgm:cxn modelId="{6DCF3DBC-130C-4112-8272-9875AFC4323A}" type="presParOf" srcId="{38F845E5-2DA0-46ED-B161-AFBD03741A10}" destId="{56C1B774-3330-4B9A-9517-1722348163E3}" srcOrd="0" destOrd="0" presId="urn:microsoft.com/office/officeart/2005/8/layout/hierarchy1"/>
    <dgm:cxn modelId="{3F443ADE-926D-4BA2-B0FD-9AE8A497D433}" type="presParOf" srcId="{38F845E5-2DA0-46ED-B161-AFBD03741A10}" destId="{E9B72AB5-5F3A-4186-A42F-AE36B660319D}" srcOrd="1" destOrd="0" presId="urn:microsoft.com/office/officeart/2005/8/layout/hierarchy1"/>
    <dgm:cxn modelId="{F34838A6-582C-4D77-A86E-30C31C47FE10}" type="presParOf" srcId="{373E9C1C-C273-4284-9150-59456A245F3A}" destId="{99C7A16C-7C4C-4E95-B6A3-8A198425DC5D}" srcOrd="1" destOrd="0" presId="urn:microsoft.com/office/officeart/2005/8/layout/hierarchy1"/>
    <dgm:cxn modelId="{C8253D3D-866D-41B6-B637-A6FF9A17E03C}" type="presParOf" srcId="{F2679FDC-E6CE-4C4B-A630-9B859CA74F3E}" destId="{81343CB8-E958-4637-B237-0D6920160185}" srcOrd="3" destOrd="0" presId="urn:microsoft.com/office/officeart/2005/8/layout/hierarchy1"/>
    <dgm:cxn modelId="{C37C9E88-9C8F-4511-B564-C3557EF038C4}" type="presParOf" srcId="{81343CB8-E958-4637-B237-0D6920160185}" destId="{08A2F5A4-5275-4970-8968-EC74BE901A6A}" srcOrd="0" destOrd="0" presId="urn:microsoft.com/office/officeart/2005/8/layout/hierarchy1"/>
    <dgm:cxn modelId="{CB913E26-33BA-4C6E-860D-FE22860EFBC8}" type="presParOf" srcId="{08A2F5A4-5275-4970-8968-EC74BE901A6A}" destId="{D8534341-ECC9-4C0E-AC94-F6490EB32406}" srcOrd="0" destOrd="0" presId="urn:microsoft.com/office/officeart/2005/8/layout/hierarchy1"/>
    <dgm:cxn modelId="{93186464-9214-45F3-9A94-B2903C5B51A4}" type="presParOf" srcId="{08A2F5A4-5275-4970-8968-EC74BE901A6A}" destId="{09EB27B8-9539-412B-84CC-53279F8B32E1}" srcOrd="1" destOrd="0" presId="urn:microsoft.com/office/officeart/2005/8/layout/hierarchy1"/>
    <dgm:cxn modelId="{2D47823A-5045-41B2-B310-753A257AD0E1}" type="presParOf" srcId="{81343CB8-E958-4637-B237-0D6920160185}" destId="{575FCAA8-DBC9-4F79-9C51-A4C12A82396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7796A87-57D1-4D5F-B545-C878F633D48D}" type="doc">
      <dgm:prSet loTypeId="urn:microsoft.com/office/officeart/2018/2/layout/IconVerticalSolidList" loCatId="icon" qsTypeId="urn:microsoft.com/office/officeart/2005/8/quickstyle/simple1#3" qsCatId="simple" csTypeId="urn:microsoft.com/office/officeart/2018/5/colors/Iconchunking_neutralicon_colorful1" csCatId="colorful" phldr="1"/>
      <dgm:spPr/>
      <dgm:t>
        <a:bodyPr/>
        <a:lstStyle/>
        <a:p>
          <a:endParaRPr lang="en-US"/>
        </a:p>
      </dgm:t>
    </dgm:pt>
    <dgm:pt modelId="{727263F5-675D-4423-8015-E042AFF209F4}">
      <dgm:prSet custT="1"/>
      <dgm:spPr/>
      <dgm:t>
        <a:bodyPr/>
        <a:lstStyle/>
        <a:p>
          <a:pPr>
            <a:lnSpc>
              <a:spcPct val="100000"/>
            </a:lnSpc>
          </a:pPr>
          <a:r>
            <a:rPr lang="en-US" sz="2000" b="1" dirty="0">
              <a:solidFill>
                <a:schemeClr val="bg1"/>
              </a:solidFill>
            </a:rPr>
            <a:t>Notice must be given </a:t>
          </a:r>
          <a:r>
            <a:rPr lang="en-US" sz="2000" b="1" u="sng" dirty="0">
              <a:solidFill>
                <a:schemeClr val="bg1"/>
              </a:solidFill>
            </a:rPr>
            <a:t>48 Hours or 2 Business Days </a:t>
          </a:r>
          <a:r>
            <a:rPr lang="en-US" sz="2000" b="1" dirty="0">
              <a:solidFill>
                <a:schemeClr val="bg1"/>
              </a:solidFill>
            </a:rPr>
            <a:t>before the meeting (whichever is greater).</a:t>
          </a:r>
        </a:p>
      </dgm:t>
    </dgm:pt>
    <dgm:pt modelId="{FCCF1AEF-3E3E-4D0D-8118-8E75A0A597FC}" type="parTrans" cxnId="{D1673B77-9D9B-44C8-A8A1-D2530B73BFC4}">
      <dgm:prSet/>
      <dgm:spPr/>
      <dgm:t>
        <a:bodyPr/>
        <a:lstStyle/>
        <a:p>
          <a:endParaRPr lang="en-US"/>
        </a:p>
      </dgm:t>
    </dgm:pt>
    <dgm:pt modelId="{7F6B97E0-482C-492F-B81F-19158760C5D5}" type="sibTrans" cxnId="{D1673B77-9D9B-44C8-A8A1-D2530B73BFC4}">
      <dgm:prSet/>
      <dgm:spPr/>
      <dgm:t>
        <a:bodyPr/>
        <a:lstStyle/>
        <a:p>
          <a:endParaRPr lang="en-US"/>
        </a:p>
      </dgm:t>
    </dgm:pt>
    <dgm:pt modelId="{392A8BEA-2484-4274-B784-4D33F256CB60}">
      <dgm:prSet custT="1"/>
      <dgm:spPr/>
      <dgm:t>
        <a:bodyPr/>
        <a:lstStyle/>
        <a:p>
          <a:pPr>
            <a:lnSpc>
              <a:spcPct val="100000"/>
            </a:lnSpc>
          </a:pPr>
          <a:r>
            <a:rPr lang="en-US" sz="2000" b="1" dirty="0">
              <a:solidFill>
                <a:schemeClr val="bg1"/>
              </a:solidFill>
            </a:rPr>
            <a:t>Notice must be physically posted in the school, office, or a place readily accessible to the public.</a:t>
          </a:r>
        </a:p>
      </dgm:t>
    </dgm:pt>
    <dgm:pt modelId="{24656468-7D73-436A-AFB0-37C28460397E}" type="parTrans" cxnId="{4BC433CE-9A83-4CEC-9CE3-A337F584C808}">
      <dgm:prSet/>
      <dgm:spPr/>
      <dgm:t>
        <a:bodyPr/>
        <a:lstStyle/>
        <a:p>
          <a:endParaRPr lang="en-US"/>
        </a:p>
      </dgm:t>
    </dgm:pt>
    <dgm:pt modelId="{182DA0E0-0032-4D58-BA57-03E1FFA5CD6D}" type="sibTrans" cxnId="{4BC433CE-9A83-4CEC-9CE3-A337F584C808}">
      <dgm:prSet/>
      <dgm:spPr/>
      <dgm:t>
        <a:bodyPr/>
        <a:lstStyle/>
        <a:p>
          <a:endParaRPr lang="en-US"/>
        </a:p>
      </dgm:t>
    </dgm:pt>
    <dgm:pt modelId="{0522EFEE-2BAB-49BE-8F72-9C765DCA153D}">
      <dgm:prSet custT="1"/>
      <dgm:spPr/>
      <dgm:t>
        <a:bodyPr/>
        <a:lstStyle/>
        <a:p>
          <a:pPr>
            <a:lnSpc>
              <a:spcPct val="100000"/>
            </a:lnSpc>
          </a:pPr>
          <a:r>
            <a:rPr lang="en-US" sz="2000" dirty="0">
              <a:solidFill>
                <a:schemeClr val="bg1"/>
              </a:solidFill>
            </a:rPr>
            <a:t>Notice must be posted on the Public Charter School’s website and the District of Columbia Government website (Central Meeting Calendar) at www.open-dc.gov.</a:t>
          </a:r>
        </a:p>
      </dgm:t>
    </dgm:pt>
    <dgm:pt modelId="{53E35648-B55C-4721-AB18-9AB2B7AA3E5B}" type="parTrans" cxnId="{1B6085E7-F8A7-4B60-A248-7EC1C03BD0DA}">
      <dgm:prSet/>
      <dgm:spPr/>
      <dgm:t>
        <a:bodyPr/>
        <a:lstStyle/>
        <a:p>
          <a:endParaRPr lang="en-US"/>
        </a:p>
      </dgm:t>
    </dgm:pt>
    <dgm:pt modelId="{375701B7-9309-4CFD-94BC-FBC47F36776D}" type="sibTrans" cxnId="{1B6085E7-F8A7-4B60-A248-7EC1C03BD0DA}">
      <dgm:prSet/>
      <dgm:spPr/>
      <dgm:t>
        <a:bodyPr/>
        <a:lstStyle/>
        <a:p>
          <a:endParaRPr lang="en-US"/>
        </a:p>
      </dgm:t>
    </dgm:pt>
    <dgm:pt modelId="{44DC939C-88FF-4B2E-A671-15C1FC935B5F}">
      <dgm:prSet custT="1"/>
      <dgm:spPr/>
      <dgm:t>
        <a:bodyPr/>
        <a:lstStyle/>
        <a:p>
          <a:pPr>
            <a:lnSpc>
              <a:spcPct val="100000"/>
            </a:lnSpc>
          </a:pPr>
          <a:r>
            <a:rPr lang="en-US" sz="2000" b="1" dirty="0">
              <a:solidFill>
                <a:schemeClr val="bg1"/>
              </a:solidFill>
            </a:rPr>
            <a:t>Notice must include, </a:t>
          </a:r>
          <a:r>
            <a:rPr lang="en-US" sz="2000" b="1" u="sng" dirty="0">
              <a:solidFill>
                <a:schemeClr val="bg1"/>
              </a:solidFill>
            </a:rPr>
            <a:t>Time, Date, Location, and Planned Agenda</a:t>
          </a:r>
          <a:r>
            <a:rPr lang="en-US" sz="2000" b="1" dirty="0">
              <a:solidFill>
                <a:schemeClr val="bg1"/>
              </a:solidFill>
            </a:rPr>
            <a:t>.</a:t>
          </a:r>
        </a:p>
      </dgm:t>
    </dgm:pt>
    <dgm:pt modelId="{8ACFAA77-D967-408E-A731-2A75D8C694D6}" type="parTrans" cxnId="{CAA95C34-97B2-413B-B2D6-13446FBCBF00}">
      <dgm:prSet/>
      <dgm:spPr/>
      <dgm:t>
        <a:bodyPr/>
        <a:lstStyle/>
        <a:p>
          <a:endParaRPr lang="en-US"/>
        </a:p>
      </dgm:t>
    </dgm:pt>
    <dgm:pt modelId="{96E7864B-394B-43E7-A8EE-777E399EC035}" type="sibTrans" cxnId="{CAA95C34-97B2-413B-B2D6-13446FBCBF00}">
      <dgm:prSet/>
      <dgm:spPr/>
      <dgm:t>
        <a:bodyPr/>
        <a:lstStyle/>
        <a:p>
          <a:endParaRPr lang="en-US"/>
        </a:p>
      </dgm:t>
    </dgm:pt>
    <dgm:pt modelId="{49E4E845-28D9-49AD-99E4-3D8C64311B86}">
      <dgm:prSet custT="1"/>
      <dgm:spPr/>
      <dgm:t>
        <a:bodyPr/>
        <a:lstStyle/>
        <a:p>
          <a:pPr>
            <a:lnSpc>
              <a:spcPct val="100000"/>
            </a:lnSpc>
          </a:pPr>
          <a:r>
            <a:rPr lang="en-US" sz="2000" b="1" dirty="0">
              <a:solidFill>
                <a:schemeClr val="bg1"/>
              </a:solidFill>
            </a:rPr>
            <a:t>If there is a </a:t>
          </a:r>
          <a:r>
            <a:rPr lang="en-US" sz="2000" b="1" u="sng" dirty="0">
              <a:solidFill>
                <a:schemeClr val="bg1"/>
              </a:solidFill>
            </a:rPr>
            <a:t>Closed Session</a:t>
          </a:r>
          <a:r>
            <a:rPr lang="en-US" sz="2000" b="1" dirty="0">
              <a:solidFill>
                <a:schemeClr val="bg1"/>
              </a:solidFill>
            </a:rPr>
            <a:t>, notice must include </a:t>
          </a:r>
          <a:r>
            <a:rPr lang="en-US" sz="2000" b="1" u="sng" dirty="0">
              <a:solidFill>
                <a:schemeClr val="bg1"/>
              </a:solidFill>
            </a:rPr>
            <a:t>OMA Citation</a:t>
          </a:r>
          <a:r>
            <a:rPr lang="en-US" sz="2000" b="1" dirty="0">
              <a:solidFill>
                <a:schemeClr val="bg1"/>
              </a:solidFill>
            </a:rPr>
            <a:t> justifying the Closure and Description of the Matters to be Discussed.</a:t>
          </a:r>
        </a:p>
      </dgm:t>
    </dgm:pt>
    <dgm:pt modelId="{5D86D6C2-B528-4C3C-BFED-7DD9C5B69F6A}" type="parTrans" cxnId="{EA83C0E2-2787-49B0-ADB1-0C205F5F41C4}">
      <dgm:prSet/>
      <dgm:spPr/>
      <dgm:t>
        <a:bodyPr/>
        <a:lstStyle/>
        <a:p>
          <a:endParaRPr lang="en-US"/>
        </a:p>
      </dgm:t>
    </dgm:pt>
    <dgm:pt modelId="{A25CFA8F-295D-489F-9295-2BCBE37D571E}" type="sibTrans" cxnId="{EA83C0E2-2787-49B0-ADB1-0C205F5F41C4}">
      <dgm:prSet/>
      <dgm:spPr/>
      <dgm:t>
        <a:bodyPr/>
        <a:lstStyle/>
        <a:p>
          <a:endParaRPr lang="en-US"/>
        </a:p>
      </dgm:t>
    </dgm:pt>
    <dgm:pt modelId="{EFE99441-DB9B-466B-9810-55981EE131A8}" type="pres">
      <dgm:prSet presAssocID="{57796A87-57D1-4D5F-B545-C878F633D48D}" presName="root" presStyleCnt="0">
        <dgm:presLayoutVars>
          <dgm:dir/>
          <dgm:resizeHandles val="exact"/>
        </dgm:presLayoutVars>
      </dgm:prSet>
      <dgm:spPr/>
    </dgm:pt>
    <dgm:pt modelId="{2DFF827A-25F0-4770-9A55-6217E0F36552}" type="pres">
      <dgm:prSet presAssocID="{727263F5-675D-4423-8015-E042AFF209F4}" presName="compNode" presStyleCnt="0"/>
      <dgm:spPr/>
    </dgm:pt>
    <dgm:pt modelId="{7B53DADF-206C-491B-B4AF-29C34B5EACF0}" type="pres">
      <dgm:prSet presAssocID="{727263F5-675D-4423-8015-E042AFF209F4}" presName="bgRect" presStyleLbl="bgShp" presStyleIdx="0" presStyleCnt="5" custLinFactNeighborY="-469"/>
      <dgm:spPr/>
    </dgm:pt>
    <dgm:pt modelId="{A81DE422-DF9B-4550-8EE1-A8BA2A0B2EEC}" type="pres">
      <dgm:prSet presAssocID="{727263F5-675D-4423-8015-E042AFF209F4}"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topwatch"/>
        </a:ext>
      </dgm:extLst>
    </dgm:pt>
    <dgm:pt modelId="{DEAA0981-08A0-49FC-A64D-0B511DBB8B61}" type="pres">
      <dgm:prSet presAssocID="{727263F5-675D-4423-8015-E042AFF209F4}" presName="spaceRect" presStyleCnt="0"/>
      <dgm:spPr/>
    </dgm:pt>
    <dgm:pt modelId="{4BA80FDC-15CD-411E-B785-33CEF6EF14D6}" type="pres">
      <dgm:prSet presAssocID="{727263F5-675D-4423-8015-E042AFF209F4}" presName="parTx" presStyleLbl="revTx" presStyleIdx="0" presStyleCnt="5">
        <dgm:presLayoutVars>
          <dgm:chMax val="0"/>
          <dgm:chPref val="0"/>
        </dgm:presLayoutVars>
      </dgm:prSet>
      <dgm:spPr/>
    </dgm:pt>
    <dgm:pt modelId="{B93AF3A4-1E38-4987-AA4A-5BDEF086A1DA}" type="pres">
      <dgm:prSet presAssocID="{7F6B97E0-482C-492F-B81F-19158760C5D5}" presName="sibTrans" presStyleCnt="0"/>
      <dgm:spPr/>
    </dgm:pt>
    <dgm:pt modelId="{7DCC783A-7C62-48A3-BD54-AD87A1B3F2A9}" type="pres">
      <dgm:prSet presAssocID="{392A8BEA-2484-4274-B784-4D33F256CB60}" presName="compNode" presStyleCnt="0"/>
      <dgm:spPr/>
    </dgm:pt>
    <dgm:pt modelId="{44DC6FD9-4399-42AE-AA75-BCE797E358E9}" type="pres">
      <dgm:prSet presAssocID="{392A8BEA-2484-4274-B784-4D33F256CB60}" presName="bgRect" presStyleLbl="bgShp" presStyleIdx="1" presStyleCnt="5"/>
      <dgm:spPr/>
    </dgm:pt>
    <dgm:pt modelId="{1F890DE5-20AC-4581-ADF8-F628B4DDC8A1}" type="pres">
      <dgm:prSet presAssocID="{392A8BEA-2484-4274-B784-4D33F256CB60}"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466F4471-31F9-43A4-84C6-EF81E66EFC3B}" type="pres">
      <dgm:prSet presAssocID="{392A8BEA-2484-4274-B784-4D33F256CB60}" presName="spaceRect" presStyleCnt="0"/>
      <dgm:spPr/>
    </dgm:pt>
    <dgm:pt modelId="{9B3FD724-5F4A-45B9-A0FF-B80B1F161848}" type="pres">
      <dgm:prSet presAssocID="{392A8BEA-2484-4274-B784-4D33F256CB60}" presName="parTx" presStyleLbl="revTx" presStyleIdx="1" presStyleCnt="5">
        <dgm:presLayoutVars>
          <dgm:chMax val="0"/>
          <dgm:chPref val="0"/>
        </dgm:presLayoutVars>
      </dgm:prSet>
      <dgm:spPr/>
    </dgm:pt>
    <dgm:pt modelId="{86E54385-4282-480E-B9D7-0D93C1444D3A}" type="pres">
      <dgm:prSet presAssocID="{182DA0E0-0032-4D58-BA57-03E1FFA5CD6D}" presName="sibTrans" presStyleCnt="0"/>
      <dgm:spPr/>
    </dgm:pt>
    <dgm:pt modelId="{899E2809-5B11-44E4-9D71-409081CB1863}" type="pres">
      <dgm:prSet presAssocID="{0522EFEE-2BAB-49BE-8F72-9C765DCA153D}" presName="compNode" presStyleCnt="0"/>
      <dgm:spPr/>
    </dgm:pt>
    <dgm:pt modelId="{487E0579-C589-411F-BCD3-B1C1DFCB3B4E}" type="pres">
      <dgm:prSet presAssocID="{0522EFEE-2BAB-49BE-8F72-9C765DCA153D}" presName="bgRect" presStyleLbl="bgShp" presStyleIdx="2" presStyleCnt="5"/>
      <dgm:spPr/>
    </dgm:pt>
    <dgm:pt modelId="{C336AF5A-ABEC-47EF-B02C-912FAB1F2F40}" type="pres">
      <dgm:prSet presAssocID="{0522EFEE-2BAB-49BE-8F72-9C765DCA153D}"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lassroom"/>
        </a:ext>
      </dgm:extLst>
    </dgm:pt>
    <dgm:pt modelId="{6731CC68-5580-46C0-927B-11E01BE74BF5}" type="pres">
      <dgm:prSet presAssocID="{0522EFEE-2BAB-49BE-8F72-9C765DCA153D}" presName="spaceRect" presStyleCnt="0"/>
      <dgm:spPr/>
    </dgm:pt>
    <dgm:pt modelId="{EA89DB73-20D5-4A37-8A00-62B4137756D2}" type="pres">
      <dgm:prSet presAssocID="{0522EFEE-2BAB-49BE-8F72-9C765DCA153D}" presName="parTx" presStyleLbl="revTx" presStyleIdx="2" presStyleCnt="5">
        <dgm:presLayoutVars>
          <dgm:chMax val="0"/>
          <dgm:chPref val="0"/>
        </dgm:presLayoutVars>
      </dgm:prSet>
      <dgm:spPr/>
    </dgm:pt>
    <dgm:pt modelId="{B0DFCC37-8FEB-409F-B81D-503EB8A603C9}" type="pres">
      <dgm:prSet presAssocID="{375701B7-9309-4CFD-94BC-FBC47F36776D}" presName="sibTrans" presStyleCnt="0"/>
      <dgm:spPr/>
    </dgm:pt>
    <dgm:pt modelId="{C52A68B0-E685-4AC4-BDC9-7BEC55D864AA}" type="pres">
      <dgm:prSet presAssocID="{44DC939C-88FF-4B2E-A671-15C1FC935B5F}" presName="compNode" presStyleCnt="0"/>
      <dgm:spPr/>
    </dgm:pt>
    <dgm:pt modelId="{6F06F960-E6FF-492B-A794-F327BBE83897}" type="pres">
      <dgm:prSet presAssocID="{44DC939C-88FF-4B2E-A671-15C1FC935B5F}" presName="bgRect" presStyleLbl="bgShp" presStyleIdx="3" presStyleCnt="5"/>
      <dgm:spPr/>
    </dgm:pt>
    <dgm:pt modelId="{992268AC-C99A-4F21-8066-FF5BFB188BAB}" type="pres">
      <dgm:prSet presAssocID="{44DC939C-88FF-4B2E-A671-15C1FC935B5F}"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aily Calendar"/>
        </a:ext>
      </dgm:extLst>
    </dgm:pt>
    <dgm:pt modelId="{F4AB2473-12C6-4F01-85EA-1566559994AB}" type="pres">
      <dgm:prSet presAssocID="{44DC939C-88FF-4B2E-A671-15C1FC935B5F}" presName="spaceRect" presStyleCnt="0"/>
      <dgm:spPr/>
    </dgm:pt>
    <dgm:pt modelId="{30C8CCCC-A2F8-4ED8-9A84-6F237D55C83E}" type="pres">
      <dgm:prSet presAssocID="{44DC939C-88FF-4B2E-A671-15C1FC935B5F}" presName="parTx" presStyleLbl="revTx" presStyleIdx="3" presStyleCnt="5">
        <dgm:presLayoutVars>
          <dgm:chMax val="0"/>
          <dgm:chPref val="0"/>
        </dgm:presLayoutVars>
      </dgm:prSet>
      <dgm:spPr/>
    </dgm:pt>
    <dgm:pt modelId="{1C0F6A63-F87E-4D9D-B798-230CA8E997CF}" type="pres">
      <dgm:prSet presAssocID="{96E7864B-394B-43E7-A8EE-777E399EC035}" presName="sibTrans" presStyleCnt="0"/>
      <dgm:spPr/>
    </dgm:pt>
    <dgm:pt modelId="{1E1F1721-DFA1-4D94-A81F-95AF3E0C405D}" type="pres">
      <dgm:prSet presAssocID="{49E4E845-28D9-49AD-99E4-3D8C64311B86}" presName="compNode" presStyleCnt="0"/>
      <dgm:spPr/>
    </dgm:pt>
    <dgm:pt modelId="{0B3388E5-1CA7-4563-BFB1-BE55B7811220}" type="pres">
      <dgm:prSet presAssocID="{49E4E845-28D9-49AD-99E4-3D8C64311B86}" presName="bgRect" presStyleLbl="bgShp" presStyleIdx="4" presStyleCnt="5"/>
      <dgm:spPr/>
    </dgm:pt>
    <dgm:pt modelId="{6AD14ADE-E484-4CB6-80E3-5EB26DE74419}" type="pres">
      <dgm:prSet presAssocID="{49E4E845-28D9-49AD-99E4-3D8C64311B86}"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losed Quotation Mark"/>
        </a:ext>
      </dgm:extLst>
    </dgm:pt>
    <dgm:pt modelId="{3DCB06D1-6610-40B2-8593-AC00061DA29D}" type="pres">
      <dgm:prSet presAssocID="{49E4E845-28D9-49AD-99E4-3D8C64311B86}" presName="spaceRect" presStyleCnt="0"/>
      <dgm:spPr/>
    </dgm:pt>
    <dgm:pt modelId="{6D410DB2-61FD-4940-B082-A50CCD46610E}" type="pres">
      <dgm:prSet presAssocID="{49E4E845-28D9-49AD-99E4-3D8C64311B86}" presName="parTx" presStyleLbl="revTx" presStyleIdx="4" presStyleCnt="5">
        <dgm:presLayoutVars>
          <dgm:chMax val="0"/>
          <dgm:chPref val="0"/>
        </dgm:presLayoutVars>
      </dgm:prSet>
      <dgm:spPr/>
    </dgm:pt>
  </dgm:ptLst>
  <dgm:cxnLst>
    <dgm:cxn modelId="{CAA95C34-97B2-413B-B2D6-13446FBCBF00}" srcId="{57796A87-57D1-4D5F-B545-C878F633D48D}" destId="{44DC939C-88FF-4B2E-A671-15C1FC935B5F}" srcOrd="3" destOrd="0" parTransId="{8ACFAA77-D967-408E-A731-2A75D8C694D6}" sibTransId="{96E7864B-394B-43E7-A8EE-777E399EC035}"/>
    <dgm:cxn modelId="{664C0363-C486-44FD-86D8-EADC2EF210C2}" type="presOf" srcId="{49E4E845-28D9-49AD-99E4-3D8C64311B86}" destId="{6D410DB2-61FD-4940-B082-A50CCD46610E}" srcOrd="0" destOrd="0" presId="urn:microsoft.com/office/officeart/2018/2/layout/IconVerticalSolidList"/>
    <dgm:cxn modelId="{7B08A943-0875-423E-9457-F4F35EB899B8}" type="presOf" srcId="{0522EFEE-2BAB-49BE-8F72-9C765DCA153D}" destId="{EA89DB73-20D5-4A37-8A00-62B4137756D2}" srcOrd="0" destOrd="0" presId="urn:microsoft.com/office/officeart/2018/2/layout/IconVerticalSolidList"/>
    <dgm:cxn modelId="{D1673B77-9D9B-44C8-A8A1-D2530B73BFC4}" srcId="{57796A87-57D1-4D5F-B545-C878F633D48D}" destId="{727263F5-675D-4423-8015-E042AFF209F4}" srcOrd="0" destOrd="0" parTransId="{FCCF1AEF-3E3E-4D0D-8118-8E75A0A597FC}" sibTransId="{7F6B97E0-482C-492F-B81F-19158760C5D5}"/>
    <dgm:cxn modelId="{893F708D-A8F7-484B-B3B6-043628B0D66A}" type="presOf" srcId="{57796A87-57D1-4D5F-B545-C878F633D48D}" destId="{EFE99441-DB9B-466B-9810-55981EE131A8}" srcOrd="0" destOrd="0" presId="urn:microsoft.com/office/officeart/2018/2/layout/IconVerticalSolidList"/>
    <dgm:cxn modelId="{FB546B8F-69F1-4611-B30E-FC69C2EB01ED}" type="presOf" srcId="{727263F5-675D-4423-8015-E042AFF209F4}" destId="{4BA80FDC-15CD-411E-B785-33CEF6EF14D6}" srcOrd="0" destOrd="0" presId="urn:microsoft.com/office/officeart/2018/2/layout/IconVerticalSolidList"/>
    <dgm:cxn modelId="{4BC433CE-9A83-4CEC-9CE3-A337F584C808}" srcId="{57796A87-57D1-4D5F-B545-C878F633D48D}" destId="{392A8BEA-2484-4274-B784-4D33F256CB60}" srcOrd="1" destOrd="0" parTransId="{24656468-7D73-436A-AFB0-37C28460397E}" sibTransId="{182DA0E0-0032-4D58-BA57-03E1FFA5CD6D}"/>
    <dgm:cxn modelId="{EA83C0E2-2787-49B0-ADB1-0C205F5F41C4}" srcId="{57796A87-57D1-4D5F-B545-C878F633D48D}" destId="{49E4E845-28D9-49AD-99E4-3D8C64311B86}" srcOrd="4" destOrd="0" parTransId="{5D86D6C2-B528-4C3C-BFED-7DD9C5B69F6A}" sibTransId="{A25CFA8F-295D-489F-9295-2BCBE37D571E}"/>
    <dgm:cxn modelId="{1B6085E7-F8A7-4B60-A248-7EC1C03BD0DA}" srcId="{57796A87-57D1-4D5F-B545-C878F633D48D}" destId="{0522EFEE-2BAB-49BE-8F72-9C765DCA153D}" srcOrd="2" destOrd="0" parTransId="{53E35648-B55C-4721-AB18-9AB2B7AA3E5B}" sibTransId="{375701B7-9309-4CFD-94BC-FBC47F36776D}"/>
    <dgm:cxn modelId="{25D33CED-D820-4E2B-840F-2800FD05AAB7}" type="presOf" srcId="{392A8BEA-2484-4274-B784-4D33F256CB60}" destId="{9B3FD724-5F4A-45B9-A0FF-B80B1F161848}" srcOrd="0" destOrd="0" presId="urn:microsoft.com/office/officeart/2018/2/layout/IconVerticalSolidList"/>
    <dgm:cxn modelId="{CD8363F1-BE5F-4474-844B-CF0F73B6F8F4}" type="presOf" srcId="{44DC939C-88FF-4B2E-A671-15C1FC935B5F}" destId="{30C8CCCC-A2F8-4ED8-9A84-6F237D55C83E}" srcOrd="0" destOrd="0" presId="urn:microsoft.com/office/officeart/2018/2/layout/IconVerticalSolidList"/>
    <dgm:cxn modelId="{384B5AD3-043A-4419-BDC4-236596F5EC92}" type="presParOf" srcId="{EFE99441-DB9B-466B-9810-55981EE131A8}" destId="{2DFF827A-25F0-4770-9A55-6217E0F36552}" srcOrd="0" destOrd="0" presId="urn:microsoft.com/office/officeart/2018/2/layout/IconVerticalSolidList"/>
    <dgm:cxn modelId="{C55EDCCD-7A85-40FE-B49D-33F562761953}" type="presParOf" srcId="{2DFF827A-25F0-4770-9A55-6217E0F36552}" destId="{7B53DADF-206C-491B-B4AF-29C34B5EACF0}" srcOrd="0" destOrd="0" presId="urn:microsoft.com/office/officeart/2018/2/layout/IconVerticalSolidList"/>
    <dgm:cxn modelId="{20B3DD9D-4E7B-4A84-AF2C-FF5B219E1E41}" type="presParOf" srcId="{2DFF827A-25F0-4770-9A55-6217E0F36552}" destId="{A81DE422-DF9B-4550-8EE1-A8BA2A0B2EEC}" srcOrd="1" destOrd="0" presId="urn:microsoft.com/office/officeart/2018/2/layout/IconVerticalSolidList"/>
    <dgm:cxn modelId="{05A9A37B-DC93-49A5-A4E4-E728ED97FF45}" type="presParOf" srcId="{2DFF827A-25F0-4770-9A55-6217E0F36552}" destId="{DEAA0981-08A0-49FC-A64D-0B511DBB8B61}" srcOrd="2" destOrd="0" presId="urn:microsoft.com/office/officeart/2018/2/layout/IconVerticalSolidList"/>
    <dgm:cxn modelId="{9625122C-2CF4-419C-B383-2A43501300AF}" type="presParOf" srcId="{2DFF827A-25F0-4770-9A55-6217E0F36552}" destId="{4BA80FDC-15CD-411E-B785-33CEF6EF14D6}" srcOrd="3" destOrd="0" presId="urn:microsoft.com/office/officeart/2018/2/layout/IconVerticalSolidList"/>
    <dgm:cxn modelId="{E64D635D-7D87-43A5-A160-0EF1FD8F1454}" type="presParOf" srcId="{EFE99441-DB9B-466B-9810-55981EE131A8}" destId="{B93AF3A4-1E38-4987-AA4A-5BDEF086A1DA}" srcOrd="1" destOrd="0" presId="urn:microsoft.com/office/officeart/2018/2/layout/IconVerticalSolidList"/>
    <dgm:cxn modelId="{06BCFD5B-0F26-4EB6-A13C-D6EB9F1847F6}" type="presParOf" srcId="{EFE99441-DB9B-466B-9810-55981EE131A8}" destId="{7DCC783A-7C62-48A3-BD54-AD87A1B3F2A9}" srcOrd="2" destOrd="0" presId="urn:microsoft.com/office/officeart/2018/2/layout/IconVerticalSolidList"/>
    <dgm:cxn modelId="{FD3D5966-06B4-4E06-9368-3EC0AEF7D68B}" type="presParOf" srcId="{7DCC783A-7C62-48A3-BD54-AD87A1B3F2A9}" destId="{44DC6FD9-4399-42AE-AA75-BCE797E358E9}" srcOrd="0" destOrd="0" presId="urn:microsoft.com/office/officeart/2018/2/layout/IconVerticalSolidList"/>
    <dgm:cxn modelId="{C22E6FF0-85B2-4259-A48B-23166F7A54FA}" type="presParOf" srcId="{7DCC783A-7C62-48A3-BD54-AD87A1B3F2A9}" destId="{1F890DE5-20AC-4581-ADF8-F628B4DDC8A1}" srcOrd="1" destOrd="0" presId="urn:microsoft.com/office/officeart/2018/2/layout/IconVerticalSolidList"/>
    <dgm:cxn modelId="{A5DF11B5-D272-4A32-AA3F-2E8A127EB1A3}" type="presParOf" srcId="{7DCC783A-7C62-48A3-BD54-AD87A1B3F2A9}" destId="{466F4471-31F9-43A4-84C6-EF81E66EFC3B}" srcOrd="2" destOrd="0" presId="urn:microsoft.com/office/officeart/2018/2/layout/IconVerticalSolidList"/>
    <dgm:cxn modelId="{D1C91548-6293-4C89-9BA2-4DABD5626C1D}" type="presParOf" srcId="{7DCC783A-7C62-48A3-BD54-AD87A1B3F2A9}" destId="{9B3FD724-5F4A-45B9-A0FF-B80B1F161848}" srcOrd="3" destOrd="0" presId="urn:microsoft.com/office/officeart/2018/2/layout/IconVerticalSolidList"/>
    <dgm:cxn modelId="{184AAC7D-7046-425B-8A46-D7231DD93FCA}" type="presParOf" srcId="{EFE99441-DB9B-466B-9810-55981EE131A8}" destId="{86E54385-4282-480E-B9D7-0D93C1444D3A}" srcOrd="3" destOrd="0" presId="urn:microsoft.com/office/officeart/2018/2/layout/IconVerticalSolidList"/>
    <dgm:cxn modelId="{73EC9898-A6C7-423A-AB71-44496FF73957}" type="presParOf" srcId="{EFE99441-DB9B-466B-9810-55981EE131A8}" destId="{899E2809-5B11-44E4-9D71-409081CB1863}" srcOrd="4" destOrd="0" presId="urn:microsoft.com/office/officeart/2018/2/layout/IconVerticalSolidList"/>
    <dgm:cxn modelId="{07D54325-20F4-40BD-A3A1-3A3462228CA5}" type="presParOf" srcId="{899E2809-5B11-44E4-9D71-409081CB1863}" destId="{487E0579-C589-411F-BCD3-B1C1DFCB3B4E}" srcOrd="0" destOrd="0" presId="urn:microsoft.com/office/officeart/2018/2/layout/IconVerticalSolidList"/>
    <dgm:cxn modelId="{F712B9CD-63F0-40C4-9B66-48A06CA55540}" type="presParOf" srcId="{899E2809-5B11-44E4-9D71-409081CB1863}" destId="{C336AF5A-ABEC-47EF-B02C-912FAB1F2F40}" srcOrd="1" destOrd="0" presId="urn:microsoft.com/office/officeart/2018/2/layout/IconVerticalSolidList"/>
    <dgm:cxn modelId="{A214A567-D056-48D3-8E3E-A87549D3F29F}" type="presParOf" srcId="{899E2809-5B11-44E4-9D71-409081CB1863}" destId="{6731CC68-5580-46C0-927B-11E01BE74BF5}" srcOrd="2" destOrd="0" presId="urn:microsoft.com/office/officeart/2018/2/layout/IconVerticalSolidList"/>
    <dgm:cxn modelId="{EF88D367-2C1B-47D8-9BEC-E5455A01B720}" type="presParOf" srcId="{899E2809-5B11-44E4-9D71-409081CB1863}" destId="{EA89DB73-20D5-4A37-8A00-62B4137756D2}" srcOrd="3" destOrd="0" presId="urn:microsoft.com/office/officeart/2018/2/layout/IconVerticalSolidList"/>
    <dgm:cxn modelId="{CBB7E31A-4369-4621-A1DA-1240676B1195}" type="presParOf" srcId="{EFE99441-DB9B-466B-9810-55981EE131A8}" destId="{B0DFCC37-8FEB-409F-B81D-503EB8A603C9}" srcOrd="5" destOrd="0" presId="urn:microsoft.com/office/officeart/2018/2/layout/IconVerticalSolidList"/>
    <dgm:cxn modelId="{4985AF91-797B-48A7-9C9B-85120D1F1200}" type="presParOf" srcId="{EFE99441-DB9B-466B-9810-55981EE131A8}" destId="{C52A68B0-E685-4AC4-BDC9-7BEC55D864AA}" srcOrd="6" destOrd="0" presId="urn:microsoft.com/office/officeart/2018/2/layout/IconVerticalSolidList"/>
    <dgm:cxn modelId="{0BFC06EE-0D9F-468E-9F35-812D81911421}" type="presParOf" srcId="{C52A68B0-E685-4AC4-BDC9-7BEC55D864AA}" destId="{6F06F960-E6FF-492B-A794-F327BBE83897}" srcOrd="0" destOrd="0" presId="urn:microsoft.com/office/officeart/2018/2/layout/IconVerticalSolidList"/>
    <dgm:cxn modelId="{4B49895D-5C3E-47F5-9F2A-B70FA161CB45}" type="presParOf" srcId="{C52A68B0-E685-4AC4-BDC9-7BEC55D864AA}" destId="{992268AC-C99A-4F21-8066-FF5BFB188BAB}" srcOrd="1" destOrd="0" presId="urn:microsoft.com/office/officeart/2018/2/layout/IconVerticalSolidList"/>
    <dgm:cxn modelId="{1E0829F9-6108-49DD-981A-BF83C0706714}" type="presParOf" srcId="{C52A68B0-E685-4AC4-BDC9-7BEC55D864AA}" destId="{F4AB2473-12C6-4F01-85EA-1566559994AB}" srcOrd="2" destOrd="0" presId="urn:microsoft.com/office/officeart/2018/2/layout/IconVerticalSolidList"/>
    <dgm:cxn modelId="{29C03FD7-AB4D-4AD7-BB1D-00399DCB2924}" type="presParOf" srcId="{C52A68B0-E685-4AC4-BDC9-7BEC55D864AA}" destId="{30C8CCCC-A2F8-4ED8-9A84-6F237D55C83E}" srcOrd="3" destOrd="0" presId="urn:microsoft.com/office/officeart/2018/2/layout/IconVerticalSolidList"/>
    <dgm:cxn modelId="{F43BF344-6B64-41D8-9314-83057D60DE80}" type="presParOf" srcId="{EFE99441-DB9B-466B-9810-55981EE131A8}" destId="{1C0F6A63-F87E-4D9D-B798-230CA8E997CF}" srcOrd="7" destOrd="0" presId="urn:microsoft.com/office/officeart/2018/2/layout/IconVerticalSolidList"/>
    <dgm:cxn modelId="{A599B747-5413-4825-87A6-062A1791542B}" type="presParOf" srcId="{EFE99441-DB9B-466B-9810-55981EE131A8}" destId="{1E1F1721-DFA1-4D94-A81F-95AF3E0C405D}" srcOrd="8" destOrd="0" presId="urn:microsoft.com/office/officeart/2018/2/layout/IconVerticalSolidList"/>
    <dgm:cxn modelId="{16FB1461-344D-4021-A486-F4C312C66808}" type="presParOf" srcId="{1E1F1721-DFA1-4D94-A81F-95AF3E0C405D}" destId="{0B3388E5-1CA7-4563-BFB1-BE55B7811220}" srcOrd="0" destOrd="0" presId="urn:microsoft.com/office/officeart/2018/2/layout/IconVerticalSolidList"/>
    <dgm:cxn modelId="{31273E36-9006-4D8B-A38F-2AEAE9966CB7}" type="presParOf" srcId="{1E1F1721-DFA1-4D94-A81F-95AF3E0C405D}" destId="{6AD14ADE-E484-4CB6-80E3-5EB26DE74419}" srcOrd="1" destOrd="0" presId="urn:microsoft.com/office/officeart/2018/2/layout/IconVerticalSolidList"/>
    <dgm:cxn modelId="{F4799F31-BC6D-4752-831D-A5CDEE04305F}" type="presParOf" srcId="{1E1F1721-DFA1-4D94-A81F-95AF3E0C405D}" destId="{3DCB06D1-6610-40B2-8593-AC00061DA29D}" srcOrd="2" destOrd="0" presId="urn:microsoft.com/office/officeart/2018/2/layout/IconVerticalSolidList"/>
    <dgm:cxn modelId="{0AE56B0F-4D88-41F8-9777-8ADBB260486B}" type="presParOf" srcId="{1E1F1721-DFA1-4D94-A81F-95AF3E0C405D}" destId="{6D410DB2-61FD-4940-B082-A50CCD46610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5908A8F-D7F3-4A4F-A9D6-3D66FCBF11CA}" type="doc">
      <dgm:prSet loTypeId="urn:microsoft.com/office/officeart/2018/2/layout/IconVerticalSolidList" loCatId="icon" qsTypeId="urn:microsoft.com/office/officeart/2005/8/quickstyle/simple1#4" qsCatId="simple" csTypeId="urn:microsoft.com/office/officeart/2018/5/colors/Iconchunking_neutralicontext_colorful1" csCatId="colorful" phldr="1"/>
      <dgm:spPr/>
      <dgm:t>
        <a:bodyPr/>
        <a:lstStyle/>
        <a:p>
          <a:endParaRPr lang="en-US"/>
        </a:p>
      </dgm:t>
    </dgm:pt>
    <dgm:pt modelId="{D9BF7D94-5FE8-4493-B2F2-CDB6C0A91EA3}">
      <dgm:prSet/>
      <dgm:spPr/>
      <dgm:t>
        <a:bodyPr/>
        <a:lstStyle/>
        <a:p>
          <a:r>
            <a:rPr lang="en-US" dirty="0"/>
            <a:t>The Boards of Trustees for DC PCS must timely post upcoming meetings and an annual schedule of meetings.</a:t>
          </a:r>
        </a:p>
      </dgm:t>
    </dgm:pt>
    <dgm:pt modelId="{37F3F52F-F3DB-4EF2-8421-893BA072B446}" type="parTrans" cxnId="{A7E3BAF4-A1B4-4368-8631-951090687CFC}">
      <dgm:prSet/>
      <dgm:spPr/>
      <dgm:t>
        <a:bodyPr/>
        <a:lstStyle/>
        <a:p>
          <a:endParaRPr lang="en-US"/>
        </a:p>
      </dgm:t>
    </dgm:pt>
    <dgm:pt modelId="{6BBA2EDE-C4D9-44F6-83F2-947A1F04DA88}" type="sibTrans" cxnId="{A7E3BAF4-A1B4-4368-8631-951090687CFC}">
      <dgm:prSet/>
      <dgm:spPr/>
      <dgm:t>
        <a:bodyPr/>
        <a:lstStyle/>
        <a:p>
          <a:endParaRPr lang="en-US"/>
        </a:p>
      </dgm:t>
    </dgm:pt>
    <dgm:pt modelId="{B3AD5745-4B69-4C07-9885-8B0BEC000DAA}">
      <dgm:prSet/>
      <dgm:spPr/>
      <dgm:t>
        <a:bodyPr/>
        <a:lstStyle/>
        <a:p>
          <a:r>
            <a:rPr lang="en-US" dirty="0"/>
            <a:t>Note, Boards of Trustees of Public Charter Schools are not required to publish meeting notices in D.C. Register.  </a:t>
          </a:r>
        </a:p>
      </dgm:t>
    </dgm:pt>
    <dgm:pt modelId="{32D092FE-D4C5-4A72-83CF-989FCCD5947A}" type="parTrans" cxnId="{AE3572DA-1A43-4A92-BBB6-B1BD716D7B64}">
      <dgm:prSet/>
      <dgm:spPr/>
      <dgm:t>
        <a:bodyPr/>
        <a:lstStyle/>
        <a:p>
          <a:endParaRPr lang="en-US"/>
        </a:p>
      </dgm:t>
    </dgm:pt>
    <dgm:pt modelId="{24EEDC1A-D8FD-45FC-BC78-65F98EEF68E6}" type="sibTrans" cxnId="{AE3572DA-1A43-4A92-BBB6-B1BD716D7B64}">
      <dgm:prSet/>
      <dgm:spPr/>
      <dgm:t>
        <a:bodyPr/>
        <a:lstStyle/>
        <a:p>
          <a:endParaRPr lang="en-US"/>
        </a:p>
      </dgm:t>
    </dgm:pt>
    <dgm:pt modelId="{E6BA6A8D-70C2-42B7-BE05-9A7B32F24153}" type="pres">
      <dgm:prSet presAssocID="{F5908A8F-D7F3-4A4F-A9D6-3D66FCBF11CA}" presName="root" presStyleCnt="0">
        <dgm:presLayoutVars>
          <dgm:dir/>
          <dgm:resizeHandles val="exact"/>
        </dgm:presLayoutVars>
      </dgm:prSet>
      <dgm:spPr/>
    </dgm:pt>
    <dgm:pt modelId="{61B0759F-209B-4820-B24E-7C73BCBD6C28}" type="pres">
      <dgm:prSet presAssocID="{D9BF7D94-5FE8-4493-B2F2-CDB6C0A91EA3}" presName="compNode" presStyleCnt="0"/>
      <dgm:spPr/>
    </dgm:pt>
    <dgm:pt modelId="{6E35FD12-8261-4CC9-A5F7-417B401B92FE}" type="pres">
      <dgm:prSet presAssocID="{D9BF7D94-5FE8-4493-B2F2-CDB6C0A91EA3}" presName="bgRect" presStyleLbl="bgShp" presStyleIdx="0" presStyleCnt="2"/>
      <dgm:spPr/>
    </dgm:pt>
    <dgm:pt modelId="{8506A94E-838B-4280-96E0-D1D1E4F8BF64}" type="pres">
      <dgm:prSet presAssocID="{D9BF7D94-5FE8-4493-B2F2-CDB6C0A91EA3}"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eeting"/>
        </a:ext>
      </dgm:extLst>
    </dgm:pt>
    <dgm:pt modelId="{986F3CA4-4DD7-4F49-B3ED-ECA1B752D5F7}" type="pres">
      <dgm:prSet presAssocID="{D9BF7D94-5FE8-4493-B2F2-CDB6C0A91EA3}" presName="spaceRect" presStyleCnt="0"/>
      <dgm:spPr/>
    </dgm:pt>
    <dgm:pt modelId="{FC398817-178B-4EC3-8B14-C01A3D6B92E1}" type="pres">
      <dgm:prSet presAssocID="{D9BF7D94-5FE8-4493-B2F2-CDB6C0A91EA3}" presName="parTx" presStyleLbl="revTx" presStyleIdx="0" presStyleCnt="2">
        <dgm:presLayoutVars>
          <dgm:chMax val="0"/>
          <dgm:chPref val="0"/>
        </dgm:presLayoutVars>
      </dgm:prSet>
      <dgm:spPr/>
    </dgm:pt>
    <dgm:pt modelId="{DE6CD8B7-6D97-432E-BC8F-ADAE900D1B90}" type="pres">
      <dgm:prSet presAssocID="{6BBA2EDE-C4D9-44F6-83F2-947A1F04DA88}" presName="sibTrans" presStyleCnt="0"/>
      <dgm:spPr/>
    </dgm:pt>
    <dgm:pt modelId="{AEA4AC48-32CF-48E0-B865-F47C1ED5F980}" type="pres">
      <dgm:prSet presAssocID="{B3AD5745-4B69-4C07-9885-8B0BEC000DAA}" presName="compNode" presStyleCnt="0"/>
      <dgm:spPr/>
    </dgm:pt>
    <dgm:pt modelId="{D8E90F73-C447-4619-B5C4-4F91CAAD5EBF}" type="pres">
      <dgm:prSet presAssocID="{B3AD5745-4B69-4C07-9885-8B0BEC000DAA}" presName="bgRect" presStyleLbl="bgShp" presStyleIdx="1" presStyleCnt="2"/>
      <dgm:spPr/>
    </dgm:pt>
    <dgm:pt modelId="{ABBC6AAD-FCA5-414E-ADB0-478618698B7E}" type="pres">
      <dgm:prSet presAssocID="{B3AD5745-4B69-4C07-9885-8B0BEC000DAA}"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C6E6C935-8569-48F5-AAD3-6D6D32D44511}" type="pres">
      <dgm:prSet presAssocID="{B3AD5745-4B69-4C07-9885-8B0BEC000DAA}" presName="spaceRect" presStyleCnt="0"/>
      <dgm:spPr/>
    </dgm:pt>
    <dgm:pt modelId="{22313AA3-CE5C-4EA4-9BC1-06927AB247FD}" type="pres">
      <dgm:prSet presAssocID="{B3AD5745-4B69-4C07-9885-8B0BEC000DAA}" presName="parTx" presStyleLbl="revTx" presStyleIdx="1" presStyleCnt="2">
        <dgm:presLayoutVars>
          <dgm:chMax val="0"/>
          <dgm:chPref val="0"/>
        </dgm:presLayoutVars>
      </dgm:prSet>
      <dgm:spPr/>
    </dgm:pt>
  </dgm:ptLst>
  <dgm:cxnLst>
    <dgm:cxn modelId="{BF7F8070-80AD-4E49-9362-01A219DB1B09}" type="presOf" srcId="{D9BF7D94-5FE8-4493-B2F2-CDB6C0A91EA3}" destId="{FC398817-178B-4EC3-8B14-C01A3D6B92E1}" srcOrd="0" destOrd="0" presId="urn:microsoft.com/office/officeart/2018/2/layout/IconVerticalSolidList"/>
    <dgm:cxn modelId="{AE3572DA-1A43-4A92-BBB6-B1BD716D7B64}" srcId="{F5908A8F-D7F3-4A4F-A9D6-3D66FCBF11CA}" destId="{B3AD5745-4B69-4C07-9885-8B0BEC000DAA}" srcOrd="1" destOrd="0" parTransId="{32D092FE-D4C5-4A72-83CF-989FCCD5947A}" sibTransId="{24EEDC1A-D8FD-45FC-BC78-65F98EEF68E6}"/>
    <dgm:cxn modelId="{D014A3DF-EB43-4610-934C-8E831C13D958}" type="presOf" srcId="{F5908A8F-D7F3-4A4F-A9D6-3D66FCBF11CA}" destId="{E6BA6A8D-70C2-42B7-BE05-9A7B32F24153}" srcOrd="0" destOrd="0" presId="urn:microsoft.com/office/officeart/2018/2/layout/IconVerticalSolidList"/>
    <dgm:cxn modelId="{8B05D6EA-93E7-450E-A1B3-6B3AA79773AF}" type="presOf" srcId="{B3AD5745-4B69-4C07-9885-8B0BEC000DAA}" destId="{22313AA3-CE5C-4EA4-9BC1-06927AB247FD}" srcOrd="0" destOrd="0" presId="urn:microsoft.com/office/officeart/2018/2/layout/IconVerticalSolidList"/>
    <dgm:cxn modelId="{A7E3BAF4-A1B4-4368-8631-951090687CFC}" srcId="{F5908A8F-D7F3-4A4F-A9D6-3D66FCBF11CA}" destId="{D9BF7D94-5FE8-4493-B2F2-CDB6C0A91EA3}" srcOrd="0" destOrd="0" parTransId="{37F3F52F-F3DB-4EF2-8421-893BA072B446}" sibTransId="{6BBA2EDE-C4D9-44F6-83F2-947A1F04DA88}"/>
    <dgm:cxn modelId="{BEC32E59-D93E-498A-9DFC-8B606ED7B90A}" type="presParOf" srcId="{E6BA6A8D-70C2-42B7-BE05-9A7B32F24153}" destId="{61B0759F-209B-4820-B24E-7C73BCBD6C28}" srcOrd="0" destOrd="0" presId="urn:microsoft.com/office/officeart/2018/2/layout/IconVerticalSolidList"/>
    <dgm:cxn modelId="{F74BFCD0-94F8-428A-BEFF-0BD4707814BA}" type="presParOf" srcId="{61B0759F-209B-4820-B24E-7C73BCBD6C28}" destId="{6E35FD12-8261-4CC9-A5F7-417B401B92FE}" srcOrd="0" destOrd="0" presId="urn:microsoft.com/office/officeart/2018/2/layout/IconVerticalSolidList"/>
    <dgm:cxn modelId="{175C2593-77A9-489B-BEA4-57E62FBE5A57}" type="presParOf" srcId="{61B0759F-209B-4820-B24E-7C73BCBD6C28}" destId="{8506A94E-838B-4280-96E0-D1D1E4F8BF64}" srcOrd="1" destOrd="0" presId="urn:microsoft.com/office/officeart/2018/2/layout/IconVerticalSolidList"/>
    <dgm:cxn modelId="{396F6800-A76F-48A3-9391-8F541B7EC956}" type="presParOf" srcId="{61B0759F-209B-4820-B24E-7C73BCBD6C28}" destId="{986F3CA4-4DD7-4F49-B3ED-ECA1B752D5F7}" srcOrd="2" destOrd="0" presId="urn:microsoft.com/office/officeart/2018/2/layout/IconVerticalSolidList"/>
    <dgm:cxn modelId="{FE8DF5C2-3CD1-416E-A53E-3D08BAF84BF2}" type="presParOf" srcId="{61B0759F-209B-4820-B24E-7C73BCBD6C28}" destId="{FC398817-178B-4EC3-8B14-C01A3D6B92E1}" srcOrd="3" destOrd="0" presId="urn:microsoft.com/office/officeart/2018/2/layout/IconVerticalSolidList"/>
    <dgm:cxn modelId="{ABA754A9-EBCB-412A-82F6-31815DAE237D}" type="presParOf" srcId="{E6BA6A8D-70C2-42B7-BE05-9A7B32F24153}" destId="{DE6CD8B7-6D97-432E-BC8F-ADAE900D1B90}" srcOrd="1" destOrd="0" presId="urn:microsoft.com/office/officeart/2018/2/layout/IconVerticalSolidList"/>
    <dgm:cxn modelId="{CDC280EF-6011-4273-9B9C-4B8EBAB3C7F1}" type="presParOf" srcId="{E6BA6A8D-70C2-42B7-BE05-9A7B32F24153}" destId="{AEA4AC48-32CF-48E0-B865-F47C1ED5F980}" srcOrd="2" destOrd="0" presId="urn:microsoft.com/office/officeart/2018/2/layout/IconVerticalSolidList"/>
    <dgm:cxn modelId="{84DDD568-21F9-41A6-BD50-FC0ED8FFD24C}" type="presParOf" srcId="{AEA4AC48-32CF-48E0-B865-F47C1ED5F980}" destId="{D8E90F73-C447-4619-B5C4-4F91CAAD5EBF}" srcOrd="0" destOrd="0" presId="urn:microsoft.com/office/officeart/2018/2/layout/IconVerticalSolidList"/>
    <dgm:cxn modelId="{109E6978-8CFD-4215-866D-7E333D0C8BEF}" type="presParOf" srcId="{AEA4AC48-32CF-48E0-B865-F47C1ED5F980}" destId="{ABBC6AAD-FCA5-414E-ADB0-478618698B7E}" srcOrd="1" destOrd="0" presId="urn:microsoft.com/office/officeart/2018/2/layout/IconVerticalSolidList"/>
    <dgm:cxn modelId="{24AA1038-0358-4AA0-87C8-81C0E9113A6F}" type="presParOf" srcId="{AEA4AC48-32CF-48E0-B865-F47C1ED5F980}" destId="{C6E6C935-8569-48F5-AAD3-6D6D32D44511}" srcOrd="2" destOrd="0" presId="urn:microsoft.com/office/officeart/2018/2/layout/IconVerticalSolidList"/>
    <dgm:cxn modelId="{DAB02D7E-83DF-4CDB-B9F2-E6DFA241DB2D}" type="presParOf" srcId="{AEA4AC48-32CF-48E0-B865-F47C1ED5F980}" destId="{22313AA3-CE5C-4EA4-9BC1-06927AB247F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ED702BB-3396-408C-9C60-6EF976234BE4}" type="doc">
      <dgm:prSet loTypeId="urn:microsoft.com/office/officeart/2005/8/layout/vList5" loCatId="list" qsTypeId="urn:microsoft.com/office/officeart/2005/8/quickstyle/simple5#1" qsCatId="simple" csTypeId="urn:microsoft.com/office/officeart/2005/8/colors/colorful2#1" csCatId="colorful" phldr="1"/>
      <dgm:spPr/>
      <dgm:t>
        <a:bodyPr/>
        <a:lstStyle/>
        <a:p>
          <a:endParaRPr lang="en-US"/>
        </a:p>
      </dgm:t>
    </dgm:pt>
    <dgm:pt modelId="{42BDC173-F6B4-428C-9571-0D45B85E2C6F}">
      <dgm:prSet/>
      <dgm:spPr/>
      <dgm:t>
        <a:bodyPr/>
        <a:lstStyle/>
        <a:p>
          <a:r>
            <a:rPr lang="en-US" b="1" dirty="0"/>
            <a:t>OPEN</a:t>
          </a:r>
        </a:p>
      </dgm:t>
    </dgm:pt>
    <dgm:pt modelId="{AE7D1745-EBC1-441B-AE05-1748C5BB098C}" type="parTrans" cxnId="{6032FA24-33F2-4B6A-A26E-CCB03F52C2DA}">
      <dgm:prSet/>
      <dgm:spPr/>
      <dgm:t>
        <a:bodyPr/>
        <a:lstStyle/>
        <a:p>
          <a:endParaRPr lang="en-US"/>
        </a:p>
      </dgm:t>
    </dgm:pt>
    <dgm:pt modelId="{F1810D41-D3FA-4F8F-B616-82D62EAF49E8}" type="sibTrans" cxnId="{6032FA24-33F2-4B6A-A26E-CCB03F52C2DA}">
      <dgm:prSet/>
      <dgm:spPr/>
      <dgm:t>
        <a:bodyPr/>
        <a:lstStyle/>
        <a:p>
          <a:endParaRPr lang="en-US"/>
        </a:p>
      </dgm:t>
    </dgm:pt>
    <dgm:pt modelId="{19AE824F-E99A-487A-96CC-1EF8215C3491}">
      <dgm:prSet custT="1"/>
      <dgm:spPr/>
      <dgm:t>
        <a:bodyPr/>
        <a:lstStyle/>
        <a:p>
          <a:r>
            <a:rPr lang="en-US" sz="1600" b="1" dirty="0"/>
            <a:t>Establish Quorum &amp; Open Public Meeting -</a:t>
          </a:r>
        </a:p>
        <a:p>
          <a:r>
            <a:rPr lang="en-US" sz="1600" b="1" dirty="0"/>
            <a:t>Conduct Business for Open Meeting</a:t>
          </a:r>
        </a:p>
      </dgm:t>
    </dgm:pt>
    <dgm:pt modelId="{98C23D95-9013-40D1-B59B-8A338D6B4EA6}" type="parTrans" cxnId="{942EF18D-FFFF-4B50-AA0B-2A3D49747DD7}">
      <dgm:prSet/>
      <dgm:spPr/>
      <dgm:t>
        <a:bodyPr/>
        <a:lstStyle/>
        <a:p>
          <a:endParaRPr lang="en-US"/>
        </a:p>
      </dgm:t>
    </dgm:pt>
    <dgm:pt modelId="{4790EBFD-1690-4AF3-82C5-9C44BD5BADB8}" type="sibTrans" cxnId="{942EF18D-FFFF-4B50-AA0B-2A3D49747DD7}">
      <dgm:prSet/>
      <dgm:spPr/>
      <dgm:t>
        <a:bodyPr/>
        <a:lstStyle/>
        <a:p>
          <a:endParaRPr lang="en-US"/>
        </a:p>
      </dgm:t>
    </dgm:pt>
    <dgm:pt modelId="{EF6BD557-F46C-411A-ABD5-E128B80ACBE5}">
      <dgm:prSet/>
      <dgm:spPr/>
      <dgm:t>
        <a:bodyPr/>
        <a:lstStyle/>
        <a:p>
          <a:r>
            <a:rPr lang="en-US" b="1" dirty="0"/>
            <a:t>MOVE</a:t>
          </a:r>
        </a:p>
      </dgm:t>
    </dgm:pt>
    <dgm:pt modelId="{2AFAD96E-C514-4F66-B96C-D8471E4099D2}" type="parTrans" cxnId="{86335D2E-49F7-4730-B510-48D4CBB97523}">
      <dgm:prSet/>
      <dgm:spPr/>
      <dgm:t>
        <a:bodyPr/>
        <a:lstStyle/>
        <a:p>
          <a:endParaRPr lang="en-US"/>
        </a:p>
      </dgm:t>
    </dgm:pt>
    <dgm:pt modelId="{BF9BCB1D-6E09-4050-AD4F-F8427B728A4E}" type="sibTrans" cxnId="{86335D2E-49F7-4730-B510-48D4CBB97523}">
      <dgm:prSet/>
      <dgm:spPr/>
      <dgm:t>
        <a:bodyPr/>
        <a:lstStyle/>
        <a:p>
          <a:endParaRPr lang="en-US"/>
        </a:p>
      </dgm:t>
    </dgm:pt>
    <dgm:pt modelId="{4B12A00B-AA26-499C-BDBA-C38973CA948D}">
      <dgm:prSet custT="1"/>
      <dgm:spPr/>
      <dgm:t>
        <a:bodyPr/>
        <a:lstStyle/>
        <a:p>
          <a:r>
            <a:rPr lang="en-US" sz="1600" b="1" dirty="0"/>
            <a:t>Move to Enter Exec. Session with a Motion that includes the OMA Citation and the Subject to Justify Closure</a:t>
          </a:r>
        </a:p>
      </dgm:t>
    </dgm:pt>
    <dgm:pt modelId="{958FA240-F367-4936-A8B7-04B85E945484}" type="parTrans" cxnId="{C6A14FDD-9AD6-4654-9129-6B3BBC96734E}">
      <dgm:prSet/>
      <dgm:spPr/>
      <dgm:t>
        <a:bodyPr/>
        <a:lstStyle/>
        <a:p>
          <a:endParaRPr lang="en-US"/>
        </a:p>
      </dgm:t>
    </dgm:pt>
    <dgm:pt modelId="{6188C0FF-8806-4BA8-B3E4-86E7BEDD8AAF}" type="sibTrans" cxnId="{C6A14FDD-9AD6-4654-9129-6B3BBC96734E}">
      <dgm:prSet/>
      <dgm:spPr/>
      <dgm:t>
        <a:bodyPr/>
        <a:lstStyle/>
        <a:p>
          <a:endParaRPr lang="en-US"/>
        </a:p>
      </dgm:t>
    </dgm:pt>
    <dgm:pt modelId="{48A819E1-8D86-46AF-AB0E-BC1B9B038486}">
      <dgm:prSet/>
      <dgm:spPr/>
      <dgm:t>
        <a:bodyPr/>
        <a:lstStyle/>
        <a:p>
          <a:r>
            <a:rPr lang="en-US" b="1" dirty="0"/>
            <a:t>TAKE</a:t>
          </a:r>
        </a:p>
      </dgm:t>
    </dgm:pt>
    <dgm:pt modelId="{CC62E67D-02B8-4958-B38C-3D42B086B5ED}" type="parTrans" cxnId="{C775074C-411B-42CA-BE03-29AEF24C83B7}">
      <dgm:prSet/>
      <dgm:spPr/>
      <dgm:t>
        <a:bodyPr/>
        <a:lstStyle/>
        <a:p>
          <a:endParaRPr lang="en-US"/>
        </a:p>
      </dgm:t>
    </dgm:pt>
    <dgm:pt modelId="{14AE8608-D92F-4CA3-A5F6-CC98B9985825}" type="sibTrans" cxnId="{C775074C-411B-42CA-BE03-29AEF24C83B7}">
      <dgm:prSet/>
      <dgm:spPr/>
      <dgm:t>
        <a:bodyPr/>
        <a:lstStyle/>
        <a:p>
          <a:endParaRPr lang="en-US"/>
        </a:p>
      </dgm:t>
    </dgm:pt>
    <dgm:pt modelId="{F605CC00-D821-4BC1-B8BE-428464033E24}">
      <dgm:prSet custT="1"/>
      <dgm:spPr/>
      <dgm:t>
        <a:bodyPr/>
        <a:lstStyle/>
        <a:p>
          <a:endParaRPr lang="en-US" sz="1600" b="1" dirty="0"/>
        </a:p>
      </dgm:t>
    </dgm:pt>
    <dgm:pt modelId="{CD3EEF7E-167F-4A2E-92B9-C24616DCD116}" type="parTrans" cxnId="{BEEDCE2E-9E85-4DE3-BAC9-F54BD218C47B}">
      <dgm:prSet/>
      <dgm:spPr/>
      <dgm:t>
        <a:bodyPr/>
        <a:lstStyle/>
        <a:p>
          <a:endParaRPr lang="en-US"/>
        </a:p>
      </dgm:t>
    </dgm:pt>
    <dgm:pt modelId="{62E07F66-6BCB-44B0-BD8E-3085E6CC5BE4}" type="sibTrans" cxnId="{BEEDCE2E-9E85-4DE3-BAC9-F54BD218C47B}">
      <dgm:prSet/>
      <dgm:spPr/>
      <dgm:t>
        <a:bodyPr/>
        <a:lstStyle/>
        <a:p>
          <a:endParaRPr lang="en-US"/>
        </a:p>
      </dgm:t>
    </dgm:pt>
    <dgm:pt modelId="{3949060F-A3F3-47A7-889E-EF45CBAF4BF1}">
      <dgm:prSet/>
      <dgm:spPr/>
      <dgm:t>
        <a:bodyPr/>
        <a:lstStyle/>
        <a:p>
          <a:r>
            <a:rPr lang="en-US" sz="1100" dirty="0">
              <a:solidFill>
                <a:schemeClr val="bg2"/>
              </a:solidFill>
              <a:latin typeface="Arial" panose="020B0604020202020204" pitchFamily="34" charset="0"/>
              <a:ea typeface="+mj-ea"/>
              <a:cs typeface="Arial" panose="020B0604020202020204" pitchFamily="34" charset="0"/>
            </a:rPr>
            <a:t>Video of How to Enter Executive Session - </a:t>
          </a:r>
          <a:r>
            <a:rPr lang="en-US" sz="1100" dirty="0">
              <a:solidFill>
                <a:schemeClr val="bg1"/>
              </a:solidFill>
              <a:latin typeface="Arial" panose="020B0604020202020204" pitchFamily="34" charset="0"/>
              <a:ea typeface="+mj-ea"/>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https://youtu.be/VChmtbbDAgE</a:t>
          </a:r>
          <a:r>
            <a:rPr lang="en-US" sz="1100" dirty="0">
              <a:solidFill>
                <a:schemeClr val="bg1"/>
              </a:solidFill>
              <a:latin typeface="Arial" panose="020B0604020202020204" pitchFamily="34" charset="0"/>
              <a:ea typeface="+mj-ea"/>
              <a:cs typeface="Arial" panose="020B0604020202020204" pitchFamily="34" charset="0"/>
            </a:rPr>
            <a:t> </a:t>
          </a:r>
          <a:endParaRPr lang="en-US" sz="1100" b="1" dirty="0"/>
        </a:p>
      </dgm:t>
    </dgm:pt>
    <dgm:pt modelId="{7FC663D0-6030-4622-9018-7B06B6A6BB4B}" type="parTrans" cxnId="{8D992E2D-03A3-4178-8419-F5094DB980B5}">
      <dgm:prSet/>
      <dgm:spPr/>
      <dgm:t>
        <a:bodyPr/>
        <a:lstStyle/>
        <a:p>
          <a:endParaRPr lang="en-US"/>
        </a:p>
      </dgm:t>
    </dgm:pt>
    <dgm:pt modelId="{040C83A2-9904-477F-86A5-4968B02CFBA2}" type="sibTrans" cxnId="{8D992E2D-03A3-4178-8419-F5094DB980B5}">
      <dgm:prSet/>
      <dgm:spPr/>
      <dgm:t>
        <a:bodyPr/>
        <a:lstStyle/>
        <a:p>
          <a:endParaRPr lang="en-US"/>
        </a:p>
      </dgm:t>
    </dgm:pt>
    <dgm:pt modelId="{1DF842D6-40B5-4642-9378-10332BFA3FCE}">
      <dgm:prSet/>
      <dgm:spPr/>
      <dgm:t>
        <a:bodyPr/>
        <a:lstStyle/>
        <a:p>
          <a:endParaRPr lang="en-US" sz="1100" b="1" dirty="0"/>
        </a:p>
      </dgm:t>
    </dgm:pt>
    <dgm:pt modelId="{EF62D064-459C-4A64-A33C-B9D2921FFBAF}" type="parTrans" cxnId="{FF480B76-8068-4F91-854A-BAFB7DE4DCC0}">
      <dgm:prSet/>
      <dgm:spPr/>
      <dgm:t>
        <a:bodyPr/>
        <a:lstStyle/>
        <a:p>
          <a:endParaRPr lang="en-US"/>
        </a:p>
      </dgm:t>
    </dgm:pt>
    <dgm:pt modelId="{FFF62B7B-A72B-45AF-B378-9A81D06CAB68}" type="sibTrans" cxnId="{FF480B76-8068-4F91-854A-BAFB7DE4DCC0}">
      <dgm:prSet/>
      <dgm:spPr/>
      <dgm:t>
        <a:bodyPr/>
        <a:lstStyle/>
        <a:p>
          <a:endParaRPr lang="en-US"/>
        </a:p>
      </dgm:t>
    </dgm:pt>
    <dgm:pt modelId="{1DCD779B-D672-461D-9291-28229448C3FE}">
      <dgm:prSet custT="1"/>
      <dgm:spPr/>
      <dgm:t>
        <a:bodyPr/>
        <a:lstStyle/>
        <a:p>
          <a:r>
            <a:rPr lang="en-US" sz="1600" b="1" u="sng" dirty="0"/>
            <a:t>Record</a:t>
          </a:r>
          <a:r>
            <a:rPr lang="en-US" sz="1600" b="1" dirty="0"/>
            <a:t> Vote (by virtue of new legislative measure, each individual voting still self-identify), and—if Motion Passes—Enter Closed/Executive Session</a:t>
          </a:r>
        </a:p>
      </dgm:t>
    </dgm:pt>
    <dgm:pt modelId="{0998C73E-AC2F-47A1-8F7E-F00B7AADF1AE}" type="parTrans" cxnId="{3A9D16BF-6862-4A94-96C3-F9A885E528A4}">
      <dgm:prSet/>
      <dgm:spPr/>
      <dgm:t>
        <a:bodyPr/>
        <a:lstStyle/>
        <a:p>
          <a:endParaRPr lang="en-US"/>
        </a:p>
      </dgm:t>
    </dgm:pt>
    <dgm:pt modelId="{765FE954-FB6B-468E-88D7-515DBF5B7C8F}" type="sibTrans" cxnId="{3A9D16BF-6862-4A94-96C3-F9A885E528A4}">
      <dgm:prSet/>
      <dgm:spPr/>
      <dgm:t>
        <a:bodyPr/>
        <a:lstStyle/>
        <a:p>
          <a:endParaRPr lang="en-US"/>
        </a:p>
      </dgm:t>
    </dgm:pt>
    <dgm:pt modelId="{1FE6D2C2-FB96-AF4C-AB2E-05D36E42FDCF}" type="pres">
      <dgm:prSet presAssocID="{9ED702BB-3396-408C-9C60-6EF976234BE4}" presName="Name0" presStyleCnt="0">
        <dgm:presLayoutVars>
          <dgm:dir/>
          <dgm:animLvl val="lvl"/>
          <dgm:resizeHandles val="exact"/>
        </dgm:presLayoutVars>
      </dgm:prSet>
      <dgm:spPr/>
    </dgm:pt>
    <dgm:pt modelId="{57DBB165-719A-2E48-B1BD-D02FC47B4EDF}" type="pres">
      <dgm:prSet presAssocID="{42BDC173-F6B4-428C-9571-0D45B85E2C6F}" presName="linNode" presStyleCnt="0"/>
      <dgm:spPr/>
    </dgm:pt>
    <dgm:pt modelId="{1C03B2EA-7A6B-CE48-B417-72B03D4862A5}" type="pres">
      <dgm:prSet presAssocID="{42BDC173-F6B4-428C-9571-0D45B85E2C6F}" presName="parentText" presStyleLbl="node1" presStyleIdx="0" presStyleCnt="3">
        <dgm:presLayoutVars>
          <dgm:chMax val="1"/>
          <dgm:bulletEnabled val="1"/>
        </dgm:presLayoutVars>
      </dgm:prSet>
      <dgm:spPr/>
    </dgm:pt>
    <dgm:pt modelId="{A83A046F-D7AF-F445-A650-4FE87D6E811A}" type="pres">
      <dgm:prSet presAssocID="{42BDC173-F6B4-428C-9571-0D45B85E2C6F}" presName="descendantText" presStyleLbl="alignAccFollowNode1" presStyleIdx="0" presStyleCnt="3">
        <dgm:presLayoutVars>
          <dgm:bulletEnabled val="1"/>
        </dgm:presLayoutVars>
      </dgm:prSet>
      <dgm:spPr/>
    </dgm:pt>
    <dgm:pt modelId="{66882602-70F1-3747-BEEB-8EF9CF4C3C48}" type="pres">
      <dgm:prSet presAssocID="{F1810D41-D3FA-4F8F-B616-82D62EAF49E8}" presName="sp" presStyleCnt="0"/>
      <dgm:spPr/>
    </dgm:pt>
    <dgm:pt modelId="{EFD19D24-1DE0-9643-BB6D-E5FC2AB57B14}" type="pres">
      <dgm:prSet presAssocID="{EF6BD557-F46C-411A-ABD5-E128B80ACBE5}" presName="linNode" presStyleCnt="0"/>
      <dgm:spPr/>
    </dgm:pt>
    <dgm:pt modelId="{2030BB19-15F0-6847-88BD-5DD553354425}" type="pres">
      <dgm:prSet presAssocID="{EF6BD557-F46C-411A-ABD5-E128B80ACBE5}" presName="parentText" presStyleLbl="node1" presStyleIdx="1" presStyleCnt="3">
        <dgm:presLayoutVars>
          <dgm:chMax val="1"/>
          <dgm:bulletEnabled val="1"/>
        </dgm:presLayoutVars>
      </dgm:prSet>
      <dgm:spPr/>
    </dgm:pt>
    <dgm:pt modelId="{63FE2E3C-B71C-E74D-A97F-3B55723095A0}" type="pres">
      <dgm:prSet presAssocID="{EF6BD557-F46C-411A-ABD5-E128B80ACBE5}" presName="descendantText" presStyleLbl="alignAccFollowNode1" presStyleIdx="1" presStyleCnt="3" custLinFactNeighborX="0" custLinFactNeighborY="1135">
        <dgm:presLayoutVars>
          <dgm:bulletEnabled val="1"/>
        </dgm:presLayoutVars>
      </dgm:prSet>
      <dgm:spPr/>
    </dgm:pt>
    <dgm:pt modelId="{A0B37895-9183-6943-B55E-09086FEC5E79}" type="pres">
      <dgm:prSet presAssocID="{BF9BCB1D-6E09-4050-AD4F-F8427B728A4E}" presName="sp" presStyleCnt="0"/>
      <dgm:spPr/>
    </dgm:pt>
    <dgm:pt modelId="{E9E290AC-9C15-0841-B09A-304FEAF693D5}" type="pres">
      <dgm:prSet presAssocID="{48A819E1-8D86-46AF-AB0E-BC1B9B038486}" presName="linNode" presStyleCnt="0"/>
      <dgm:spPr/>
    </dgm:pt>
    <dgm:pt modelId="{198AC176-6EAD-CB42-9FF7-B7D9C9ED3B98}" type="pres">
      <dgm:prSet presAssocID="{48A819E1-8D86-46AF-AB0E-BC1B9B038486}" presName="parentText" presStyleLbl="node1" presStyleIdx="2" presStyleCnt="3">
        <dgm:presLayoutVars>
          <dgm:chMax val="1"/>
          <dgm:bulletEnabled val="1"/>
        </dgm:presLayoutVars>
      </dgm:prSet>
      <dgm:spPr/>
    </dgm:pt>
    <dgm:pt modelId="{DC321CBF-3F0D-D544-9771-383A144413A7}" type="pres">
      <dgm:prSet presAssocID="{48A819E1-8D86-46AF-AB0E-BC1B9B038486}" presName="descendantText" presStyleLbl="alignAccFollowNode1" presStyleIdx="2" presStyleCnt="3" custLinFactNeighborX="0" custLinFactNeighborY="2236">
        <dgm:presLayoutVars>
          <dgm:bulletEnabled val="1"/>
        </dgm:presLayoutVars>
      </dgm:prSet>
      <dgm:spPr/>
    </dgm:pt>
  </dgm:ptLst>
  <dgm:cxnLst>
    <dgm:cxn modelId="{67EB1510-93A9-9743-9C6E-DBE9BEB22A42}" type="presOf" srcId="{19AE824F-E99A-487A-96CC-1EF8215C3491}" destId="{A83A046F-D7AF-F445-A650-4FE87D6E811A}" srcOrd="0" destOrd="0" presId="urn:microsoft.com/office/officeart/2005/8/layout/vList5"/>
    <dgm:cxn modelId="{6032FA24-33F2-4B6A-A26E-CCB03F52C2DA}" srcId="{9ED702BB-3396-408C-9C60-6EF976234BE4}" destId="{42BDC173-F6B4-428C-9571-0D45B85E2C6F}" srcOrd="0" destOrd="0" parTransId="{AE7D1745-EBC1-441B-AE05-1748C5BB098C}" sibTransId="{F1810D41-D3FA-4F8F-B616-82D62EAF49E8}"/>
    <dgm:cxn modelId="{8D992E2D-03A3-4178-8419-F5094DB980B5}" srcId="{48A819E1-8D86-46AF-AB0E-BC1B9B038486}" destId="{3949060F-A3F3-47A7-889E-EF45CBAF4BF1}" srcOrd="3" destOrd="0" parTransId="{7FC663D0-6030-4622-9018-7B06B6A6BB4B}" sibTransId="{040C83A2-9904-477F-86A5-4968B02CFBA2}"/>
    <dgm:cxn modelId="{86335D2E-49F7-4730-B510-48D4CBB97523}" srcId="{9ED702BB-3396-408C-9C60-6EF976234BE4}" destId="{EF6BD557-F46C-411A-ABD5-E128B80ACBE5}" srcOrd="1" destOrd="0" parTransId="{2AFAD96E-C514-4F66-B96C-D8471E4099D2}" sibTransId="{BF9BCB1D-6E09-4050-AD4F-F8427B728A4E}"/>
    <dgm:cxn modelId="{BEEDCE2E-9E85-4DE3-BAC9-F54BD218C47B}" srcId="{48A819E1-8D86-46AF-AB0E-BC1B9B038486}" destId="{F605CC00-D821-4BC1-B8BE-428464033E24}" srcOrd="0" destOrd="0" parTransId="{CD3EEF7E-167F-4A2E-92B9-C24616DCD116}" sibTransId="{62E07F66-6BCB-44B0-BD8E-3085E6CC5BE4}"/>
    <dgm:cxn modelId="{C775074C-411B-42CA-BE03-29AEF24C83B7}" srcId="{9ED702BB-3396-408C-9C60-6EF976234BE4}" destId="{48A819E1-8D86-46AF-AB0E-BC1B9B038486}" srcOrd="2" destOrd="0" parTransId="{CC62E67D-02B8-4958-B38C-3D42B086B5ED}" sibTransId="{14AE8608-D92F-4CA3-A5F6-CC98B9985825}"/>
    <dgm:cxn modelId="{FF480B76-8068-4F91-854A-BAFB7DE4DCC0}" srcId="{48A819E1-8D86-46AF-AB0E-BC1B9B038486}" destId="{1DF842D6-40B5-4642-9378-10332BFA3FCE}" srcOrd="2" destOrd="0" parTransId="{EF62D064-459C-4A64-A33C-B9D2921FFBAF}" sibTransId="{FFF62B7B-A72B-45AF-B378-9A81D06CAB68}"/>
    <dgm:cxn modelId="{250F557D-7541-4844-9F9E-AD99DF4FF3A5}" type="presOf" srcId="{42BDC173-F6B4-428C-9571-0D45B85E2C6F}" destId="{1C03B2EA-7A6B-CE48-B417-72B03D4862A5}" srcOrd="0" destOrd="0" presId="urn:microsoft.com/office/officeart/2005/8/layout/vList5"/>
    <dgm:cxn modelId="{533EA286-8DF8-7B4B-A983-954C187C2AFB}" type="presOf" srcId="{9ED702BB-3396-408C-9C60-6EF976234BE4}" destId="{1FE6D2C2-FB96-AF4C-AB2E-05D36E42FDCF}" srcOrd="0" destOrd="0" presId="urn:microsoft.com/office/officeart/2005/8/layout/vList5"/>
    <dgm:cxn modelId="{E9B8AA8C-15E2-694D-B6A8-B1F8E3AD8B02}" type="presOf" srcId="{EF6BD557-F46C-411A-ABD5-E128B80ACBE5}" destId="{2030BB19-15F0-6847-88BD-5DD553354425}" srcOrd="0" destOrd="0" presId="urn:microsoft.com/office/officeart/2005/8/layout/vList5"/>
    <dgm:cxn modelId="{4662DF8C-D92A-1B45-9B93-E0244DF5C498}" type="presOf" srcId="{4B12A00B-AA26-499C-BDBA-C38973CA948D}" destId="{63FE2E3C-B71C-E74D-A97F-3B55723095A0}" srcOrd="0" destOrd="0" presId="urn:microsoft.com/office/officeart/2005/8/layout/vList5"/>
    <dgm:cxn modelId="{942EF18D-FFFF-4B50-AA0B-2A3D49747DD7}" srcId="{42BDC173-F6B4-428C-9571-0D45B85E2C6F}" destId="{19AE824F-E99A-487A-96CC-1EF8215C3491}" srcOrd="0" destOrd="0" parTransId="{98C23D95-9013-40D1-B59B-8A338D6B4EA6}" sibTransId="{4790EBFD-1690-4AF3-82C5-9C44BD5BADB8}"/>
    <dgm:cxn modelId="{457D7C92-8938-4DDB-9376-7BF533D9F19C}" type="presOf" srcId="{3949060F-A3F3-47A7-889E-EF45CBAF4BF1}" destId="{DC321CBF-3F0D-D544-9771-383A144413A7}" srcOrd="0" destOrd="3" presId="urn:microsoft.com/office/officeart/2005/8/layout/vList5"/>
    <dgm:cxn modelId="{ADE76999-6B6D-5845-B6ED-2FC646F060D8}" type="presOf" srcId="{F605CC00-D821-4BC1-B8BE-428464033E24}" destId="{DC321CBF-3F0D-D544-9771-383A144413A7}" srcOrd="0" destOrd="0" presId="urn:microsoft.com/office/officeart/2005/8/layout/vList5"/>
    <dgm:cxn modelId="{FCE1C199-2A38-4C60-BD09-4C491D391E65}" type="presOf" srcId="{1DCD779B-D672-461D-9291-28229448C3FE}" destId="{DC321CBF-3F0D-D544-9771-383A144413A7}" srcOrd="0" destOrd="1" presId="urn:microsoft.com/office/officeart/2005/8/layout/vList5"/>
    <dgm:cxn modelId="{33AEC7B8-4AD3-4EA0-B5A6-ABA05744251E}" type="presOf" srcId="{1DF842D6-40B5-4642-9378-10332BFA3FCE}" destId="{DC321CBF-3F0D-D544-9771-383A144413A7}" srcOrd="0" destOrd="2" presId="urn:microsoft.com/office/officeart/2005/8/layout/vList5"/>
    <dgm:cxn modelId="{3A9D16BF-6862-4A94-96C3-F9A885E528A4}" srcId="{48A819E1-8D86-46AF-AB0E-BC1B9B038486}" destId="{1DCD779B-D672-461D-9291-28229448C3FE}" srcOrd="1" destOrd="0" parTransId="{0998C73E-AC2F-47A1-8F7E-F00B7AADF1AE}" sibTransId="{765FE954-FB6B-468E-88D7-515DBF5B7C8F}"/>
    <dgm:cxn modelId="{1E437FC6-440E-0747-A1DA-DE82693018FA}" type="presOf" srcId="{48A819E1-8D86-46AF-AB0E-BC1B9B038486}" destId="{198AC176-6EAD-CB42-9FF7-B7D9C9ED3B98}" srcOrd="0" destOrd="0" presId="urn:microsoft.com/office/officeart/2005/8/layout/vList5"/>
    <dgm:cxn modelId="{C6A14FDD-9AD6-4654-9129-6B3BBC96734E}" srcId="{EF6BD557-F46C-411A-ABD5-E128B80ACBE5}" destId="{4B12A00B-AA26-499C-BDBA-C38973CA948D}" srcOrd="0" destOrd="0" parTransId="{958FA240-F367-4936-A8B7-04B85E945484}" sibTransId="{6188C0FF-8806-4BA8-B3E4-86E7BEDD8AAF}"/>
    <dgm:cxn modelId="{26AD237A-9150-2440-95D1-FF1C5EF75FDF}" type="presParOf" srcId="{1FE6D2C2-FB96-AF4C-AB2E-05D36E42FDCF}" destId="{57DBB165-719A-2E48-B1BD-D02FC47B4EDF}" srcOrd="0" destOrd="0" presId="urn:microsoft.com/office/officeart/2005/8/layout/vList5"/>
    <dgm:cxn modelId="{1B1E6ACE-365A-8347-9EC9-A9D32E033F8E}" type="presParOf" srcId="{57DBB165-719A-2E48-B1BD-D02FC47B4EDF}" destId="{1C03B2EA-7A6B-CE48-B417-72B03D4862A5}" srcOrd="0" destOrd="0" presId="urn:microsoft.com/office/officeart/2005/8/layout/vList5"/>
    <dgm:cxn modelId="{93BDEE1D-0D58-7248-ACD7-76F60EB6A9F5}" type="presParOf" srcId="{57DBB165-719A-2E48-B1BD-D02FC47B4EDF}" destId="{A83A046F-D7AF-F445-A650-4FE87D6E811A}" srcOrd="1" destOrd="0" presId="urn:microsoft.com/office/officeart/2005/8/layout/vList5"/>
    <dgm:cxn modelId="{599EDAC8-7E39-434B-850A-BFF0B541F417}" type="presParOf" srcId="{1FE6D2C2-FB96-AF4C-AB2E-05D36E42FDCF}" destId="{66882602-70F1-3747-BEEB-8EF9CF4C3C48}" srcOrd="1" destOrd="0" presId="urn:microsoft.com/office/officeart/2005/8/layout/vList5"/>
    <dgm:cxn modelId="{711D62EA-AB2A-E94C-B58E-34C5D26FC2E3}" type="presParOf" srcId="{1FE6D2C2-FB96-AF4C-AB2E-05D36E42FDCF}" destId="{EFD19D24-1DE0-9643-BB6D-E5FC2AB57B14}" srcOrd="2" destOrd="0" presId="urn:microsoft.com/office/officeart/2005/8/layout/vList5"/>
    <dgm:cxn modelId="{C7D46F2C-D347-3A4E-B957-325D4BBE00F3}" type="presParOf" srcId="{EFD19D24-1DE0-9643-BB6D-E5FC2AB57B14}" destId="{2030BB19-15F0-6847-88BD-5DD553354425}" srcOrd="0" destOrd="0" presId="urn:microsoft.com/office/officeart/2005/8/layout/vList5"/>
    <dgm:cxn modelId="{0931316E-56EF-D347-B201-760A230F7AC8}" type="presParOf" srcId="{EFD19D24-1DE0-9643-BB6D-E5FC2AB57B14}" destId="{63FE2E3C-B71C-E74D-A97F-3B55723095A0}" srcOrd="1" destOrd="0" presId="urn:microsoft.com/office/officeart/2005/8/layout/vList5"/>
    <dgm:cxn modelId="{E9606D5E-9650-EB44-A260-424C34464D01}" type="presParOf" srcId="{1FE6D2C2-FB96-AF4C-AB2E-05D36E42FDCF}" destId="{A0B37895-9183-6943-B55E-09086FEC5E79}" srcOrd="3" destOrd="0" presId="urn:microsoft.com/office/officeart/2005/8/layout/vList5"/>
    <dgm:cxn modelId="{18EC20C9-4063-DF46-B693-0A77CDE02372}" type="presParOf" srcId="{1FE6D2C2-FB96-AF4C-AB2E-05D36E42FDCF}" destId="{E9E290AC-9C15-0841-B09A-304FEAF693D5}" srcOrd="4" destOrd="0" presId="urn:microsoft.com/office/officeart/2005/8/layout/vList5"/>
    <dgm:cxn modelId="{76325CFB-1C26-0541-B8B3-868E2953A488}" type="presParOf" srcId="{E9E290AC-9C15-0841-B09A-304FEAF693D5}" destId="{198AC176-6EAD-CB42-9FF7-B7D9C9ED3B98}" srcOrd="0" destOrd="0" presId="urn:microsoft.com/office/officeart/2005/8/layout/vList5"/>
    <dgm:cxn modelId="{5B87FDD1-F952-4141-B419-9101CE504E58}" type="presParOf" srcId="{E9E290AC-9C15-0841-B09A-304FEAF693D5}" destId="{DC321CBF-3F0D-D544-9771-383A144413A7}"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ED702BB-3396-408C-9C60-6EF976234BE4}" type="doc">
      <dgm:prSet loTypeId="urn:microsoft.com/office/officeart/2018/2/layout/IconLabelDescriptionList" loCatId="icon" qsTypeId="urn:microsoft.com/office/officeart/2005/8/quickstyle/simple4#1" qsCatId="simple" csTypeId="urn:microsoft.com/office/officeart/2005/8/colors/colorful2#5" csCatId="colorful" phldr="1"/>
      <dgm:spPr/>
      <dgm:t>
        <a:bodyPr/>
        <a:lstStyle/>
        <a:p>
          <a:endParaRPr lang="en-US"/>
        </a:p>
      </dgm:t>
    </dgm:pt>
    <dgm:pt modelId="{EF6BD557-F46C-411A-ABD5-E128B80ACBE5}">
      <dgm:prSet/>
      <dgm:spPr/>
      <dgm:t>
        <a:bodyPr/>
        <a:lstStyle/>
        <a:p>
          <a:pPr>
            <a:lnSpc>
              <a:spcPct val="100000"/>
            </a:lnSpc>
            <a:defRPr b="1"/>
          </a:pPr>
          <a:r>
            <a:rPr lang="en-US" b="1" dirty="0">
              <a:latin typeface="Arial" panose="020B0604020202020204" pitchFamily="34" charset="0"/>
              <a:cs typeface="Arial" panose="020B0604020202020204" pitchFamily="34" charset="0"/>
            </a:rPr>
            <a:t>RECORD</a:t>
          </a:r>
        </a:p>
      </dgm:t>
    </dgm:pt>
    <dgm:pt modelId="{2AFAD96E-C514-4F66-B96C-D8471E4099D2}" type="parTrans" cxnId="{86335D2E-49F7-4730-B510-48D4CBB97523}">
      <dgm:prSet/>
      <dgm:spPr/>
      <dgm:t>
        <a:bodyPr/>
        <a:lstStyle/>
        <a:p>
          <a:endParaRPr lang="en-US"/>
        </a:p>
      </dgm:t>
    </dgm:pt>
    <dgm:pt modelId="{BF9BCB1D-6E09-4050-AD4F-F8427B728A4E}" type="sibTrans" cxnId="{86335D2E-49F7-4730-B510-48D4CBB97523}">
      <dgm:prSet/>
      <dgm:spPr/>
      <dgm:t>
        <a:bodyPr/>
        <a:lstStyle/>
        <a:p>
          <a:endParaRPr lang="en-US"/>
        </a:p>
      </dgm:t>
    </dgm:pt>
    <dgm:pt modelId="{4B12A00B-AA26-499C-BDBA-C38973CA948D}">
      <dgm:prSet/>
      <dgm:spPr/>
      <dgm:t>
        <a:bodyPr/>
        <a:lstStyle/>
        <a:p>
          <a:pPr>
            <a:lnSpc>
              <a:spcPct val="100000"/>
            </a:lnSpc>
          </a:pPr>
          <a:r>
            <a:rPr lang="en-US" b="1" dirty="0">
              <a:latin typeface="Arial" panose="020B0604020202020204" pitchFamily="34" charset="0"/>
              <a:cs typeface="Arial" panose="020B0604020202020204" pitchFamily="34" charset="0"/>
            </a:rPr>
            <a:t>Record the Executive Session (separately from Open session)</a:t>
          </a:r>
        </a:p>
      </dgm:t>
    </dgm:pt>
    <dgm:pt modelId="{958FA240-F367-4936-A8B7-04B85E945484}" type="parTrans" cxnId="{C6A14FDD-9AD6-4654-9129-6B3BBC96734E}">
      <dgm:prSet/>
      <dgm:spPr/>
      <dgm:t>
        <a:bodyPr/>
        <a:lstStyle/>
        <a:p>
          <a:endParaRPr lang="en-US"/>
        </a:p>
      </dgm:t>
    </dgm:pt>
    <dgm:pt modelId="{6188C0FF-8806-4BA8-B3E4-86E7BEDD8AAF}" type="sibTrans" cxnId="{C6A14FDD-9AD6-4654-9129-6B3BBC96734E}">
      <dgm:prSet/>
      <dgm:spPr/>
      <dgm:t>
        <a:bodyPr/>
        <a:lstStyle/>
        <a:p>
          <a:endParaRPr lang="en-US"/>
        </a:p>
      </dgm:t>
    </dgm:pt>
    <dgm:pt modelId="{48A819E1-8D86-46AF-AB0E-BC1B9B038486}">
      <dgm:prSet/>
      <dgm:spPr/>
      <dgm:t>
        <a:bodyPr/>
        <a:lstStyle/>
        <a:p>
          <a:pPr>
            <a:lnSpc>
              <a:spcPct val="100000"/>
            </a:lnSpc>
            <a:defRPr b="1"/>
          </a:pPr>
          <a:r>
            <a:rPr lang="en-US" b="1">
              <a:latin typeface="Arial" panose="020B0604020202020204" pitchFamily="34" charset="0"/>
              <a:cs typeface="Arial" panose="020B0604020202020204" pitchFamily="34" charset="0"/>
            </a:rPr>
            <a:t>RE-OPEN</a:t>
          </a:r>
        </a:p>
      </dgm:t>
    </dgm:pt>
    <dgm:pt modelId="{CC62E67D-02B8-4958-B38C-3D42B086B5ED}" type="parTrans" cxnId="{C775074C-411B-42CA-BE03-29AEF24C83B7}">
      <dgm:prSet/>
      <dgm:spPr/>
      <dgm:t>
        <a:bodyPr/>
        <a:lstStyle/>
        <a:p>
          <a:endParaRPr lang="en-US"/>
        </a:p>
      </dgm:t>
    </dgm:pt>
    <dgm:pt modelId="{14AE8608-D92F-4CA3-A5F6-CC98B9985825}" type="sibTrans" cxnId="{C775074C-411B-42CA-BE03-29AEF24C83B7}">
      <dgm:prSet/>
      <dgm:spPr/>
      <dgm:t>
        <a:bodyPr/>
        <a:lstStyle/>
        <a:p>
          <a:endParaRPr lang="en-US"/>
        </a:p>
      </dgm:t>
    </dgm:pt>
    <dgm:pt modelId="{F605CC00-D821-4BC1-B8BE-428464033E24}">
      <dgm:prSet/>
      <dgm:spPr/>
      <dgm:t>
        <a:bodyPr/>
        <a:lstStyle/>
        <a:p>
          <a:pPr>
            <a:lnSpc>
              <a:spcPct val="100000"/>
            </a:lnSpc>
          </a:pPr>
          <a:r>
            <a:rPr lang="en-US" b="1">
              <a:latin typeface="Arial" panose="020B0604020202020204" pitchFamily="34" charset="0"/>
              <a:cs typeface="Arial" panose="020B0604020202020204" pitchFamily="34" charset="0"/>
            </a:rPr>
            <a:t>Re-Open Public Session and, Where Appropriate, Report Publicly any Official Action taken in Closure, and Adjourn</a:t>
          </a:r>
        </a:p>
      </dgm:t>
    </dgm:pt>
    <dgm:pt modelId="{CD3EEF7E-167F-4A2E-92B9-C24616DCD116}" type="parTrans" cxnId="{BEEDCE2E-9E85-4DE3-BAC9-F54BD218C47B}">
      <dgm:prSet/>
      <dgm:spPr/>
      <dgm:t>
        <a:bodyPr/>
        <a:lstStyle/>
        <a:p>
          <a:endParaRPr lang="en-US"/>
        </a:p>
      </dgm:t>
    </dgm:pt>
    <dgm:pt modelId="{62E07F66-6BCB-44B0-BD8E-3085E6CC5BE4}" type="sibTrans" cxnId="{BEEDCE2E-9E85-4DE3-BAC9-F54BD218C47B}">
      <dgm:prSet/>
      <dgm:spPr/>
      <dgm:t>
        <a:bodyPr/>
        <a:lstStyle/>
        <a:p>
          <a:endParaRPr lang="en-US"/>
        </a:p>
      </dgm:t>
    </dgm:pt>
    <dgm:pt modelId="{28ED1369-191A-4B8C-955F-98AAFF6713FD}" type="pres">
      <dgm:prSet presAssocID="{9ED702BB-3396-408C-9C60-6EF976234BE4}" presName="root" presStyleCnt="0">
        <dgm:presLayoutVars>
          <dgm:dir/>
          <dgm:resizeHandles val="exact"/>
        </dgm:presLayoutVars>
      </dgm:prSet>
      <dgm:spPr/>
    </dgm:pt>
    <dgm:pt modelId="{430CE809-C8D1-4220-AB0C-3FD7E03D8268}" type="pres">
      <dgm:prSet presAssocID="{EF6BD557-F46C-411A-ABD5-E128B80ACBE5}" presName="compNode" presStyleCnt="0"/>
      <dgm:spPr/>
    </dgm:pt>
    <dgm:pt modelId="{F8009CD8-ADD0-4EC0-9E75-47FB024F4C21}" type="pres">
      <dgm:prSet presAssocID="{EF6BD557-F46C-411A-ABD5-E128B80ACBE5}"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Radio microphone"/>
        </a:ext>
      </dgm:extLst>
    </dgm:pt>
    <dgm:pt modelId="{D33D2165-C368-444F-BDE0-7654AEB1D9EE}" type="pres">
      <dgm:prSet presAssocID="{EF6BD557-F46C-411A-ABD5-E128B80ACBE5}" presName="iconSpace" presStyleCnt="0"/>
      <dgm:spPr/>
    </dgm:pt>
    <dgm:pt modelId="{3259ED87-DAC3-4BEC-A022-E9A36286D62D}" type="pres">
      <dgm:prSet presAssocID="{EF6BD557-F46C-411A-ABD5-E128B80ACBE5}" presName="parTx" presStyleLbl="revTx" presStyleIdx="0" presStyleCnt="4">
        <dgm:presLayoutVars>
          <dgm:chMax val="0"/>
          <dgm:chPref val="0"/>
        </dgm:presLayoutVars>
      </dgm:prSet>
      <dgm:spPr/>
    </dgm:pt>
    <dgm:pt modelId="{6761299D-83FF-42DB-834D-705437F2FE4B}" type="pres">
      <dgm:prSet presAssocID="{EF6BD557-F46C-411A-ABD5-E128B80ACBE5}" presName="txSpace" presStyleCnt="0"/>
      <dgm:spPr/>
    </dgm:pt>
    <dgm:pt modelId="{6C25957C-32E6-478F-A415-9A62B632E41A}" type="pres">
      <dgm:prSet presAssocID="{EF6BD557-F46C-411A-ABD5-E128B80ACBE5}" presName="desTx" presStyleLbl="revTx" presStyleIdx="1" presStyleCnt="4">
        <dgm:presLayoutVars/>
      </dgm:prSet>
      <dgm:spPr/>
    </dgm:pt>
    <dgm:pt modelId="{21C22BE8-4F17-4675-96D3-D0E3E0F23AB2}" type="pres">
      <dgm:prSet presAssocID="{BF9BCB1D-6E09-4050-AD4F-F8427B728A4E}" presName="sibTrans" presStyleCnt="0"/>
      <dgm:spPr/>
    </dgm:pt>
    <dgm:pt modelId="{29660AAC-DF4C-4AE5-9677-BFF3ED4DE991}" type="pres">
      <dgm:prSet presAssocID="{48A819E1-8D86-46AF-AB0E-BC1B9B038486}" presName="compNode" presStyleCnt="0"/>
      <dgm:spPr/>
    </dgm:pt>
    <dgm:pt modelId="{7221F813-68C6-4808-BD58-8C7E55BE5979}" type="pres">
      <dgm:prSet presAssocID="{48A819E1-8D86-46AF-AB0E-BC1B9B038486}"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avel"/>
        </a:ext>
      </dgm:extLst>
    </dgm:pt>
    <dgm:pt modelId="{4BDF09E8-4F27-498A-A0C4-A0646AAB967B}" type="pres">
      <dgm:prSet presAssocID="{48A819E1-8D86-46AF-AB0E-BC1B9B038486}" presName="iconSpace" presStyleCnt="0"/>
      <dgm:spPr/>
    </dgm:pt>
    <dgm:pt modelId="{9F42989D-71AB-456F-8A93-4BB7A2379601}" type="pres">
      <dgm:prSet presAssocID="{48A819E1-8D86-46AF-AB0E-BC1B9B038486}" presName="parTx" presStyleLbl="revTx" presStyleIdx="2" presStyleCnt="4">
        <dgm:presLayoutVars>
          <dgm:chMax val="0"/>
          <dgm:chPref val="0"/>
        </dgm:presLayoutVars>
      </dgm:prSet>
      <dgm:spPr/>
    </dgm:pt>
    <dgm:pt modelId="{69BB6F5E-5D53-4CC8-B47C-2A087588D08F}" type="pres">
      <dgm:prSet presAssocID="{48A819E1-8D86-46AF-AB0E-BC1B9B038486}" presName="txSpace" presStyleCnt="0"/>
      <dgm:spPr/>
    </dgm:pt>
    <dgm:pt modelId="{81023ABA-EA1A-49B5-AB6A-7705D1C216B1}" type="pres">
      <dgm:prSet presAssocID="{48A819E1-8D86-46AF-AB0E-BC1B9B038486}" presName="desTx" presStyleLbl="revTx" presStyleIdx="3" presStyleCnt="4">
        <dgm:presLayoutVars/>
      </dgm:prSet>
      <dgm:spPr/>
    </dgm:pt>
  </dgm:ptLst>
  <dgm:cxnLst>
    <dgm:cxn modelId="{C902F403-4196-49B2-A618-F0845B8ED1F7}" type="presOf" srcId="{F605CC00-D821-4BC1-B8BE-428464033E24}" destId="{81023ABA-EA1A-49B5-AB6A-7705D1C216B1}" srcOrd="0" destOrd="0" presId="urn:microsoft.com/office/officeart/2018/2/layout/IconLabelDescriptionList"/>
    <dgm:cxn modelId="{CE48A028-43FE-4603-9D31-1CFC54A2366E}" type="presOf" srcId="{4B12A00B-AA26-499C-BDBA-C38973CA948D}" destId="{6C25957C-32E6-478F-A415-9A62B632E41A}" srcOrd="0" destOrd="0" presId="urn:microsoft.com/office/officeart/2018/2/layout/IconLabelDescriptionList"/>
    <dgm:cxn modelId="{86335D2E-49F7-4730-B510-48D4CBB97523}" srcId="{9ED702BB-3396-408C-9C60-6EF976234BE4}" destId="{EF6BD557-F46C-411A-ABD5-E128B80ACBE5}" srcOrd="0" destOrd="0" parTransId="{2AFAD96E-C514-4F66-B96C-D8471E4099D2}" sibTransId="{BF9BCB1D-6E09-4050-AD4F-F8427B728A4E}"/>
    <dgm:cxn modelId="{BEEDCE2E-9E85-4DE3-BAC9-F54BD218C47B}" srcId="{48A819E1-8D86-46AF-AB0E-BC1B9B038486}" destId="{F605CC00-D821-4BC1-B8BE-428464033E24}" srcOrd="0" destOrd="0" parTransId="{CD3EEF7E-167F-4A2E-92B9-C24616DCD116}" sibTransId="{62E07F66-6BCB-44B0-BD8E-3085E6CC5BE4}"/>
    <dgm:cxn modelId="{C775074C-411B-42CA-BE03-29AEF24C83B7}" srcId="{9ED702BB-3396-408C-9C60-6EF976234BE4}" destId="{48A819E1-8D86-46AF-AB0E-BC1B9B038486}" srcOrd="1" destOrd="0" parTransId="{CC62E67D-02B8-4958-B38C-3D42B086B5ED}" sibTransId="{14AE8608-D92F-4CA3-A5F6-CC98B9985825}"/>
    <dgm:cxn modelId="{B57D70B6-B840-4756-923D-C470086C804D}" type="presOf" srcId="{9ED702BB-3396-408C-9C60-6EF976234BE4}" destId="{28ED1369-191A-4B8C-955F-98AAFF6713FD}" srcOrd="0" destOrd="0" presId="urn:microsoft.com/office/officeart/2018/2/layout/IconLabelDescriptionList"/>
    <dgm:cxn modelId="{C6A14FDD-9AD6-4654-9129-6B3BBC96734E}" srcId="{EF6BD557-F46C-411A-ABD5-E128B80ACBE5}" destId="{4B12A00B-AA26-499C-BDBA-C38973CA948D}" srcOrd="0" destOrd="0" parTransId="{958FA240-F367-4936-A8B7-04B85E945484}" sibTransId="{6188C0FF-8806-4BA8-B3E4-86E7BEDD8AAF}"/>
    <dgm:cxn modelId="{C48F60ED-74C7-43B1-A0EF-29301E308FD5}" type="presOf" srcId="{EF6BD557-F46C-411A-ABD5-E128B80ACBE5}" destId="{3259ED87-DAC3-4BEC-A022-E9A36286D62D}" srcOrd="0" destOrd="0" presId="urn:microsoft.com/office/officeart/2018/2/layout/IconLabelDescriptionList"/>
    <dgm:cxn modelId="{EDE73CF4-89FD-4E7F-B6F9-E34ACD8CA9C7}" type="presOf" srcId="{48A819E1-8D86-46AF-AB0E-BC1B9B038486}" destId="{9F42989D-71AB-456F-8A93-4BB7A2379601}" srcOrd="0" destOrd="0" presId="urn:microsoft.com/office/officeart/2018/2/layout/IconLabelDescriptionList"/>
    <dgm:cxn modelId="{BB71D011-C612-44EE-A980-3FB186667950}" type="presParOf" srcId="{28ED1369-191A-4B8C-955F-98AAFF6713FD}" destId="{430CE809-C8D1-4220-AB0C-3FD7E03D8268}" srcOrd="0" destOrd="0" presId="urn:microsoft.com/office/officeart/2018/2/layout/IconLabelDescriptionList"/>
    <dgm:cxn modelId="{C479745F-33D7-4AE5-B3A0-CD56874AD3AF}" type="presParOf" srcId="{430CE809-C8D1-4220-AB0C-3FD7E03D8268}" destId="{F8009CD8-ADD0-4EC0-9E75-47FB024F4C21}" srcOrd="0" destOrd="0" presId="urn:microsoft.com/office/officeart/2018/2/layout/IconLabelDescriptionList"/>
    <dgm:cxn modelId="{D12B5B7C-8DAF-4D10-BF29-8963D3F92CEE}" type="presParOf" srcId="{430CE809-C8D1-4220-AB0C-3FD7E03D8268}" destId="{D33D2165-C368-444F-BDE0-7654AEB1D9EE}" srcOrd="1" destOrd="0" presId="urn:microsoft.com/office/officeart/2018/2/layout/IconLabelDescriptionList"/>
    <dgm:cxn modelId="{8C7D645E-A1F4-48B4-9E2A-72D8CD6F3D83}" type="presParOf" srcId="{430CE809-C8D1-4220-AB0C-3FD7E03D8268}" destId="{3259ED87-DAC3-4BEC-A022-E9A36286D62D}" srcOrd="2" destOrd="0" presId="urn:microsoft.com/office/officeart/2018/2/layout/IconLabelDescriptionList"/>
    <dgm:cxn modelId="{CD6D4A59-A38E-4173-B6F3-344BED2FCA48}" type="presParOf" srcId="{430CE809-C8D1-4220-AB0C-3FD7E03D8268}" destId="{6761299D-83FF-42DB-834D-705437F2FE4B}" srcOrd="3" destOrd="0" presId="urn:microsoft.com/office/officeart/2018/2/layout/IconLabelDescriptionList"/>
    <dgm:cxn modelId="{0FB4AC29-D8EB-4FB2-A4D6-A43ECE50F7E9}" type="presParOf" srcId="{430CE809-C8D1-4220-AB0C-3FD7E03D8268}" destId="{6C25957C-32E6-478F-A415-9A62B632E41A}" srcOrd="4" destOrd="0" presId="urn:microsoft.com/office/officeart/2018/2/layout/IconLabelDescriptionList"/>
    <dgm:cxn modelId="{E004E4ED-2D71-4EC7-98C5-4F0C6470513E}" type="presParOf" srcId="{28ED1369-191A-4B8C-955F-98AAFF6713FD}" destId="{21C22BE8-4F17-4675-96D3-D0E3E0F23AB2}" srcOrd="1" destOrd="0" presId="urn:microsoft.com/office/officeart/2018/2/layout/IconLabelDescriptionList"/>
    <dgm:cxn modelId="{AFECFCAC-B506-49B5-A206-CF563D353A17}" type="presParOf" srcId="{28ED1369-191A-4B8C-955F-98AAFF6713FD}" destId="{29660AAC-DF4C-4AE5-9677-BFF3ED4DE991}" srcOrd="2" destOrd="0" presId="urn:microsoft.com/office/officeart/2018/2/layout/IconLabelDescriptionList"/>
    <dgm:cxn modelId="{F95E8ED0-8A45-43E5-8EAE-396B8C27EB21}" type="presParOf" srcId="{29660AAC-DF4C-4AE5-9677-BFF3ED4DE991}" destId="{7221F813-68C6-4808-BD58-8C7E55BE5979}" srcOrd="0" destOrd="0" presId="urn:microsoft.com/office/officeart/2018/2/layout/IconLabelDescriptionList"/>
    <dgm:cxn modelId="{50E8A379-B110-453B-99B8-FAFBA9DF9BD4}" type="presParOf" srcId="{29660AAC-DF4C-4AE5-9677-BFF3ED4DE991}" destId="{4BDF09E8-4F27-498A-A0C4-A0646AAB967B}" srcOrd="1" destOrd="0" presId="urn:microsoft.com/office/officeart/2018/2/layout/IconLabelDescriptionList"/>
    <dgm:cxn modelId="{2B0EB491-3C6A-4D6A-A6B2-DE706D1E5454}" type="presParOf" srcId="{29660AAC-DF4C-4AE5-9677-BFF3ED4DE991}" destId="{9F42989D-71AB-456F-8A93-4BB7A2379601}" srcOrd="2" destOrd="0" presId="urn:microsoft.com/office/officeart/2018/2/layout/IconLabelDescriptionList"/>
    <dgm:cxn modelId="{37DC9214-ED06-4DB9-8122-5507FA2F644B}" type="presParOf" srcId="{29660AAC-DF4C-4AE5-9677-BFF3ED4DE991}" destId="{69BB6F5E-5D53-4CC8-B47C-2A087588D08F}" srcOrd="3" destOrd="0" presId="urn:microsoft.com/office/officeart/2018/2/layout/IconLabelDescriptionList"/>
    <dgm:cxn modelId="{B08DB092-1045-49B2-9465-5506FA188735}" type="presParOf" srcId="{29660AAC-DF4C-4AE5-9677-BFF3ED4DE991}" destId="{81023ABA-EA1A-49B5-AB6A-7705D1C216B1}"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97B32BD-F6D1-4F24-A410-1591FF6049D4}" type="doc">
      <dgm:prSet loTypeId="urn:microsoft.com/office/officeart/2005/8/layout/hierarchy1" loCatId="hierarchy" qsTypeId="urn:microsoft.com/office/officeart/2005/8/quickstyle/simple5#5" qsCatId="simple" csTypeId="urn:microsoft.com/office/officeart/2005/8/colors/colorful2#6" csCatId="colorful"/>
      <dgm:spPr/>
      <dgm:t>
        <a:bodyPr/>
        <a:lstStyle/>
        <a:p>
          <a:endParaRPr lang="en-US"/>
        </a:p>
      </dgm:t>
    </dgm:pt>
    <dgm:pt modelId="{290BB5CD-B5B3-4037-B666-7893CBD758CF}">
      <dgm:prSet/>
      <dgm:spPr/>
      <dgm:t>
        <a:bodyPr/>
        <a:lstStyle/>
        <a:p>
          <a:r>
            <a:rPr lang="en-US" dirty="0"/>
            <a:t>3 DCMR § 10409.8 requires compliance with District record preservation law and the District of Columbia General Records Schedules (DGRS) concerning the disposition of its electronic meeting recordings and written meeting minutes.</a:t>
          </a:r>
        </a:p>
      </dgm:t>
    </dgm:pt>
    <dgm:pt modelId="{09DFA624-3EB3-4C9C-87E1-E4187526B0EA}" type="parTrans" cxnId="{D691E09F-ABB8-4A5F-8EF1-30127D9F6F76}">
      <dgm:prSet/>
      <dgm:spPr/>
      <dgm:t>
        <a:bodyPr/>
        <a:lstStyle/>
        <a:p>
          <a:endParaRPr lang="en-US"/>
        </a:p>
      </dgm:t>
    </dgm:pt>
    <dgm:pt modelId="{CFEF1CAF-284D-4CA1-9D3A-42D73E199145}" type="sibTrans" cxnId="{D691E09F-ABB8-4A5F-8EF1-30127D9F6F76}">
      <dgm:prSet/>
      <dgm:spPr/>
      <dgm:t>
        <a:bodyPr/>
        <a:lstStyle/>
        <a:p>
          <a:endParaRPr lang="en-US"/>
        </a:p>
      </dgm:t>
    </dgm:pt>
    <dgm:pt modelId="{1CD1543E-EF40-412B-AC1A-D76AD6FA02CF}">
      <dgm:prSet/>
      <dgm:spPr/>
      <dgm:t>
        <a:bodyPr/>
        <a:lstStyle/>
        <a:p>
          <a:r>
            <a:rPr lang="en-US" dirty="0"/>
            <a:t>D.C. Official Code § 2-578(a) requires preservation of all meeting recordings for a minimum of 5 years.</a:t>
          </a:r>
        </a:p>
      </dgm:t>
    </dgm:pt>
    <dgm:pt modelId="{EA63FCAA-B69B-4F32-834B-C1F78CE7D82C}" type="parTrans" cxnId="{086C962A-2D86-43C0-A467-E40DE3892A3D}">
      <dgm:prSet/>
      <dgm:spPr/>
      <dgm:t>
        <a:bodyPr/>
        <a:lstStyle/>
        <a:p>
          <a:endParaRPr lang="en-US"/>
        </a:p>
      </dgm:t>
    </dgm:pt>
    <dgm:pt modelId="{62203B5E-CDD3-4A8F-86A5-EE658299803E}" type="sibTrans" cxnId="{086C962A-2D86-43C0-A467-E40DE3892A3D}">
      <dgm:prSet/>
      <dgm:spPr/>
      <dgm:t>
        <a:bodyPr/>
        <a:lstStyle/>
        <a:p>
          <a:endParaRPr lang="en-US"/>
        </a:p>
      </dgm:t>
    </dgm:pt>
    <dgm:pt modelId="{406B2302-270E-4866-B0EE-7EAE51B1B3B1}" type="pres">
      <dgm:prSet presAssocID="{297B32BD-F6D1-4F24-A410-1591FF6049D4}" presName="hierChild1" presStyleCnt="0">
        <dgm:presLayoutVars>
          <dgm:chPref val="1"/>
          <dgm:dir/>
          <dgm:animOne val="branch"/>
          <dgm:animLvl val="lvl"/>
          <dgm:resizeHandles/>
        </dgm:presLayoutVars>
      </dgm:prSet>
      <dgm:spPr/>
    </dgm:pt>
    <dgm:pt modelId="{79480550-CC72-4F07-8691-F2CFE1F9421F}" type="pres">
      <dgm:prSet presAssocID="{290BB5CD-B5B3-4037-B666-7893CBD758CF}" presName="hierRoot1" presStyleCnt="0"/>
      <dgm:spPr/>
    </dgm:pt>
    <dgm:pt modelId="{279DE3A2-0AF0-4C1E-8559-76A04211C18D}" type="pres">
      <dgm:prSet presAssocID="{290BB5CD-B5B3-4037-B666-7893CBD758CF}" presName="composite" presStyleCnt="0"/>
      <dgm:spPr/>
    </dgm:pt>
    <dgm:pt modelId="{DAB797FD-5C89-4705-A81F-E5EB8BAD6607}" type="pres">
      <dgm:prSet presAssocID="{290BB5CD-B5B3-4037-B666-7893CBD758CF}" presName="background" presStyleLbl="node0" presStyleIdx="0" presStyleCnt="2"/>
      <dgm:spPr/>
    </dgm:pt>
    <dgm:pt modelId="{6B25C57F-141A-4D45-8E3D-4D565AED18C3}" type="pres">
      <dgm:prSet presAssocID="{290BB5CD-B5B3-4037-B666-7893CBD758CF}" presName="text" presStyleLbl="fgAcc0" presStyleIdx="0" presStyleCnt="2">
        <dgm:presLayoutVars>
          <dgm:chPref val="3"/>
        </dgm:presLayoutVars>
      </dgm:prSet>
      <dgm:spPr/>
    </dgm:pt>
    <dgm:pt modelId="{B0813CBF-0F6C-41D3-B479-2ED607479830}" type="pres">
      <dgm:prSet presAssocID="{290BB5CD-B5B3-4037-B666-7893CBD758CF}" presName="hierChild2" presStyleCnt="0"/>
      <dgm:spPr/>
    </dgm:pt>
    <dgm:pt modelId="{1734F118-BBA2-4431-AB73-C6C0B7878EF0}" type="pres">
      <dgm:prSet presAssocID="{1CD1543E-EF40-412B-AC1A-D76AD6FA02CF}" presName="hierRoot1" presStyleCnt="0"/>
      <dgm:spPr/>
    </dgm:pt>
    <dgm:pt modelId="{0EE6C049-4B8B-425B-BAA1-D566146E11CA}" type="pres">
      <dgm:prSet presAssocID="{1CD1543E-EF40-412B-AC1A-D76AD6FA02CF}" presName="composite" presStyleCnt="0"/>
      <dgm:spPr/>
    </dgm:pt>
    <dgm:pt modelId="{0A08ED04-1CFF-4632-977C-6C40F6E6D94C}" type="pres">
      <dgm:prSet presAssocID="{1CD1543E-EF40-412B-AC1A-D76AD6FA02CF}" presName="background" presStyleLbl="node0" presStyleIdx="1" presStyleCnt="2"/>
      <dgm:spPr/>
    </dgm:pt>
    <dgm:pt modelId="{72FA7DC9-0B96-4894-8EC6-3B3BB26C38B1}" type="pres">
      <dgm:prSet presAssocID="{1CD1543E-EF40-412B-AC1A-D76AD6FA02CF}" presName="text" presStyleLbl="fgAcc0" presStyleIdx="1" presStyleCnt="2">
        <dgm:presLayoutVars>
          <dgm:chPref val="3"/>
        </dgm:presLayoutVars>
      </dgm:prSet>
      <dgm:spPr/>
    </dgm:pt>
    <dgm:pt modelId="{7037AE39-5877-41D2-8859-5935F8FED7D5}" type="pres">
      <dgm:prSet presAssocID="{1CD1543E-EF40-412B-AC1A-D76AD6FA02CF}" presName="hierChild2" presStyleCnt="0"/>
      <dgm:spPr/>
    </dgm:pt>
  </dgm:ptLst>
  <dgm:cxnLst>
    <dgm:cxn modelId="{086C962A-2D86-43C0-A467-E40DE3892A3D}" srcId="{297B32BD-F6D1-4F24-A410-1591FF6049D4}" destId="{1CD1543E-EF40-412B-AC1A-D76AD6FA02CF}" srcOrd="1" destOrd="0" parTransId="{EA63FCAA-B69B-4F32-834B-C1F78CE7D82C}" sibTransId="{62203B5E-CDD3-4A8F-86A5-EE658299803E}"/>
    <dgm:cxn modelId="{EA74C47E-9636-4A98-A6E1-257ED82AC922}" type="presOf" srcId="{1CD1543E-EF40-412B-AC1A-D76AD6FA02CF}" destId="{72FA7DC9-0B96-4894-8EC6-3B3BB26C38B1}" srcOrd="0" destOrd="0" presId="urn:microsoft.com/office/officeart/2005/8/layout/hierarchy1"/>
    <dgm:cxn modelId="{FEF53992-C22C-483B-B390-DEDAA022909D}" type="presOf" srcId="{297B32BD-F6D1-4F24-A410-1591FF6049D4}" destId="{406B2302-270E-4866-B0EE-7EAE51B1B3B1}" srcOrd="0" destOrd="0" presId="urn:microsoft.com/office/officeart/2005/8/layout/hierarchy1"/>
    <dgm:cxn modelId="{D691E09F-ABB8-4A5F-8EF1-30127D9F6F76}" srcId="{297B32BD-F6D1-4F24-A410-1591FF6049D4}" destId="{290BB5CD-B5B3-4037-B666-7893CBD758CF}" srcOrd="0" destOrd="0" parTransId="{09DFA624-3EB3-4C9C-87E1-E4187526B0EA}" sibTransId="{CFEF1CAF-284D-4CA1-9D3A-42D73E199145}"/>
    <dgm:cxn modelId="{A6F974E7-D769-4D8A-B47D-8B22B470E904}" type="presOf" srcId="{290BB5CD-B5B3-4037-B666-7893CBD758CF}" destId="{6B25C57F-141A-4D45-8E3D-4D565AED18C3}" srcOrd="0" destOrd="0" presId="urn:microsoft.com/office/officeart/2005/8/layout/hierarchy1"/>
    <dgm:cxn modelId="{41337516-2468-40B2-857B-41964E45F496}" type="presParOf" srcId="{406B2302-270E-4866-B0EE-7EAE51B1B3B1}" destId="{79480550-CC72-4F07-8691-F2CFE1F9421F}" srcOrd="0" destOrd="0" presId="urn:microsoft.com/office/officeart/2005/8/layout/hierarchy1"/>
    <dgm:cxn modelId="{FEBF1AEC-D741-4DDC-845A-8131DA649D4A}" type="presParOf" srcId="{79480550-CC72-4F07-8691-F2CFE1F9421F}" destId="{279DE3A2-0AF0-4C1E-8559-76A04211C18D}" srcOrd="0" destOrd="0" presId="urn:microsoft.com/office/officeart/2005/8/layout/hierarchy1"/>
    <dgm:cxn modelId="{5B43C043-A44E-4C66-97FC-EE2ABF2A1EF9}" type="presParOf" srcId="{279DE3A2-0AF0-4C1E-8559-76A04211C18D}" destId="{DAB797FD-5C89-4705-A81F-E5EB8BAD6607}" srcOrd="0" destOrd="0" presId="urn:microsoft.com/office/officeart/2005/8/layout/hierarchy1"/>
    <dgm:cxn modelId="{A0E64FDB-E35C-4952-82AB-B67DBC9B78ED}" type="presParOf" srcId="{279DE3A2-0AF0-4C1E-8559-76A04211C18D}" destId="{6B25C57F-141A-4D45-8E3D-4D565AED18C3}" srcOrd="1" destOrd="0" presId="urn:microsoft.com/office/officeart/2005/8/layout/hierarchy1"/>
    <dgm:cxn modelId="{25AF6C9A-ED14-4BE0-A62D-784D143BF553}" type="presParOf" srcId="{79480550-CC72-4F07-8691-F2CFE1F9421F}" destId="{B0813CBF-0F6C-41D3-B479-2ED607479830}" srcOrd="1" destOrd="0" presId="urn:microsoft.com/office/officeart/2005/8/layout/hierarchy1"/>
    <dgm:cxn modelId="{3CA68403-66A5-4807-AFC6-02DA077B969C}" type="presParOf" srcId="{406B2302-270E-4866-B0EE-7EAE51B1B3B1}" destId="{1734F118-BBA2-4431-AB73-C6C0B7878EF0}" srcOrd="1" destOrd="0" presId="urn:microsoft.com/office/officeart/2005/8/layout/hierarchy1"/>
    <dgm:cxn modelId="{AAC1CA38-EA9C-4097-A300-F5FE0E558DA7}" type="presParOf" srcId="{1734F118-BBA2-4431-AB73-C6C0B7878EF0}" destId="{0EE6C049-4B8B-425B-BAA1-D566146E11CA}" srcOrd="0" destOrd="0" presId="urn:microsoft.com/office/officeart/2005/8/layout/hierarchy1"/>
    <dgm:cxn modelId="{9EF829D4-B18A-47ED-AF54-5AA6D9002190}" type="presParOf" srcId="{0EE6C049-4B8B-425B-BAA1-D566146E11CA}" destId="{0A08ED04-1CFF-4632-977C-6C40F6E6D94C}" srcOrd="0" destOrd="0" presId="urn:microsoft.com/office/officeart/2005/8/layout/hierarchy1"/>
    <dgm:cxn modelId="{B781F09E-0C54-472B-A93B-2ADEC283DEC5}" type="presParOf" srcId="{0EE6C049-4B8B-425B-BAA1-D566146E11CA}" destId="{72FA7DC9-0B96-4894-8EC6-3B3BB26C38B1}" srcOrd="1" destOrd="0" presId="urn:microsoft.com/office/officeart/2005/8/layout/hierarchy1"/>
    <dgm:cxn modelId="{74385EEB-E99C-4581-9FB8-834B52651F85}" type="presParOf" srcId="{1734F118-BBA2-4431-AB73-C6C0B7878EF0}" destId="{7037AE39-5877-41D2-8859-5935F8FED7D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B691EA0-DF93-498F-938D-56AAA31D8995}" type="doc">
      <dgm:prSet loTypeId="urn:microsoft.com/office/officeart/2018/2/layout/IconCircleList" loCatId="icon" qsTypeId="urn:microsoft.com/office/officeart/2005/8/quickstyle/simple1#5" qsCatId="simple" csTypeId="urn:microsoft.com/office/officeart/2018/5/colors/Iconchunking_neutralicon_colorful1" csCatId="colorful" phldr="1"/>
      <dgm:spPr/>
      <dgm:t>
        <a:bodyPr/>
        <a:lstStyle/>
        <a:p>
          <a:endParaRPr lang="en-US"/>
        </a:p>
      </dgm:t>
    </dgm:pt>
    <dgm:pt modelId="{1DFD3628-15C6-4382-A68D-D8691A1222B1}">
      <dgm:prSet custT="1"/>
      <dgm:spPr/>
      <dgm:t>
        <a:bodyPr/>
        <a:lstStyle/>
        <a:p>
          <a:pPr>
            <a:lnSpc>
              <a:spcPct val="100000"/>
            </a:lnSpc>
          </a:pPr>
          <a:r>
            <a:rPr lang="en-US" sz="2000" b="1" dirty="0"/>
            <a:t>A meeting cancellation is a change in schedule.</a:t>
          </a:r>
        </a:p>
      </dgm:t>
    </dgm:pt>
    <dgm:pt modelId="{26B72B11-6B31-4C37-B38B-052594BE29BD}" type="parTrans" cxnId="{E6B099F5-411F-4198-AAB8-CF5838E46318}">
      <dgm:prSet/>
      <dgm:spPr/>
      <dgm:t>
        <a:bodyPr/>
        <a:lstStyle/>
        <a:p>
          <a:endParaRPr lang="en-US"/>
        </a:p>
      </dgm:t>
    </dgm:pt>
    <dgm:pt modelId="{B5E8496A-A4E5-421F-8146-43B8C9B3FE6A}" type="sibTrans" cxnId="{E6B099F5-411F-4198-AAB8-CF5838E46318}">
      <dgm:prSet/>
      <dgm:spPr/>
      <dgm:t>
        <a:bodyPr/>
        <a:lstStyle/>
        <a:p>
          <a:pPr>
            <a:lnSpc>
              <a:spcPct val="100000"/>
            </a:lnSpc>
          </a:pPr>
          <a:endParaRPr lang="en-US"/>
        </a:p>
      </dgm:t>
    </dgm:pt>
    <dgm:pt modelId="{579BBD80-8EC2-40B6-8E6A-EE48280F7CE5}">
      <dgm:prSet custT="1"/>
      <dgm:spPr/>
      <dgm:t>
        <a:bodyPr/>
        <a:lstStyle/>
        <a:p>
          <a:pPr>
            <a:lnSpc>
              <a:spcPct val="100000"/>
            </a:lnSpc>
          </a:pPr>
          <a:r>
            <a:rPr lang="en-US" sz="2000" b="1" dirty="0"/>
            <a:t>In most instances, cancellation requires as much notice to the public as possible, </a:t>
          </a:r>
          <a:r>
            <a:rPr lang="en-US" sz="2000" b="1" u="sng" dirty="0"/>
            <a:t>But Not Less Than 48 Hours or 2 Business Days</a:t>
          </a:r>
          <a:r>
            <a:rPr lang="en-US" sz="2000" b="1" dirty="0"/>
            <a:t>, whichever is greater, before the meeting occurs.</a:t>
          </a:r>
        </a:p>
      </dgm:t>
    </dgm:pt>
    <dgm:pt modelId="{512BA0DE-9C3D-4A7A-A328-FDFFE5AEE754}" type="parTrans" cxnId="{12FF441F-8A25-49E4-80F0-B63045813818}">
      <dgm:prSet/>
      <dgm:spPr/>
      <dgm:t>
        <a:bodyPr/>
        <a:lstStyle/>
        <a:p>
          <a:endParaRPr lang="en-US"/>
        </a:p>
      </dgm:t>
    </dgm:pt>
    <dgm:pt modelId="{BF63CFFC-C386-46FB-8CC8-40E5BF32BBC6}" type="sibTrans" cxnId="{12FF441F-8A25-49E4-80F0-B63045813818}">
      <dgm:prSet/>
      <dgm:spPr/>
      <dgm:t>
        <a:bodyPr/>
        <a:lstStyle/>
        <a:p>
          <a:pPr>
            <a:lnSpc>
              <a:spcPct val="100000"/>
            </a:lnSpc>
          </a:pPr>
          <a:endParaRPr lang="en-US"/>
        </a:p>
      </dgm:t>
    </dgm:pt>
    <dgm:pt modelId="{B03E41FC-A3EE-46B5-A326-BF1EDCB369DE}">
      <dgm:prSet custT="1"/>
      <dgm:spPr/>
      <dgm:t>
        <a:bodyPr/>
        <a:lstStyle/>
        <a:p>
          <a:pPr>
            <a:lnSpc>
              <a:spcPct val="100000"/>
            </a:lnSpc>
          </a:pPr>
          <a:r>
            <a:rPr lang="en-US" sz="2000" b="1" dirty="0"/>
            <a:t>To establish a record, the meeting notice to the public, must state “Cancelled.”</a:t>
          </a:r>
        </a:p>
      </dgm:t>
    </dgm:pt>
    <dgm:pt modelId="{583D2B03-ECD3-404C-B620-E95AC9CAF530}" type="parTrans" cxnId="{3ACC004F-2D5A-4F58-8102-C0C189AAA6B6}">
      <dgm:prSet/>
      <dgm:spPr/>
      <dgm:t>
        <a:bodyPr/>
        <a:lstStyle/>
        <a:p>
          <a:endParaRPr lang="en-US"/>
        </a:p>
      </dgm:t>
    </dgm:pt>
    <dgm:pt modelId="{3F4F3F5F-1C27-49F4-B655-47ADE790310C}" type="sibTrans" cxnId="{3ACC004F-2D5A-4F58-8102-C0C189AAA6B6}">
      <dgm:prSet/>
      <dgm:spPr/>
      <dgm:t>
        <a:bodyPr/>
        <a:lstStyle/>
        <a:p>
          <a:endParaRPr lang="en-US"/>
        </a:p>
      </dgm:t>
    </dgm:pt>
    <dgm:pt modelId="{55CCF197-D00E-4010-8707-B336929B2EFF}">
      <dgm:prSet/>
      <dgm:spPr/>
      <dgm:t>
        <a:bodyPr/>
        <a:lstStyle/>
        <a:p>
          <a:pPr>
            <a:lnSpc>
              <a:spcPct val="100000"/>
            </a:lnSpc>
          </a:pPr>
          <a:endParaRPr lang="en-US"/>
        </a:p>
      </dgm:t>
    </dgm:pt>
    <dgm:pt modelId="{DE3C7654-EDB4-4D79-9260-0ACDF07BE320}" type="parTrans" cxnId="{9C2E4B21-E8DC-49B2-BFD5-75F208EF8214}">
      <dgm:prSet/>
      <dgm:spPr/>
      <dgm:t>
        <a:bodyPr/>
        <a:lstStyle/>
        <a:p>
          <a:endParaRPr lang="en-US"/>
        </a:p>
      </dgm:t>
    </dgm:pt>
    <dgm:pt modelId="{4C9880DA-33E2-4DFF-BBF4-ECD29C4B6CD9}" type="sibTrans" cxnId="{9C2E4B21-E8DC-49B2-BFD5-75F208EF8214}">
      <dgm:prSet/>
      <dgm:spPr/>
      <dgm:t>
        <a:bodyPr/>
        <a:lstStyle/>
        <a:p>
          <a:pPr>
            <a:lnSpc>
              <a:spcPct val="100000"/>
            </a:lnSpc>
          </a:pPr>
          <a:endParaRPr lang="en-US"/>
        </a:p>
      </dgm:t>
    </dgm:pt>
    <dgm:pt modelId="{A5F88ACA-AC08-4FA5-9448-7ADFD0022CD3}" type="pres">
      <dgm:prSet presAssocID="{6B691EA0-DF93-498F-938D-56AAA31D8995}" presName="root" presStyleCnt="0">
        <dgm:presLayoutVars>
          <dgm:dir/>
          <dgm:resizeHandles val="exact"/>
        </dgm:presLayoutVars>
      </dgm:prSet>
      <dgm:spPr/>
    </dgm:pt>
    <dgm:pt modelId="{724C30E4-3196-4DD0-84E5-0CF00B5618A0}" type="pres">
      <dgm:prSet presAssocID="{6B691EA0-DF93-498F-938D-56AAA31D8995}" presName="container" presStyleCnt="0">
        <dgm:presLayoutVars>
          <dgm:dir/>
          <dgm:resizeHandles val="exact"/>
        </dgm:presLayoutVars>
      </dgm:prSet>
      <dgm:spPr/>
    </dgm:pt>
    <dgm:pt modelId="{050D4D57-F791-4F2F-A40B-0A45511796CB}" type="pres">
      <dgm:prSet presAssocID="{1DFD3628-15C6-4382-A68D-D8691A1222B1}" presName="compNode" presStyleCnt="0"/>
      <dgm:spPr/>
    </dgm:pt>
    <dgm:pt modelId="{CFB4975A-0421-40B6-9CF7-8209F3221E71}" type="pres">
      <dgm:prSet presAssocID="{1DFD3628-15C6-4382-A68D-D8691A1222B1}" presName="iconBgRect" presStyleLbl="bgShp" presStyleIdx="0" presStyleCnt="4"/>
      <dgm:spPr/>
    </dgm:pt>
    <dgm:pt modelId="{4629A911-21D8-4680-B616-72C48595FE7A}" type="pres">
      <dgm:prSet presAssocID="{1DFD3628-15C6-4382-A68D-D8691A1222B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osed Quotation Mark"/>
        </a:ext>
      </dgm:extLst>
    </dgm:pt>
    <dgm:pt modelId="{EA5E9C13-C204-4EBC-A77B-C3D5ECBDD551}" type="pres">
      <dgm:prSet presAssocID="{1DFD3628-15C6-4382-A68D-D8691A1222B1}" presName="spaceRect" presStyleCnt="0"/>
      <dgm:spPr/>
    </dgm:pt>
    <dgm:pt modelId="{D5EC6371-6A3F-4E5D-8202-EEC78DF5F568}" type="pres">
      <dgm:prSet presAssocID="{1DFD3628-15C6-4382-A68D-D8691A1222B1}" presName="textRect" presStyleLbl="revTx" presStyleIdx="0" presStyleCnt="4">
        <dgm:presLayoutVars>
          <dgm:chMax val="1"/>
          <dgm:chPref val="1"/>
        </dgm:presLayoutVars>
      </dgm:prSet>
      <dgm:spPr/>
    </dgm:pt>
    <dgm:pt modelId="{E4C8BB52-7B47-4EFF-8351-83E7E540E062}" type="pres">
      <dgm:prSet presAssocID="{B5E8496A-A4E5-421F-8146-43B8C9B3FE6A}" presName="sibTrans" presStyleLbl="sibTrans2D1" presStyleIdx="0" presStyleCnt="0"/>
      <dgm:spPr/>
    </dgm:pt>
    <dgm:pt modelId="{978E7312-E822-4D94-B4E6-D85D49EA1DD6}" type="pres">
      <dgm:prSet presAssocID="{55CCF197-D00E-4010-8707-B336929B2EFF}" presName="compNode" presStyleCnt="0"/>
      <dgm:spPr/>
    </dgm:pt>
    <dgm:pt modelId="{126AAED5-AC16-435B-9C18-1683A61451A2}" type="pres">
      <dgm:prSet presAssocID="{55CCF197-D00E-4010-8707-B336929B2EFF}" presName="iconBgRect" presStyleLbl="bgShp" presStyleIdx="1" presStyleCnt="4"/>
      <dgm:spPr/>
    </dgm:pt>
    <dgm:pt modelId="{EF10FC65-0785-47FE-9D9B-B4D6EEBF8C16}" type="pres">
      <dgm:prSet presAssocID="{55CCF197-D00E-4010-8707-B336929B2EFF}" presName="iconRect" presStyleLbl="node1" presStyleIdx="1" presStyleCnt="4"/>
      <dgm:spPr/>
    </dgm:pt>
    <dgm:pt modelId="{EE06F144-FEE7-48C6-9B6F-F76D122F2BE2}" type="pres">
      <dgm:prSet presAssocID="{55CCF197-D00E-4010-8707-B336929B2EFF}" presName="spaceRect" presStyleCnt="0"/>
      <dgm:spPr/>
    </dgm:pt>
    <dgm:pt modelId="{ED6B652F-2DB7-4192-A292-6F7FA52EF48D}" type="pres">
      <dgm:prSet presAssocID="{55CCF197-D00E-4010-8707-B336929B2EFF}" presName="textRect" presStyleLbl="revTx" presStyleIdx="1" presStyleCnt="4">
        <dgm:presLayoutVars>
          <dgm:chMax val="1"/>
          <dgm:chPref val="1"/>
        </dgm:presLayoutVars>
      </dgm:prSet>
      <dgm:spPr/>
    </dgm:pt>
    <dgm:pt modelId="{5B4CEA6C-C1DC-4364-BFC7-10BF2B9298AD}" type="pres">
      <dgm:prSet presAssocID="{4C9880DA-33E2-4DFF-BBF4-ECD29C4B6CD9}" presName="sibTrans" presStyleLbl="sibTrans2D1" presStyleIdx="0" presStyleCnt="0"/>
      <dgm:spPr/>
    </dgm:pt>
    <dgm:pt modelId="{21B21135-4EBC-462D-B276-F271C0371BB5}" type="pres">
      <dgm:prSet presAssocID="{579BBD80-8EC2-40B6-8E6A-EE48280F7CE5}" presName="compNode" presStyleCnt="0"/>
      <dgm:spPr/>
    </dgm:pt>
    <dgm:pt modelId="{ECF61765-C5FD-4E30-BB66-A8A85D9EA0BB}" type="pres">
      <dgm:prSet presAssocID="{579BBD80-8EC2-40B6-8E6A-EE48280F7CE5}" presName="iconBgRect" presStyleLbl="bgShp" presStyleIdx="2" presStyleCnt="4"/>
      <dgm:spPr/>
    </dgm:pt>
    <dgm:pt modelId="{B6A8E2A5-9322-4DB4-8D89-78351E78A222}" type="pres">
      <dgm:prSet presAssocID="{579BBD80-8EC2-40B6-8E6A-EE48280F7CE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6CDFFFD7-BFC9-4C5C-882B-D57DE8ADCA50}" type="pres">
      <dgm:prSet presAssocID="{579BBD80-8EC2-40B6-8E6A-EE48280F7CE5}" presName="spaceRect" presStyleCnt="0"/>
      <dgm:spPr/>
    </dgm:pt>
    <dgm:pt modelId="{8C30BB1E-17AE-49EB-91DB-00D44FBB0DBA}" type="pres">
      <dgm:prSet presAssocID="{579BBD80-8EC2-40B6-8E6A-EE48280F7CE5}" presName="textRect" presStyleLbl="revTx" presStyleIdx="2" presStyleCnt="4">
        <dgm:presLayoutVars>
          <dgm:chMax val="1"/>
          <dgm:chPref val="1"/>
        </dgm:presLayoutVars>
      </dgm:prSet>
      <dgm:spPr/>
    </dgm:pt>
    <dgm:pt modelId="{7CFCDB4F-F5AC-492C-9900-E095146F04F2}" type="pres">
      <dgm:prSet presAssocID="{BF63CFFC-C386-46FB-8CC8-40E5BF32BBC6}" presName="sibTrans" presStyleLbl="sibTrans2D1" presStyleIdx="0" presStyleCnt="0"/>
      <dgm:spPr/>
    </dgm:pt>
    <dgm:pt modelId="{DBD491CE-BDC7-403E-8861-C0E68C1DC5A5}" type="pres">
      <dgm:prSet presAssocID="{B03E41FC-A3EE-46B5-A326-BF1EDCB369DE}" presName="compNode" presStyleCnt="0"/>
      <dgm:spPr/>
    </dgm:pt>
    <dgm:pt modelId="{A563151B-0E17-4AD3-B3D4-1AF7EE843C19}" type="pres">
      <dgm:prSet presAssocID="{B03E41FC-A3EE-46B5-A326-BF1EDCB369DE}" presName="iconBgRect" presStyleLbl="bgShp" presStyleIdx="3" presStyleCnt="4"/>
      <dgm:spPr/>
    </dgm:pt>
    <dgm:pt modelId="{102317F4-1B6D-4698-8425-82F3E8ADAB53}" type="pres">
      <dgm:prSet presAssocID="{B03E41FC-A3EE-46B5-A326-BF1EDCB369D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cument"/>
        </a:ext>
      </dgm:extLst>
    </dgm:pt>
    <dgm:pt modelId="{60EBAFBD-4B2E-427A-805D-F07B2B866ED1}" type="pres">
      <dgm:prSet presAssocID="{B03E41FC-A3EE-46B5-A326-BF1EDCB369DE}" presName="spaceRect" presStyleCnt="0"/>
      <dgm:spPr/>
    </dgm:pt>
    <dgm:pt modelId="{40D16F7F-9D63-4A1E-949B-37429CE0B1FB}" type="pres">
      <dgm:prSet presAssocID="{B03E41FC-A3EE-46B5-A326-BF1EDCB369DE}" presName="textRect" presStyleLbl="revTx" presStyleIdx="3" presStyleCnt="4">
        <dgm:presLayoutVars>
          <dgm:chMax val="1"/>
          <dgm:chPref val="1"/>
        </dgm:presLayoutVars>
      </dgm:prSet>
      <dgm:spPr/>
    </dgm:pt>
  </dgm:ptLst>
  <dgm:cxnLst>
    <dgm:cxn modelId="{12FF441F-8A25-49E4-80F0-B63045813818}" srcId="{6B691EA0-DF93-498F-938D-56AAA31D8995}" destId="{579BBD80-8EC2-40B6-8E6A-EE48280F7CE5}" srcOrd="2" destOrd="0" parTransId="{512BA0DE-9C3D-4A7A-A328-FDFFE5AEE754}" sibTransId="{BF63CFFC-C386-46FB-8CC8-40E5BF32BBC6}"/>
    <dgm:cxn modelId="{9C2E4B21-E8DC-49B2-BFD5-75F208EF8214}" srcId="{6B691EA0-DF93-498F-938D-56AAA31D8995}" destId="{55CCF197-D00E-4010-8707-B336929B2EFF}" srcOrd="1" destOrd="0" parTransId="{DE3C7654-EDB4-4D79-9260-0ACDF07BE320}" sibTransId="{4C9880DA-33E2-4DFF-BBF4-ECD29C4B6CD9}"/>
    <dgm:cxn modelId="{21862923-9370-4D90-8272-2E53300A7FE1}" type="presOf" srcId="{4C9880DA-33E2-4DFF-BBF4-ECD29C4B6CD9}" destId="{5B4CEA6C-C1DC-4364-BFC7-10BF2B9298AD}" srcOrd="0" destOrd="0" presId="urn:microsoft.com/office/officeart/2018/2/layout/IconCircleList"/>
    <dgm:cxn modelId="{3B69605C-1CC2-4372-8E5A-75C1F34EB14F}" type="presOf" srcId="{579BBD80-8EC2-40B6-8E6A-EE48280F7CE5}" destId="{8C30BB1E-17AE-49EB-91DB-00D44FBB0DBA}" srcOrd="0" destOrd="0" presId="urn:microsoft.com/office/officeart/2018/2/layout/IconCircleList"/>
    <dgm:cxn modelId="{FFCC404C-3D6E-489B-8621-2E1B006407F2}" type="presOf" srcId="{B03E41FC-A3EE-46B5-A326-BF1EDCB369DE}" destId="{40D16F7F-9D63-4A1E-949B-37429CE0B1FB}" srcOrd="0" destOrd="0" presId="urn:microsoft.com/office/officeart/2018/2/layout/IconCircleList"/>
    <dgm:cxn modelId="{3ACC004F-2D5A-4F58-8102-C0C189AAA6B6}" srcId="{6B691EA0-DF93-498F-938D-56AAA31D8995}" destId="{B03E41FC-A3EE-46B5-A326-BF1EDCB369DE}" srcOrd="3" destOrd="0" parTransId="{583D2B03-ECD3-404C-B620-E95AC9CAF530}" sibTransId="{3F4F3F5F-1C27-49F4-B655-47ADE790310C}"/>
    <dgm:cxn modelId="{B11F0A77-2648-4AD5-BA93-61DB6CBFE95F}" type="presOf" srcId="{B5E8496A-A4E5-421F-8146-43B8C9B3FE6A}" destId="{E4C8BB52-7B47-4EFF-8351-83E7E540E062}" srcOrd="0" destOrd="0" presId="urn:microsoft.com/office/officeart/2018/2/layout/IconCircleList"/>
    <dgm:cxn modelId="{BF40AC89-6A61-4C6E-B43D-028610B65057}" type="presOf" srcId="{BF63CFFC-C386-46FB-8CC8-40E5BF32BBC6}" destId="{7CFCDB4F-F5AC-492C-9900-E095146F04F2}" srcOrd="0" destOrd="0" presId="urn:microsoft.com/office/officeart/2018/2/layout/IconCircleList"/>
    <dgm:cxn modelId="{85095E91-F196-4E4D-AC8C-E540BBD6E612}" type="presOf" srcId="{6B691EA0-DF93-498F-938D-56AAA31D8995}" destId="{A5F88ACA-AC08-4FA5-9448-7ADFD0022CD3}" srcOrd="0" destOrd="0" presId="urn:microsoft.com/office/officeart/2018/2/layout/IconCircleList"/>
    <dgm:cxn modelId="{B78668CA-B37C-4128-8951-FEE673ABE4F8}" type="presOf" srcId="{1DFD3628-15C6-4382-A68D-D8691A1222B1}" destId="{D5EC6371-6A3F-4E5D-8202-EEC78DF5F568}" srcOrd="0" destOrd="0" presId="urn:microsoft.com/office/officeart/2018/2/layout/IconCircleList"/>
    <dgm:cxn modelId="{EE62C1D6-F9B2-4859-ABB4-F5D7782F920C}" type="presOf" srcId="{55CCF197-D00E-4010-8707-B336929B2EFF}" destId="{ED6B652F-2DB7-4192-A292-6F7FA52EF48D}" srcOrd="0" destOrd="0" presId="urn:microsoft.com/office/officeart/2018/2/layout/IconCircleList"/>
    <dgm:cxn modelId="{E6B099F5-411F-4198-AAB8-CF5838E46318}" srcId="{6B691EA0-DF93-498F-938D-56AAA31D8995}" destId="{1DFD3628-15C6-4382-A68D-D8691A1222B1}" srcOrd="0" destOrd="0" parTransId="{26B72B11-6B31-4C37-B38B-052594BE29BD}" sibTransId="{B5E8496A-A4E5-421F-8146-43B8C9B3FE6A}"/>
    <dgm:cxn modelId="{4A33C96D-F7C8-45E1-90C1-0C20AD1DD447}" type="presParOf" srcId="{A5F88ACA-AC08-4FA5-9448-7ADFD0022CD3}" destId="{724C30E4-3196-4DD0-84E5-0CF00B5618A0}" srcOrd="0" destOrd="0" presId="urn:microsoft.com/office/officeart/2018/2/layout/IconCircleList"/>
    <dgm:cxn modelId="{931E2EF7-A277-478B-AD36-DD415B2930CB}" type="presParOf" srcId="{724C30E4-3196-4DD0-84E5-0CF00B5618A0}" destId="{050D4D57-F791-4F2F-A40B-0A45511796CB}" srcOrd="0" destOrd="0" presId="urn:microsoft.com/office/officeart/2018/2/layout/IconCircleList"/>
    <dgm:cxn modelId="{939A0B55-B00C-4B64-A8A7-BBB886F402D0}" type="presParOf" srcId="{050D4D57-F791-4F2F-A40B-0A45511796CB}" destId="{CFB4975A-0421-40B6-9CF7-8209F3221E71}" srcOrd="0" destOrd="0" presId="urn:microsoft.com/office/officeart/2018/2/layout/IconCircleList"/>
    <dgm:cxn modelId="{E75BF459-D78A-48B3-91C0-92D65DF59B4E}" type="presParOf" srcId="{050D4D57-F791-4F2F-A40B-0A45511796CB}" destId="{4629A911-21D8-4680-B616-72C48595FE7A}" srcOrd="1" destOrd="0" presId="urn:microsoft.com/office/officeart/2018/2/layout/IconCircleList"/>
    <dgm:cxn modelId="{3A676241-A2C8-408B-A730-1AEE3F0CF4B7}" type="presParOf" srcId="{050D4D57-F791-4F2F-A40B-0A45511796CB}" destId="{EA5E9C13-C204-4EBC-A77B-C3D5ECBDD551}" srcOrd="2" destOrd="0" presId="urn:microsoft.com/office/officeart/2018/2/layout/IconCircleList"/>
    <dgm:cxn modelId="{28C092DA-B312-45C3-A67E-638B3564CD2F}" type="presParOf" srcId="{050D4D57-F791-4F2F-A40B-0A45511796CB}" destId="{D5EC6371-6A3F-4E5D-8202-EEC78DF5F568}" srcOrd="3" destOrd="0" presId="urn:microsoft.com/office/officeart/2018/2/layout/IconCircleList"/>
    <dgm:cxn modelId="{9993CF09-7603-46FB-9610-2DF688207C1C}" type="presParOf" srcId="{724C30E4-3196-4DD0-84E5-0CF00B5618A0}" destId="{E4C8BB52-7B47-4EFF-8351-83E7E540E062}" srcOrd="1" destOrd="0" presId="urn:microsoft.com/office/officeart/2018/2/layout/IconCircleList"/>
    <dgm:cxn modelId="{F4A320B0-60EC-4678-ADC9-6CEF8221BA4F}" type="presParOf" srcId="{724C30E4-3196-4DD0-84E5-0CF00B5618A0}" destId="{978E7312-E822-4D94-B4E6-D85D49EA1DD6}" srcOrd="2" destOrd="0" presId="urn:microsoft.com/office/officeart/2018/2/layout/IconCircleList"/>
    <dgm:cxn modelId="{2C3962AC-61D6-4DC3-B070-174591E2E299}" type="presParOf" srcId="{978E7312-E822-4D94-B4E6-D85D49EA1DD6}" destId="{126AAED5-AC16-435B-9C18-1683A61451A2}" srcOrd="0" destOrd="0" presId="urn:microsoft.com/office/officeart/2018/2/layout/IconCircleList"/>
    <dgm:cxn modelId="{66B7EFD8-46C0-448D-8579-C25D452EBB8C}" type="presParOf" srcId="{978E7312-E822-4D94-B4E6-D85D49EA1DD6}" destId="{EF10FC65-0785-47FE-9D9B-B4D6EEBF8C16}" srcOrd="1" destOrd="0" presId="urn:microsoft.com/office/officeart/2018/2/layout/IconCircleList"/>
    <dgm:cxn modelId="{DCF0D983-48FD-4CDE-8687-B56CF506984C}" type="presParOf" srcId="{978E7312-E822-4D94-B4E6-D85D49EA1DD6}" destId="{EE06F144-FEE7-48C6-9B6F-F76D122F2BE2}" srcOrd="2" destOrd="0" presId="urn:microsoft.com/office/officeart/2018/2/layout/IconCircleList"/>
    <dgm:cxn modelId="{A5DE536C-E063-426F-A23F-DB96A158AE59}" type="presParOf" srcId="{978E7312-E822-4D94-B4E6-D85D49EA1DD6}" destId="{ED6B652F-2DB7-4192-A292-6F7FA52EF48D}" srcOrd="3" destOrd="0" presId="urn:microsoft.com/office/officeart/2018/2/layout/IconCircleList"/>
    <dgm:cxn modelId="{A70424CE-9CBA-4536-850F-93BD9B0FFD56}" type="presParOf" srcId="{724C30E4-3196-4DD0-84E5-0CF00B5618A0}" destId="{5B4CEA6C-C1DC-4364-BFC7-10BF2B9298AD}" srcOrd="3" destOrd="0" presId="urn:microsoft.com/office/officeart/2018/2/layout/IconCircleList"/>
    <dgm:cxn modelId="{50F773C7-0584-429C-8515-04526CFBD49A}" type="presParOf" srcId="{724C30E4-3196-4DD0-84E5-0CF00B5618A0}" destId="{21B21135-4EBC-462D-B276-F271C0371BB5}" srcOrd="4" destOrd="0" presId="urn:microsoft.com/office/officeart/2018/2/layout/IconCircleList"/>
    <dgm:cxn modelId="{BA509B98-06DB-4801-9B77-1AFC151A9EF4}" type="presParOf" srcId="{21B21135-4EBC-462D-B276-F271C0371BB5}" destId="{ECF61765-C5FD-4E30-BB66-A8A85D9EA0BB}" srcOrd="0" destOrd="0" presId="urn:microsoft.com/office/officeart/2018/2/layout/IconCircleList"/>
    <dgm:cxn modelId="{258D0B0F-478D-45DF-976B-A88FA17167F2}" type="presParOf" srcId="{21B21135-4EBC-462D-B276-F271C0371BB5}" destId="{B6A8E2A5-9322-4DB4-8D89-78351E78A222}" srcOrd="1" destOrd="0" presId="urn:microsoft.com/office/officeart/2018/2/layout/IconCircleList"/>
    <dgm:cxn modelId="{F690C6E9-872B-4380-A53D-17869E2ABFB2}" type="presParOf" srcId="{21B21135-4EBC-462D-B276-F271C0371BB5}" destId="{6CDFFFD7-BFC9-4C5C-882B-D57DE8ADCA50}" srcOrd="2" destOrd="0" presId="urn:microsoft.com/office/officeart/2018/2/layout/IconCircleList"/>
    <dgm:cxn modelId="{F24C9088-9AC2-44AA-AF6B-B9EF4C71752E}" type="presParOf" srcId="{21B21135-4EBC-462D-B276-F271C0371BB5}" destId="{8C30BB1E-17AE-49EB-91DB-00D44FBB0DBA}" srcOrd="3" destOrd="0" presId="urn:microsoft.com/office/officeart/2018/2/layout/IconCircleList"/>
    <dgm:cxn modelId="{D6CCD947-B018-489E-9912-AF830DACE121}" type="presParOf" srcId="{724C30E4-3196-4DD0-84E5-0CF00B5618A0}" destId="{7CFCDB4F-F5AC-492C-9900-E095146F04F2}" srcOrd="5" destOrd="0" presId="urn:microsoft.com/office/officeart/2018/2/layout/IconCircleList"/>
    <dgm:cxn modelId="{E9C114A6-8A0E-4A4C-BB6A-D51A3192C72D}" type="presParOf" srcId="{724C30E4-3196-4DD0-84E5-0CF00B5618A0}" destId="{DBD491CE-BDC7-403E-8861-C0E68C1DC5A5}" srcOrd="6" destOrd="0" presId="urn:microsoft.com/office/officeart/2018/2/layout/IconCircleList"/>
    <dgm:cxn modelId="{4CDA6C41-2A20-488F-92DD-6C26D1330C4A}" type="presParOf" srcId="{DBD491CE-BDC7-403E-8861-C0E68C1DC5A5}" destId="{A563151B-0E17-4AD3-B3D4-1AF7EE843C19}" srcOrd="0" destOrd="0" presId="urn:microsoft.com/office/officeart/2018/2/layout/IconCircleList"/>
    <dgm:cxn modelId="{8BCBEC24-E8FC-43CC-8EBE-EE4E19660617}" type="presParOf" srcId="{DBD491CE-BDC7-403E-8861-C0E68C1DC5A5}" destId="{102317F4-1B6D-4698-8425-82F3E8ADAB53}" srcOrd="1" destOrd="0" presId="urn:microsoft.com/office/officeart/2018/2/layout/IconCircleList"/>
    <dgm:cxn modelId="{90B534C2-A0BE-4E35-BAA7-2ECE4A08FE1F}" type="presParOf" srcId="{DBD491CE-BDC7-403E-8861-C0E68C1DC5A5}" destId="{60EBAFBD-4B2E-427A-805D-F07B2B866ED1}" srcOrd="2" destOrd="0" presId="urn:microsoft.com/office/officeart/2018/2/layout/IconCircleList"/>
    <dgm:cxn modelId="{58D0CCF3-853F-4EBE-9C60-0F024DE04F40}" type="presParOf" srcId="{DBD491CE-BDC7-403E-8861-C0E68C1DC5A5}" destId="{40D16F7F-9D63-4A1E-949B-37429CE0B1F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99A4747-2183-4EE5-B100-5AB0CA4C29FC}" type="doc">
      <dgm:prSet loTypeId="urn:microsoft.com/office/officeart/2018/2/layout/IconVerticalSolidList" loCatId="icon" qsTypeId="urn:microsoft.com/office/officeart/2005/8/quickstyle/simple1#6" qsCatId="simple" csTypeId="urn:microsoft.com/office/officeart/2018/5/colors/Iconchunking_neutralbg_colorful1" csCatId="colorful" phldr="1"/>
      <dgm:spPr/>
      <dgm:t>
        <a:bodyPr/>
        <a:lstStyle/>
        <a:p>
          <a:endParaRPr lang="en-US"/>
        </a:p>
      </dgm:t>
    </dgm:pt>
    <dgm:pt modelId="{161EA1A0-54C8-410C-B2DD-C127BE5EB23E}">
      <dgm:prSet/>
      <dgm:spPr/>
      <dgm:t>
        <a:bodyPr/>
        <a:lstStyle/>
        <a:p>
          <a:r>
            <a:rPr lang="en-US" dirty="0"/>
            <a:t>No public comment period is required by the OMA or its regulations.</a:t>
          </a:r>
        </a:p>
      </dgm:t>
    </dgm:pt>
    <dgm:pt modelId="{DF059AE4-5FA1-4E4E-874B-A09035958153}" type="parTrans" cxnId="{1D9B3562-562E-424C-A952-02BA068EAFE5}">
      <dgm:prSet/>
      <dgm:spPr/>
      <dgm:t>
        <a:bodyPr/>
        <a:lstStyle/>
        <a:p>
          <a:endParaRPr lang="en-US"/>
        </a:p>
      </dgm:t>
    </dgm:pt>
    <dgm:pt modelId="{DC3DF143-F188-4FC4-8FE9-30D0E40BBDB9}" type="sibTrans" cxnId="{1D9B3562-562E-424C-A952-02BA068EAFE5}">
      <dgm:prSet/>
      <dgm:spPr/>
      <dgm:t>
        <a:bodyPr/>
        <a:lstStyle/>
        <a:p>
          <a:endParaRPr lang="en-US"/>
        </a:p>
      </dgm:t>
    </dgm:pt>
    <dgm:pt modelId="{56B02036-3EEE-4B40-8382-C09D07106D45}">
      <dgm:prSet/>
      <dgm:spPr/>
      <dgm:t>
        <a:bodyPr/>
        <a:lstStyle/>
        <a:p>
          <a:r>
            <a:rPr lang="en-US"/>
            <a:t>Your enabling legislation may require you to provide a time for public comment.</a:t>
          </a:r>
        </a:p>
      </dgm:t>
    </dgm:pt>
    <dgm:pt modelId="{A656B622-5EBC-4CF2-8620-2617F9454FB3}" type="parTrans" cxnId="{4BC07354-8F1E-45B1-9A51-AACD982DD198}">
      <dgm:prSet/>
      <dgm:spPr/>
      <dgm:t>
        <a:bodyPr/>
        <a:lstStyle/>
        <a:p>
          <a:endParaRPr lang="en-US"/>
        </a:p>
      </dgm:t>
    </dgm:pt>
    <dgm:pt modelId="{F8EDEE5B-E289-4FEB-8A58-25B2586E4C08}" type="sibTrans" cxnId="{4BC07354-8F1E-45B1-9A51-AACD982DD198}">
      <dgm:prSet/>
      <dgm:spPr/>
      <dgm:t>
        <a:bodyPr/>
        <a:lstStyle/>
        <a:p>
          <a:endParaRPr lang="en-US"/>
        </a:p>
      </dgm:t>
    </dgm:pt>
    <dgm:pt modelId="{EA93A1B7-B662-4DD0-A4E3-FE62A2B676E1}">
      <dgm:prSet/>
      <dgm:spPr/>
      <dgm:t>
        <a:bodyPr/>
        <a:lstStyle/>
        <a:p>
          <a:r>
            <a:rPr lang="en-US"/>
            <a:t>Your bylaws may also allow public comment, or you may have a standing order permitting public comment. </a:t>
          </a:r>
        </a:p>
      </dgm:t>
    </dgm:pt>
    <dgm:pt modelId="{AF34E99C-9484-44F0-9359-CF8C7DC5FDE5}" type="parTrans" cxnId="{535E9BCB-0E60-4F62-8745-7B936F15C66F}">
      <dgm:prSet/>
      <dgm:spPr/>
      <dgm:t>
        <a:bodyPr/>
        <a:lstStyle/>
        <a:p>
          <a:endParaRPr lang="en-US"/>
        </a:p>
      </dgm:t>
    </dgm:pt>
    <dgm:pt modelId="{A56A5027-29EF-46E7-885E-F1F615388B3A}" type="sibTrans" cxnId="{535E9BCB-0E60-4F62-8745-7B936F15C66F}">
      <dgm:prSet/>
      <dgm:spPr/>
      <dgm:t>
        <a:bodyPr/>
        <a:lstStyle/>
        <a:p>
          <a:endParaRPr lang="en-US"/>
        </a:p>
      </dgm:t>
    </dgm:pt>
    <dgm:pt modelId="{F05ADB31-7281-4ABD-84E3-B8F19116A9B9}" type="pres">
      <dgm:prSet presAssocID="{699A4747-2183-4EE5-B100-5AB0CA4C29FC}" presName="root" presStyleCnt="0">
        <dgm:presLayoutVars>
          <dgm:dir/>
          <dgm:resizeHandles val="exact"/>
        </dgm:presLayoutVars>
      </dgm:prSet>
      <dgm:spPr/>
    </dgm:pt>
    <dgm:pt modelId="{5F1CC829-DFF5-48CB-95E4-35A4EBE03594}" type="pres">
      <dgm:prSet presAssocID="{161EA1A0-54C8-410C-B2DD-C127BE5EB23E}" presName="compNode" presStyleCnt="0"/>
      <dgm:spPr/>
    </dgm:pt>
    <dgm:pt modelId="{1DDA05BF-3837-4B98-9CF3-2633F33101CA}" type="pres">
      <dgm:prSet presAssocID="{161EA1A0-54C8-410C-B2DD-C127BE5EB23E}" presName="bgRect" presStyleLbl="bgShp" presStyleIdx="0" presStyleCnt="3" custLinFactNeighborY="-43"/>
      <dgm:spPr/>
    </dgm:pt>
    <dgm:pt modelId="{5A9DD4A8-0F6C-4791-8E1C-9574D40D7E33}" type="pres">
      <dgm:prSet presAssocID="{161EA1A0-54C8-410C-B2DD-C127BE5EB23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avel"/>
        </a:ext>
      </dgm:extLst>
    </dgm:pt>
    <dgm:pt modelId="{0E36EA5A-EB7E-437C-9728-250A01F63C84}" type="pres">
      <dgm:prSet presAssocID="{161EA1A0-54C8-410C-B2DD-C127BE5EB23E}" presName="spaceRect" presStyleCnt="0"/>
      <dgm:spPr/>
    </dgm:pt>
    <dgm:pt modelId="{4430FC3A-DFBD-405E-9A78-2D8A5E3B1EDE}" type="pres">
      <dgm:prSet presAssocID="{161EA1A0-54C8-410C-B2DD-C127BE5EB23E}" presName="parTx" presStyleLbl="revTx" presStyleIdx="0" presStyleCnt="3">
        <dgm:presLayoutVars>
          <dgm:chMax val="0"/>
          <dgm:chPref val="0"/>
        </dgm:presLayoutVars>
      </dgm:prSet>
      <dgm:spPr/>
    </dgm:pt>
    <dgm:pt modelId="{ECD466DB-03B9-47F9-ADB7-989CC662C3D7}" type="pres">
      <dgm:prSet presAssocID="{DC3DF143-F188-4FC4-8FE9-30D0E40BBDB9}" presName="sibTrans" presStyleCnt="0"/>
      <dgm:spPr/>
    </dgm:pt>
    <dgm:pt modelId="{2326154F-9BBE-4907-A391-2DF5091B4075}" type="pres">
      <dgm:prSet presAssocID="{56B02036-3EEE-4B40-8382-C09D07106D45}" presName="compNode" presStyleCnt="0"/>
      <dgm:spPr/>
    </dgm:pt>
    <dgm:pt modelId="{C00E6D2B-9CA3-471A-82E4-BE6F23331E07}" type="pres">
      <dgm:prSet presAssocID="{56B02036-3EEE-4B40-8382-C09D07106D45}" presName="bgRect" presStyleLbl="bgShp" presStyleIdx="1" presStyleCnt="3"/>
      <dgm:spPr/>
    </dgm:pt>
    <dgm:pt modelId="{B8CA6068-0475-491C-866F-79E9D2B939E0}" type="pres">
      <dgm:prSet presAssocID="{56B02036-3EEE-4B40-8382-C09D07106D45}"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D49F7093-C4F7-4996-B49B-0A7FD08F0EF1}" type="pres">
      <dgm:prSet presAssocID="{56B02036-3EEE-4B40-8382-C09D07106D45}" presName="spaceRect" presStyleCnt="0"/>
      <dgm:spPr/>
    </dgm:pt>
    <dgm:pt modelId="{458D7240-0C2D-4824-AA62-1BC9F5456493}" type="pres">
      <dgm:prSet presAssocID="{56B02036-3EEE-4B40-8382-C09D07106D45}" presName="parTx" presStyleLbl="revTx" presStyleIdx="1" presStyleCnt="3">
        <dgm:presLayoutVars>
          <dgm:chMax val="0"/>
          <dgm:chPref val="0"/>
        </dgm:presLayoutVars>
      </dgm:prSet>
      <dgm:spPr/>
    </dgm:pt>
    <dgm:pt modelId="{68CCE14B-60E8-438A-B802-19015795953B}" type="pres">
      <dgm:prSet presAssocID="{F8EDEE5B-E289-4FEB-8A58-25B2586E4C08}" presName="sibTrans" presStyleCnt="0"/>
      <dgm:spPr/>
    </dgm:pt>
    <dgm:pt modelId="{F3FEBCB1-69C6-4F71-BEEA-11EE852EC2D7}" type="pres">
      <dgm:prSet presAssocID="{EA93A1B7-B662-4DD0-A4E3-FE62A2B676E1}" presName="compNode" presStyleCnt="0"/>
      <dgm:spPr/>
    </dgm:pt>
    <dgm:pt modelId="{77DD2D2C-1050-46BC-A7A1-6E82D063A8C1}" type="pres">
      <dgm:prSet presAssocID="{EA93A1B7-B662-4DD0-A4E3-FE62A2B676E1}" presName="bgRect" presStyleLbl="bgShp" presStyleIdx="2" presStyleCnt="3"/>
      <dgm:spPr/>
    </dgm:pt>
    <dgm:pt modelId="{24B63C02-7E9B-4DAA-B3AC-F977232ED5D1}" type="pres">
      <dgm:prSet presAssocID="{EA93A1B7-B662-4DD0-A4E3-FE62A2B676E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eting"/>
        </a:ext>
      </dgm:extLst>
    </dgm:pt>
    <dgm:pt modelId="{9E5363E5-09C7-40AF-A4F1-9E14732EA231}" type="pres">
      <dgm:prSet presAssocID="{EA93A1B7-B662-4DD0-A4E3-FE62A2B676E1}" presName="spaceRect" presStyleCnt="0"/>
      <dgm:spPr/>
    </dgm:pt>
    <dgm:pt modelId="{0757BA10-3203-4C43-AC33-CE5F29E482F3}" type="pres">
      <dgm:prSet presAssocID="{EA93A1B7-B662-4DD0-A4E3-FE62A2B676E1}" presName="parTx" presStyleLbl="revTx" presStyleIdx="2" presStyleCnt="3">
        <dgm:presLayoutVars>
          <dgm:chMax val="0"/>
          <dgm:chPref val="0"/>
        </dgm:presLayoutVars>
      </dgm:prSet>
      <dgm:spPr/>
    </dgm:pt>
  </dgm:ptLst>
  <dgm:cxnLst>
    <dgm:cxn modelId="{1D9B3562-562E-424C-A952-02BA068EAFE5}" srcId="{699A4747-2183-4EE5-B100-5AB0CA4C29FC}" destId="{161EA1A0-54C8-410C-B2DD-C127BE5EB23E}" srcOrd="0" destOrd="0" parTransId="{DF059AE4-5FA1-4E4E-874B-A09035958153}" sibTransId="{DC3DF143-F188-4FC4-8FE9-30D0E40BBDB9}"/>
    <dgm:cxn modelId="{79839C45-D939-4190-B910-041485E1811F}" type="presOf" srcId="{EA93A1B7-B662-4DD0-A4E3-FE62A2B676E1}" destId="{0757BA10-3203-4C43-AC33-CE5F29E482F3}" srcOrd="0" destOrd="0" presId="urn:microsoft.com/office/officeart/2018/2/layout/IconVerticalSolidList"/>
    <dgm:cxn modelId="{A65D0C6E-63FC-494B-A0FA-707C61C63583}" type="presOf" srcId="{161EA1A0-54C8-410C-B2DD-C127BE5EB23E}" destId="{4430FC3A-DFBD-405E-9A78-2D8A5E3B1EDE}" srcOrd="0" destOrd="0" presId="urn:microsoft.com/office/officeart/2018/2/layout/IconVerticalSolidList"/>
    <dgm:cxn modelId="{4BC07354-8F1E-45B1-9A51-AACD982DD198}" srcId="{699A4747-2183-4EE5-B100-5AB0CA4C29FC}" destId="{56B02036-3EEE-4B40-8382-C09D07106D45}" srcOrd="1" destOrd="0" parTransId="{A656B622-5EBC-4CF2-8620-2617F9454FB3}" sibTransId="{F8EDEE5B-E289-4FEB-8A58-25B2586E4C08}"/>
    <dgm:cxn modelId="{C081E59A-E3E5-4C23-93B3-BB583EB089C3}" type="presOf" srcId="{56B02036-3EEE-4B40-8382-C09D07106D45}" destId="{458D7240-0C2D-4824-AA62-1BC9F5456493}" srcOrd="0" destOrd="0" presId="urn:microsoft.com/office/officeart/2018/2/layout/IconVerticalSolidList"/>
    <dgm:cxn modelId="{535E9BCB-0E60-4F62-8745-7B936F15C66F}" srcId="{699A4747-2183-4EE5-B100-5AB0CA4C29FC}" destId="{EA93A1B7-B662-4DD0-A4E3-FE62A2B676E1}" srcOrd="2" destOrd="0" parTransId="{AF34E99C-9484-44F0-9359-CF8C7DC5FDE5}" sibTransId="{A56A5027-29EF-46E7-885E-F1F615388B3A}"/>
    <dgm:cxn modelId="{43BB1DD8-8B75-4477-993D-7AD3DAD50475}" type="presOf" srcId="{699A4747-2183-4EE5-B100-5AB0CA4C29FC}" destId="{F05ADB31-7281-4ABD-84E3-B8F19116A9B9}" srcOrd="0" destOrd="0" presId="urn:microsoft.com/office/officeart/2018/2/layout/IconVerticalSolidList"/>
    <dgm:cxn modelId="{40DE8391-B6A8-4766-A2B9-EE105FB952F4}" type="presParOf" srcId="{F05ADB31-7281-4ABD-84E3-B8F19116A9B9}" destId="{5F1CC829-DFF5-48CB-95E4-35A4EBE03594}" srcOrd="0" destOrd="0" presId="urn:microsoft.com/office/officeart/2018/2/layout/IconVerticalSolidList"/>
    <dgm:cxn modelId="{0BD5C603-CF1A-4698-9A55-41E7260480FC}" type="presParOf" srcId="{5F1CC829-DFF5-48CB-95E4-35A4EBE03594}" destId="{1DDA05BF-3837-4B98-9CF3-2633F33101CA}" srcOrd="0" destOrd="0" presId="urn:microsoft.com/office/officeart/2018/2/layout/IconVerticalSolidList"/>
    <dgm:cxn modelId="{0FB3E2D1-8FEE-4CF7-9CBA-7412B50A7A32}" type="presParOf" srcId="{5F1CC829-DFF5-48CB-95E4-35A4EBE03594}" destId="{5A9DD4A8-0F6C-4791-8E1C-9574D40D7E33}" srcOrd="1" destOrd="0" presId="urn:microsoft.com/office/officeart/2018/2/layout/IconVerticalSolidList"/>
    <dgm:cxn modelId="{A834EEB7-B4D5-4950-92C2-2FC226623DE9}" type="presParOf" srcId="{5F1CC829-DFF5-48CB-95E4-35A4EBE03594}" destId="{0E36EA5A-EB7E-437C-9728-250A01F63C84}" srcOrd="2" destOrd="0" presId="urn:microsoft.com/office/officeart/2018/2/layout/IconVerticalSolidList"/>
    <dgm:cxn modelId="{CBC52D75-2ECA-4B86-A771-B724BD51A810}" type="presParOf" srcId="{5F1CC829-DFF5-48CB-95E4-35A4EBE03594}" destId="{4430FC3A-DFBD-405E-9A78-2D8A5E3B1EDE}" srcOrd="3" destOrd="0" presId="urn:microsoft.com/office/officeart/2018/2/layout/IconVerticalSolidList"/>
    <dgm:cxn modelId="{9AD64DAC-EEA5-47D7-BF1E-6077B604E4A6}" type="presParOf" srcId="{F05ADB31-7281-4ABD-84E3-B8F19116A9B9}" destId="{ECD466DB-03B9-47F9-ADB7-989CC662C3D7}" srcOrd="1" destOrd="0" presId="urn:microsoft.com/office/officeart/2018/2/layout/IconVerticalSolidList"/>
    <dgm:cxn modelId="{1015C3F2-7CC7-4112-ACD5-F8785F23756F}" type="presParOf" srcId="{F05ADB31-7281-4ABD-84E3-B8F19116A9B9}" destId="{2326154F-9BBE-4907-A391-2DF5091B4075}" srcOrd="2" destOrd="0" presId="urn:microsoft.com/office/officeart/2018/2/layout/IconVerticalSolidList"/>
    <dgm:cxn modelId="{17D4D338-9945-4FCA-B8F5-F2E4E791ACFE}" type="presParOf" srcId="{2326154F-9BBE-4907-A391-2DF5091B4075}" destId="{C00E6D2B-9CA3-471A-82E4-BE6F23331E07}" srcOrd="0" destOrd="0" presId="urn:microsoft.com/office/officeart/2018/2/layout/IconVerticalSolidList"/>
    <dgm:cxn modelId="{624E3AC1-179F-4BFE-83AE-F4CECED47B4C}" type="presParOf" srcId="{2326154F-9BBE-4907-A391-2DF5091B4075}" destId="{B8CA6068-0475-491C-866F-79E9D2B939E0}" srcOrd="1" destOrd="0" presId="urn:microsoft.com/office/officeart/2018/2/layout/IconVerticalSolidList"/>
    <dgm:cxn modelId="{B35754A6-8A90-4A67-BA74-68FF5B1EF102}" type="presParOf" srcId="{2326154F-9BBE-4907-A391-2DF5091B4075}" destId="{D49F7093-C4F7-4996-B49B-0A7FD08F0EF1}" srcOrd="2" destOrd="0" presId="urn:microsoft.com/office/officeart/2018/2/layout/IconVerticalSolidList"/>
    <dgm:cxn modelId="{F6AE128E-7F65-4524-927C-8A7D52180D87}" type="presParOf" srcId="{2326154F-9BBE-4907-A391-2DF5091B4075}" destId="{458D7240-0C2D-4824-AA62-1BC9F5456493}" srcOrd="3" destOrd="0" presId="urn:microsoft.com/office/officeart/2018/2/layout/IconVerticalSolidList"/>
    <dgm:cxn modelId="{05CF3374-5205-4068-B5EB-A137D33C2F0F}" type="presParOf" srcId="{F05ADB31-7281-4ABD-84E3-B8F19116A9B9}" destId="{68CCE14B-60E8-438A-B802-19015795953B}" srcOrd="3" destOrd="0" presId="urn:microsoft.com/office/officeart/2018/2/layout/IconVerticalSolidList"/>
    <dgm:cxn modelId="{193BDDDF-57F0-41E2-B696-50CBC761A1F2}" type="presParOf" srcId="{F05ADB31-7281-4ABD-84E3-B8F19116A9B9}" destId="{F3FEBCB1-69C6-4F71-BEEA-11EE852EC2D7}" srcOrd="4" destOrd="0" presId="urn:microsoft.com/office/officeart/2018/2/layout/IconVerticalSolidList"/>
    <dgm:cxn modelId="{643090B0-D9EA-4CBF-A297-07366677B09B}" type="presParOf" srcId="{F3FEBCB1-69C6-4F71-BEEA-11EE852EC2D7}" destId="{77DD2D2C-1050-46BC-A7A1-6E82D063A8C1}" srcOrd="0" destOrd="0" presId="urn:microsoft.com/office/officeart/2018/2/layout/IconVerticalSolidList"/>
    <dgm:cxn modelId="{5E331540-F02A-48D7-8CB0-82356B93067A}" type="presParOf" srcId="{F3FEBCB1-69C6-4F71-BEEA-11EE852EC2D7}" destId="{24B63C02-7E9B-4DAA-B3AC-F977232ED5D1}" srcOrd="1" destOrd="0" presId="urn:microsoft.com/office/officeart/2018/2/layout/IconVerticalSolidList"/>
    <dgm:cxn modelId="{333F874E-F3BD-4131-8DC5-326DACAAFEAB}" type="presParOf" srcId="{F3FEBCB1-69C6-4F71-BEEA-11EE852EC2D7}" destId="{9E5363E5-09C7-40AF-A4F1-9E14732EA231}" srcOrd="2" destOrd="0" presId="urn:microsoft.com/office/officeart/2018/2/layout/IconVerticalSolidList"/>
    <dgm:cxn modelId="{43E7A45B-23B1-4CC6-B0ED-56AE323ECE68}" type="presParOf" srcId="{F3FEBCB1-69C6-4F71-BEEA-11EE852EC2D7}" destId="{0757BA10-3203-4C43-AC33-CE5F29E482F3}"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BAFEAF-C560-4029-9709-A52F9E4DE4C0}" type="doc">
      <dgm:prSet loTypeId="urn:microsoft.com/office/officeart/2008/layout/LinedList" loCatId="list" qsTypeId="urn:microsoft.com/office/officeart/2005/8/quickstyle/simple5#6" qsCatId="simple" csTypeId="urn:microsoft.com/office/officeart/2005/8/colors/accent0_3#1" csCatId="mainScheme"/>
      <dgm:spPr/>
      <dgm:t>
        <a:bodyPr/>
        <a:lstStyle/>
        <a:p>
          <a:endParaRPr lang="en-US"/>
        </a:p>
      </dgm:t>
    </dgm:pt>
    <dgm:pt modelId="{68893B82-B5B3-4167-8ED0-48F866EEA495}">
      <dgm:prSet/>
      <dgm:spPr/>
      <dgm:t>
        <a:bodyPr/>
        <a:lstStyle/>
        <a:p>
          <a:r>
            <a:rPr lang="en-US" b="1" dirty="0"/>
            <a:t>The Office of Open Government provides access to the Robert’s Rules of Order training portal. </a:t>
          </a:r>
        </a:p>
      </dgm:t>
    </dgm:pt>
    <dgm:pt modelId="{EF34BC13-5D3F-4EB1-8F0E-1DB6E906000D}" type="parTrans" cxnId="{A59B3C98-18FE-4DEF-ABFE-22C8DF130276}">
      <dgm:prSet/>
      <dgm:spPr/>
      <dgm:t>
        <a:bodyPr/>
        <a:lstStyle/>
        <a:p>
          <a:endParaRPr lang="en-US"/>
        </a:p>
      </dgm:t>
    </dgm:pt>
    <dgm:pt modelId="{A70C2EEC-B661-4417-AC60-8C1520F4F744}" type="sibTrans" cxnId="{A59B3C98-18FE-4DEF-ABFE-22C8DF130276}">
      <dgm:prSet/>
      <dgm:spPr/>
      <dgm:t>
        <a:bodyPr/>
        <a:lstStyle/>
        <a:p>
          <a:endParaRPr lang="en-US"/>
        </a:p>
      </dgm:t>
    </dgm:pt>
    <dgm:pt modelId="{361235AB-EB6E-41B6-825E-EB46FEC880B9}">
      <dgm:prSet/>
      <dgm:spPr/>
      <dgm:t>
        <a:bodyPr/>
        <a:lstStyle/>
        <a:p>
          <a:r>
            <a:rPr lang="en-US" b="1" dirty="0"/>
            <a:t>The link to the trainings presented by Susan Leahy, MA. CSP, Founder of Robert’s Rules Made Simple is as follows: </a:t>
          </a:r>
          <a:r>
            <a:rPr lang="en-US" b="1" u="sng" dirty="0">
              <a:hlinkClick xmlns:r="http://schemas.openxmlformats.org/officeDocument/2006/relationships" r:id="rId1"/>
            </a:rPr>
            <a:t>https://forms.gle/dbMmroGvfM8YiuJ38</a:t>
          </a:r>
          <a:r>
            <a:rPr lang="en-US" b="1" u="sng" dirty="0"/>
            <a:t>.</a:t>
          </a:r>
          <a:r>
            <a:rPr lang="en-US" b="1" dirty="0"/>
            <a:t>  </a:t>
          </a:r>
        </a:p>
      </dgm:t>
    </dgm:pt>
    <dgm:pt modelId="{D3BBEA27-7FDC-413C-91EE-D5C09248C73E}" type="parTrans" cxnId="{FEC30633-F633-4DA2-B0BF-FD8D6C20A0BC}">
      <dgm:prSet/>
      <dgm:spPr/>
      <dgm:t>
        <a:bodyPr/>
        <a:lstStyle/>
        <a:p>
          <a:endParaRPr lang="en-US"/>
        </a:p>
      </dgm:t>
    </dgm:pt>
    <dgm:pt modelId="{84EB89FC-65A2-43C3-9712-F393DE2E0072}" type="sibTrans" cxnId="{FEC30633-F633-4DA2-B0BF-FD8D6C20A0BC}">
      <dgm:prSet/>
      <dgm:spPr/>
      <dgm:t>
        <a:bodyPr/>
        <a:lstStyle/>
        <a:p>
          <a:endParaRPr lang="en-US"/>
        </a:p>
      </dgm:t>
    </dgm:pt>
    <dgm:pt modelId="{CF9C3B68-C2A2-4637-997A-596ECACD5047}">
      <dgm:prSet/>
      <dgm:spPr/>
      <dgm:t>
        <a:bodyPr/>
        <a:lstStyle/>
        <a:p>
          <a:r>
            <a:rPr lang="en-US" b="1" dirty="0"/>
            <a:t>There is a Google form to be filled out to gain access to the trainings.</a:t>
          </a:r>
        </a:p>
      </dgm:t>
    </dgm:pt>
    <dgm:pt modelId="{024F39C2-E05D-489D-80B4-0AE5ECE5E66C}" type="parTrans" cxnId="{9E964956-6FFF-4409-987D-C1EC81C8D2B1}">
      <dgm:prSet/>
      <dgm:spPr/>
      <dgm:t>
        <a:bodyPr/>
        <a:lstStyle/>
        <a:p>
          <a:endParaRPr lang="en-US"/>
        </a:p>
      </dgm:t>
    </dgm:pt>
    <dgm:pt modelId="{3A4A06F9-CBF8-4F02-918D-1CAB8DB405D5}" type="sibTrans" cxnId="{9E964956-6FFF-4409-987D-C1EC81C8D2B1}">
      <dgm:prSet/>
      <dgm:spPr/>
      <dgm:t>
        <a:bodyPr/>
        <a:lstStyle/>
        <a:p>
          <a:endParaRPr lang="en-US"/>
        </a:p>
      </dgm:t>
    </dgm:pt>
    <dgm:pt modelId="{98B32764-254A-452B-AFF9-61BD69AB4FBA}">
      <dgm:prSet/>
      <dgm:spPr/>
      <dgm:t>
        <a:bodyPr/>
        <a:lstStyle/>
        <a:p>
          <a:r>
            <a:rPr lang="en-US" b="1" dirty="0"/>
            <a:t>You can also access the portal by using the following QR Code → </a:t>
          </a:r>
        </a:p>
      </dgm:t>
    </dgm:pt>
    <dgm:pt modelId="{2C03274D-E690-47D5-8831-56D71835B8B7}" type="parTrans" cxnId="{91758DB3-FD39-4416-97A0-C572F91F8FC7}">
      <dgm:prSet/>
      <dgm:spPr/>
      <dgm:t>
        <a:bodyPr/>
        <a:lstStyle/>
        <a:p>
          <a:endParaRPr lang="en-US"/>
        </a:p>
      </dgm:t>
    </dgm:pt>
    <dgm:pt modelId="{97A571C0-C9FF-4E18-BF77-C2BC8EF584C1}" type="sibTrans" cxnId="{91758DB3-FD39-4416-97A0-C572F91F8FC7}">
      <dgm:prSet/>
      <dgm:spPr/>
      <dgm:t>
        <a:bodyPr/>
        <a:lstStyle/>
        <a:p>
          <a:endParaRPr lang="en-US"/>
        </a:p>
      </dgm:t>
    </dgm:pt>
    <dgm:pt modelId="{203AFA48-DCEF-432E-A2D7-AFE71310143A}" type="pres">
      <dgm:prSet presAssocID="{E8BAFEAF-C560-4029-9709-A52F9E4DE4C0}" presName="vert0" presStyleCnt="0">
        <dgm:presLayoutVars>
          <dgm:dir/>
          <dgm:animOne val="branch"/>
          <dgm:animLvl val="lvl"/>
        </dgm:presLayoutVars>
      </dgm:prSet>
      <dgm:spPr/>
    </dgm:pt>
    <dgm:pt modelId="{0B6595FE-46FC-4724-B4B0-46D6669161EE}" type="pres">
      <dgm:prSet presAssocID="{68893B82-B5B3-4167-8ED0-48F866EEA495}" presName="thickLine" presStyleLbl="alignNode1" presStyleIdx="0" presStyleCnt="4"/>
      <dgm:spPr/>
    </dgm:pt>
    <dgm:pt modelId="{145EA9CA-DE8C-4466-B3F7-9814C5F5950D}" type="pres">
      <dgm:prSet presAssocID="{68893B82-B5B3-4167-8ED0-48F866EEA495}" presName="horz1" presStyleCnt="0"/>
      <dgm:spPr/>
    </dgm:pt>
    <dgm:pt modelId="{3FC17791-220C-4241-99E0-47E710E1E541}" type="pres">
      <dgm:prSet presAssocID="{68893B82-B5B3-4167-8ED0-48F866EEA495}" presName="tx1" presStyleLbl="revTx" presStyleIdx="0" presStyleCnt="4"/>
      <dgm:spPr/>
    </dgm:pt>
    <dgm:pt modelId="{8D6BAAFC-2424-4233-B942-FE90BF6DCA9E}" type="pres">
      <dgm:prSet presAssocID="{68893B82-B5B3-4167-8ED0-48F866EEA495}" presName="vert1" presStyleCnt="0"/>
      <dgm:spPr/>
    </dgm:pt>
    <dgm:pt modelId="{D4985E20-B0C1-4264-8239-0C16B4881EE5}" type="pres">
      <dgm:prSet presAssocID="{361235AB-EB6E-41B6-825E-EB46FEC880B9}" presName="thickLine" presStyleLbl="alignNode1" presStyleIdx="1" presStyleCnt="4"/>
      <dgm:spPr/>
    </dgm:pt>
    <dgm:pt modelId="{BA29396B-5651-4AA6-9611-2BC8426F77E7}" type="pres">
      <dgm:prSet presAssocID="{361235AB-EB6E-41B6-825E-EB46FEC880B9}" presName="horz1" presStyleCnt="0"/>
      <dgm:spPr/>
    </dgm:pt>
    <dgm:pt modelId="{CCF4567F-AC01-41F9-B31E-DF4C7EC5AAFF}" type="pres">
      <dgm:prSet presAssocID="{361235AB-EB6E-41B6-825E-EB46FEC880B9}" presName="tx1" presStyleLbl="revTx" presStyleIdx="1" presStyleCnt="4"/>
      <dgm:spPr/>
    </dgm:pt>
    <dgm:pt modelId="{635D3634-2709-40C4-8AC0-D8190208AD69}" type="pres">
      <dgm:prSet presAssocID="{361235AB-EB6E-41B6-825E-EB46FEC880B9}" presName="vert1" presStyleCnt="0"/>
      <dgm:spPr/>
    </dgm:pt>
    <dgm:pt modelId="{B4B923C9-1434-4DA4-A27E-C2722CF749A6}" type="pres">
      <dgm:prSet presAssocID="{CF9C3B68-C2A2-4637-997A-596ECACD5047}" presName="thickLine" presStyleLbl="alignNode1" presStyleIdx="2" presStyleCnt="4"/>
      <dgm:spPr/>
    </dgm:pt>
    <dgm:pt modelId="{AA577FBE-7A41-4DA3-B8DB-D888FBCF2939}" type="pres">
      <dgm:prSet presAssocID="{CF9C3B68-C2A2-4637-997A-596ECACD5047}" presName="horz1" presStyleCnt="0"/>
      <dgm:spPr/>
    </dgm:pt>
    <dgm:pt modelId="{4F9520F8-305D-491C-9413-8DD4932E1ECD}" type="pres">
      <dgm:prSet presAssocID="{CF9C3B68-C2A2-4637-997A-596ECACD5047}" presName="tx1" presStyleLbl="revTx" presStyleIdx="2" presStyleCnt="4"/>
      <dgm:spPr/>
    </dgm:pt>
    <dgm:pt modelId="{419F759B-EF2D-4B9D-82A2-F4E119F8CE59}" type="pres">
      <dgm:prSet presAssocID="{CF9C3B68-C2A2-4637-997A-596ECACD5047}" presName="vert1" presStyleCnt="0"/>
      <dgm:spPr/>
    </dgm:pt>
    <dgm:pt modelId="{CCABEC7C-35ED-4B89-8DC0-390E408F80E6}" type="pres">
      <dgm:prSet presAssocID="{98B32764-254A-452B-AFF9-61BD69AB4FBA}" presName="thickLine" presStyleLbl="alignNode1" presStyleIdx="3" presStyleCnt="4"/>
      <dgm:spPr/>
    </dgm:pt>
    <dgm:pt modelId="{4F9E2C56-93D0-4A7D-8163-44AF5244FB17}" type="pres">
      <dgm:prSet presAssocID="{98B32764-254A-452B-AFF9-61BD69AB4FBA}" presName="horz1" presStyleCnt="0"/>
      <dgm:spPr/>
    </dgm:pt>
    <dgm:pt modelId="{1EFD472F-BAC1-4114-826A-FC19D4F713E3}" type="pres">
      <dgm:prSet presAssocID="{98B32764-254A-452B-AFF9-61BD69AB4FBA}" presName="tx1" presStyleLbl="revTx" presStyleIdx="3" presStyleCnt="4"/>
      <dgm:spPr/>
    </dgm:pt>
    <dgm:pt modelId="{A25839E5-E622-49D1-9BC4-04CF969B2B65}" type="pres">
      <dgm:prSet presAssocID="{98B32764-254A-452B-AFF9-61BD69AB4FBA}" presName="vert1" presStyleCnt="0"/>
      <dgm:spPr/>
    </dgm:pt>
  </dgm:ptLst>
  <dgm:cxnLst>
    <dgm:cxn modelId="{CBD50A24-358D-4888-8527-8794654D0DFF}" type="presOf" srcId="{E8BAFEAF-C560-4029-9709-A52F9E4DE4C0}" destId="{203AFA48-DCEF-432E-A2D7-AFE71310143A}" srcOrd="0" destOrd="0" presId="urn:microsoft.com/office/officeart/2008/layout/LinedList"/>
    <dgm:cxn modelId="{FEC30633-F633-4DA2-B0BF-FD8D6C20A0BC}" srcId="{E8BAFEAF-C560-4029-9709-A52F9E4DE4C0}" destId="{361235AB-EB6E-41B6-825E-EB46FEC880B9}" srcOrd="1" destOrd="0" parTransId="{D3BBEA27-7FDC-413C-91EE-D5C09248C73E}" sibTransId="{84EB89FC-65A2-43C3-9712-F393DE2E0072}"/>
    <dgm:cxn modelId="{9E964956-6FFF-4409-987D-C1EC81C8D2B1}" srcId="{E8BAFEAF-C560-4029-9709-A52F9E4DE4C0}" destId="{CF9C3B68-C2A2-4637-997A-596ECACD5047}" srcOrd="2" destOrd="0" parTransId="{024F39C2-E05D-489D-80B4-0AE5ECE5E66C}" sibTransId="{3A4A06F9-CBF8-4F02-918D-1CAB8DB405D5}"/>
    <dgm:cxn modelId="{A59B3C98-18FE-4DEF-ABFE-22C8DF130276}" srcId="{E8BAFEAF-C560-4029-9709-A52F9E4DE4C0}" destId="{68893B82-B5B3-4167-8ED0-48F866EEA495}" srcOrd="0" destOrd="0" parTransId="{EF34BC13-5D3F-4EB1-8F0E-1DB6E906000D}" sibTransId="{A70C2EEC-B661-4417-AC60-8C1520F4F744}"/>
    <dgm:cxn modelId="{9FC3E79D-A351-4FE9-B381-B07A800ABB3F}" type="presOf" srcId="{68893B82-B5B3-4167-8ED0-48F866EEA495}" destId="{3FC17791-220C-4241-99E0-47E710E1E541}" srcOrd="0" destOrd="0" presId="urn:microsoft.com/office/officeart/2008/layout/LinedList"/>
    <dgm:cxn modelId="{91758DB3-FD39-4416-97A0-C572F91F8FC7}" srcId="{E8BAFEAF-C560-4029-9709-A52F9E4DE4C0}" destId="{98B32764-254A-452B-AFF9-61BD69AB4FBA}" srcOrd="3" destOrd="0" parTransId="{2C03274D-E690-47D5-8831-56D71835B8B7}" sibTransId="{97A571C0-C9FF-4E18-BF77-C2BC8EF584C1}"/>
    <dgm:cxn modelId="{540F4FB9-45DE-4760-8A49-AFDB8988148A}" type="presOf" srcId="{CF9C3B68-C2A2-4637-997A-596ECACD5047}" destId="{4F9520F8-305D-491C-9413-8DD4932E1ECD}" srcOrd="0" destOrd="0" presId="urn:microsoft.com/office/officeart/2008/layout/LinedList"/>
    <dgm:cxn modelId="{4036FDE8-8297-4326-A547-6421BDEEDC8F}" type="presOf" srcId="{361235AB-EB6E-41B6-825E-EB46FEC880B9}" destId="{CCF4567F-AC01-41F9-B31E-DF4C7EC5AAFF}" srcOrd="0" destOrd="0" presId="urn:microsoft.com/office/officeart/2008/layout/LinedList"/>
    <dgm:cxn modelId="{BAFE20F7-78F8-497F-A2FF-19948F3B6B92}" type="presOf" srcId="{98B32764-254A-452B-AFF9-61BD69AB4FBA}" destId="{1EFD472F-BAC1-4114-826A-FC19D4F713E3}" srcOrd="0" destOrd="0" presId="urn:microsoft.com/office/officeart/2008/layout/LinedList"/>
    <dgm:cxn modelId="{E37118E2-9521-4C36-A162-EE658401C5D5}" type="presParOf" srcId="{203AFA48-DCEF-432E-A2D7-AFE71310143A}" destId="{0B6595FE-46FC-4724-B4B0-46D6669161EE}" srcOrd="0" destOrd="0" presId="urn:microsoft.com/office/officeart/2008/layout/LinedList"/>
    <dgm:cxn modelId="{E42D8D6B-C71F-4B0D-879A-6B596043BDF9}" type="presParOf" srcId="{203AFA48-DCEF-432E-A2D7-AFE71310143A}" destId="{145EA9CA-DE8C-4466-B3F7-9814C5F5950D}" srcOrd="1" destOrd="0" presId="urn:microsoft.com/office/officeart/2008/layout/LinedList"/>
    <dgm:cxn modelId="{BE775294-B62F-48EC-A74F-9C1E22E9AD15}" type="presParOf" srcId="{145EA9CA-DE8C-4466-B3F7-9814C5F5950D}" destId="{3FC17791-220C-4241-99E0-47E710E1E541}" srcOrd="0" destOrd="0" presId="urn:microsoft.com/office/officeart/2008/layout/LinedList"/>
    <dgm:cxn modelId="{A7492EF0-1433-4119-AC3D-E21728B7C7E7}" type="presParOf" srcId="{145EA9CA-DE8C-4466-B3F7-9814C5F5950D}" destId="{8D6BAAFC-2424-4233-B942-FE90BF6DCA9E}" srcOrd="1" destOrd="0" presId="urn:microsoft.com/office/officeart/2008/layout/LinedList"/>
    <dgm:cxn modelId="{DA9D939C-7C61-4EC3-A211-D4D1AAC42191}" type="presParOf" srcId="{203AFA48-DCEF-432E-A2D7-AFE71310143A}" destId="{D4985E20-B0C1-4264-8239-0C16B4881EE5}" srcOrd="2" destOrd="0" presId="urn:microsoft.com/office/officeart/2008/layout/LinedList"/>
    <dgm:cxn modelId="{E685E05F-667F-4EAF-9439-43BF74F9BCFA}" type="presParOf" srcId="{203AFA48-DCEF-432E-A2D7-AFE71310143A}" destId="{BA29396B-5651-4AA6-9611-2BC8426F77E7}" srcOrd="3" destOrd="0" presId="urn:microsoft.com/office/officeart/2008/layout/LinedList"/>
    <dgm:cxn modelId="{553BFDBC-0879-4D67-BDD6-0B37F452B80B}" type="presParOf" srcId="{BA29396B-5651-4AA6-9611-2BC8426F77E7}" destId="{CCF4567F-AC01-41F9-B31E-DF4C7EC5AAFF}" srcOrd="0" destOrd="0" presId="urn:microsoft.com/office/officeart/2008/layout/LinedList"/>
    <dgm:cxn modelId="{89A3F5F0-E1A9-4A5C-A420-4B92564FB6F4}" type="presParOf" srcId="{BA29396B-5651-4AA6-9611-2BC8426F77E7}" destId="{635D3634-2709-40C4-8AC0-D8190208AD69}" srcOrd="1" destOrd="0" presId="urn:microsoft.com/office/officeart/2008/layout/LinedList"/>
    <dgm:cxn modelId="{520C4E6E-B253-4E30-8942-8F7292EF3D59}" type="presParOf" srcId="{203AFA48-DCEF-432E-A2D7-AFE71310143A}" destId="{B4B923C9-1434-4DA4-A27E-C2722CF749A6}" srcOrd="4" destOrd="0" presId="urn:microsoft.com/office/officeart/2008/layout/LinedList"/>
    <dgm:cxn modelId="{3C6BD1EB-BEAB-44F7-9D8A-67C1EED8524B}" type="presParOf" srcId="{203AFA48-DCEF-432E-A2D7-AFE71310143A}" destId="{AA577FBE-7A41-4DA3-B8DB-D888FBCF2939}" srcOrd="5" destOrd="0" presId="urn:microsoft.com/office/officeart/2008/layout/LinedList"/>
    <dgm:cxn modelId="{44CDE214-D35E-403C-BD3E-B73707762B18}" type="presParOf" srcId="{AA577FBE-7A41-4DA3-B8DB-D888FBCF2939}" destId="{4F9520F8-305D-491C-9413-8DD4932E1ECD}" srcOrd="0" destOrd="0" presId="urn:microsoft.com/office/officeart/2008/layout/LinedList"/>
    <dgm:cxn modelId="{2B9056D3-D2D8-4DFF-89EC-FEAE782F381F}" type="presParOf" srcId="{AA577FBE-7A41-4DA3-B8DB-D888FBCF2939}" destId="{419F759B-EF2D-4B9D-82A2-F4E119F8CE59}" srcOrd="1" destOrd="0" presId="urn:microsoft.com/office/officeart/2008/layout/LinedList"/>
    <dgm:cxn modelId="{E2D6759C-3C5E-4F05-BB2F-76744A6D8E1F}" type="presParOf" srcId="{203AFA48-DCEF-432E-A2D7-AFE71310143A}" destId="{CCABEC7C-35ED-4B89-8DC0-390E408F80E6}" srcOrd="6" destOrd="0" presId="urn:microsoft.com/office/officeart/2008/layout/LinedList"/>
    <dgm:cxn modelId="{1A3F4BBB-BDC4-4AF7-AC31-1EAB458168EF}" type="presParOf" srcId="{203AFA48-DCEF-432E-A2D7-AFE71310143A}" destId="{4F9E2C56-93D0-4A7D-8163-44AF5244FB17}" srcOrd="7" destOrd="0" presId="urn:microsoft.com/office/officeart/2008/layout/LinedList"/>
    <dgm:cxn modelId="{3F45BCEB-B8CC-44AA-AB9E-3DD26DCEF2EB}" type="presParOf" srcId="{4F9E2C56-93D0-4A7D-8163-44AF5244FB17}" destId="{1EFD472F-BAC1-4114-826A-FC19D4F713E3}" srcOrd="0" destOrd="0" presId="urn:microsoft.com/office/officeart/2008/layout/LinedList"/>
    <dgm:cxn modelId="{6AB01AFF-5B05-49FB-B73A-068869DF6638}" type="presParOf" srcId="{4F9E2C56-93D0-4A7D-8163-44AF5244FB17}" destId="{A25839E5-E622-49D1-9BC4-04CF969B2B6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9EC111D-3102-42B8-BCFE-DB9C4AEDA3C0}" type="doc">
      <dgm:prSet loTypeId="urn:microsoft.com/office/officeart/2005/8/layout/hierarchy1" loCatId="hierarchy" qsTypeId="urn:microsoft.com/office/officeart/2005/8/quickstyle/simple5#7" qsCatId="simple" csTypeId="urn:microsoft.com/office/officeart/2005/8/colors/colorful2#7" csCatId="colorful"/>
      <dgm:spPr/>
      <dgm:t>
        <a:bodyPr/>
        <a:lstStyle/>
        <a:p>
          <a:endParaRPr lang="en-US"/>
        </a:p>
      </dgm:t>
    </dgm:pt>
    <dgm:pt modelId="{E2154143-AED5-4092-AADF-8FFE7A14E3E8}">
      <dgm:prSet/>
      <dgm:spPr/>
      <dgm:t>
        <a:bodyPr/>
        <a:lstStyle/>
        <a:p>
          <a:r>
            <a:rPr lang="en-US" dirty="0"/>
            <a:t>Three members are required to form a quorum of a five-member Board, in the absence of Enabling Legislation, Mayor’s Order, Regulations, or the Board’s by-laws to the contrary.</a:t>
          </a:r>
        </a:p>
      </dgm:t>
    </dgm:pt>
    <dgm:pt modelId="{C6F6BF8A-3ADE-4E79-859A-3D621B6FC892}" type="parTrans" cxnId="{3357DC52-4327-4480-952B-6D47A4072605}">
      <dgm:prSet/>
      <dgm:spPr/>
      <dgm:t>
        <a:bodyPr/>
        <a:lstStyle/>
        <a:p>
          <a:endParaRPr lang="en-US"/>
        </a:p>
      </dgm:t>
    </dgm:pt>
    <dgm:pt modelId="{369485F6-AA84-435E-8F76-56E5F4518CC4}" type="sibTrans" cxnId="{3357DC52-4327-4480-952B-6D47A4072605}">
      <dgm:prSet/>
      <dgm:spPr/>
      <dgm:t>
        <a:bodyPr/>
        <a:lstStyle/>
        <a:p>
          <a:endParaRPr lang="en-US"/>
        </a:p>
      </dgm:t>
    </dgm:pt>
    <dgm:pt modelId="{E63B8DEF-5C40-408B-8527-6E1411C51EBB}">
      <dgm:prSet/>
      <dgm:spPr/>
      <dgm:t>
        <a:bodyPr/>
        <a:lstStyle/>
        <a:p>
          <a:r>
            <a:rPr lang="en-US"/>
            <a:t>Whenever, the number of members of a public body is an odd number, quorum can be determined by dividing the number of members (5) by two (5/2 = 2.5), and round the number to the next whole value (3).</a:t>
          </a:r>
        </a:p>
      </dgm:t>
    </dgm:pt>
    <dgm:pt modelId="{F4771474-5C96-4CA8-96F5-5DDA664F601E}" type="parTrans" cxnId="{D003CA25-BE21-4110-8383-C0C0B3FECDE1}">
      <dgm:prSet/>
      <dgm:spPr/>
      <dgm:t>
        <a:bodyPr/>
        <a:lstStyle/>
        <a:p>
          <a:endParaRPr lang="en-US"/>
        </a:p>
      </dgm:t>
    </dgm:pt>
    <dgm:pt modelId="{73C3EA30-086A-4C01-9246-C70BA55E0586}" type="sibTrans" cxnId="{D003CA25-BE21-4110-8383-C0C0B3FECDE1}">
      <dgm:prSet/>
      <dgm:spPr/>
      <dgm:t>
        <a:bodyPr/>
        <a:lstStyle/>
        <a:p>
          <a:endParaRPr lang="en-US"/>
        </a:p>
      </dgm:t>
    </dgm:pt>
    <dgm:pt modelId="{3595B56E-378F-4B22-8BD4-08E711465EEB}" type="pres">
      <dgm:prSet presAssocID="{C9EC111D-3102-42B8-BCFE-DB9C4AEDA3C0}" presName="hierChild1" presStyleCnt="0">
        <dgm:presLayoutVars>
          <dgm:chPref val="1"/>
          <dgm:dir/>
          <dgm:animOne val="branch"/>
          <dgm:animLvl val="lvl"/>
          <dgm:resizeHandles/>
        </dgm:presLayoutVars>
      </dgm:prSet>
      <dgm:spPr/>
    </dgm:pt>
    <dgm:pt modelId="{E0944DA4-148E-4B67-87BA-B5197059A059}" type="pres">
      <dgm:prSet presAssocID="{E2154143-AED5-4092-AADF-8FFE7A14E3E8}" presName="hierRoot1" presStyleCnt="0"/>
      <dgm:spPr/>
    </dgm:pt>
    <dgm:pt modelId="{383C0E4E-9C2F-48E3-BEA9-8BE1383D19C7}" type="pres">
      <dgm:prSet presAssocID="{E2154143-AED5-4092-AADF-8FFE7A14E3E8}" presName="composite" presStyleCnt="0"/>
      <dgm:spPr/>
    </dgm:pt>
    <dgm:pt modelId="{BBC7C811-85A6-47E4-BDBD-202287FDCFEB}" type="pres">
      <dgm:prSet presAssocID="{E2154143-AED5-4092-AADF-8FFE7A14E3E8}" presName="background" presStyleLbl="node0" presStyleIdx="0" presStyleCnt="2"/>
      <dgm:spPr/>
    </dgm:pt>
    <dgm:pt modelId="{876946B1-3B0E-4211-AC3A-24119E6E1FC8}" type="pres">
      <dgm:prSet presAssocID="{E2154143-AED5-4092-AADF-8FFE7A14E3E8}" presName="text" presStyleLbl="fgAcc0" presStyleIdx="0" presStyleCnt="2">
        <dgm:presLayoutVars>
          <dgm:chPref val="3"/>
        </dgm:presLayoutVars>
      </dgm:prSet>
      <dgm:spPr/>
    </dgm:pt>
    <dgm:pt modelId="{DC4160E2-2B20-45CC-A803-120A00A0B397}" type="pres">
      <dgm:prSet presAssocID="{E2154143-AED5-4092-AADF-8FFE7A14E3E8}" presName="hierChild2" presStyleCnt="0"/>
      <dgm:spPr/>
    </dgm:pt>
    <dgm:pt modelId="{5CC41EC8-50F4-4FF0-AAF7-38E1C3ED58F2}" type="pres">
      <dgm:prSet presAssocID="{E63B8DEF-5C40-408B-8527-6E1411C51EBB}" presName="hierRoot1" presStyleCnt="0"/>
      <dgm:spPr/>
    </dgm:pt>
    <dgm:pt modelId="{AD015EE6-82CC-4DBE-B080-A8B1E94E284D}" type="pres">
      <dgm:prSet presAssocID="{E63B8DEF-5C40-408B-8527-6E1411C51EBB}" presName="composite" presStyleCnt="0"/>
      <dgm:spPr/>
    </dgm:pt>
    <dgm:pt modelId="{82DDA8F2-CB5B-4F05-903E-22A44CA8C6CF}" type="pres">
      <dgm:prSet presAssocID="{E63B8DEF-5C40-408B-8527-6E1411C51EBB}" presName="background" presStyleLbl="node0" presStyleIdx="1" presStyleCnt="2"/>
      <dgm:spPr/>
    </dgm:pt>
    <dgm:pt modelId="{D9DE589C-46D7-4CA3-992E-2BA2C3FE974F}" type="pres">
      <dgm:prSet presAssocID="{E63B8DEF-5C40-408B-8527-6E1411C51EBB}" presName="text" presStyleLbl="fgAcc0" presStyleIdx="1" presStyleCnt="2">
        <dgm:presLayoutVars>
          <dgm:chPref val="3"/>
        </dgm:presLayoutVars>
      </dgm:prSet>
      <dgm:spPr/>
    </dgm:pt>
    <dgm:pt modelId="{216D20AF-7C64-4FFE-A1E0-4B693437EE04}" type="pres">
      <dgm:prSet presAssocID="{E63B8DEF-5C40-408B-8527-6E1411C51EBB}" presName="hierChild2" presStyleCnt="0"/>
      <dgm:spPr/>
    </dgm:pt>
  </dgm:ptLst>
  <dgm:cxnLst>
    <dgm:cxn modelId="{D003CA25-BE21-4110-8383-C0C0B3FECDE1}" srcId="{C9EC111D-3102-42B8-BCFE-DB9C4AEDA3C0}" destId="{E63B8DEF-5C40-408B-8527-6E1411C51EBB}" srcOrd="1" destOrd="0" parTransId="{F4771474-5C96-4CA8-96F5-5DDA664F601E}" sibTransId="{73C3EA30-086A-4C01-9246-C70BA55E0586}"/>
    <dgm:cxn modelId="{A6534432-FD5A-4582-8D20-40410184FF60}" type="presOf" srcId="{C9EC111D-3102-42B8-BCFE-DB9C4AEDA3C0}" destId="{3595B56E-378F-4B22-8BD4-08E711465EEB}" srcOrd="0" destOrd="0" presId="urn:microsoft.com/office/officeart/2005/8/layout/hierarchy1"/>
    <dgm:cxn modelId="{091D444B-8F96-44F0-8AB0-31BD1C2FB198}" type="presOf" srcId="{E2154143-AED5-4092-AADF-8FFE7A14E3E8}" destId="{876946B1-3B0E-4211-AC3A-24119E6E1FC8}" srcOrd="0" destOrd="0" presId="urn:microsoft.com/office/officeart/2005/8/layout/hierarchy1"/>
    <dgm:cxn modelId="{3357DC52-4327-4480-952B-6D47A4072605}" srcId="{C9EC111D-3102-42B8-BCFE-DB9C4AEDA3C0}" destId="{E2154143-AED5-4092-AADF-8FFE7A14E3E8}" srcOrd="0" destOrd="0" parTransId="{C6F6BF8A-3ADE-4E79-859A-3D621B6FC892}" sibTransId="{369485F6-AA84-435E-8F76-56E5F4518CC4}"/>
    <dgm:cxn modelId="{2D09D6AF-2AFC-4FE5-820F-C311E029A99F}" type="presOf" srcId="{E63B8DEF-5C40-408B-8527-6E1411C51EBB}" destId="{D9DE589C-46D7-4CA3-992E-2BA2C3FE974F}" srcOrd="0" destOrd="0" presId="urn:microsoft.com/office/officeart/2005/8/layout/hierarchy1"/>
    <dgm:cxn modelId="{DCE4A8B5-C3E8-401F-878F-82C8F1476449}" type="presParOf" srcId="{3595B56E-378F-4B22-8BD4-08E711465EEB}" destId="{E0944DA4-148E-4B67-87BA-B5197059A059}" srcOrd="0" destOrd="0" presId="urn:microsoft.com/office/officeart/2005/8/layout/hierarchy1"/>
    <dgm:cxn modelId="{03C24E15-6D26-4DC1-9341-F16891D143FA}" type="presParOf" srcId="{E0944DA4-148E-4B67-87BA-B5197059A059}" destId="{383C0E4E-9C2F-48E3-BEA9-8BE1383D19C7}" srcOrd="0" destOrd="0" presId="urn:microsoft.com/office/officeart/2005/8/layout/hierarchy1"/>
    <dgm:cxn modelId="{B30DD896-1D15-468B-BDEA-FB7D1E95BBD0}" type="presParOf" srcId="{383C0E4E-9C2F-48E3-BEA9-8BE1383D19C7}" destId="{BBC7C811-85A6-47E4-BDBD-202287FDCFEB}" srcOrd="0" destOrd="0" presId="urn:microsoft.com/office/officeart/2005/8/layout/hierarchy1"/>
    <dgm:cxn modelId="{19068D94-23C8-4DD3-AA4E-9864874DB612}" type="presParOf" srcId="{383C0E4E-9C2F-48E3-BEA9-8BE1383D19C7}" destId="{876946B1-3B0E-4211-AC3A-24119E6E1FC8}" srcOrd="1" destOrd="0" presId="urn:microsoft.com/office/officeart/2005/8/layout/hierarchy1"/>
    <dgm:cxn modelId="{311C5B84-25A5-46EB-9EFC-7B62E4CFF92B}" type="presParOf" srcId="{E0944DA4-148E-4B67-87BA-B5197059A059}" destId="{DC4160E2-2B20-45CC-A803-120A00A0B397}" srcOrd="1" destOrd="0" presId="urn:microsoft.com/office/officeart/2005/8/layout/hierarchy1"/>
    <dgm:cxn modelId="{3F350B34-91CA-4D28-AF26-ECCB74CDA84A}" type="presParOf" srcId="{3595B56E-378F-4B22-8BD4-08E711465EEB}" destId="{5CC41EC8-50F4-4FF0-AAF7-38E1C3ED58F2}" srcOrd="1" destOrd="0" presId="urn:microsoft.com/office/officeart/2005/8/layout/hierarchy1"/>
    <dgm:cxn modelId="{AC6FD922-918A-4227-B8DA-764D5FB1473C}" type="presParOf" srcId="{5CC41EC8-50F4-4FF0-AAF7-38E1C3ED58F2}" destId="{AD015EE6-82CC-4DBE-B080-A8B1E94E284D}" srcOrd="0" destOrd="0" presId="urn:microsoft.com/office/officeart/2005/8/layout/hierarchy1"/>
    <dgm:cxn modelId="{45310735-DAAE-4592-859E-62BDC72A773A}" type="presParOf" srcId="{AD015EE6-82CC-4DBE-B080-A8B1E94E284D}" destId="{82DDA8F2-CB5B-4F05-903E-22A44CA8C6CF}" srcOrd="0" destOrd="0" presId="urn:microsoft.com/office/officeart/2005/8/layout/hierarchy1"/>
    <dgm:cxn modelId="{A8187549-694A-4094-BD1B-7B1D24898B6F}" type="presParOf" srcId="{AD015EE6-82CC-4DBE-B080-A8B1E94E284D}" destId="{D9DE589C-46D7-4CA3-992E-2BA2C3FE974F}" srcOrd="1" destOrd="0" presId="urn:microsoft.com/office/officeart/2005/8/layout/hierarchy1"/>
    <dgm:cxn modelId="{2BB40D46-A2BC-4845-A62F-DA74FE3F8A83}" type="presParOf" srcId="{5CC41EC8-50F4-4FF0-AAF7-38E1C3ED58F2}" destId="{216D20AF-7C64-4FFE-A1E0-4B693437EE0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30961BA-811A-46BD-AD1D-C0D416905F68}" type="doc">
      <dgm:prSet loTypeId="urn:microsoft.com/office/officeart/2005/8/layout/hierarchy1" loCatId="hierarchy" qsTypeId="urn:microsoft.com/office/officeart/2005/8/quickstyle/simple5#8" qsCatId="simple" csTypeId="urn:microsoft.com/office/officeart/2005/8/colors/colorful2#8" csCatId="colorful"/>
      <dgm:spPr/>
      <dgm:t>
        <a:bodyPr/>
        <a:lstStyle/>
        <a:p>
          <a:endParaRPr lang="en-US"/>
        </a:p>
      </dgm:t>
    </dgm:pt>
    <dgm:pt modelId="{DFF5C4C9-15F8-4B10-9298-DD421295E365}">
      <dgm:prSet/>
      <dgm:spPr/>
      <dgm:t>
        <a:bodyPr/>
        <a:lstStyle/>
        <a:p>
          <a:r>
            <a:rPr lang="en-US"/>
            <a:t>No, the OMA specifically prohibits a public body from conducting public business by email.</a:t>
          </a:r>
        </a:p>
      </dgm:t>
    </dgm:pt>
    <dgm:pt modelId="{293903DF-142F-4C32-BB9E-1F245A7C2B97}" type="parTrans" cxnId="{86815102-2EBD-41A2-BEAD-80EF65D2A6E7}">
      <dgm:prSet/>
      <dgm:spPr/>
      <dgm:t>
        <a:bodyPr/>
        <a:lstStyle/>
        <a:p>
          <a:endParaRPr lang="en-US"/>
        </a:p>
      </dgm:t>
    </dgm:pt>
    <dgm:pt modelId="{49ABCD54-EBBB-4EBC-9E7B-315EF617109C}" type="sibTrans" cxnId="{86815102-2EBD-41A2-BEAD-80EF65D2A6E7}">
      <dgm:prSet/>
      <dgm:spPr/>
      <dgm:t>
        <a:bodyPr/>
        <a:lstStyle/>
        <a:p>
          <a:endParaRPr lang="en-US"/>
        </a:p>
      </dgm:t>
    </dgm:pt>
    <dgm:pt modelId="{C593CBFF-1C5D-469B-9ED6-0E59EA91BCCF}">
      <dgm:prSet/>
      <dgm:spPr/>
      <dgm:t>
        <a:bodyPr/>
        <a:lstStyle/>
        <a:p>
          <a:r>
            <a:rPr lang="en-US" dirty="0"/>
            <a:t>D.C. Official Code § 2-577(c)</a:t>
          </a:r>
          <a:r>
            <a:rPr lang="en-US" b="1" dirty="0"/>
            <a:t> </a:t>
          </a:r>
          <a:r>
            <a:rPr lang="en-US" dirty="0"/>
            <a:t>states as follows: “[e]-mail exchanges between members of a public body shall not constitute an electronic meeting.”  </a:t>
          </a:r>
        </a:p>
      </dgm:t>
    </dgm:pt>
    <dgm:pt modelId="{8D9FA713-BEC4-4D11-A6F3-ECF7EA660733}" type="parTrans" cxnId="{35F0ADFD-0978-4AC8-803B-0B4C23B67450}">
      <dgm:prSet/>
      <dgm:spPr/>
      <dgm:t>
        <a:bodyPr/>
        <a:lstStyle/>
        <a:p>
          <a:endParaRPr lang="en-US"/>
        </a:p>
      </dgm:t>
    </dgm:pt>
    <dgm:pt modelId="{150C0597-8FA9-4DE3-8D79-081A38167D19}" type="sibTrans" cxnId="{35F0ADFD-0978-4AC8-803B-0B4C23B67450}">
      <dgm:prSet/>
      <dgm:spPr/>
      <dgm:t>
        <a:bodyPr/>
        <a:lstStyle/>
        <a:p>
          <a:endParaRPr lang="en-US"/>
        </a:p>
      </dgm:t>
    </dgm:pt>
    <dgm:pt modelId="{0E4987D2-FA83-4261-9A8D-E8A74162AB84}" type="pres">
      <dgm:prSet presAssocID="{930961BA-811A-46BD-AD1D-C0D416905F68}" presName="hierChild1" presStyleCnt="0">
        <dgm:presLayoutVars>
          <dgm:chPref val="1"/>
          <dgm:dir/>
          <dgm:animOne val="branch"/>
          <dgm:animLvl val="lvl"/>
          <dgm:resizeHandles/>
        </dgm:presLayoutVars>
      </dgm:prSet>
      <dgm:spPr/>
    </dgm:pt>
    <dgm:pt modelId="{F7E919C8-E1BA-4345-AD5E-C5E277BAF83D}" type="pres">
      <dgm:prSet presAssocID="{DFF5C4C9-15F8-4B10-9298-DD421295E365}" presName="hierRoot1" presStyleCnt="0"/>
      <dgm:spPr/>
    </dgm:pt>
    <dgm:pt modelId="{7AEA6B36-B048-4F38-9B4A-CF8FCA7E6C66}" type="pres">
      <dgm:prSet presAssocID="{DFF5C4C9-15F8-4B10-9298-DD421295E365}" presName="composite" presStyleCnt="0"/>
      <dgm:spPr/>
    </dgm:pt>
    <dgm:pt modelId="{7F110A64-F8F8-4704-A009-8A3C429239A2}" type="pres">
      <dgm:prSet presAssocID="{DFF5C4C9-15F8-4B10-9298-DD421295E365}" presName="background" presStyleLbl="node0" presStyleIdx="0" presStyleCnt="2"/>
      <dgm:spPr/>
    </dgm:pt>
    <dgm:pt modelId="{4C225EB4-F2CB-451B-9EBD-D150237EE371}" type="pres">
      <dgm:prSet presAssocID="{DFF5C4C9-15F8-4B10-9298-DD421295E365}" presName="text" presStyleLbl="fgAcc0" presStyleIdx="0" presStyleCnt="2">
        <dgm:presLayoutVars>
          <dgm:chPref val="3"/>
        </dgm:presLayoutVars>
      </dgm:prSet>
      <dgm:spPr/>
    </dgm:pt>
    <dgm:pt modelId="{6822E900-D07F-4869-90EB-E003398253F8}" type="pres">
      <dgm:prSet presAssocID="{DFF5C4C9-15F8-4B10-9298-DD421295E365}" presName="hierChild2" presStyleCnt="0"/>
      <dgm:spPr/>
    </dgm:pt>
    <dgm:pt modelId="{FB9A35ED-20FA-4E55-9B6E-D4A8A787136D}" type="pres">
      <dgm:prSet presAssocID="{C593CBFF-1C5D-469B-9ED6-0E59EA91BCCF}" presName="hierRoot1" presStyleCnt="0"/>
      <dgm:spPr/>
    </dgm:pt>
    <dgm:pt modelId="{5DCEED4E-1F8E-400B-A141-6DEA02CB75E3}" type="pres">
      <dgm:prSet presAssocID="{C593CBFF-1C5D-469B-9ED6-0E59EA91BCCF}" presName="composite" presStyleCnt="0"/>
      <dgm:spPr/>
    </dgm:pt>
    <dgm:pt modelId="{3091BFF6-DB4D-40A9-834E-9936854813A1}" type="pres">
      <dgm:prSet presAssocID="{C593CBFF-1C5D-469B-9ED6-0E59EA91BCCF}" presName="background" presStyleLbl="node0" presStyleIdx="1" presStyleCnt="2"/>
      <dgm:spPr/>
    </dgm:pt>
    <dgm:pt modelId="{A1134B7A-5D1E-47FE-A4D7-14914B9DE0FF}" type="pres">
      <dgm:prSet presAssocID="{C593CBFF-1C5D-469B-9ED6-0E59EA91BCCF}" presName="text" presStyleLbl="fgAcc0" presStyleIdx="1" presStyleCnt="2">
        <dgm:presLayoutVars>
          <dgm:chPref val="3"/>
        </dgm:presLayoutVars>
      </dgm:prSet>
      <dgm:spPr/>
    </dgm:pt>
    <dgm:pt modelId="{2F51E782-163E-41CE-AF0D-71EBC83777F3}" type="pres">
      <dgm:prSet presAssocID="{C593CBFF-1C5D-469B-9ED6-0E59EA91BCCF}" presName="hierChild2" presStyleCnt="0"/>
      <dgm:spPr/>
    </dgm:pt>
  </dgm:ptLst>
  <dgm:cxnLst>
    <dgm:cxn modelId="{86815102-2EBD-41A2-BEAD-80EF65D2A6E7}" srcId="{930961BA-811A-46BD-AD1D-C0D416905F68}" destId="{DFF5C4C9-15F8-4B10-9298-DD421295E365}" srcOrd="0" destOrd="0" parTransId="{293903DF-142F-4C32-BB9E-1F245A7C2B97}" sibTransId="{49ABCD54-EBBB-4EBC-9E7B-315EF617109C}"/>
    <dgm:cxn modelId="{EFFFAA0A-095C-45BC-9F71-AD5D368ECDD4}" type="presOf" srcId="{C593CBFF-1C5D-469B-9ED6-0E59EA91BCCF}" destId="{A1134B7A-5D1E-47FE-A4D7-14914B9DE0FF}" srcOrd="0" destOrd="0" presId="urn:microsoft.com/office/officeart/2005/8/layout/hierarchy1"/>
    <dgm:cxn modelId="{0760FC47-2F26-447E-8C46-440520DCCC69}" type="presOf" srcId="{930961BA-811A-46BD-AD1D-C0D416905F68}" destId="{0E4987D2-FA83-4261-9A8D-E8A74162AB84}" srcOrd="0" destOrd="0" presId="urn:microsoft.com/office/officeart/2005/8/layout/hierarchy1"/>
    <dgm:cxn modelId="{6819D0D9-1F77-451E-9B05-B693D19AF51B}" type="presOf" srcId="{DFF5C4C9-15F8-4B10-9298-DD421295E365}" destId="{4C225EB4-F2CB-451B-9EBD-D150237EE371}" srcOrd="0" destOrd="0" presId="urn:microsoft.com/office/officeart/2005/8/layout/hierarchy1"/>
    <dgm:cxn modelId="{35F0ADFD-0978-4AC8-803B-0B4C23B67450}" srcId="{930961BA-811A-46BD-AD1D-C0D416905F68}" destId="{C593CBFF-1C5D-469B-9ED6-0E59EA91BCCF}" srcOrd="1" destOrd="0" parTransId="{8D9FA713-BEC4-4D11-A6F3-ECF7EA660733}" sibTransId="{150C0597-8FA9-4DE3-8D79-081A38167D19}"/>
    <dgm:cxn modelId="{AF10E33B-47F9-4ECF-8401-3EDA2159A3A4}" type="presParOf" srcId="{0E4987D2-FA83-4261-9A8D-E8A74162AB84}" destId="{F7E919C8-E1BA-4345-AD5E-C5E277BAF83D}" srcOrd="0" destOrd="0" presId="urn:microsoft.com/office/officeart/2005/8/layout/hierarchy1"/>
    <dgm:cxn modelId="{1AC56BC1-6BF3-4E44-9A0A-8EEDB0C703C6}" type="presParOf" srcId="{F7E919C8-E1BA-4345-AD5E-C5E277BAF83D}" destId="{7AEA6B36-B048-4F38-9B4A-CF8FCA7E6C66}" srcOrd="0" destOrd="0" presId="urn:microsoft.com/office/officeart/2005/8/layout/hierarchy1"/>
    <dgm:cxn modelId="{27C4A48E-64A2-4864-A43A-2DAE54BBA881}" type="presParOf" srcId="{7AEA6B36-B048-4F38-9B4A-CF8FCA7E6C66}" destId="{7F110A64-F8F8-4704-A009-8A3C429239A2}" srcOrd="0" destOrd="0" presId="urn:microsoft.com/office/officeart/2005/8/layout/hierarchy1"/>
    <dgm:cxn modelId="{DB26896C-7B47-4FAC-8BFD-F380DD96D438}" type="presParOf" srcId="{7AEA6B36-B048-4F38-9B4A-CF8FCA7E6C66}" destId="{4C225EB4-F2CB-451B-9EBD-D150237EE371}" srcOrd="1" destOrd="0" presId="urn:microsoft.com/office/officeart/2005/8/layout/hierarchy1"/>
    <dgm:cxn modelId="{BDDF4E2F-C9E4-4EA5-8D98-EEED6415EA8F}" type="presParOf" srcId="{F7E919C8-E1BA-4345-AD5E-C5E277BAF83D}" destId="{6822E900-D07F-4869-90EB-E003398253F8}" srcOrd="1" destOrd="0" presId="urn:microsoft.com/office/officeart/2005/8/layout/hierarchy1"/>
    <dgm:cxn modelId="{21F3CF62-E819-4389-BB47-7DDE8FC2ABA5}" type="presParOf" srcId="{0E4987D2-FA83-4261-9A8D-E8A74162AB84}" destId="{FB9A35ED-20FA-4E55-9B6E-D4A8A787136D}" srcOrd="1" destOrd="0" presId="urn:microsoft.com/office/officeart/2005/8/layout/hierarchy1"/>
    <dgm:cxn modelId="{27EDCF19-4779-4A08-AA7D-4A9514CD6B39}" type="presParOf" srcId="{FB9A35ED-20FA-4E55-9B6E-D4A8A787136D}" destId="{5DCEED4E-1F8E-400B-A141-6DEA02CB75E3}" srcOrd="0" destOrd="0" presId="urn:microsoft.com/office/officeart/2005/8/layout/hierarchy1"/>
    <dgm:cxn modelId="{6C54DA7E-7532-4033-B953-850DF6DF2640}" type="presParOf" srcId="{5DCEED4E-1F8E-400B-A141-6DEA02CB75E3}" destId="{3091BFF6-DB4D-40A9-834E-9936854813A1}" srcOrd="0" destOrd="0" presId="urn:microsoft.com/office/officeart/2005/8/layout/hierarchy1"/>
    <dgm:cxn modelId="{809914F7-B2DF-4B10-BD58-407B789EC2C3}" type="presParOf" srcId="{5DCEED4E-1F8E-400B-A141-6DEA02CB75E3}" destId="{A1134B7A-5D1E-47FE-A4D7-14914B9DE0FF}" srcOrd="1" destOrd="0" presId="urn:microsoft.com/office/officeart/2005/8/layout/hierarchy1"/>
    <dgm:cxn modelId="{11E6620B-2E4D-4544-8519-DB9E42B623B5}" type="presParOf" srcId="{FB9A35ED-20FA-4E55-9B6E-D4A8A787136D}" destId="{2F51E782-163E-41CE-AF0D-71EBC83777F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1F557EA-59A7-465F-839B-4DE05D349BAA}" type="doc">
      <dgm:prSet loTypeId="urn:microsoft.com/office/officeart/2005/8/layout/vList2" loCatId="list" qsTypeId="urn:microsoft.com/office/officeart/2005/8/quickstyle/simple5#9" qsCatId="simple" csTypeId="urn:microsoft.com/office/officeart/2005/8/colors/colorful2#9" csCatId="colorful"/>
      <dgm:spPr/>
      <dgm:t>
        <a:bodyPr/>
        <a:lstStyle/>
        <a:p>
          <a:endParaRPr lang="en-US"/>
        </a:p>
      </dgm:t>
    </dgm:pt>
    <dgm:pt modelId="{8A7F8AF0-9A6C-416D-A12D-6E8D2E667DC7}">
      <dgm:prSet/>
      <dgm:spPr/>
      <dgm:t>
        <a:bodyPr/>
        <a:lstStyle/>
        <a:p>
          <a:r>
            <a:rPr lang="en-US" dirty="0">
              <a:solidFill>
                <a:schemeClr val="bg1"/>
              </a:solidFill>
            </a:rPr>
            <a:t>No, notice of the rescheduled meeting must be provided in the same manner notice was given for the cancelled or initial meeting. </a:t>
          </a:r>
        </a:p>
      </dgm:t>
    </dgm:pt>
    <dgm:pt modelId="{D5CD8180-ACB2-4877-A580-EEEA395C326A}" type="parTrans" cxnId="{51E38637-2DD2-4398-819D-12B9240699B2}">
      <dgm:prSet/>
      <dgm:spPr/>
      <dgm:t>
        <a:bodyPr/>
        <a:lstStyle/>
        <a:p>
          <a:endParaRPr lang="en-US"/>
        </a:p>
      </dgm:t>
    </dgm:pt>
    <dgm:pt modelId="{C3616E8E-28EB-4727-A946-96AA601D26A7}" type="sibTrans" cxnId="{51E38637-2DD2-4398-819D-12B9240699B2}">
      <dgm:prSet/>
      <dgm:spPr/>
      <dgm:t>
        <a:bodyPr/>
        <a:lstStyle/>
        <a:p>
          <a:endParaRPr lang="en-US"/>
        </a:p>
      </dgm:t>
    </dgm:pt>
    <dgm:pt modelId="{159D1D01-AB1A-40F1-B397-63F5BC33FA4F}">
      <dgm:prSet/>
      <dgm:spPr/>
      <dgm:t>
        <a:bodyPr/>
        <a:lstStyle/>
        <a:p>
          <a:r>
            <a:rPr lang="en-US" dirty="0">
              <a:solidFill>
                <a:schemeClr val="bg1"/>
              </a:solidFill>
            </a:rPr>
            <a:t>D.C. Official Code § 2–576(1) – “Notice shall be provided when meetings are scheduled and when the schedule is changed.”</a:t>
          </a:r>
        </a:p>
      </dgm:t>
    </dgm:pt>
    <dgm:pt modelId="{B149F4D7-53D7-4B0E-A5C4-BABF9AA51734}" type="parTrans" cxnId="{79C52162-C5E3-4FD7-99EA-8E1102E883B9}">
      <dgm:prSet/>
      <dgm:spPr/>
      <dgm:t>
        <a:bodyPr/>
        <a:lstStyle/>
        <a:p>
          <a:endParaRPr lang="en-US"/>
        </a:p>
      </dgm:t>
    </dgm:pt>
    <dgm:pt modelId="{CF8AF8B5-57BD-42DA-9EA1-65DF52A98476}" type="sibTrans" cxnId="{79C52162-C5E3-4FD7-99EA-8E1102E883B9}">
      <dgm:prSet/>
      <dgm:spPr/>
      <dgm:t>
        <a:bodyPr/>
        <a:lstStyle/>
        <a:p>
          <a:endParaRPr lang="en-US"/>
        </a:p>
      </dgm:t>
    </dgm:pt>
    <dgm:pt modelId="{227678AF-9B4D-44FB-B1F3-8CC80C9503FB}">
      <dgm:prSet/>
      <dgm:spPr/>
      <dgm:t>
        <a:bodyPr/>
        <a:lstStyle/>
        <a:p>
          <a:r>
            <a:rPr lang="en-US" dirty="0">
              <a:solidFill>
                <a:schemeClr val="bg1"/>
              </a:solidFill>
            </a:rPr>
            <a:t>Notice of the rescheduled meeting must be provided in a location readily accessible to the public, such as the office of the Public Charter School, on the School’s website, and Central Meeting Calendar. In addition, the annual schedule must be amended to reflect the rescheduled meeting.  </a:t>
          </a:r>
        </a:p>
      </dgm:t>
    </dgm:pt>
    <dgm:pt modelId="{F801214C-FB6D-46AC-8C26-AEFFEC7519FC}" type="parTrans" cxnId="{4E2A682B-524B-4457-A8C3-6BBBCC61D5C5}">
      <dgm:prSet/>
      <dgm:spPr/>
      <dgm:t>
        <a:bodyPr/>
        <a:lstStyle/>
        <a:p>
          <a:endParaRPr lang="en-US"/>
        </a:p>
      </dgm:t>
    </dgm:pt>
    <dgm:pt modelId="{EB545DE3-AAE0-46CA-B1FC-43A7806D826E}" type="sibTrans" cxnId="{4E2A682B-524B-4457-A8C3-6BBBCC61D5C5}">
      <dgm:prSet/>
      <dgm:spPr/>
      <dgm:t>
        <a:bodyPr/>
        <a:lstStyle/>
        <a:p>
          <a:endParaRPr lang="en-US"/>
        </a:p>
      </dgm:t>
    </dgm:pt>
    <dgm:pt modelId="{1F531067-0A59-40B2-A96F-855583102EB3}" type="pres">
      <dgm:prSet presAssocID="{31F557EA-59A7-465F-839B-4DE05D349BAA}" presName="linear" presStyleCnt="0">
        <dgm:presLayoutVars>
          <dgm:animLvl val="lvl"/>
          <dgm:resizeHandles val="exact"/>
        </dgm:presLayoutVars>
      </dgm:prSet>
      <dgm:spPr/>
    </dgm:pt>
    <dgm:pt modelId="{32A4A3C0-DF67-44C8-8E3E-41B1781F872A}" type="pres">
      <dgm:prSet presAssocID="{8A7F8AF0-9A6C-416D-A12D-6E8D2E667DC7}" presName="parentText" presStyleLbl="node1" presStyleIdx="0" presStyleCnt="3">
        <dgm:presLayoutVars>
          <dgm:chMax val="0"/>
          <dgm:bulletEnabled val="1"/>
        </dgm:presLayoutVars>
      </dgm:prSet>
      <dgm:spPr/>
    </dgm:pt>
    <dgm:pt modelId="{2F0E2876-4F97-415B-AB61-3A127B4E8196}" type="pres">
      <dgm:prSet presAssocID="{C3616E8E-28EB-4727-A946-96AA601D26A7}" presName="spacer" presStyleCnt="0"/>
      <dgm:spPr/>
    </dgm:pt>
    <dgm:pt modelId="{DEAED319-B52D-4BB0-AC51-124B49B10D9F}" type="pres">
      <dgm:prSet presAssocID="{159D1D01-AB1A-40F1-B397-63F5BC33FA4F}" presName="parentText" presStyleLbl="node1" presStyleIdx="1" presStyleCnt="3">
        <dgm:presLayoutVars>
          <dgm:chMax val="0"/>
          <dgm:bulletEnabled val="1"/>
        </dgm:presLayoutVars>
      </dgm:prSet>
      <dgm:spPr/>
    </dgm:pt>
    <dgm:pt modelId="{A2DE5804-268B-4A98-BA2F-7ECB21D397CF}" type="pres">
      <dgm:prSet presAssocID="{CF8AF8B5-57BD-42DA-9EA1-65DF52A98476}" presName="spacer" presStyleCnt="0"/>
      <dgm:spPr/>
    </dgm:pt>
    <dgm:pt modelId="{E234144C-947E-40A1-ABC3-B551EF87A8EC}" type="pres">
      <dgm:prSet presAssocID="{227678AF-9B4D-44FB-B1F3-8CC80C9503FB}" presName="parentText" presStyleLbl="node1" presStyleIdx="2" presStyleCnt="3">
        <dgm:presLayoutVars>
          <dgm:chMax val="0"/>
          <dgm:bulletEnabled val="1"/>
        </dgm:presLayoutVars>
      </dgm:prSet>
      <dgm:spPr/>
    </dgm:pt>
  </dgm:ptLst>
  <dgm:cxnLst>
    <dgm:cxn modelId="{EAF48322-32D4-4DA5-BFBC-97191CC95E6C}" type="presOf" srcId="{227678AF-9B4D-44FB-B1F3-8CC80C9503FB}" destId="{E234144C-947E-40A1-ABC3-B551EF87A8EC}" srcOrd="0" destOrd="0" presId="urn:microsoft.com/office/officeart/2005/8/layout/vList2"/>
    <dgm:cxn modelId="{EC4D3928-10CA-404A-B5B2-04FCDB05211C}" type="presOf" srcId="{8A7F8AF0-9A6C-416D-A12D-6E8D2E667DC7}" destId="{32A4A3C0-DF67-44C8-8E3E-41B1781F872A}" srcOrd="0" destOrd="0" presId="urn:microsoft.com/office/officeart/2005/8/layout/vList2"/>
    <dgm:cxn modelId="{4E2A682B-524B-4457-A8C3-6BBBCC61D5C5}" srcId="{31F557EA-59A7-465F-839B-4DE05D349BAA}" destId="{227678AF-9B4D-44FB-B1F3-8CC80C9503FB}" srcOrd="2" destOrd="0" parTransId="{F801214C-FB6D-46AC-8C26-AEFFEC7519FC}" sibTransId="{EB545DE3-AAE0-46CA-B1FC-43A7806D826E}"/>
    <dgm:cxn modelId="{51E38637-2DD2-4398-819D-12B9240699B2}" srcId="{31F557EA-59A7-465F-839B-4DE05D349BAA}" destId="{8A7F8AF0-9A6C-416D-A12D-6E8D2E667DC7}" srcOrd="0" destOrd="0" parTransId="{D5CD8180-ACB2-4877-A580-EEEA395C326A}" sibTransId="{C3616E8E-28EB-4727-A946-96AA601D26A7}"/>
    <dgm:cxn modelId="{79C52162-C5E3-4FD7-99EA-8E1102E883B9}" srcId="{31F557EA-59A7-465F-839B-4DE05D349BAA}" destId="{159D1D01-AB1A-40F1-B397-63F5BC33FA4F}" srcOrd="1" destOrd="0" parTransId="{B149F4D7-53D7-4B0E-A5C4-BABF9AA51734}" sibTransId="{CF8AF8B5-57BD-42DA-9EA1-65DF52A98476}"/>
    <dgm:cxn modelId="{96F27A42-EFDA-45AC-87B7-1C09E63D1297}" type="presOf" srcId="{31F557EA-59A7-465F-839B-4DE05D349BAA}" destId="{1F531067-0A59-40B2-A96F-855583102EB3}" srcOrd="0" destOrd="0" presId="urn:microsoft.com/office/officeart/2005/8/layout/vList2"/>
    <dgm:cxn modelId="{574B1E6B-151F-4E59-A2A0-CB36E50F6C4B}" type="presOf" srcId="{159D1D01-AB1A-40F1-B397-63F5BC33FA4F}" destId="{DEAED319-B52D-4BB0-AC51-124B49B10D9F}" srcOrd="0" destOrd="0" presId="urn:microsoft.com/office/officeart/2005/8/layout/vList2"/>
    <dgm:cxn modelId="{9A80F600-F174-41D1-A1E1-9BCFF1BD575D}" type="presParOf" srcId="{1F531067-0A59-40B2-A96F-855583102EB3}" destId="{32A4A3C0-DF67-44C8-8E3E-41B1781F872A}" srcOrd="0" destOrd="0" presId="urn:microsoft.com/office/officeart/2005/8/layout/vList2"/>
    <dgm:cxn modelId="{454D52D3-D11B-4156-BB86-E58C7DA4AF1B}" type="presParOf" srcId="{1F531067-0A59-40B2-A96F-855583102EB3}" destId="{2F0E2876-4F97-415B-AB61-3A127B4E8196}" srcOrd="1" destOrd="0" presId="urn:microsoft.com/office/officeart/2005/8/layout/vList2"/>
    <dgm:cxn modelId="{F68AA448-C271-4857-A10D-1056B7B77186}" type="presParOf" srcId="{1F531067-0A59-40B2-A96F-855583102EB3}" destId="{DEAED319-B52D-4BB0-AC51-124B49B10D9F}" srcOrd="2" destOrd="0" presId="urn:microsoft.com/office/officeart/2005/8/layout/vList2"/>
    <dgm:cxn modelId="{A7E55EE9-213F-42D0-A68F-8F0B404527DE}" type="presParOf" srcId="{1F531067-0A59-40B2-A96F-855583102EB3}" destId="{A2DE5804-268B-4A98-BA2F-7ECB21D397CF}" srcOrd="3" destOrd="0" presId="urn:microsoft.com/office/officeart/2005/8/layout/vList2"/>
    <dgm:cxn modelId="{96815B8B-0ECC-4E1E-8401-7687682D7733}" type="presParOf" srcId="{1F531067-0A59-40B2-A96F-855583102EB3}" destId="{E234144C-947E-40A1-ABC3-B551EF87A8EC}"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E59EB49-311A-45EA-8EE8-17E98CE6EB0E}" type="doc">
      <dgm:prSet loTypeId="urn:microsoft.com/office/officeart/2008/layout/LinedList" loCatId="list" qsTypeId="urn:microsoft.com/office/officeart/2005/8/quickstyle/simple5#10" qsCatId="simple" csTypeId="urn:microsoft.com/office/officeart/2005/8/colors/accent0_3#2" csCatId="mainScheme" phldr="1"/>
      <dgm:spPr/>
      <dgm:t>
        <a:bodyPr/>
        <a:lstStyle/>
        <a:p>
          <a:endParaRPr lang="en-US"/>
        </a:p>
      </dgm:t>
    </dgm:pt>
    <dgm:pt modelId="{644FFFC4-403E-4C74-A7F8-5785267DC111}">
      <dgm:prSet/>
      <dgm:spPr/>
      <dgm:t>
        <a:bodyPr/>
        <a:lstStyle/>
        <a:p>
          <a:r>
            <a:rPr lang="en-US" b="1" dirty="0"/>
            <a:t>OOG, open.govoffice@dc.gov, (202) 481-3411</a:t>
          </a:r>
        </a:p>
      </dgm:t>
    </dgm:pt>
    <dgm:pt modelId="{7CAEF94D-056B-4D9A-A441-25E199D69E03}" type="parTrans" cxnId="{832DE024-FE87-409D-8895-E69A8524B458}">
      <dgm:prSet/>
      <dgm:spPr/>
      <dgm:t>
        <a:bodyPr/>
        <a:lstStyle/>
        <a:p>
          <a:endParaRPr lang="en-US"/>
        </a:p>
      </dgm:t>
    </dgm:pt>
    <dgm:pt modelId="{06A2EB83-4E05-40E4-94D8-F07B14D8F7F2}" type="sibTrans" cxnId="{832DE024-FE87-409D-8895-E69A8524B458}">
      <dgm:prSet/>
      <dgm:spPr/>
      <dgm:t>
        <a:bodyPr/>
        <a:lstStyle/>
        <a:p>
          <a:endParaRPr lang="en-US"/>
        </a:p>
      </dgm:t>
    </dgm:pt>
    <dgm:pt modelId="{4EBB5C67-AE6A-4F91-B945-3CBE734A1A79}">
      <dgm:prSet/>
      <dgm:spPr/>
      <dgm:t>
        <a:bodyPr/>
        <a:lstStyle/>
        <a:p>
          <a:r>
            <a:rPr lang="en-US" b="1" dirty="0"/>
            <a:t>Niquelle M. Allen, Dir. of Open Govt., niquelle.allen@dc.gov</a:t>
          </a:r>
        </a:p>
      </dgm:t>
    </dgm:pt>
    <dgm:pt modelId="{9AF6EE6D-E9D3-4BD6-9678-6B16F5FA0BB3}" type="parTrans" cxnId="{E9C69188-44B9-4219-9216-DFCC7DB6AF0C}">
      <dgm:prSet/>
      <dgm:spPr/>
      <dgm:t>
        <a:bodyPr/>
        <a:lstStyle/>
        <a:p>
          <a:endParaRPr lang="en-US"/>
        </a:p>
      </dgm:t>
    </dgm:pt>
    <dgm:pt modelId="{2C939621-37DA-4CCD-9454-32C804B65845}" type="sibTrans" cxnId="{E9C69188-44B9-4219-9216-DFCC7DB6AF0C}">
      <dgm:prSet/>
      <dgm:spPr/>
      <dgm:t>
        <a:bodyPr/>
        <a:lstStyle/>
        <a:p>
          <a:endParaRPr lang="en-US"/>
        </a:p>
      </dgm:t>
    </dgm:pt>
    <dgm:pt modelId="{D30D4116-0218-4ACB-8C85-0B8BA920D555}">
      <dgm:prSet/>
      <dgm:spPr/>
      <dgm:t>
        <a:bodyPr/>
        <a:lstStyle/>
        <a:p>
          <a:r>
            <a:rPr lang="en-US" b="1" dirty="0"/>
            <a:t>Louis L. Neal, Jr., Chief Counsel, louis.neal@dc.gov</a:t>
          </a:r>
        </a:p>
      </dgm:t>
    </dgm:pt>
    <dgm:pt modelId="{BE55254D-86D1-4C8B-AB58-51EF332A3906}" type="parTrans" cxnId="{D33EC2E3-BB4D-46B2-B9B5-C251DB18EC93}">
      <dgm:prSet/>
      <dgm:spPr/>
      <dgm:t>
        <a:bodyPr/>
        <a:lstStyle/>
        <a:p>
          <a:endParaRPr lang="en-US"/>
        </a:p>
      </dgm:t>
    </dgm:pt>
    <dgm:pt modelId="{32A4C610-7D66-4CEB-8677-6C71593D8CA2}" type="sibTrans" cxnId="{D33EC2E3-BB4D-46B2-B9B5-C251DB18EC93}">
      <dgm:prSet/>
      <dgm:spPr/>
      <dgm:t>
        <a:bodyPr/>
        <a:lstStyle/>
        <a:p>
          <a:endParaRPr lang="en-US"/>
        </a:p>
      </dgm:t>
    </dgm:pt>
    <dgm:pt modelId="{162A6B1C-59F2-4EAC-BA14-900503FAA940}">
      <dgm:prSet/>
      <dgm:spPr/>
      <dgm:t>
        <a:bodyPr/>
        <a:lstStyle/>
        <a:p>
          <a:r>
            <a:rPr lang="en-US" b="1" dirty="0"/>
            <a:t>Anthony J. Scerbo, Attorney Advisor, anthony.scerbo1@dc.gov</a:t>
          </a:r>
        </a:p>
      </dgm:t>
    </dgm:pt>
    <dgm:pt modelId="{DBADDA01-9B5D-429D-8674-5C0CDDB2DBFD}" type="parTrans" cxnId="{5219E025-EE17-4845-B241-92C9477ED891}">
      <dgm:prSet/>
      <dgm:spPr/>
      <dgm:t>
        <a:bodyPr/>
        <a:lstStyle/>
        <a:p>
          <a:endParaRPr lang="en-US"/>
        </a:p>
      </dgm:t>
    </dgm:pt>
    <dgm:pt modelId="{6CE29B59-67C3-43FA-B4EF-7549DFEAC666}" type="sibTrans" cxnId="{5219E025-EE17-4845-B241-92C9477ED891}">
      <dgm:prSet/>
      <dgm:spPr/>
      <dgm:t>
        <a:bodyPr/>
        <a:lstStyle/>
        <a:p>
          <a:endParaRPr lang="en-US"/>
        </a:p>
      </dgm:t>
    </dgm:pt>
    <dgm:pt modelId="{276552C1-A267-4916-A906-77DB3A1BBA0A}">
      <dgm:prSet/>
      <dgm:spPr/>
      <dgm:t>
        <a:bodyPr/>
        <a:lstStyle/>
        <a:p>
          <a:r>
            <a:rPr lang="en-US" b="1" dirty="0"/>
            <a:t>Brandon W. Lewis, Trial Attorney, brandon.lewis@dc.gov</a:t>
          </a:r>
        </a:p>
      </dgm:t>
    </dgm:pt>
    <dgm:pt modelId="{E7BBDD62-8FBC-41E3-B59F-62BDAC263AF3}" type="parTrans" cxnId="{2B8D7269-ADE4-4B04-93D5-79F9D8D0550E}">
      <dgm:prSet/>
      <dgm:spPr/>
      <dgm:t>
        <a:bodyPr/>
        <a:lstStyle/>
        <a:p>
          <a:endParaRPr lang="en-US"/>
        </a:p>
      </dgm:t>
    </dgm:pt>
    <dgm:pt modelId="{38A54118-01CB-4372-B8DF-729707BD42F0}" type="sibTrans" cxnId="{2B8D7269-ADE4-4B04-93D5-79F9D8D0550E}">
      <dgm:prSet/>
      <dgm:spPr/>
      <dgm:t>
        <a:bodyPr/>
        <a:lstStyle/>
        <a:p>
          <a:endParaRPr lang="en-US"/>
        </a:p>
      </dgm:t>
    </dgm:pt>
    <dgm:pt modelId="{CF6E4C19-A808-4E36-B597-DCC325CA827B}">
      <dgm:prSet/>
      <dgm:spPr/>
      <dgm:t>
        <a:bodyPr/>
        <a:lstStyle/>
        <a:p>
          <a:r>
            <a:rPr lang="en-US" b="1" dirty="0"/>
            <a:t>Joan Lelma, Attorney Advisor, joan.lelma@dc.gov</a:t>
          </a:r>
        </a:p>
      </dgm:t>
    </dgm:pt>
    <dgm:pt modelId="{4307AA13-B133-4A89-BD70-FE17B7E02F9F}" type="parTrans" cxnId="{C572548B-D060-435C-AD62-2F8A7E311A8B}">
      <dgm:prSet/>
      <dgm:spPr/>
      <dgm:t>
        <a:bodyPr/>
        <a:lstStyle/>
        <a:p>
          <a:endParaRPr lang="en-US"/>
        </a:p>
      </dgm:t>
    </dgm:pt>
    <dgm:pt modelId="{28277B4B-A6A9-4667-AEC5-B8EB3BA3418E}" type="sibTrans" cxnId="{C572548B-D060-435C-AD62-2F8A7E311A8B}">
      <dgm:prSet/>
      <dgm:spPr/>
      <dgm:t>
        <a:bodyPr/>
        <a:lstStyle/>
        <a:p>
          <a:endParaRPr lang="en-US"/>
        </a:p>
      </dgm:t>
    </dgm:pt>
    <dgm:pt modelId="{875616C9-5445-4544-AEE3-30A40A1C678E}">
      <dgm:prSet/>
      <dgm:spPr/>
      <dgm:t>
        <a:bodyPr/>
        <a:lstStyle/>
        <a:p>
          <a:r>
            <a:rPr lang="en-US" b="1" dirty="0"/>
            <a:t>Kimberly Brown, Paralegal Specialist, kimberly.brown6@dc.gov</a:t>
          </a:r>
        </a:p>
      </dgm:t>
    </dgm:pt>
    <dgm:pt modelId="{E5326242-0999-422B-8D14-BDD7B685E10B}" type="parTrans" cxnId="{071A9225-C1B9-4641-9A46-5EC18FE4988D}">
      <dgm:prSet/>
      <dgm:spPr/>
      <dgm:t>
        <a:bodyPr/>
        <a:lstStyle/>
        <a:p>
          <a:endParaRPr lang="en-US"/>
        </a:p>
      </dgm:t>
    </dgm:pt>
    <dgm:pt modelId="{5FC34052-27A1-47C2-AD92-0D7FBF7AC450}" type="sibTrans" cxnId="{071A9225-C1B9-4641-9A46-5EC18FE4988D}">
      <dgm:prSet/>
      <dgm:spPr/>
      <dgm:t>
        <a:bodyPr/>
        <a:lstStyle/>
        <a:p>
          <a:endParaRPr lang="en-US"/>
        </a:p>
      </dgm:t>
    </dgm:pt>
    <dgm:pt modelId="{AA1D1FFD-3721-4D5D-9DC9-58B7BC6B7B19}">
      <dgm:prSet/>
      <dgm:spPr/>
      <dgm:t>
        <a:bodyPr/>
        <a:lstStyle/>
        <a:p>
          <a:r>
            <a:rPr lang="en-US" b="1" dirty="0"/>
            <a:t>Kevin Brown, IT Specialist, kevin.brown@dc.gov</a:t>
          </a:r>
        </a:p>
      </dgm:t>
    </dgm:pt>
    <dgm:pt modelId="{337A023B-76F0-475F-BB74-EF5D1E1BCDD2}" type="parTrans" cxnId="{8503AFD1-B632-4B94-88B7-109D0E769539}">
      <dgm:prSet/>
      <dgm:spPr/>
      <dgm:t>
        <a:bodyPr/>
        <a:lstStyle/>
        <a:p>
          <a:endParaRPr lang="en-US"/>
        </a:p>
      </dgm:t>
    </dgm:pt>
    <dgm:pt modelId="{1590B5E8-D117-47AA-9908-3775DECA7240}" type="sibTrans" cxnId="{8503AFD1-B632-4B94-88B7-109D0E769539}">
      <dgm:prSet/>
      <dgm:spPr/>
      <dgm:t>
        <a:bodyPr/>
        <a:lstStyle/>
        <a:p>
          <a:endParaRPr lang="en-US"/>
        </a:p>
      </dgm:t>
    </dgm:pt>
    <dgm:pt modelId="{C37EA7F8-275B-4741-9385-8715D6436D4E}" type="pres">
      <dgm:prSet presAssocID="{FE59EB49-311A-45EA-8EE8-17E98CE6EB0E}" presName="vert0" presStyleCnt="0">
        <dgm:presLayoutVars>
          <dgm:dir/>
          <dgm:animOne val="branch"/>
          <dgm:animLvl val="lvl"/>
        </dgm:presLayoutVars>
      </dgm:prSet>
      <dgm:spPr/>
    </dgm:pt>
    <dgm:pt modelId="{5CF24DB1-55CE-40FC-A85A-657862737DDB}" type="pres">
      <dgm:prSet presAssocID="{644FFFC4-403E-4C74-A7F8-5785267DC111}" presName="thickLine" presStyleLbl="alignNode1" presStyleIdx="0" presStyleCnt="8"/>
      <dgm:spPr/>
    </dgm:pt>
    <dgm:pt modelId="{E05899E9-FB50-4AC0-889B-CCF952D823B1}" type="pres">
      <dgm:prSet presAssocID="{644FFFC4-403E-4C74-A7F8-5785267DC111}" presName="horz1" presStyleCnt="0"/>
      <dgm:spPr/>
    </dgm:pt>
    <dgm:pt modelId="{5A450D75-ADB6-4FFC-A496-9F67EF94A65F}" type="pres">
      <dgm:prSet presAssocID="{644FFFC4-403E-4C74-A7F8-5785267DC111}" presName="tx1" presStyleLbl="revTx" presStyleIdx="0" presStyleCnt="8"/>
      <dgm:spPr/>
    </dgm:pt>
    <dgm:pt modelId="{54448D08-225B-4DD3-A485-A22D48111D53}" type="pres">
      <dgm:prSet presAssocID="{644FFFC4-403E-4C74-A7F8-5785267DC111}" presName="vert1" presStyleCnt="0"/>
      <dgm:spPr/>
    </dgm:pt>
    <dgm:pt modelId="{B7492562-178A-43A5-A1F8-7BE6DF1C70AC}" type="pres">
      <dgm:prSet presAssocID="{4EBB5C67-AE6A-4F91-B945-3CBE734A1A79}" presName="thickLine" presStyleLbl="alignNode1" presStyleIdx="1" presStyleCnt="8"/>
      <dgm:spPr/>
    </dgm:pt>
    <dgm:pt modelId="{B6CC7B6A-BB2B-4180-80C5-6887705029F7}" type="pres">
      <dgm:prSet presAssocID="{4EBB5C67-AE6A-4F91-B945-3CBE734A1A79}" presName="horz1" presStyleCnt="0"/>
      <dgm:spPr/>
    </dgm:pt>
    <dgm:pt modelId="{ABB710CB-4AB9-4AF8-A819-563BBEC6010A}" type="pres">
      <dgm:prSet presAssocID="{4EBB5C67-AE6A-4F91-B945-3CBE734A1A79}" presName="tx1" presStyleLbl="revTx" presStyleIdx="1" presStyleCnt="8"/>
      <dgm:spPr/>
    </dgm:pt>
    <dgm:pt modelId="{3E9E3E78-BF79-4446-817E-AD3952304627}" type="pres">
      <dgm:prSet presAssocID="{4EBB5C67-AE6A-4F91-B945-3CBE734A1A79}" presName="vert1" presStyleCnt="0"/>
      <dgm:spPr/>
    </dgm:pt>
    <dgm:pt modelId="{C15A69C2-C296-48B0-BC77-13EA67BCEB33}" type="pres">
      <dgm:prSet presAssocID="{D30D4116-0218-4ACB-8C85-0B8BA920D555}" presName="thickLine" presStyleLbl="alignNode1" presStyleIdx="2" presStyleCnt="8"/>
      <dgm:spPr/>
    </dgm:pt>
    <dgm:pt modelId="{B665AD86-EB9F-47F5-B1D1-94A9C8059EF5}" type="pres">
      <dgm:prSet presAssocID="{D30D4116-0218-4ACB-8C85-0B8BA920D555}" presName="horz1" presStyleCnt="0"/>
      <dgm:spPr/>
    </dgm:pt>
    <dgm:pt modelId="{FA66F811-5E28-44A5-A639-2CCE0F5DC2C3}" type="pres">
      <dgm:prSet presAssocID="{D30D4116-0218-4ACB-8C85-0B8BA920D555}" presName="tx1" presStyleLbl="revTx" presStyleIdx="2" presStyleCnt="8"/>
      <dgm:spPr/>
    </dgm:pt>
    <dgm:pt modelId="{2B27D866-313D-44E6-947C-F79136896203}" type="pres">
      <dgm:prSet presAssocID="{D30D4116-0218-4ACB-8C85-0B8BA920D555}" presName="vert1" presStyleCnt="0"/>
      <dgm:spPr/>
    </dgm:pt>
    <dgm:pt modelId="{2A256446-30C1-494C-9636-E51EAE3A7C6D}" type="pres">
      <dgm:prSet presAssocID="{162A6B1C-59F2-4EAC-BA14-900503FAA940}" presName="thickLine" presStyleLbl="alignNode1" presStyleIdx="3" presStyleCnt="8"/>
      <dgm:spPr/>
    </dgm:pt>
    <dgm:pt modelId="{EEFA52A0-909A-48F4-9EFD-CE4E59719223}" type="pres">
      <dgm:prSet presAssocID="{162A6B1C-59F2-4EAC-BA14-900503FAA940}" presName="horz1" presStyleCnt="0"/>
      <dgm:spPr/>
    </dgm:pt>
    <dgm:pt modelId="{F04526BA-A55D-4EA6-990E-72FEA5773B9D}" type="pres">
      <dgm:prSet presAssocID="{162A6B1C-59F2-4EAC-BA14-900503FAA940}" presName="tx1" presStyleLbl="revTx" presStyleIdx="3" presStyleCnt="8"/>
      <dgm:spPr/>
    </dgm:pt>
    <dgm:pt modelId="{823CC582-5606-442D-BB86-236E7C80410B}" type="pres">
      <dgm:prSet presAssocID="{162A6B1C-59F2-4EAC-BA14-900503FAA940}" presName="vert1" presStyleCnt="0"/>
      <dgm:spPr/>
    </dgm:pt>
    <dgm:pt modelId="{3F3125E8-5C03-489D-B83F-CAE1B440B80F}" type="pres">
      <dgm:prSet presAssocID="{276552C1-A267-4916-A906-77DB3A1BBA0A}" presName="thickLine" presStyleLbl="alignNode1" presStyleIdx="4" presStyleCnt="8"/>
      <dgm:spPr/>
    </dgm:pt>
    <dgm:pt modelId="{79ADACA3-122C-4752-9AD6-223CBB52D635}" type="pres">
      <dgm:prSet presAssocID="{276552C1-A267-4916-A906-77DB3A1BBA0A}" presName="horz1" presStyleCnt="0"/>
      <dgm:spPr/>
    </dgm:pt>
    <dgm:pt modelId="{11B1E1F5-54DE-4BF4-BA79-8193E0D07704}" type="pres">
      <dgm:prSet presAssocID="{276552C1-A267-4916-A906-77DB3A1BBA0A}" presName="tx1" presStyleLbl="revTx" presStyleIdx="4" presStyleCnt="8"/>
      <dgm:spPr/>
    </dgm:pt>
    <dgm:pt modelId="{A5F304C6-3479-496A-A1FA-3FCAF47359EA}" type="pres">
      <dgm:prSet presAssocID="{276552C1-A267-4916-A906-77DB3A1BBA0A}" presName="vert1" presStyleCnt="0"/>
      <dgm:spPr/>
    </dgm:pt>
    <dgm:pt modelId="{047A824D-1F4A-4B33-AB78-C1C87BE0B9EE}" type="pres">
      <dgm:prSet presAssocID="{CF6E4C19-A808-4E36-B597-DCC325CA827B}" presName="thickLine" presStyleLbl="alignNode1" presStyleIdx="5" presStyleCnt="8"/>
      <dgm:spPr/>
    </dgm:pt>
    <dgm:pt modelId="{F503E338-458C-4AC7-B604-1E8073DD31AE}" type="pres">
      <dgm:prSet presAssocID="{CF6E4C19-A808-4E36-B597-DCC325CA827B}" presName="horz1" presStyleCnt="0"/>
      <dgm:spPr/>
    </dgm:pt>
    <dgm:pt modelId="{1D85268F-9BB0-4D20-9C6E-CA6D460A9C51}" type="pres">
      <dgm:prSet presAssocID="{CF6E4C19-A808-4E36-B597-DCC325CA827B}" presName="tx1" presStyleLbl="revTx" presStyleIdx="5" presStyleCnt="8"/>
      <dgm:spPr/>
    </dgm:pt>
    <dgm:pt modelId="{F359FA88-8B5F-44AB-AFF3-F743AA69E07A}" type="pres">
      <dgm:prSet presAssocID="{CF6E4C19-A808-4E36-B597-DCC325CA827B}" presName="vert1" presStyleCnt="0"/>
      <dgm:spPr/>
    </dgm:pt>
    <dgm:pt modelId="{1C44C0DF-EBEC-41DC-BCD7-7482761D4FE1}" type="pres">
      <dgm:prSet presAssocID="{875616C9-5445-4544-AEE3-30A40A1C678E}" presName="thickLine" presStyleLbl="alignNode1" presStyleIdx="6" presStyleCnt="8"/>
      <dgm:spPr/>
    </dgm:pt>
    <dgm:pt modelId="{D21D21B4-C0B5-49E6-B78C-E2EF48BFF04C}" type="pres">
      <dgm:prSet presAssocID="{875616C9-5445-4544-AEE3-30A40A1C678E}" presName="horz1" presStyleCnt="0"/>
      <dgm:spPr/>
    </dgm:pt>
    <dgm:pt modelId="{B99BF79A-F456-43AB-B7FD-D68D6EEC4F16}" type="pres">
      <dgm:prSet presAssocID="{875616C9-5445-4544-AEE3-30A40A1C678E}" presName="tx1" presStyleLbl="revTx" presStyleIdx="6" presStyleCnt="8"/>
      <dgm:spPr/>
    </dgm:pt>
    <dgm:pt modelId="{E6A4D285-3AF0-411E-8D58-3D31A72F7127}" type="pres">
      <dgm:prSet presAssocID="{875616C9-5445-4544-AEE3-30A40A1C678E}" presName="vert1" presStyleCnt="0"/>
      <dgm:spPr/>
    </dgm:pt>
    <dgm:pt modelId="{524E006E-D88B-4BC1-BD1D-70CA5BDC0F74}" type="pres">
      <dgm:prSet presAssocID="{AA1D1FFD-3721-4D5D-9DC9-58B7BC6B7B19}" presName="thickLine" presStyleLbl="alignNode1" presStyleIdx="7" presStyleCnt="8"/>
      <dgm:spPr/>
    </dgm:pt>
    <dgm:pt modelId="{FA41CACA-5AB6-4798-8DF6-6466E6122808}" type="pres">
      <dgm:prSet presAssocID="{AA1D1FFD-3721-4D5D-9DC9-58B7BC6B7B19}" presName="horz1" presStyleCnt="0"/>
      <dgm:spPr/>
    </dgm:pt>
    <dgm:pt modelId="{48AC44A6-AF60-4587-AC68-AADC3D9E76FB}" type="pres">
      <dgm:prSet presAssocID="{AA1D1FFD-3721-4D5D-9DC9-58B7BC6B7B19}" presName="tx1" presStyleLbl="revTx" presStyleIdx="7" presStyleCnt="8"/>
      <dgm:spPr/>
    </dgm:pt>
    <dgm:pt modelId="{11B33FEB-A491-4333-8717-347561033F22}" type="pres">
      <dgm:prSet presAssocID="{AA1D1FFD-3721-4D5D-9DC9-58B7BC6B7B19}" presName="vert1" presStyleCnt="0"/>
      <dgm:spPr/>
    </dgm:pt>
  </dgm:ptLst>
  <dgm:cxnLst>
    <dgm:cxn modelId="{1139261D-8EAE-4BB2-8111-35826F6655F5}" type="presOf" srcId="{276552C1-A267-4916-A906-77DB3A1BBA0A}" destId="{11B1E1F5-54DE-4BF4-BA79-8193E0D07704}" srcOrd="0" destOrd="0" presId="urn:microsoft.com/office/officeart/2008/layout/LinedList"/>
    <dgm:cxn modelId="{832DE024-FE87-409D-8895-E69A8524B458}" srcId="{FE59EB49-311A-45EA-8EE8-17E98CE6EB0E}" destId="{644FFFC4-403E-4C74-A7F8-5785267DC111}" srcOrd="0" destOrd="0" parTransId="{7CAEF94D-056B-4D9A-A441-25E199D69E03}" sibTransId="{06A2EB83-4E05-40E4-94D8-F07B14D8F7F2}"/>
    <dgm:cxn modelId="{071A9225-C1B9-4641-9A46-5EC18FE4988D}" srcId="{FE59EB49-311A-45EA-8EE8-17E98CE6EB0E}" destId="{875616C9-5445-4544-AEE3-30A40A1C678E}" srcOrd="6" destOrd="0" parTransId="{E5326242-0999-422B-8D14-BDD7B685E10B}" sibTransId="{5FC34052-27A1-47C2-AD92-0D7FBF7AC450}"/>
    <dgm:cxn modelId="{5219E025-EE17-4845-B241-92C9477ED891}" srcId="{FE59EB49-311A-45EA-8EE8-17E98CE6EB0E}" destId="{162A6B1C-59F2-4EAC-BA14-900503FAA940}" srcOrd="3" destOrd="0" parTransId="{DBADDA01-9B5D-429D-8674-5C0CDDB2DBFD}" sibTransId="{6CE29B59-67C3-43FA-B4EF-7549DFEAC666}"/>
    <dgm:cxn modelId="{2B8D7269-ADE4-4B04-93D5-79F9D8D0550E}" srcId="{FE59EB49-311A-45EA-8EE8-17E98CE6EB0E}" destId="{276552C1-A267-4916-A906-77DB3A1BBA0A}" srcOrd="4" destOrd="0" parTransId="{E7BBDD62-8FBC-41E3-B59F-62BDAC263AF3}" sibTransId="{38A54118-01CB-4372-B8DF-729707BD42F0}"/>
    <dgm:cxn modelId="{3191F14A-FF71-49F0-9BCF-3E6AB5E4A3FD}" type="presOf" srcId="{162A6B1C-59F2-4EAC-BA14-900503FAA940}" destId="{F04526BA-A55D-4EA6-990E-72FEA5773B9D}" srcOrd="0" destOrd="0" presId="urn:microsoft.com/office/officeart/2008/layout/LinedList"/>
    <dgm:cxn modelId="{9CB8B372-8701-42B7-BF20-E7B12B033DE2}" type="presOf" srcId="{FE59EB49-311A-45EA-8EE8-17E98CE6EB0E}" destId="{C37EA7F8-275B-4741-9385-8715D6436D4E}" srcOrd="0" destOrd="0" presId="urn:microsoft.com/office/officeart/2008/layout/LinedList"/>
    <dgm:cxn modelId="{4B22BD77-34FB-481C-81A9-06B3C6E2BC23}" type="presOf" srcId="{AA1D1FFD-3721-4D5D-9DC9-58B7BC6B7B19}" destId="{48AC44A6-AF60-4587-AC68-AADC3D9E76FB}" srcOrd="0" destOrd="0" presId="urn:microsoft.com/office/officeart/2008/layout/LinedList"/>
    <dgm:cxn modelId="{EAF66F59-B65A-4708-AF5A-EE5A67616152}" type="presOf" srcId="{D30D4116-0218-4ACB-8C85-0B8BA920D555}" destId="{FA66F811-5E28-44A5-A639-2CCE0F5DC2C3}" srcOrd="0" destOrd="0" presId="urn:microsoft.com/office/officeart/2008/layout/LinedList"/>
    <dgm:cxn modelId="{34044A7B-FD5B-43B9-AD44-B72A9B6E8E0A}" type="presOf" srcId="{4EBB5C67-AE6A-4F91-B945-3CBE734A1A79}" destId="{ABB710CB-4AB9-4AF8-A819-563BBEC6010A}" srcOrd="0" destOrd="0" presId="urn:microsoft.com/office/officeart/2008/layout/LinedList"/>
    <dgm:cxn modelId="{8A249F7D-5BCB-4FCC-90B7-DF1FD551F348}" type="presOf" srcId="{875616C9-5445-4544-AEE3-30A40A1C678E}" destId="{B99BF79A-F456-43AB-B7FD-D68D6EEC4F16}" srcOrd="0" destOrd="0" presId="urn:microsoft.com/office/officeart/2008/layout/LinedList"/>
    <dgm:cxn modelId="{5A7E5787-D894-42DE-897A-C14035BC79E3}" type="presOf" srcId="{CF6E4C19-A808-4E36-B597-DCC325CA827B}" destId="{1D85268F-9BB0-4D20-9C6E-CA6D460A9C51}" srcOrd="0" destOrd="0" presId="urn:microsoft.com/office/officeart/2008/layout/LinedList"/>
    <dgm:cxn modelId="{E9C69188-44B9-4219-9216-DFCC7DB6AF0C}" srcId="{FE59EB49-311A-45EA-8EE8-17E98CE6EB0E}" destId="{4EBB5C67-AE6A-4F91-B945-3CBE734A1A79}" srcOrd="1" destOrd="0" parTransId="{9AF6EE6D-E9D3-4BD6-9678-6B16F5FA0BB3}" sibTransId="{2C939621-37DA-4CCD-9454-32C804B65845}"/>
    <dgm:cxn modelId="{C572548B-D060-435C-AD62-2F8A7E311A8B}" srcId="{FE59EB49-311A-45EA-8EE8-17E98CE6EB0E}" destId="{CF6E4C19-A808-4E36-B597-DCC325CA827B}" srcOrd="5" destOrd="0" parTransId="{4307AA13-B133-4A89-BD70-FE17B7E02F9F}" sibTransId="{28277B4B-A6A9-4667-AEC5-B8EB3BA3418E}"/>
    <dgm:cxn modelId="{8503AFD1-B632-4B94-88B7-109D0E769539}" srcId="{FE59EB49-311A-45EA-8EE8-17E98CE6EB0E}" destId="{AA1D1FFD-3721-4D5D-9DC9-58B7BC6B7B19}" srcOrd="7" destOrd="0" parTransId="{337A023B-76F0-475F-BB74-EF5D1E1BCDD2}" sibTransId="{1590B5E8-D117-47AA-9908-3775DECA7240}"/>
    <dgm:cxn modelId="{D60050D6-7C02-474D-9552-648403B08EC3}" type="presOf" srcId="{644FFFC4-403E-4C74-A7F8-5785267DC111}" destId="{5A450D75-ADB6-4FFC-A496-9F67EF94A65F}" srcOrd="0" destOrd="0" presId="urn:microsoft.com/office/officeart/2008/layout/LinedList"/>
    <dgm:cxn modelId="{D33EC2E3-BB4D-46B2-B9B5-C251DB18EC93}" srcId="{FE59EB49-311A-45EA-8EE8-17E98CE6EB0E}" destId="{D30D4116-0218-4ACB-8C85-0B8BA920D555}" srcOrd="2" destOrd="0" parTransId="{BE55254D-86D1-4C8B-AB58-51EF332A3906}" sibTransId="{32A4C610-7D66-4CEB-8677-6C71593D8CA2}"/>
    <dgm:cxn modelId="{FEE5D999-BBCC-4E42-9230-61B8643B459B}" type="presParOf" srcId="{C37EA7F8-275B-4741-9385-8715D6436D4E}" destId="{5CF24DB1-55CE-40FC-A85A-657862737DDB}" srcOrd="0" destOrd="0" presId="urn:microsoft.com/office/officeart/2008/layout/LinedList"/>
    <dgm:cxn modelId="{34481B8D-409B-4BC9-888C-A8F6442F22B9}" type="presParOf" srcId="{C37EA7F8-275B-4741-9385-8715D6436D4E}" destId="{E05899E9-FB50-4AC0-889B-CCF952D823B1}" srcOrd="1" destOrd="0" presId="urn:microsoft.com/office/officeart/2008/layout/LinedList"/>
    <dgm:cxn modelId="{906F44A5-072D-4646-80C8-183E99350F30}" type="presParOf" srcId="{E05899E9-FB50-4AC0-889B-CCF952D823B1}" destId="{5A450D75-ADB6-4FFC-A496-9F67EF94A65F}" srcOrd="0" destOrd="0" presId="urn:microsoft.com/office/officeart/2008/layout/LinedList"/>
    <dgm:cxn modelId="{DFF590C4-9318-4B97-9008-532E8098771E}" type="presParOf" srcId="{E05899E9-FB50-4AC0-889B-CCF952D823B1}" destId="{54448D08-225B-4DD3-A485-A22D48111D53}" srcOrd="1" destOrd="0" presId="urn:microsoft.com/office/officeart/2008/layout/LinedList"/>
    <dgm:cxn modelId="{9B7C10D1-7A16-44A0-B1E1-0352185A309D}" type="presParOf" srcId="{C37EA7F8-275B-4741-9385-8715D6436D4E}" destId="{B7492562-178A-43A5-A1F8-7BE6DF1C70AC}" srcOrd="2" destOrd="0" presId="urn:microsoft.com/office/officeart/2008/layout/LinedList"/>
    <dgm:cxn modelId="{34522F07-3F5C-4154-82F9-D675A08C66D4}" type="presParOf" srcId="{C37EA7F8-275B-4741-9385-8715D6436D4E}" destId="{B6CC7B6A-BB2B-4180-80C5-6887705029F7}" srcOrd="3" destOrd="0" presId="urn:microsoft.com/office/officeart/2008/layout/LinedList"/>
    <dgm:cxn modelId="{F492F270-08E7-4504-BEEB-54EB4D89CC0C}" type="presParOf" srcId="{B6CC7B6A-BB2B-4180-80C5-6887705029F7}" destId="{ABB710CB-4AB9-4AF8-A819-563BBEC6010A}" srcOrd="0" destOrd="0" presId="urn:microsoft.com/office/officeart/2008/layout/LinedList"/>
    <dgm:cxn modelId="{F627C4B7-D460-4424-B53F-F5C9CFF4348F}" type="presParOf" srcId="{B6CC7B6A-BB2B-4180-80C5-6887705029F7}" destId="{3E9E3E78-BF79-4446-817E-AD3952304627}" srcOrd="1" destOrd="0" presId="urn:microsoft.com/office/officeart/2008/layout/LinedList"/>
    <dgm:cxn modelId="{27FD3A3C-1A72-4890-A661-9607D3FC107C}" type="presParOf" srcId="{C37EA7F8-275B-4741-9385-8715D6436D4E}" destId="{C15A69C2-C296-48B0-BC77-13EA67BCEB33}" srcOrd="4" destOrd="0" presId="urn:microsoft.com/office/officeart/2008/layout/LinedList"/>
    <dgm:cxn modelId="{89017376-F65D-43F8-88C3-D004D77C25C8}" type="presParOf" srcId="{C37EA7F8-275B-4741-9385-8715D6436D4E}" destId="{B665AD86-EB9F-47F5-B1D1-94A9C8059EF5}" srcOrd="5" destOrd="0" presId="urn:microsoft.com/office/officeart/2008/layout/LinedList"/>
    <dgm:cxn modelId="{0D4B1E40-D0B8-4177-B923-D61C1FE024E4}" type="presParOf" srcId="{B665AD86-EB9F-47F5-B1D1-94A9C8059EF5}" destId="{FA66F811-5E28-44A5-A639-2CCE0F5DC2C3}" srcOrd="0" destOrd="0" presId="urn:microsoft.com/office/officeart/2008/layout/LinedList"/>
    <dgm:cxn modelId="{0EBD2727-8760-4D26-8614-C69531F464E3}" type="presParOf" srcId="{B665AD86-EB9F-47F5-B1D1-94A9C8059EF5}" destId="{2B27D866-313D-44E6-947C-F79136896203}" srcOrd="1" destOrd="0" presId="urn:microsoft.com/office/officeart/2008/layout/LinedList"/>
    <dgm:cxn modelId="{5E3E40BA-9488-4025-82D3-7C03C1562379}" type="presParOf" srcId="{C37EA7F8-275B-4741-9385-8715D6436D4E}" destId="{2A256446-30C1-494C-9636-E51EAE3A7C6D}" srcOrd="6" destOrd="0" presId="urn:microsoft.com/office/officeart/2008/layout/LinedList"/>
    <dgm:cxn modelId="{CB2859D4-D369-4566-AE1F-E86BFE88343C}" type="presParOf" srcId="{C37EA7F8-275B-4741-9385-8715D6436D4E}" destId="{EEFA52A0-909A-48F4-9EFD-CE4E59719223}" srcOrd="7" destOrd="0" presId="urn:microsoft.com/office/officeart/2008/layout/LinedList"/>
    <dgm:cxn modelId="{4B643581-DD8E-4390-B3C1-EBCAE3487498}" type="presParOf" srcId="{EEFA52A0-909A-48F4-9EFD-CE4E59719223}" destId="{F04526BA-A55D-4EA6-990E-72FEA5773B9D}" srcOrd="0" destOrd="0" presId="urn:microsoft.com/office/officeart/2008/layout/LinedList"/>
    <dgm:cxn modelId="{3D1A5F5D-F276-40BA-9091-B4A2E1A71138}" type="presParOf" srcId="{EEFA52A0-909A-48F4-9EFD-CE4E59719223}" destId="{823CC582-5606-442D-BB86-236E7C80410B}" srcOrd="1" destOrd="0" presId="urn:microsoft.com/office/officeart/2008/layout/LinedList"/>
    <dgm:cxn modelId="{E77CC922-AC7F-4A2B-B833-4832179CB0A3}" type="presParOf" srcId="{C37EA7F8-275B-4741-9385-8715D6436D4E}" destId="{3F3125E8-5C03-489D-B83F-CAE1B440B80F}" srcOrd="8" destOrd="0" presId="urn:microsoft.com/office/officeart/2008/layout/LinedList"/>
    <dgm:cxn modelId="{BD1340B6-DAD5-48F2-8440-BE98A7B79C5E}" type="presParOf" srcId="{C37EA7F8-275B-4741-9385-8715D6436D4E}" destId="{79ADACA3-122C-4752-9AD6-223CBB52D635}" srcOrd="9" destOrd="0" presId="urn:microsoft.com/office/officeart/2008/layout/LinedList"/>
    <dgm:cxn modelId="{6F6F06CC-19FB-4F07-8FB8-AE7C1F952A13}" type="presParOf" srcId="{79ADACA3-122C-4752-9AD6-223CBB52D635}" destId="{11B1E1F5-54DE-4BF4-BA79-8193E0D07704}" srcOrd="0" destOrd="0" presId="urn:microsoft.com/office/officeart/2008/layout/LinedList"/>
    <dgm:cxn modelId="{14CEBFF7-8FDB-4688-BA99-D7ED02A4375D}" type="presParOf" srcId="{79ADACA3-122C-4752-9AD6-223CBB52D635}" destId="{A5F304C6-3479-496A-A1FA-3FCAF47359EA}" srcOrd="1" destOrd="0" presId="urn:microsoft.com/office/officeart/2008/layout/LinedList"/>
    <dgm:cxn modelId="{AF12D27B-979A-46AD-AC80-2D946FA4CA64}" type="presParOf" srcId="{C37EA7F8-275B-4741-9385-8715D6436D4E}" destId="{047A824D-1F4A-4B33-AB78-C1C87BE0B9EE}" srcOrd="10" destOrd="0" presId="urn:microsoft.com/office/officeart/2008/layout/LinedList"/>
    <dgm:cxn modelId="{2E6400C3-6FB5-4B2A-BF46-D40605E3469A}" type="presParOf" srcId="{C37EA7F8-275B-4741-9385-8715D6436D4E}" destId="{F503E338-458C-4AC7-B604-1E8073DD31AE}" srcOrd="11" destOrd="0" presId="urn:microsoft.com/office/officeart/2008/layout/LinedList"/>
    <dgm:cxn modelId="{DB0C983A-541E-4425-ABAE-DED71F287DF6}" type="presParOf" srcId="{F503E338-458C-4AC7-B604-1E8073DD31AE}" destId="{1D85268F-9BB0-4D20-9C6E-CA6D460A9C51}" srcOrd="0" destOrd="0" presId="urn:microsoft.com/office/officeart/2008/layout/LinedList"/>
    <dgm:cxn modelId="{B0E695B8-13EB-447C-94E3-80417C177036}" type="presParOf" srcId="{F503E338-458C-4AC7-B604-1E8073DD31AE}" destId="{F359FA88-8B5F-44AB-AFF3-F743AA69E07A}" srcOrd="1" destOrd="0" presId="urn:microsoft.com/office/officeart/2008/layout/LinedList"/>
    <dgm:cxn modelId="{C263ED4B-72E0-4376-89DA-F715E9936E92}" type="presParOf" srcId="{C37EA7F8-275B-4741-9385-8715D6436D4E}" destId="{1C44C0DF-EBEC-41DC-BCD7-7482761D4FE1}" srcOrd="12" destOrd="0" presId="urn:microsoft.com/office/officeart/2008/layout/LinedList"/>
    <dgm:cxn modelId="{B7CDCA89-D25B-4BED-8101-82BA550BF32F}" type="presParOf" srcId="{C37EA7F8-275B-4741-9385-8715D6436D4E}" destId="{D21D21B4-C0B5-49E6-B78C-E2EF48BFF04C}" srcOrd="13" destOrd="0" presId="urn:microsoft.com/office/officeart/2008/layout/LinedList"/>
    <dgm:cxn modelId="{746FD5D0-1DEB-4A85-BE9A-A84A23114D71}" type="presParOf" srcId="{D21D21B4-C0B5-49E6-B78C-E2EF48BFF04C}" destId="{B99BF79A-F456-43AB-B7FD-D68D6EEC4F16}" srcOrd="0" destOrd="0" presId="urn:microsoft.com/office/officeart/2008/layout/LinedList"/>
    <dgm:cxn modelId="{4C6CE5BB-1476-4E2D-880F-47EEC495882B}" type="presParOf" srcId="{D21D21B4-C0B5-49E6-B78C-E2EF48BFF04C}" destId="{E6A4D285-3AF0-411E-8D58-3D31A72F7127}" srcOrd="1" destOrd="0" presId="urn:microsoft.com/office/officeart/2008/layout/LinedList"/>
    <dgm:cxn modelId="{67A0939C-965F-42BA-8366-1538797F0AC4}" type="presParOf" srcId="{C37EA7F8-275B-4741-9385-8715D6436D4E}" destId="{524E006E-D88B-4BC1-BD1D-70CA5BDC0F74}" srcOrd="14" destOrd="0" presId="urn:microsoft.com/office/officeart/2008/layout/LinedList"/>
    <dgm:cxn modelId="{418DB2BE-ABF0-43C8-B883-C597F65947EB}" type="presParOf" srcId="{C37EA7F8-275B-4741-9385-8715D6436D4E}" destId="{FA41CACA-5AB6-4798-8DF6-6466E6122808}" srcOrd="15" destOrd="0" presId="urn:microsoft.com/office/officeart/2008/layout/LinedList"/>
    <dgm:cxn modelId="{CA8D3988-4F6C-48C1-955E-BFE3524DBB92}" type="presParOf" srcId="{FA41CACA-5AB6-4798-8DF6-6466E6122808}" destId="{48AC44A6-AF60-4587-AC68-AADC3D9E76FB}" srcOrd="0" destOrd="0" presId="urn:microsoft.com/office/officeart/2008/layout/LinedList"/>
    <dgm:cxn modelId="{45A481CA-19DC-40FB-B87A-B21A8154F77B}" type="presParOf" srcId="{FA41CACA-5AB6-4798-8DF6-6466E6122808}" destId="{11B33FEB-A491-4333-8717-347561033F2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E413D-8266-4D26-B44D-4EE9C023F6E9}">
      <dsp:nvSpPr>
        <dsp:cNvPr id="0" name=""/>
        <dsp:cNvSpPr/>
      </dsp:nvSpPr>
      <dsp:spPr>
        <a:xfrm>
          <a:off x="0" y="1744"/>
          <a:ext cx="6586832" cy="1505186"/>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bg1"/>
              </a:solidFill>
            </a:rPr>
            <a:t>The Office of Open Government (OOG) and the Office of Government Ethics (OGE) are within the Board of Ethics and Government Accountability (BEGA). OOG enforces the Open Meetings Act (OMA), provides OMA advice and training to DC public bodies. OOG advocates for fair and efficient DC Freedom of Information Act (DC FOIA) processing.</a:t>
          </a:r>
        </a:p>
      </dsp:txBody>
      <dsp:txXfrm>
        <a:off x="73477" y="75221"/>
        <a:ext cx="6439878" cy="1358232"/>
      </dsp:txXfrm>
    </dsp:sp>
    <dsp:sp modelId="{026B8C22-F4C3-4D62-964E-B7B6AAE125E4}">
      <dsp:nvSpPr>
        <dsp:cNvPr id="0" name=""/>
        <dsp:cNvSpPr/>
      </dsp:nvSpPr>
      <dsp:spPr>
        <a:xfrm>
          <a:off x="0" y="1525237"/>
          <a:ext cx="6586832" cy="1505186"/>
        </a:xfrm>
        <a:prstGeom prst="roundRect">
          <a:avLst/>
        </a:prstGeom>
        <a:gradFill rotWithShape="0">
          <a:gsLst>
            <a:gs pos="0">
              <a:schemeClr val="accent2">
                <a:hueOff val="-452831"/>
                <a:satOff val="6353"/>
                <a:lumOff val="1307"/>
                <a:alphaOff val="0"/>
                <a:tint val="94000"/>
                <a:satMod val="103000"/>
                <a:lumMod val="102000"/>
              </a:schemeClr>
            </a:gs>
            <a:gs pos="50000">
              <a:schemeClr val="accent2">
                <a:hueOff val="-452831"/>
                <a:satOff val="6353"/>
                <a:lumOff val="1307"/>
                <a:alphaOff val="0"/>
                <a:shade val="100000"/>
                <a:satMod val="110000"/>
                <a:lumMod val="100000"/>
              </a:schemeClr>
            </a:gs>
            <a:gs pos="100000">
              <a:schemeClr val="accent2">
                <a:hueOff val="-452831"/>
                <a:satOff val="6353"/>
                <a:lumOff val="1307"/>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bg1"/>
              </a:solidFill>
            </a:rPr>
            <a:t>OGE investigates alleged ethics laws violations by District government employees and public officials and provides binding ethics advice. </a:t>
          </a:r>
          <a:br>
            <a:rPr lang="en-US" sz="1600" b="1" kern="1200" dirty="0">
              <a:solidFill>
                <a:schemeClr val="bg1"/>
              </a:solidFill>
            </a:rPr>
          </a:br>
          <a:endParaRPr lang="en-US" sz="1600" b="1" kern="1200" dirty="0">
            <a:solidFill>
              <a:schemeClr val="bg1"/>
            </a:solidFill>
          </a:endParaRPr>
        </a:p>
      </dsp:txBody>
      <dsp:txXfrm>
        <a:off x="73477" y="1598714"/>
        <a:ext cx="6439878" cy="1358232"/>
      </dsp:txXfrm>
    </dsp:sp>
    <dsp:sp modelId="{3E663C8A-6A9A-486B-8897-85D5626288C2}">
      <dsp:nvSpPr>
        <dsp:cNvPr id="0" name=""/>
        <dsp:cNvSpPr/>
      </dsp:nvSpPr>
      <dsp:spPr>
        <a:xfrm>
          <a:off x="0" y="3040186"/>
          <a:ext cx="6586832" cy="1505186"/>
        </a:xfrm>
        <a:prstGeom prst="roundRect">
          <a:avLst/>
        </a:prstGeom>
        <a:gradFill rotWithShape="0">
          <a:gsLst>
            <a:gs pos="0">
              <a:schemeClr val="accent2">
                <a:hueOff val="-905661"/>
                <a:satOff val="12706"/>
                <a:lumOff val="2614"/>
                <a:alphaOff val="0"/>
                <a:tint val="94000"/>
                <a:satMod val="103000"/>
                <a:lumMod val="102000"/>
              </a:schemeClr>
            </a:gs>
            <a:gs pos="50000">
              <a:schemeClr val="accent2">
                <a:hueOff val="-905661"/>
                <a:satOff val="12706"/>
                <a:lumOff val="2614"/>
                <a:alphaOff val="0"/>
                <a:shade val="100000"/>
                <a:satMod val="110000"/>
                <a:lumMod val="100000"/>
              </a:schemeClr>
            </a:gs>
            <a:gs pos="100000">
              <a:schemeClr val="accent2">
                <a:hueOff val="-905661"/>
                <a:satOff val="12706"/>
                <a:lumOff val="2614"/>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bg1"/>
              </a:solidFill>
            </a:rPr>
            <a:t>OOG began operations in April of 2013.</a:t>
          </a:r>
        </a:p>
      </dsp:txBody>
      <dsp:txXfrm>
        <a:off x="73477" y="3113663"/>
        <a:ext cx="6439878" cy="1358232"/>
      </dsp:txXfrm>
    </dsp:sp>
    <dsp:sp modelId="{2F93B8F7-7812-4A31-8CC0-A480EB80CAB0}">
      <dsp:nvSpPr>
        <dsp:cNvPr id="0" name=""/>
        <dsp:cNvSpPr/>
      </dsp:nvSpPr>
      <dsp:spPr>
        <a:xfrm>
          <a:off x="0" y="4559407"/>
          <a:ext cx="6586832" cy="1505186"/>
        </a:xfrm>
        <a:prstGeom prst="roundRect">
          <a:avLst/>
        </a:prstGeom>
        <a:gradFill rotWithShape="0">
          <a:gsLst>
            <a:gs pos="0">
              <a:schemeClr val="accent2">
                <a:hueOff val="-1358492"/>
                <a:satOff val="19059"/>
                <a:lumOff val="3921"/>
                <a:alphaOff val="0"/>
                <a:tint val="94000"/>
                <a:satMod val="103000"/>
                <a:lumMod val="102000"/>
              </a:schemeClr>
            </a:gs>
            <a:gs pos="50000">
              <a:schemeClr val="accent2">
                <a:hueOff val="-1358492"/>
                <a:satOff val="19059"/>
                <a:lumOff val="3921"/>
                <a:alphaOff val="0"/>
                <a:shade val="100000"/>
                <a:satMod val="110000"/>
                <a:lumMod val="100000"/>
              </a:schemeClr>
            </a:gs>
            <a:gs pos="100000">
              <a:schemeClr val="accent2">
                <a:hueOff val="-1358492"/>
                <a:satOff val="19059"/>
                <a:lumOff val="3921"/>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bg1"/>
              </a:solidFill>
            </a:rPr>
            <a:t>The Office of Open Government is led by Director Niquelle M. Allen, Esq.</a:t>
          </a:r>
          <a:endParaRPr lang="en-US" sz="500" b="1" kern="1200" dirty="0">
            <a:solidFill>
              <a:schemeClr val="bg1"/>
            </a:solidFill>
          </a:endParaRPr>
        </a:p>
      </dsp:txBody>
      <dsp:txXfrm>
        <a:off x="73477" y="4632884"/>
        <a:ext cx="6439878" cy="1358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7BB80-BAAA-4B0C-8DFC-8B9EA2946D4D}">
      <dsp:nvSpPr>
        <dsp:cNvPr id="0" name=""/>
        <dsp:cNvSpPr/>
      </dsp:nvSpPr>
      <dsp:spPr>
        <a:xfrm>
          <a:off x="903837" y="1292"/>
          <a:ext cx="2153409" cy="1292045"/>
        </a:xfrm>
        <a:prstGeom prst="rect">
          <a:avLst/>
        </a:prstGeom>
        <a:solidFill>
          <a:schemeClr val="accent6">
            <a:lumMod val="7500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bg1"/>
              </a:solidFill>
            </a:rPr>
            <a:t>The following entities must adhere to the OMA </a:t>
          </a:r>
          <a:r>
            <a:rPr lang="en-US" sz="2100" b="1" kern="1200" dirty="0">
              <a:solidFill>
                <a:schemeClr val="bg1"/>
              </a:solidFill>
              <a:latin typeface="Arial" panose="020B0604020202020204" pitchFamily="34" charset="0"/>
              <a:cs typeface="Arial" panose="020B0604020202020204" pitchFamily="34" charset="0"/>
            </a:rPr>
            <a:t>→</a:t>
          </a:r>
          <a:endParaRPr lang="en-US" sz="2100" kern="1200" dirty="0">
            <a:solidFill>
              <a:schemeClr val="bg1"/>
            </a:solidFill>
          </a:endParaRPr>
        </a:p>
      </dsp:txBody>
      <dsp:txXfrm>
        <a:off x="903837" y="1292"/>
        <a:ext cx="2153409" cy="1292045"/>
      </dsp:txXfrm>
    </dsp:sp>
    <dsp:sp modelId="{494203D7-DA05-4811-B913-2CAF674DD70C}">
      <dsp:nvSpPr>
        <dsp:cNvPr id="0" name=""/>
        <dsp:cNvSpPr/>
      </dsp:nvSpPr>
      <dsp:spPr>
        <a:xfrm>
          <a:off x="3272587" y="1292"/>
          <a:ext cx="2153409" cy="1292045"/>
        </a:xfrm>
        <a:prstGeom prst="rect">
          <a:avLst/>
        </a:prstGeom>
        <a:solidFill>
          <a:schemeClr val="accent6"/>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Gov’t. Councils (incl. the Council of the District of Columbia);</a:t>
          </a:r>
        </a:p>
      </dsp:txBody>
      <dsp:txXfrm>
        <a:off x="3272587" y="1292"/>
        <a:ext cx="2153409" cy="1292045"/>
      </dsp:txXfrm>
    </dsp:sp>
    <dsp:sp modelId="{CFB14BAF-E548-4E1F-AC80-35A5D1ACB836}">
      <dsp:nvSpPr>
        <dsp:cNvPr id="0" name=""/>
        <dsp:cNvSpPr/>
      </dsp:nvSpPr>
      <dsp:spPr>
        <a:xfrm>
          <a:off x="5665887" y="349"/>
          <a:ext cx="2153409" cy="1292045"/>
        </a:xfrm>
        <a:prstGeom prst="rect">
          <a:avLst/>
        </a:prstGeom>
        <a:solidFill>
          <a:schemeClr val="accent6"/>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Boards;</a:t>
          </a:r>
        </a:p>
      </dsp:txBody>
      <dsp:txXfrm>
        <a:off x="5665887" y="349"/>
        <a:ext cx="2153409" cy="1292045"/>
      </dsp:txXfrm>
    </dsp:sp>
    <dsp:sp modelId="{271DB448-57EC-40F9-AEC5-071D979ED563}">
      <dsp:nvSpPr>
        <dsp:cNvPr id="0" name=""/>
        <dsp:cNvSpPr/>
      </dsp:nvSpPr>
      <dsp:spPr>
        <a:xfrm>
          <a:off x="903837" y="1508679"/>
          <a:ext cx="2153409" cy="1292045"/>
        </a:xfrm>
        <a:prstGeom prst="rect">
          <a:avLst/>
        </a:prstGeom>
        <a:solidFill>
          <a:schemeClr val="accent6"/>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Local School Advisory Teams (LSAT);</a:t>
          </a:r>
        </a:p>
      </dsp:txBody>
      <dsp:txXfrm>
        <a:off x="903837" y="1508679"/>
        <a:ext cx="2153409" cy="1292045"/>
      </dsp:txXfrm>
    </dsp:sp>
    <dsp:sp modelId="{9D155DC1-DA69-43AB-9399-0968AB4B34B2}">
      <dsp:nvSpPr>
        <dsp:cNvPr id="0" name=""/>
        <dsp:cNvSpPr/>
      </dsp:nvSpPr>
      <dsp:spPr>
        <a:xfrm>
          <a:off x="3272587" y="1508679"/>
          <a:ext cx="2153409" cy="1292045"/>
        </a:xfrm>
        <a:prstGeom prst="rect">
          <a:avLst/>
        </a:prstGeom>
        <a:solidFill>
          <a:schemeClr val="accent6"/>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Commission or similar entity;</a:t>
          </a:r>
          <a:endParaRPr lang="en-US" sz="1600" kern="1200" dirty="0">
            <a:solidFill>
              <a:schemeClr val="bg1"/>
            </a:solidFill>
          </a:endParaRPr>
        </a:p>
      </dsp:txBody>
      <dsp:txXfrm>
        <a:off x="3272587" y="1508679"/>
        <a:ext cx="2153409" cy="1292045"/>
      </dsp:txXfrm>
    </dsp:sp>
    <dsp:sp modelId="{61BDD1CF-50E3-49CD-B068-2DBD48A9561D}">
      <dsp:nvSpPr>
        <dsp:cNvPr id="0" name=""/>
        <dsp:cNvSpPr/>
      </dsp:nvSpPr>
      <dsp:spPr>
        <a:xfrm>
          <a:off x="5604514" y="1496404"/>
          <a:ext cx="2153409" cy="1292045"/>
        </a:xfrm>
        <a:prstGeom prst="rect">
          <a:avLst/>
        </a:prstGeom>
        <a:solidFill>
          <a:schemeClr val="accent6"/>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Board of Directors of an instrumentality;</a:t>
          </a:r>
          <a:endParaRPr lang="en-US" sz="1600" kern="1200" dirty="0">
            <a:solidFill>
              <a:schemeClr val="bg1"/>
            </a:solidFill>
          </a:endParaRPr>
        </a:p>
      </dsp:txBody>
      <dsp:txXfrm>
        <a:off x="5604514" y="1496404"/>
        <a:ext cx="2153409" cy="1292045"/>
      </dsp:txXfrm>
    </dsp:sp>
    <dsp:sp modelId="{8E62C20F-E36D-4258-89CD-5C133E53B9EE}">
      <dsp:nvSpPr>
        <dsp:cNvPr id="0" name=""/>
        <dsp:cNvSpPr/>
      </dsp:nvSpPr>
      <dsp:spPr>
        <a:xfrm>
          <a:off x="903837" y="3016065"/>
          <a:ext cx="2153409" cy="1292045"/>
        </a:xfrm>
        <a:prstGeom prst="rect">
          <a:avLst/>
        </a:prstGeom>
        <a:solidFill>
          <a:schemeClr val="accent6"/>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Board which supervises or controls an agency;</a:t>
          </a:r>
          <a:endParaRPr lang="en-US" sz="1600" kern="1200" dirty="0">
            <a:solidFill>
              <a:schemeClr val="bg1"/>
            </a:solidFill>
          </a:endParaRPr>
        </a:p>
      </dsp:txBody>
      <dsp:txXfrm>
        <a:off x="903837" y="3016065"/>
        <a:ext cx="2153409" cy="1292045"/>
      </dsp:txXfrm>
    </dsp:sp>
    <dsp:sp modelId="{F9D68002-53B0-4765-AA22-0C0349F3A464}">
      <dsp:nvSpPr>
        <dsp:cNvPr id="0" name=""/>
        <dsp:cNvSpPr/>
      </dsp:nvSpPr>
      <dsp:spPr>
        <a:xfrm>
          <a:off x="3254176" y="3017008"/>
          <a:ext cx="2153409" cy="1292045"/>
        </a:xfrm>
        <a:prstGeom prst="rect">
          <a:avLst/>
        </a:prstGeom>
        <a:solidFill>
          <a:schemeClr val="accent6"/>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Advisory Boards that take official action by the vote of its members convened for such purpose; and </a:t>
          </a:r>
          <a:endParaRPr lang="en-US" sz="1600" kern="1200" dirty="0">
            <a:solidFill>
              <a:schemeClr val="bg1"/>
            </a:solidFill>
          </a:endParaRPr>
        </a:p>
      </dsp:txBody>
      <dsp:txXfrm>
        <a:off x="3254176" y="3017008"/>
        <a:ext cx="2153409" cy="1292045"/>
      </dsp:txXfrm>
    </dsp:sp>
    <dsp:sp modelId="{A85D3835-6868-4FF8-A51A-2DF59B06F598}">
      <dsp:nvSpPr>
        <dsp:cNvPr id="0" name=""/>
        <dsp:cNvSpPr/>
      </dsp:nvSpPr>
      <dsp:spPr>
        <a:xfrm>
          <a:off x="5641338" y="3016065"/>
          <a:ext cx="2153409" cy="1292045"/>
        </a:xfrm>
        <a:prstGeom prst="rect">
          <a:avLst/>
        </a:prstGeom>
        <a:solidFill>
          <a:schemeClr val="accent6"/>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Boards of Trustees for Public Charter Schools</a:t>
          </a:r>
          <a:endParaRPr lang="en-US" sz="1600" kern="1200" dirty="0">
            <a:solidFill>
              <a:schemeClr val="bg1"/>
            </a:solidFill>
          </a:endParaRPr>
        </a:p>
      </dsp:txBody>
      <dsp:txXfrm>
        <a:off x="5641338" y="3016065"/>
        <a:ext cx="2153409" cy="12920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988CBA-E0B7-4F88-9829-934A4299A156}">
      <dsp:nvSpPr>
        <dsp:cNvPr id="0" name=""/>
        <dsp:cNvSpPr/>
      </dsp:nvSpPr>
      <dsp:spPr>
        <a:xfrm>
          <a:off x="0" y="301669"/>
          <a:ext cx="2438239" cy="1462943"/>
        </a:xfrm>
        <a:prstGeom prst="rect">
          <a:avLst/>
        </a:prstGeom>
        <a:solidFill>
          <a:schemeClr val="accent2"/>
        </a:solidFill>
        <a:ln w="19050" cap="flat" cmpd="sng" algn="ctr">
          <a:solidFill>
            <a:schemeClr val="accent1"/>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cap="all"/>
          </a:pPr>
          <a:r>
            <a:rPr lang="en-US" sz="1900" b="1" kern="1200" dirty="0">
              <a:solidFill>
                <a:schemeClr val="bg1"/>
              </a:solidFill>
            </a:rPr>
            <a:t>District Agency</a:t>
          </a:r>
        </a:p>
      </dsp:txBody>
      <dsp:txXfrm>
        <a:off x="0" y="301669"/>
        <a:ext cx="2438239" cy="1462943"/>
      </dsp:txXfrm>
    </dsp:sp>
    <dsp:sp modelId="{A47F0886-73D1-4972-A688-1D229A3D9B53}">
      <dsp:nvSpPr>
        <dsp:cNvPr id="0" name=""/>
        <dsp:cNvSpPr/>
      </dsp:nvSpPr>
      <dsp:spPr>
        <a:xfrm>
          <a:off x="2682063" y="301669"/>
          <a:ext cx="2438239" cy="1462943"/>
        </a:xfrm>
        <a:prstGeom prst="rect">
          <a:avLst/>
        </a:prstGeom>
        <a:solidFill>
          <a:schemeClr val="accent2"/>
        </a:solidFill>
        <a:ln w="19050" cap="flat" cmpd="sng" algn="ctr">
          <a:solidFill>
            <a:schemeClr val="accent1"/>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cap="all"/>
          </a:pPr>
          <a:r>
            <a:rPr lang="en-US" sz="1900" b="1" kern="1200" dirty="0">
              <a:solidFill>
                <a:schemeClr val="bg1"/>
              </a:solidFill>
            </a:rPr>
            <a:t>Mayor’s Cabinet</a:t>
          </a:r>
        </a:p>
      </dsp:txBody>
      <dsp:txXfrm>
        <a:off x="2682063" y="301669"/>
        <a:ext cx="2438239" cy="1462943"/>
      </dsp:txXfrm>
    </dsp:sp>
    <dsp:sp modelId="{D7D4B914-4146-4B1D-AE80-9F014D088A9D}">
      <dsp:nvSpPr>
        <dsp:cNvPr id="0" name=""/>
        <dsp:cNvSpPr/>
      </dsp:nvSpPr>
      <dsp:spPr>
        <a:xfrm>
          <a:off x="5364126" y="301669"/>
          <a:ext cx="2438239" cy="1462943"/>
        </a:xfrm>
        <a:prstGeom prst="rect">
          <a:avLst/>
        </a:prstGeom>
        <a:solidFill>
          <a:schemeClr val="accent2"/>
        </a:solidFill>
        <a:ln w="19050" cap="flat" cmpd="sng" algn="ctr">
          <a:solidFill>
            <a:schemeClr val="accent1"/>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cap="all"/>
          </a:pPr>
          <a:r>
            <a:rPr lang="en-US" sz="1900" b="1" kern="1200" dirty="0">
              <a:solidFill>
                <a:schemeClr val="bg1"/>
              </a:solidFill>
            </a:rPr>
            <a:t>Advisory Neighborhood Commissions (ANC)</a:t>
          </a:r>
        </a:p>
      </dsp:txBody>
      <dsp:txXfrm>
        <a:off x="5364126" y="301669"/>
        <a:ext cx="2438239" cy="1462943"/>
      </dsp:txXfrm>
    </dsp:sp>
    <dsp:sp modelId="{48D7F3F9-C794-454D-903E-67263CB9A417}">
      <dsp:nvSpPr>
        <dsp:cNvPr id="0" name=""/>
        <dsp:cNvSpPr/>
      </dsp:nvSpPr>
      <dsp:spPr>
        <a:xfrm>
          <a:off x="1341031" y="2008437"/>
          <a:ext cx="2438239" cy="1462943"/>
        </a:xfrm>
        <a:prstGeom prst="rect">
          <a:avLst/>
        </a:prstGeom>
        <a:solidFill>
          <a:schemeClr val="accent2"/>
        </a:solidFill>
        <a:ln w="19050" cap="flat" cmpd="sng" algn="ctr">
          <a:solidFill>
            <a:schemeClr val="accent1"/>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cap="all"/>
          </a:pPr>
          <a:r>
            <a:rPr lang="en-US" sz="1900" b="1" kern="1200" dirty="0">
              <a:solidFill>
                <a:schemeClr val="bg1"/>
              </a:solidFill>
            </a:rPr>
            <a:t>District of Columbia Courts</a:t>
          </a:r>
        </a:p>
      </dsp:txBody>
      <dsp:txXfrm>
        <a:off x="1341031" y="2008437"/>
        <a:ext cx="2438239" cy="1462943"/>
      </dsp:txXfrm>
    </dsp:sp>
    <dsp:sp modelId="{80C7076C-A719-4E5C-9787-9F8B113B788D}">
      <dsp:nvSpPr>
        <dsp:cNvPr id="0" name=""/>
        <dsp:cNvSpPr/>
      </dsp:nvSpPr>
      <dsp:spPr>
        <a:xfrm>
          <a:off x="4023094" y="2008437"/>
          <a:ext cx="2438239" cy="1462943"/>
        </a:xfrm>
        <a:prstGeom prst="rect">
          <a:avLst/>
        </a:prstGeom>
        <a:solidFill>
          <a:schemeClr val="accent2"/>
        </a:solidFill>
        <a:ln w="19050" cap="flat" cmpd="sng" algn="ctr">
          <a:solidFill>
            <a:schemeClr val="accent1"/>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defRPr cap="all"/>
          </a:pPr>
          <a:r>
            <a:rPr lang="en-US" sz="1900" b="1" kern="1200" dirty="0">
              <a:solidFill>
                <a:schemeClr val="bg1"/>
              </a:solidFill>
            </a:rPr>
            <a:t>Professional Staff OF Public Bodies (outside  presence of a quorum)</a:t>
          </a:r>
        </a:p>
      </dsp:txBody>
      <dsp:txXfrm>
        <a:off x="4023094" y="2008437"/>
        <a:ext cx="2438239" cy="14629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80AE2A-1606-4209-9C76-E26E435AD548}">
      <dsp:nvSpPr>
        <dsp:cNvPr id="0" name=""/>
        <dsp:cNvSpPr/>
      </dsp:nvSpPr>
      <dsp:spPr>
        <a:xfrm>
          <a:off x="1322" y="81131"/>
          <a:ext cx="4640570" cy="294676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54D7ED6-C69B-40E2-85A6-4BF4CF4E20B3}">
      <dsp:nvSpPr>
        <dsp:cNvPr id="0" name=""/>
        <dsp:cNvSpPr/>
      </dsp:nvSpPr>
      <dsp:spPr>
        <a:xfrm>
          <a:off x="516940" y="570969"/>
          <a:ext cx="4640570" cy="294676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A meeting is a gathering of a quorum of the members of a public body to consider, conduct, or advise on public business (D.C. Official Code § 2-574).</a:t>
          </a:r>
        </a:p>
      </dsp:txBody>
      <dsp:txXfrm>
        <a:off x="603248" y="657277"/>
        <a:ext cx="4467954" cy="2774145"/>
      </dsp:txXfrm>
    </dsp:sp>
    <dsp:sp modelId="{F110A285-47FF-4E54-B08D-CF0E6B7FE803}">
      <dsp:nvSpPr>
        <dsp:cNvPr id="0" name=""/>
        <dsp:cNvSpPr/>
      </dsp:nvSpPr>
      <dsp:spPr>
        <a:xfrm>
          <a:off x="5673129" y="81131"/>
          <a:ext cx="4640570" cy="294676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254CF5C-0CD7-41AC-A303-3D62BAFE7211}">
      <dsp:nvSpPr>
        <dsp:cNvPr id="0" name=""/>
        <dsp:cNvSpPr/>
      </dsp:nvSpPr>
      <dsp:spPr>
        <a:xfrm>
          <a:off x="6188748" y="570969"/>
          <a:ext cx="4640570" cy="294676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A </a:t>
          </a:r>
          <a:r>
            <a:rPr lang="en-US" sz="2100" b="1" u="sng" kern="1200" dirty="0"/>
            <a:t>quorum</a:t>
          </a:r>
          <a:r>
            <a:rPr lang="en-US" sz="2100" kern="1200" dirty="0"/>
            <a:t> means a simple majority of the members of the public body are present. That is half of the members plus one. Quorum can be otherwise determined by Enabling Legislation, Mayor’s Order, Regulations, or the public body’s by-laws. </a:t>
          </a:r>
        </a:p>
      </dsp:txBody>
      <dsp:txXfrm>
        <a:off x="6275056" y="657277"/>
        <a:ext cx="4467954" cy="27741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A71C1-A6EB-4A96-B906-729C813E60E3}">
      <dsp:nvSpPr>
        <dsp:cNvPr id="0" name=""/>
        <dsp:cNvSpPr/>
      </dsp:nvSpPr>
      <dsp:spPr>
        <a:xfrm>
          <a:off x="0" y="517774"/>
          <a:ext cx="6645370" cy="1600560"/>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solidFill>
                <a:schemeClr val="bg1"/>
              </a:solidFill>
            </a:rPr>
            <a:t>OR</a:t>
          </a:r>
          <a:r>
            <a:rPr lang="en-US" sz="1900" kern="1200" dirty="0">
              <a:solidFill>
                <a:schemeClr val="bg1"/>
              </a:solidFill>
            </a:rPr>
            <a:t> “the public body takes steps reasonably calculated to allow the public to view or hear the meeting while the meeting is taking place, or, if doing so is not technologically feasible, as soon thereafter as reasonably practicable” (D.C. Official Code § 2–575(a)(4)).</a:t>
          </a:r>
        </a:p>
      </dsp:txBody>
      <dsp:txXfrm>
        <a:off x="78133" y="595907"/>
        <a:ext cx="6489104" cy="1444294"/>
      </dsp:txXfrm>
    </dsp:sp>
    <dsp:sp modelId="{D8F1ABE8-FFD4-4B1D-B0B1-FA270B262861}">
      <dsp:nvSpPr>
        <dsp:cNvPr id="0" name=""/>
        <dsp:cNvSpPr/>
      </dsp:nvSpPr>
      <dsp:spPr>
        <a:xfrm>
          <a:off x="0" y="2173054"/>
          <a:ext cx="6645370" cy="1600560"/>
        </a:xfrm>
        <a:prstGeom prst="roundRect">
          <a:avLst/>
        </a:prstGeom>
        <a:gradFill rotWithShape="0">
          <a:gsLst>
            <a:gs pos="0">
              <a:schemeClr val="accent2">
                <a:hueOff val="-679246"/>
                <a:satOff val="9530"/>
                <a:lumOff val="1960"/>
                <a:alphaOff val="0"/>
                <a:tint val="94000"/>
                <a:satMod val="103000"/>
                <a:lumMod val="102000"/>
              </a:schemeClr>
            </a:gs>
            <a:gs pos="50000">
              <a:schemeClr val="accent2">
                <a:hueOff val="-679246"/>
                <a:satOff val="9530"/>
                <a:lumOff val="1960"/>
                <a:alphaOff val="0"/>
                <a:shade val="100000"/>
                <a:satMod val="110000"/>
                <a:lumMod val="100000"/>
              </a:schemeClr>
            </a:gs>
            <a:gs pos="100000">
              <a:schemeClr val="accent2">
                <a:hueOff val="-679246"/>
                <a:satOff val="9530"/>
                <a:lumOff val="196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rPr>
            <a:t>B-26-0633 – the Open Meetings Clarification Temporary Amendment Act of 2026 has amended the OMA to include the above as one of the occurrences for when a meeting is deemed open to the public.  </a:t>
          </a:r>
        </a:p>
      </dsp:txBody>
      <dsp:txXfrm>
        <a:off x="78133" y="2251187"/>
        <a:ext cx="6489104" cy="1444294"/>
      </dsp:txXfrm>
    </dsp:sp>
    <dsp:sp modelId="{E441AB62-0CE5-49BB-89F1-CC26E45509F5}">
      <dsp:nvSpPr>
        <dsp:cNvPr id="0" name=""/>
        <dsp:cNvSpPr/>
      </dsp:nvSpPr>
      <dsp:spPr>
        <a:xfrm>
          <a:off x="0" y="3828334"/>
          <a:ext cx="6645370" cy="1600560"/>
        </a:xfrm>
        <a:prstGeom prst="roundRect">
          <a:avLst/>
        </a:prstGeom>
        <a:gradFill rotWithShape="0">
          <a:gsLst>
            <a:gs pos="0">
              <a:schemeClr val="accent2">
                <a:hueOff val="-1358492"/>
                <a:satOff val="19059"/>
                <a:lumOff val="3921"/>
                <a:alphaOff val="0"/>
                <a:tint val="94000"/>
                <a:satMod val="103000"/>
                <a:lumMod val="102000"/>
              </a:schemeClr>
            </a:gs>
            <a:gs pos="50000">
              <a:schemeClr val="accent2">
                <a:hueOff val="-1358492"/>
                <a:satOff val="19059"/>
                <a:lumOff val="3921"/>
                <a:alphaOff val="0"/>
                <a:shade val="100000"/>
                <a:satMod val="110000"/>
                <a:lumMod val="100000"/>
              </a:schemeClr>
            </a:gs>
            <a:gs pos="100000">
              <a:schemeClr val="accent2">
                <a:hueOff val="-1358492"/>
                <a:satOff val="19059"/>
                <a:lumOff val="3921"/>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solidFill>
                <a:schemeClr val="bg1"/>
              </a:solidFill>
            </a:rPr>
            <a:t>*</a:t>
          </a:r>
          <a:r>
            <a:rPr lang="en-US" sz="1900" kern="1200" dirty="0">
              <a:solidFill>
                <a:schemeClr val="bg1"/>
              </a:solidFill>
            </a:rPr>
            <a:t> The Temporary Bill passed on May 5, 2026, and was enacted as Act 26-361, as of July 14, 2026.  The 30-day Congressional review has ended, and the Act is now D.C. Law 26-167, effective August 20, 2026. </a:t>
          </a:r>
        </a:p>
      </dsp:txBody>
      <dsp:txXfrm>
        <a:off x="78133" y="3906467"/>
        <a:ext cx="6489104" cy="14442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22022B-0E0E-4664-A60C-3FEF8559AB21}">
      <dsp:nvSpPr>
        <dsp:cNvPr id="0" name=""/>
        <dsp:cNvSpPr/>
      </dsp:nvSpPr>
      <dsp:spPr>
        <a:xfrm>
          <a:off x="3173" y="960548"/>
          <a:ext cx="2265550" cy="1438624"/>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ED754C3-7BFA-4D17-8620-0C025DA2E3A7}">
      <dsp:nvSpPr>
        <dsp:cNvPr id="0" name=""/>
        <dsp:cNvSpPr/>
      </dsp:nvSpPr>
      <dsp:spPr>
        <a:xfrm>
          <a:off x="254900" y="1199690"/>
          <a:ext cx="2265550" cy="143862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 Chance or Social Gathering Where No Public Business Is Discussed;</a:t>
          </a:r>
        </a:p>
      </dsp:txBody>
      <dsp:txXfrm>
        <a:off x="297036" y="1241826"/>
        <a:ext cx="2181278" cy="1354352"/>
      </dsp:txXfrm>
    </dsp:sp>
    <dsp:sp modelId="{2D4A4ABB-822C-4FBB-A83D-EDE5B1E0F7B5}">
      <dsp:nvSpPr>
        <dsp:cNvPr id="0" name=""/>
        <dsp:cNvSpPr/>
      </dsp:nvSpPr>
      <dsp:spPr>
        <a:xfrm>
          <a:off x="2808993" y="999420"/>
          <a:ext cx="2265550" cy="1438624"/>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33CEEF1-BDD0-42B4-8ABF-DFAC44CA40E9}">
      <dsp:nvSpPr>
        <dsp:cNvPr id="0" name=""/>
        <dsp:cNvSpPr/>
      </dsp:nvSpPr>
      <dsp:spPr>
        <a:xfrm>
          <a:off x="3060721" y="1238561"/>
          <a:ext cx="2265550" cy="143862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 Committee or Subcommittee Meeting </a:t>
          </a:r>
          <a:r>
            <a:rPr lang="en-US" sz="1800" b="1" u="sng" kern="1200" dirty="0"/>
            <a:t>of Less than Quorum of Full Body</a:t>
          </a:r>
          <a:r>
            <a:rPr lang="en-US" sz="1800" b="1" kern="1200" dirty="0"/>
            <a:t>;</a:t>
          </a:r>
        </a:p>
      </dsp:txBody>
      <dsp:txXfrm>
        <a:off x="3102857" y="1280697"/>
        <a:ext cx="2181278" cy="1354352"/>
      </dsp:txXfrm>
    </dsp:sp>
    <dsp:sp modelId="{56C1B774-3330-4B9A-9517-1722348163E3}">
      <dsp:nvSpPr>
        <dsp:cNvPr id="0" name=""/>
        <dsp:cNvSpPr/>
      </dsp:nvSpPr>
      <dsp:spPr>
        <a:xfrm>
          <a:off x="5541184" y="960548"/>
          <a:ext cx="2265550" cy="1438624"/>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9B72AB5-5F3A-4186-A42F-AE36B660319D}">
      <dsp:nvSpPr>
        <dsp:cNvPr id="0" name=""/>
        <dsp:cNvSpPr/>
      </dsp:nvSpPr>
      <dsp:spPr>
        <a:xfrm>
          <a:off x="5792912" y="1199690"/>
          <a:ext cx="2265550" cy="143862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 Press Conference; or</a:t>
          </a:r>
        </a:p>
      </dsp:txBody>
      <dsp:txXfrm>
        <a:off x="5835048" y="1241826"/>
        <a:ext cx="2181278" cy="1354352"/>
      </dsp:txXfrm>
    </dsp:sp>
    <dsp:sp modelId="{D8534341-ECC9-4C0E-AC94-F6490EB32406}">
      <dsp:nvSpPr>
        <dsp:cNvPr id="0" name=""/>
        <dsp:cNvSpPr/>
      </dsp:nvSpPr>
      <dsp:spPr>
        <a:xfrm>
          <a:off x="8310190" y="960548"/>
          <a:ext cx="2265550" cy="1438624"/>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9EB27B8-9539-412B-84CC-53279F8B32E1}">
      <dsp:nvSpPr>
        <dsp:cNvPr id="0" name=""/>
        <dsp:cNvSpPr/>
      </dsp:nvSpPr>
      <dsp:spPr>
        <a:xfrm>
          <a:off x="8561917" y="1199690"/>
          <a:ext cx="2265550" cy="143862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An E-mail Exchange.</a:t>
          </a:r>
        </a:p>
      </dsp:txBody>
      <dsp:txXfrm>
        <a:off x="8604053" y="1241826"/>
        <a:ext cx="2181278" cy="13543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53DADF-206C-491B-B4AF-29C34B5EACF0}">
      <dsp:nvSpPr>
        <dsp:cNvPr id="0" name=""/>
        <dsp:cNvSpPr/>
      </dsp:nvSpPr>
      <dsp:spPr>
        <a:xfrm>
          <a:off x="0" y="2313"/>
          <a:ext cx="10830641" cy="63262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1DE422-DF9B-4550-8EE1-A8BA2A0B2EEC}">
      <dsp:nvSpPr>
        <dsp:cNvPr id="0" name=""/>
        <dsp:cNvSpPr/>
      </dsp:nvSpPr>
      <dsp:spPr>
        <a:xfrm>
          <a:off x="191370" y="147622"/>
          <a:ext cx="348286" cy="3479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A80FDC-15CD-411E-B785-33CEF6EF14D6}">
      <dsp:nvSpPr>
        <dsp:cNvPr id="0" name=""/>
        <dsp:cNvSpPr/>
      </dsp:nvSpPr>
      <dsp:spPr>
        <a:xfrm>
          <a:off x="731026" y="5280"/>
          <a:ext cx="10066588" cy="691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0" tIns="73230" rIns="73230" bIns="73230" numCol="1" spcCol="1270" anchor="ctr" anchorCtr="0">
          <a:noAutofit/>
        </a:bodyPr>
        <a:lstStyle/>
        <a:p>
          <a:pPr marL="0" lvl="0" indent="0" algn="l" defTabSz="889000">
            <a:lnSpc>
              <a:spcPct val="100000"/>
            </a:lnSpc>
            <a:spcBef>
              <a:spcPct val="0"/>
            </a:spcBef>
            <a:spcAft>
              <a:spcPct val="35000"/>
            </a:spcAft>
            <a:buNone/>
          </a:pPr>
          <a:r>
            <a:rPr lang="en-US" sz="2000" b="1" kern="1200" dirty="0">
              <a:solidFill>
                <a:schemeClr val="bg1"/>
              </a:solidFill>
            </a:rPr>
            <a:t>Notice must be given </a:t>
          </a:r>
          <a:r>
            <a:rPr lang="en-US" sz="2000" b="1" u="sng" kern="1200" dirty="0">
              <a:solidFill>
                <a:schemeClr val="bg1"/>
              </a:solidFill>
            </a:rPr>
            <a:t>48 Hours or 2 Business Days </a:t>
          </a:r>
          <a:r>
            <a:rPr lang="en-US" sz="2000" b="1" kern="1200" dirty="0">
              <a:solidFill>
                <a:schemeClr val="bg1"/>
              </a:solidFill>
            </a:rPr>
            <a:t>before the meeting (whichever is greater).</a:t>
          </a:r>
        </a:p>
      </dsp:txBody>
      <dsp:txXfrm>
        <a:off x="731026" y="5280"/>
        <a:ext cx="10066588" cy="691938"/>
      </dsp:txXfrm>
    </dsp:sp>
    <dsp:sp modelId="{44DC6FD9-4399-42AE-AA75-BCE797E358E9}">
      <dsp:nvSpPr>
        <dsp:cNvPr id="0" name=""/>
        <dsp:cNvSpPr/>
      </dsp:nvSpPr>
      <dsp:spPr>
        <a:xfrm>
          <a:off x="0" y="870203"/>
          <a:ext cx="10830641" cy="63262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890DE5-20AC-4581-ADF8-F628B4DDC8A1}">
      <dsp:nvSpPr>
        <dsp:cNvPr id="0" name=""/>
        <dsp:cNvSpPr/>
      </dsp:nvSpPr>
      <dsp:spPr>
        <a:xfrm>
          <a:off x="191370" y="1012545"/>
          <a:ext cx="348286" cy="3479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3FD724-5F4A-45B9-A0FF-B80B1F161848}">
      <dsp:nvSpPr>
        <dsp:cNvPr id="0" name=""/>
        <dsp:cNvSpPr/>
      </dsp:nvSpPr>
      <dsp:spPr>
        <a:xfrm>
          <a:off x="731026" y="870203"/>
          <a:ext cx="10066588" cy="691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0" tIns="73230" rIns="73230" bIns="73230" numCol="1" spcCol="1270" anchor="ctr" anchorCtr="0">
          <a:noAutofit/>
        </a:bodyPr>
        <a:lstStyle/>
        <a:p>
          <a:pPr marL="0" lvl="0" indent="0" algn="l" defTabSz="889000">
            <a:lnSpc>
              <a:spcPct val="100000"/>
            </a:lnSpc>
            <a:spcBef>
              <a:spcPct val="0"/>
            </a:spcBef>
            <a:spcAft>
              <a:spcPct val="35000"/>
            </a:spcAft>
            <a:buNone/>
          </a:pPr>
          <a:r>
            <a:rPr lang="en-US" sz="2000" b="1" kern="1200" dirty="0">
              <a:solidFill>
                <a:schemeClr val="bg1"/>
              </a:solidFill>
            </a:rPr>
            <a:t>Notice must be physically posted in the school, office, or a place readily accessible to the public.</a:t>
          </a:r>
        </a:p>
      </dsp:txBody>
      <dsp:txXfrm>
        <a:off x="731026" y="870203"/>
        <a:ext cx="10066588" cy="691938"/>
      </dsp:txXfrm>
    </dsp:sp>
    <dsp:sp modelId="{487E0579-C589-411F-BCD3-B1C1DFCB3B4E}">
      <dsp:nvSpPr>
        <dsp:cNvPr id="0" name=""/>
        <dsp:cNvSpPr/>
      </dsp:nvSpPr>
      <dsp:spPr>
        <a:xfrm>
          <a:off x="0" y="1735126"/>
          <a:ext cx="10830641" cy="63262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36AF5A-ABEC-47EF-B02C-912FAB1F2F40}">
      <dsp:nvSpPr>
        <dsp:cNvPr id="0" name=""/>
        <dsp:cNvSpPr/>
      </dsp:nvSpPr>
      <dsp:spPr>
        <a:xfrm>
          <a:off x="191370" y="1877467"/>
          <a:ext cx="348286" cy="3479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89DB73-20D5-4A37-8A00-62B4137756D2}">
      <dsp:nvSpPr>
        <dsp:cNvPr id="0" name=""/>
        <dsp:cNvSpPr/>
      </dsp:nvSpPr>
      <dsp:spPr>
        <a:xfrm>
          <a:off x="731026" y="1735126"/>
          <a:ext cx="10066588" cy="691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0" tIns="73230" rIns="73230" bIns="73230" numCol="1" spcCol="1270" anchor="ctr" anchorCtr="0">
          <a:noAutofit/>
        </a:bodyPr>
        <a:lstStyle/>
        <a:p>
          <a:pPr marL="0" lvl="0" indent="0" algn="l" defTabSz="889000">
            <a:lnSpc>
              <a:spcPct val="100000"/>
            </a:lnSpc>
            <a:spcBef>
              <a:spcPct val="0"/>
            </a:spcBef>
            <a:spcAft>
              <a:spcPct val="35000"/>
            </a:spcAft>
            <a:buNone/>
          </a:pPr>
          <a:r>
            <a:rPr lang="en-US" sz="2000" kern="1200" dirty="0">
              <a:solidFill>
                <a:schemeClr val="bg1"/>
              </a:solidFill>
            </a:rPr>
            <a:t>Notice must be posted on the Public Charter School’s website and the District of Columbia Government website (Central Meeting Calendar) at www.open-dc.gov.</a:t>
          </a:r>
        </a:p>
      </dsp:txBody>
      <dsp:txXfrm>
        <a:off x="731026" y="1735126"/>
        <a:ext cx="10066588" cy="691938"/>
      </dsp:txXfrm>
    </dsp:sp>
    <dsp:sp modelId="{6F06F960-E6FF-492B-A794-F327BBE83897}">
      <dsp:nvSpPr>
        <dsp:cNvPr id="0" name=""/>
        <dsp:cNvSpPr/>
      </dsp:nvSpPr>
      <dsp:spPr>
        <a:xfrm>
          <a:off x="0" y="2600049"/>
          <a:ext cx="10830641" cy="63262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2268AC-C99A-4F21-8066-FF5BFB188BAB}">
      <dsp:nvSpPr>
        <dsp:cNvPr id="0" name=""/>
        <dsp:cNvSpPr/>
      </dsp:nvSpPr>
      <dsp:spPr>
        <a:xfrm>
          <a:off x="191370" y="2742390"/>
          <a:ext cx="348286" cy="3479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C8CCCC-A2F8-4ED8-9A84-6F237D55C83E}">
      <dsp:nvSpPr>
        <dsp:cNvPr id="0" name=""/>
        <dsp:cNvSpPr/>
      </dsp:nvSpPr>
      <dsp:spPr>
        <a:xfrm>
          <a:off x="731026" y="2600049"/>
          <a:ext cx="10066588" cy="691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0" tIns="73230" rIns="73230" bIns="73230" numCol="1" spcCol="1270" anchor="ctr" anchorCtr="0">
          <a:noAutofit/>
        </a:bodyPr>
        <a:lstStyle/>
        <a:p>
          <a:pPr marL="0" lvl="0" indent="0" algn="l" defTabSz="889000">
            <a:lnSpc>
              <a:spcPct val="100000"/>
            </a:lnSpc>
            <a:spcBef>
              <a:spcPct val="0"/>
            </a:spcBef>
            <a:spcAft>
              <a:spcPct val="35000"/>
            </a:spcAft>
            <a:buNone/>
          </a:pPr>
          <a:r>
            <a:rPr lang="en-US" sz="2000" b="1" kern="1200" dirty="0">
              <a:solidFill>
                <a:schemeClr val="bg1"/>
              </a:solidFill>
            </a:rPr>
            <a:t>Notice must include, </a:t>
          </a:r>
          <a:r>
            <a:rPr lang="en-US" sz="2000" b="1" u="sng" kern="1200" dirty="0">
              <a:solidFill>
                <a:schemeClr val="bg1"/>
              </a:solidFill>
            </a:rPr>
            <a:t>Time, Date, Location, and Planned Agenda</a:t>
          </a:r>
          <a:r>
            <a:rPr lang="en-US" sz="2000" b="1" kern="1200" dirty="0">
              <a:solidFill>
                <a:schemeClr val="bg1"/>
              </a:solidFill>
            </a:rPr>
            <a:t>.</a:t>
          </a:r>
        </a:p>
      </dsp:txBody>
      <dsp:txXfrm>
        <a:off x="731026" y="2600049"/>
        <a:ext cx="10066588" cy="691938"/>
      </dsp:txXfrm>
    </dsp:sp>
    <dsp:sp modelId="{0B3388E5-1CA7-4563-BFB1-BE55B7811220}">
      <dsp:nvSpPr>
        <dsp:cNvPr id="0" name=""/>
        <dsp:cNvSpPr/>
      </dsp:nvSpPr>
      <dsp:spPr>
        <a:xfrm>
          <a:off x="0" y="3464971"/>
          <a:ext cx="10830641" cy="63262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D14ADE-E484-4CB6-80E3-5EB26DE74419}">
      <dsp:nvSpPr>
        <dsp:cNvPr id="0" name=""/>
        <dsp:cNvSpPr/>
      </dsp:nvSpPr>
      <dsp:spPr>
        <a:xfrm>
          <a:off x="191370" y="3607313"/>
          <a:ext cx="348286" cy="3479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10DB2-61FD-4940-B082-A50CCD46610E}">
      <dsp:nvSpPr>
        <dsp:cNvPr id="0" name=""/>
        <dsp:cNvSpPr/>
      </dsp:nvSpPr>
      <dsp:spPr>
        <a:xfrm>
          <a:off x="731026" y="3464971"/>
          <a:ext cx="10066588" cy="691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30" tIns="73230" rIns="73230" bIns="73230" numCol="1" spcCol="1270" anchor="ctr" anchorCtr="0">
          <a:noAutofit/>
        </a:bodyPr>
        <a:lstStyle/>
        <a:p>
          <a:pPr marL="0" lvl="0" indent="0" algn="l" defTabSz="889000">
            <a:lnSpc>
              <a:spcPct val="100000"/>
            </a:lnSpc>
            <a:spcBef>
              <a:spcPct val="0"/>
            </a:spcBef>
            <a:spcAft>
              <a:spcPct val="35000"/>
            </a:spcAft>
            <a:buNone/>
          </a:pPr>
          <a:r>
            <a:rPr lang="en-US" sz="2000" b="1" kern="1200" dirty="0">
              <a:solidFill>
                <a:schemeClr val="bg1"/>
              </a:solidFill>
            </a:rPr>
            <a:t>If there is a </a:t>
          </a:r>
          <a:r>
            <a:rPr lang="en-US" sz="2000" b="1" u="sng" kern="1200" dirty="0">
              <a:solidFill>
                <a:schemeClr val="bg1"/>
              </a:solidFill>
            </a:rPr>
            <a:t>Closed Session</a:t>
          </a:r>
          <a:r>
            <a:rPr lang="en-US" sz="2000" b="1" kern="1200" dirty="0">
              <a:solidFill>
                <a:schemeClr val="bg1"/>
              </a:solidFill>
            </a:rPr>
            <a:t>, notice must include </a:t>
          </a:r>
          <a:r>
            <a:rPr lang="en-US" sz="2000" b="1" u="sng" kern="1200" dirty="0">
              <a:solidFill>
                <a:schemeClr val="bg1"/>
              </a:solidFill>
            </a:rPr>
            <a:t>OMA Citation</a:t>
          </a:r>
          <a:r>
            <a:rPr lang="en-US" sz="2000" b="1" kern="1200" dirty="0">
              <a:solidFill>
                <a:schemeClr val="bg1"/>
              </a:solidFill>
            </a:rPr>
            <a:t> justifying the Closure and Description of the Matters to be Discussed.</a:t>
          </a:r>
        </a:p>
      </dsp:txBody>
      <dsp:txXfrm>
        <a:off x="731026" y="3464971"/>
        <a:ext cx="10066588" cy="6919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35FD12-8261-4CC9-A5F7-417B401B92FE}">
      <dsp:nvSpPr>
        <dsp:cNvPr id="0" name=""/>
        <dsp:cNvSpPr/>
      </dsp:nvSpPr>
      <dsp:spPr>
        <a:xfrm>
          <a:off x="0" y="584815"/>
          <a:ext cx="10830641" cy="107965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06A94E-838B-4280-96E0-D1D1E4F8BF64}">
      <dsp:nvSpPr>
        <dsp:cNvPr id="0" name=""/>
        <dsp:cNvSpPr/>
      </dsp:nvSpPr>
      <dsp:spPr>
        <a:xfrm>
          <a:off x="326596" y="827738"/>
          <a:ext cx="593812" cy="593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398817-178B-4EC3-8B14-C01A3D6B92E1}">
      <dsp:nvSpPr>
        <dsp:cNvPr id="0" name=""/>
        <dsp:cNvSpPr/>
      </dsp:nvSpPr>
      <dsp:spPr>
        <a:xfrm>
          <a:off x="1247006" y="584815"/>
          <a:ext cx="9583634" cy="1079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264" tIns="114264" rIns="114264" bIns="114264" numCol="1" spcCol="1270" anchor="ctr" anchorCtr="0">
          <a:noAutofit/>
        </a:bodyPr>
        <a:lstStyle/>
        <a:p>
          <a:pPr marL="0" lvl="0" indent="0" algn="l" defTabSz="1111250">
            <a:lnSpc>
              <a:spcPct val="90000"/>
            </a:lnSpc>
            <a:spcBef>
              <a:spcPct val="0"/>
            </a:spcBef>
            <a:spcAft>
              <a:spcPct val="35000"/>
            </a:spcAft>
            <a:buNone/>
          </a:pPr>
          <a:r>
            <a:rPr lang="en-US" sz="2500" kern="1200" dirty="0"/>
            <a:t>The Boards of Trustees for DC PCS must timely post upcoming meetings and an annual schedule of meetings.</a:t>
          </a:r>
        </a:p>
      </dsp:txBody>
      <dsp:txXfrm>
        <a:off x="1247006" y="584815"/>
        <a:ext cx="9583634" cy="1079658"/>
      </dsp:txXfrm>
    </dsp:sp>
    <dsp:sp modelId="{D8E90F73-C447-4619-B5C4-4F91CAAD5EBF}">
      <dsp:nvSpPr>
        <dsp:cNvPr id="0" name=""/>
        <dsp:cNvSpPr/>
      </dsp:nvSpPr>
      <dsp:spPr>
        <a:xfrm>
          <a:off x="0" y="1934388"/>
          <a:ext cx="10830641" cy="107965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BC6AAD-FCA5-414E-ADB0-478618698B7E}">
      <dsp:nvSpPr>
        <dsp:cNvPr id="0" name=""/>
        <dsp:cNvSpPr/>
      </dsp:nvSpPr>
      <dsp:spPr>
        <a:xfrm>
          <a:off x="326596" y="2177312"/>
          <a:ext cx="593812" cy="593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313AA3-CE5C-4EA4-9BC1-06927AB247FD}">
      <dsp:nvSpPr>
        <dsp:cNvPr id="0" name=""/>
        <dsp:cNvSpPr/>
      </dsp:nvSpPr>
      <dsp:spPr>
        <a:xfrm>
          <a:off x="1247006" y="1934388"/>
          <a:ext cx="9583634" cy="1079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264" tIns="114264" rIns="114264" bIns="114264" numCol="1" spcCol="1270" anchor="ctr" anchorCtr="0">
          <a:noAutofit/>
        </a:bodyPr>
        <a:lstStyle/>
        <a:p>
          <a:pPr marL="0" lvl="0" indent="0" algn="l" defTabSz="1111250">
            <a:lnSpc>
              <a:spcPct val="90000"/>
            </a:lnSpc>
            <a:spcBef>
              <a:spcPct val="0"/>
            </a:spcBef>
            <a:spcAft>
              <a:spcPct val="35000"/>
            </a:spcAft>
            <a:buNone/>
          </a:pPr>
          <a:r>
            <a:rPr lang="en-US" sz="2500" kern="1200" dirty="0"/>
            <a:t>Note, Boards of Trustees of Public Charter Schools are not required to publish meeting notices in D.C. Register.  </a:t>
          </a:r>
        </a:p>
      </dsp:txBody>
      <dsp:txXfrm>
        <a:off x="1247006" y="1934388"/>
        <a:ext cx="9583634" cy="107965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3A046F-D7AF-F445-A650-4FE87D6E811A}">
      <dsp:nvSpPr>
        <dsp:cNvPr id="0" name=""/>
        <dsp:cNvSpPr/>
      </dsp:nvSpPr>
      <dsp:spPr>
        <a:xfrm rot="5400000">
          <a:off x="4699917" y="-1722259"/>
          <a:ext cx="1249916" cy="5011648"/>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t>Establish Quorum &amp; Open Public Meeting -</a:t>
          </a:r>
        </a:p>
        <a:p>
          <a:pPr marL="171450" lvl="1" indent="-171450" algn="l" defTabSz="711200">
            <a:lnSpc>
              <a:spcPct val="90000"/>
            </a:lnSpc>
            <a:spcBef>
              <a:spcPct val="0"/>
            </a:spcBef>
            <a:spcAft>
              <a:spcPct val="15000"/>
            </a:spcAft>
            <a:buChar char="•"/>
          </a:pPr>
          <a:r>
            <a:rPr lang="en-US" sz="1600" b="1" kern="1200" dirty="0"/>
            <a:t>Conduct Business for Open Meeting</a:t>
          </a:r>
        </a:p>
      </dsp:txBody>
      <dsp:txXfrm rot="-5400000">
        <a:off x="2819051" y="219623"/>
        <a:ext cx="4950632" cy="1127884"/>
      </dsp:txXfrm>
    </dsp:sp>
    <dsp:sp modelId="{1C03B2EA-7A6B-CE48-B417-72B03D4862A5}">
      <dsp:nvSpPr>
        <dsp:cNvPr id="0" name=""/>
        <dsp:cNvSpPr/>
      </dsp:nvSpPr>
      <dsp:spPr>
        <a:xfrm>
          <a:off x="0" y="2367"/>
          <a:ext cx="2819052" cy="1562395"/>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2410" tIns="116205" rIns="232410" bIns="116205" numCol="1" spcCol="1270" anchor="ctr" anchorCtr="0">
          <a:noAutofit/>
        </a:bodyPr>
        <a:lstStyle/>
        <a:p>
          <a:pPr marL="0" lvl="0" indent="0" algn="ctr" defTabSz="2711450">
            <a:lnSpc>
              <a:spcPct val="90000"/>
            </a:lnSpc>
            <a:spcBef>
              <a:spcPct val="0"/>
            </a:spcBef>
            <a:spcAft>
              <a:spcPct val="35000"/>
            </a:spcAft>
            <a:buNone/>
          </a:pPr>
          <a:r>
            <a:rPr lang="en-US" sz="6100" b="1" kern="1200" dirty="0"/>
            <a:t>OPEN</a:t>
          </a:r>
        </a:p>
      </dsp:txBody>
      <dsp:txXfrm>
        <a:off x="76270" y="78637"/>
        <a:ext cx="2666512" cy="1409855"/>
      </dsp:txXfrm>
    </dsp:sp>
    <dsp:sp modelId="{63FE2E3C-B71C-E74D-A97F-3B55723095A0}">
      <dsp:nvSpPr>
        <dsp:cNvPr id="0" name=""/>
        <dsp:cNvSpPr/>
      </dsp:nvSpPr>
      <dsp:spPr>
        <a:xfrm rot="5400000">
          <a:off x="4699917" y="-67557"/>
          <a:ext cx="1249916" cy="5011648"/>
        </a:xfrm>
        <a:prstGeom prst="round2SameRect">
          <a:avLst/>
        </a:prstGeom>
        <a:solidFill>
          <a:schemeClr val="accent2">
            <a:tint val="40000"/>
            <a:alpha val="90000"/>
            <a:hueOff val="-766024"/>
            <a:satOff val="13070"/>
            <a:lumOff val="729"/>
            <a:alphaOff val="0"/>
          </a:schemeClr>
        </a:solidFill>
        <a:ln w="9525" cap="flat" cmpd="sng" algn="ctr">
          <a:solidFill>
            <a:schemeClr val="accent2">
              <a:tint val="40000"/>
              <a:alpha val="90000"/>
              <a:hueOff val="-766024"/>
              <a:satOff val="13070"/>
              <a:lumOff val="729"/>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t>Move to Enter Exec. Session with a Motion that includes the OMA Citation and the Subject to Justify Closure</a:t>
          </a:r>
        </a:p>
      </dsp:txBody>
      <dsp:txXfrm rot="-5400000">
        <a:off x="2819051" y="1874325"/>
        <a:ext cx="4950632" cy="1127884"/>
      </dsp:txXfrm>
    </dsp:sp>
    <dsp:sp modelId="{2030BB19-15F0-6847-88BD-5DD553354425}">
      <dsp:nvSpPr>
        <dsp:cNvPr id="0" name=""/>
        <dsp:cNvSpPr/>
      </dsp:nvSpPr>
      <dsp:spPr>
        <a:xfrm>
          <a:off x="0" y="1642882"/>
          <a:ext cx="2819052" cy="1562395"/>
        </a:xfrm>
        <a:prstGeom prst="roundRect">
          <a:avLst/>
        </a:prstGeom>
        <a:gradFill rotWithShape="0">
          <a:gsLst>
            <a:gs pos="0">
              <a:schemeClr val="accent2">
                <a:hueOff val="-679246"/>
                <a:satOff val="9530"/>
                <a:lumOff val="1960"/>
                <a:alphaOff val="0"/>
                <a:tint val="94000"/>
                <a:satMod val="103000"/>
                <a:lumMod val="102000"/>
              </a:schemeClr>
            </a:gs>
            <a:gs pos="50000">
              <a:schemeClr val="accent2">
                <a:hueOff val="-679246"/>
                <a:satOff val="9530"/>
                <a:lumOff val="1960"/>
                <a:alphaOff val="0"/>
                <a:shade val="100000"/>
                <a:satMod val="110000"/>
                <a:lumMod val="100000"/>
              </a:schemeClr>
            </a:gs>
            <a:gs pos="100000">
              <a:schemeClr val="accent2">
                <a:hueOff val="-679246"/>
                <a:satOff val="9530"/>
                <a:lumOff val="196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2410" tIns="116205" rIns="232410" bIns="116205" numCol="1" spcCol="1270" anchor="ctr" anchorCtr="0">
          <a:noAutofit/>
        </a:bodyPr>
        <a:lstStyle/>
        <a:p>
          <a:pPr marL="0" lvl="0" indent="0" algn="ctr" defTabSz="2711450">
            <a:lnSpc>
              <a:spcPct val="90000"/>
            </a:lnSpc>
            <a:spcBef>
              <a:spcPct val="0"/>
            </a:spcBef>
            <a:spcAft>
              <a:spcPct val="35000"/>
            </a:spcAft>
            <a:buNone/>
          </a:pPr>
          <a:r>
            <a:rPr lang="en-US" sz="6100" b="1" kern="1200" dirty="0"/>
            <a:t>MOVE</a:t>
          </a:r>
        </a:p>
      </dsp:txBody>
      <dsp:txXfrm>
        <a:off x="76270" y="1719152"/>
        <a:ext cx="2666512" cy="1409855"/>
      </dsp:txXfrm>
    </dsp:sp>
    <dsp:sp modelId="{DC321CBF-3F0D-D544-9771-383A144413A7}">
      <dsp:nvSpPr>
        <dsp:cNvPr id="0" name=""/>
        <dsp:cNvSpPr/>
      </dsp:nvSpPr>
      <dsp:spPr>
        <a:xfrm rot="5400000">
          <a:off x="4699917" y="1586719"/>
          <a:ext cx="1249916" cy="5011648"/>
        </a:xfrm>
        <a:prstGeom prst="round2SameRect">
          <a:avLst/>
        </a:prstGeom>
        <a:solidFill>
          <a:schemeClr val="accent2">
            <a:tint val="40000"/>
            <a:alpha val="90000"/>
            <a:hueOff val="-1532047"/>
            <a:satOff val="26140"/>
            <a:lumOff val="1458"/>
            <a:alphaOff val="0"/>
          </a:schemeClr>
        </a:solidFill>
        <a:ln w="9525" cap="flat" cmpd="sng" algn="ctr">
          <a:solidFill>
            <a:schemeClr val="accent2">
              <a:tint val="40000"/>
              <a:alpha val="90000"/>
              <a:hueOff val="-1532047"/>
              <a:satOff val="26140"/>
              <a:lumOff val="1458"/>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endParaRPr lang="en-US" sz="1600" b="1" kern="1200" dirty="0"/>
        </a:p>
        <a:p>
          <a:pPr marL="171450" lvl="1" indent="-171450" algn="l" defTabSz="711200">
            <a:lnSpc>
              <a:spcPct val="90000"/>
            </a:lnSpc>
            <a:spcBef>
              <a:spcPct val="0"/>
            </a:spcBef>
            <a:spcAft>
              <a:spcPct val="15000"/>
            </a:spcAft>
            <a:buChar char="•"/>
          </a:pPr>
          <a:r>
            <a:rPr lang="en-US" sz="1600" b="1" u="sng" kern="1200" dirty="0"/>
            <a:t>Record</a:t>
          </a:r>
          <a:r>
            <a:rPr lang="en-US" sz="1600" b="1" kern="1200" dirty="0"/>
            <a:t> Vote (by virtue of new legislative measure, each individual voting still self-identify), and—if Motion Passes—Enter Closed/Executive Session</a:t>
          </a:r>
        </a:p>
        <a:p>
          <a:pPr marL="57150" lvl="1" indent="-57150" algn="l" defTabSz="488950">
            <a:lnSpc>
              <a:spcPct val="90000"/>
            </a:lnSpc>
            <a:spcBef>
              <a:spcPct val="0"/>
            </a:spcBef>
            <a:spcAft>
              <a:spcPct val="15000"/>
            </a:spcAft>
            <a:buChar char="•"/>
          </a:pPr>
          <a:endParaRPr lang="en-US" sz="1100" b="1" kern="1200" dirty="0"/>
        </a:p>
        <a:p>
          <a:pPr marL="57150" lvl="1" indent="-57150" algn="l" defTabSz="488950">
            <a:lnSpc>
              <a:spcPct val="90000"/>
            </a:lnSpc>
            <a:spcBef>
              <a:spcPct val="0"/>
            </a:spcBef>
            <a:spcAft>
              <a:spcPct val="15000"/>
            </a:spcAft>
            <a:buChar char="•"/>
          </a:pPr>
          <a:r>
            <a:rPr lang="en-US" sz="1100" kern="1200" dirty="0">
              <a:solidFill>
                <a:schemeClr val="bg2"/>
              </a:solidFill>
              <a:latin typeface="Arial" panose="020B0604020202020204" pitchFamily="34" charset="0"/>
              <a:ea typeface="+mj-ea"/>
              <a:cs typeface="Arial" panose="020B0604020202020204" pitchFamily="34" charset="0"/>
            </a:rPr>
            <a:t>Video of How to Enter Executive Session - </a:t>
          </a:r>
          <a:r>
            <a:rPr lang="en-US" sz="1100" kern="1200" dirty="0">
              <a:solidFill>
                <a:schemeClr val="bg1"/>
              </a:solidFill>
              <a:latin typeface="Arial" panose="020B0604020202020204" pitchFamily="34" charset="0"/>
              <a:ea typeface="+mj-ea"/>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https://youtu.be/VChmtbbDAgE</a:t>
          </a:r>
          <a:r>
            <a:rPr lang="en-US" sz="1100" kern="1200" dirty="0">
              <a:solidFill>
                <a:schemeClr val="bg1"/>
              </a:solidFill>
              <a:latin typeface="Arial" panose="020B0604020202020204" pitchFamily="34" charset="0"/>
              <a:ea typeface="+mj-ea"/>
              <a:cs typeface="Arial" panose="020B0604020202020204" pitchFamily="34" charset="0"/>
            </a:rPr>
            <a:t> </a:t>
          </a:r>
          <a:endParaRPr lang="en-US" sz="1100" b="1" kern="1200" dirty="0"/>
        </a:p>
      </dsp:txBody>
      <dsp:txXfrm rot="-5400000">
        <a:off x="2819051" y="3528601"/>
        <a:ext cx="4950632" cy="1127884"/>
      </dsp:txXfrm>
    </dsp:sp>
    <dsp:sp modelId="{198AC176-6EAD-CB42-9FF7-B7D9C9ED3B98}">
      <dsp:nvSpPr>
        <dsp:cNvPr id="0" name=""/>
        <dsp:cNvSpPr/>
      </dsp:nvSpPr>
      <dsp:spPr>
        <a:xfrm>
          <a:off x="0" y="3283397"/>
          <a:ext cx="2819052" cy="1562395"/>
        </a:xfrm>
        <a:prstGeom prst="roundRect">
          <a:avLst/>
        </a:prstGeom>
        <a:gradFill rotWithShape="0">
          <a:gsLst>
            <a:gs pos="0">
              <a:schemeClr val="accent2">
                <a:hueOff val="-1358492"/>
                <a:satOff val="19059"/>
                <a:lumOff val="3921"/>
                <a:alphaOff val="0"/>
                <a:tint val="94000"/>
                <a:satMod val="103000"/>
                <a:lumMod val="102000"/>
              </a:schemeClr>
            </a:gs>
            <a:gs pos="50000">
              <a:schemeClr val="accent2">
                <a:hueOff val="-1358492"/>
                <a:satOff val="19059"/>
                <a:lumOff val="3921"/>
                <a:alphaOff val="0"/>
                <a:shade val="100000"/>
                <a:satMod val="110000"/>
                <a:lumMod val="100000"/>
              </a:schemeClr>
            </a:gs>
            <a:gs pos="100000">
              <a:schemeClr val="accent2">
                <a:hueOff val="-1358492"/>
                <a:satOff val="19059"/>
                <a:lumOff val="3921"/>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2410" tIns="116205" rIns="232410" bIns="116205" numCol="1" spcCol="1270" anchor="ctr" anchorCtr="0">
          <a:noAutofit/>
        </a:bodyPr>
        <a:lstStyle/>
        <a:p>
          <a:pPr marL="0" lvl="0" indent="0" algn="ctr" defTabSz="2711450">
            <a:lnSpc>
              <a:spcPct val="90000"/>
            </a:lnSpc>
            <a:spcBef>
              <a:spcPct val="0"/>
            </a:spcBef>
            <a:spcAft>
              <a:spcPct val="35000"/>
            </a:spcAft>
            <a:buNone/>
          </a:pPr>
          <a:r>
            <a:rPr lang="en-US" sz="6100" b="1" kern="1200" dirty="0"/>
            <a:t>TAKE</a:t>
          </a:r>
        </a:p>
      </dsp:txBody>
      <dsp:txXfrm>
        <a:off x="76270" y="3359667"/>
        <a:ext cx="2666512" cy="140985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009CD8-ADD0-4EC0-9E75-47FB024F4C21}">
      <dsp:nvSpPr>
        <dsp:cNvPr id="0" name=""/>
        <dsp:cNvSpPr/>
      </dsp:nvSpPr>
      <dsp:spPr>
        <a:xfrm>
          <a:off x="2825" y="480080"/>
          <a:ext cx="1354007" cy="13540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259ED87-DAC3-4BEC-A022-E9A36286D62D}">
      <dsp:nvSpPr>
        <dsp:cNvPr id="0" name=""/>
        <dsp:cNvSpPr/>
      </dsp:nvSpPr>
      <dsp:spPr>
        <a:xfrm>
          <a:off x="2825" y="1969121"/>
          <a:ext cx="3868593" cy="580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100000"/>
            </a:lnSpc>
            <a:spcBef>
              <a:spcPct val="0"/>
            </a:spcBef>
            <a:spcAft>
              <a:spcPct val="35000"/>
            </a:spcAft>
            <a:buNone/>
            <a:defRPr b="1"/>
          </a:pPr>
          <a:r>
            <a:rPr lang="en-US" sz="3600" b="1" kern="1200" dirty="0">
              <a:latin typeface="Arial" panose="020B0604020202020204" pitchFamily="34" charset="0"/>
              <a:cs typeface="Arial" panose="020B0604020202020204" pitchFamily="34" charset="0"/>
            </a:rPr>
            <a:t>RECORD</a:t>
          </a:r>
        </a:p>
      </dsp:txBody>
      <dsp:txXfrm>
        <a:off x="2825" y="1969121"/>
        <a:ext cx="3868593" cy="580289"/>
      </dsp:txXfrm>
    </dsp:sp>
    <dsp:sp modelId="{6C25957C-32E6-478F-A415-9A62B632E41A}">
      <dsp:nvSpPr>
        <dsp:cNvPr id="0" name=""/>
        <dsp:cNvSpPr/>
      </dsp:nvSpPr>
      <dsp:spPr>
        <a:xfrm>
          <a:off x="2825" y="2612217"/>
          <a:ext cx="3868593" cy="1008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b="1" kern="1200" dirty="0">
              <a:latin typeface="Arial" panose="020B0604020202020204" pitchFamily="34" charset="0"/>
              <a:cs typeface="Arial" panose="020B0604020202020204" pitchFamily="34" charset="0"/>
            </a:rPr>
            <a:t>Record the Executive Session (separately from Open session)</a:t>
          </a:r>
        </a:p>
      </dsp:txBody>
      <dsp:txXfrm>
        <a:off x="2825" y="2612217"/>
        <a:ext cx="3868593" cy="1008182"/>
      </dsp:txXfrm>
    </dsp:sp>
    <dsp:sp modelId="{7221F813-68C6-4808-BD58-8C7E55BE5979}">
      <dsp:nvSpPr>
        <dsp:cNvPr id="0" name=""/>
        <dsp:cNvSpPr/>
      </dsp:nvSpPr>
      <dsp:spPr>
        <a:xfrm>
          <a:off x="4548423" y="480080"/>
          <a:ext cx="1354007" cy="13540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9F42989D-71AB-456F-8A93-4BB7A2379601}">
      <dsp:nvSpPr>
        <dsp:cNvPr id="0" name=""/>
        <dsp:cNvSpPr/>
      </dsp:nvSpPr>
      <dsp:spPr>
        <a:xfrm>
          <a:off x="4548423" y="1969121"/>
          <a:ext cx="3868593" cy="5802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600200">
            <a:lnSpc>
              <a:spcPct val="100000"/>
            </a:lnSpc>
            <a:spcBef>
              <a:spcPct val="0"/>
            </a:spcBef>
            <a:spcAft>
              <a:spcPct val="35000"/>
            </a:spcAft>
            <a:buNone/>
            <a:defRPr b="1"/>
          </a:pPr>
          <a:r>
            <a:rPr lang="en-US" sz="3600" b="1" kern="1200">
              <a:latin typeface="Arial" panose="020B0604020202020204" pitchFamily="34" charset="0"/>
              <a:cs typeface="Arial" panose="020B0604020202020204" pitchFamily="34" charset="0"/>
            </a:rPr>
            <a:t>RE-OPEN</a:t>
          </a:r>
        </a:p>
      </dsp:txBody>
      <dsp:txXfrm>
        <a:off x="4548423" y="1969121"/>
        <a:ext cx="3868593" cy="580289"/>
      </dsp:txXfrm>
    </dsp:sp>
    <dsp:sp modelId="{81023ABA-EA1A-49B5-AB6A-7705D1C216B1}">
      <dsp:nvSpPr>
        <dsp:cNvPr id="0" name=""/>
        <dsp:cNvSpPr/>
      </dsp:nvSpPr>
      <dsp:spPr>
        <a:xfrm>
          <a:off x="4548423" y="2612217"/>
          <a:ext cx="3868593" cy="1008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b="1" kern="1200">
              <a:latin typeface="Arial" panose="020B0604020202020204" pitchFamily="34" charset="0"/>
              <a:cs typeface="Arial" panose="020B0604020202020204" pitchFamily="34" charset="0"/>
            </a:rPr>
            <a:t>Re-Open Public Session and, Where Appropriate, Report Publicly any Official Action taken in Closure, and Adjourn</a:t>
          </a:r>
        </a:p>
      </dsp:txBody>
      <dsp:txXfrm>
        <a:off x="4548423" y="2612217"/>
        <a:ext cx="3868593" cy="100818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797FD-5C89-4705-A81F-E5EB8BAD6607}">
      <dsp:nvSpPr>
        <dsp:cNvPr id="0" name=""/>
        <dsp:cNvSpPr/>
      </dsp:nvSpPr>
      <dsp:spPr>
        <a:xfrm>
          <a:off x="1322" y="81131"/>
          <a:ext cx="4640570" cy="294676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B25C57F-141A-4D45-8E3D-4D565AED18C3}">
      <dsp:nvSpPr>
        <dsp:cNvPr id="0" name=""/>
        <dsp:cNvSpPr/>
      </dsp:nvSpPr>
      <dsp:spPr>
        <a:xfrm>
          <a:off x="516940" y="570969"/>
          <a:ext cx="4640570" cy="294676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3 DCMR § 10409.8 requires compliance with District record preservation law and the District of Columbia General Records Schedules (DGRS) concerning the disposition of its electronic meeting recordings and written meeting minutes.</a:t>
          </a:r>
        </a:p>
      </dsp:txBody>
      <dsp:txXfrm>
        <a:off x="603248" y="657277"/>
        <a:ext cx="4467954" cy="2774145"/>
      </dsp:txXfrm>
    </dsp:sp>
    <dsp:sp modelId="{0A08ED04-1CFF-4632-977C-6C40F6E6D94C}">
      <dsp:nvSpPr>
        <dsp:cNvPr id="0" name=""/>
        <dsp:cNvSpPr/>
      </dsp:nvSpPr>
      <dsp:spPr>
        <a:xfrm>
          <a:off x="5673129" y="81131"/>
          <a:ext cx="4640570" cy="294676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2FA7DC9-0B96-4894-8EC6-3B3BB26C38B1}">
      <dsp:nvSpPr>
        <dsp:cNvPr id="0" name=""/>
        <dsp:cNvSpPr/>
      </dsp:nvSpPr>
      <dsp:spPr>
        <a:xfrm>
          <a:off x="6188748" y="570969"/>
          <a:ext cx="4640570" cy="294676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D.C. Official Code § 2-578(a) requires preservation of all meeting recordings for a minimum of 5 years.</a:t>
          </a:r>
        </a:p>
      </dsp:txBody>
      <dsp:txXfrm>
        <a:off x="6275056" y="657277"/>
        <a:ext cx="4467954" cy="277414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4975A-0421-40B6-9CF7-8209F3221E71}">
      <dsp:nvSpPr>
        <dsp:cNvPr id="0" name=""/>
        <dsp:cNvSpPr/>
      </dsp:nvSpPr>
      <dsp:spPr>
        <a:xfrm>
          <a:off x="265744" y="130047"/>
          <a:ext cx="1363481" cy="136348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29A911-21D8-4680-B616-72C48595FE7A}">
      <dsp:nvSpPr>
        <dsp:cNvPr id="0" name=""/>
        <dsp:cNvSpPr/>
      </dsp:nvSpPr>
      <dsp:spPr>
        <a:xfrm>
          <a:off x="552075" y="416378"/>
          <a:ext cx="790819" cy="7908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5EC6371-6A3F-4E5D-8202-EEC78DF5F568}">
      <dsp:nvSpPr>
        <dsp:cNvPr id="0" name=""/>
        <dsp:cNvSpPr/>
      </dsp:nvSpPr>
      <dsp:spPr>
        <a:xfrm>
          <a:off x="1921400" y="130047"/>
          <a:ext cx="3213919" cy="1363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A meeting cancellation is a change in schedule.</a:t>
          </a:r>
        </a:p>
      </dsp:txBody>
      <dsp:txXfrm>
        <a:off x="1921400" y="130047"/>
        <a:ext cx="3213919" cy="1363481"/>
      </dsp:txXfrm>
    </dsp:sp>
    <dsp:sp modelId="{126AAED5-AC16-435B-9C18-1683A61451A2}">
      <dsp:nvSpPr>
        <dsp:cNvPr id="0" name=""/>
        <dsp:cNvSpPr/>
      </dsp:nvSpPr>
      <dsp:spPr>
        <a:xfrm>
          <a:off x="5695321" y="130047"/>
          <a:ext cx="1363481" cy="136348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10FC65-0785-47FE-9D9B-B4D6EEBF8C16}">
      <dsp:nvSpPr>
        <dsp:cNvPr id="0" name=""/>
        <dsp:cNvSpPr/>
      </dsp:nvSpPr>
      <dsp:spPr>
        <a:xfrm>
          <a:off x="5981652" y="416378"/>
          <a:ext cx="790819" cy="790819"/>
        </a:xfrm>
        <a:prstGeom prst="rect">
          <a:avLst/>
        </a:prstGeom>
        <a:solidFill>
          <a:schemeClr val="bg1">
            <a:hueOff val="0"/>
            <a:satOff val="0"/>
            <a:lumOff val="0"/>
            <a:alphaOff val="0"/>
          </a:schemeClr>
        </a:solidFill>
        <a:ln w="12700"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6B652F-2DB7-4192-A292-6F7FA52EF48D}">
      <dsp:nvSpPr>
        <dsp:cNvPr id="0" name=""/>
        <dsp:cNvSpPr/>
      </dsp:nvSpPr>
      <dsp:spPr>
        <a:xfrm>
          <a:off x="7350976" y="130047"/>
          <a:ext cx="3213919" cy="1363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endParaRPr lang="en-US" sz="2400" kern="1200"/>
        </a:p>
      </dsp:txBody>
      <dsp:txXfrm>
        <a:off x="7350976" y="130047"/>
        <a:ext cx="3213919" cy="1363481"/>
      </dsp:txXfrm>
    </dsp:sp>
    <dsp:sp modelId="{ECF61765-C5FD-4E30-BB66-A8A85D9EA0BB}">
      <dsp:nvSpPr>
        <dsp:cNvPr id="0" name=""/>
        <dsp:cNvSpPr/>
      </dsp:nvSpPr>
      <dsp:spPr>
        <a:xfrm>
          <a:off x="265744" y="2105334"/>
          <a:ext cx="1363481" cy="136348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A8E2A5-9322-4DB4-8D89-78351E78A222}">
      <dsp:nvSpPr>
        <dsp:cNvPr id="0" name=""/>
        <dsp:cNvSpPr/>
      </dsp:nvSpPr>
      <dsp:spPr>
        <a:xfrm>
          <a:off x="552075" y="2391665"/>
          <a:ext cx="790819" cy="7908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30BB1E-17AE-49EB-91DB-00D44FBB0DBA}">
      <dsp:nvSpPr>
        <dsp:cNvPr id="0" name=""/>
        <dsp:cNvSpPr/>
      </dsp:nvSpPr>
      <dsp:spPr>
        <a:xfrm>
          <a:off x="1921400" y="2105334"/>
          <a:ext cx="3213919" cy="1363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In most instances, cancellation requires as much notice to the public as possible, </a:t>
          </a:r>
          <a:r>
            <a:rPr lang="en-US" sz="2000" b="1" u="sng" kern="1200" dirty="0"/>
            <a:t>But Not Less Than 48 Hours or 2 Business Days</a:t>
          </a:r>
          <a:r>
            <a:rPr lang="en-US" sz="2000" b="1" kern="1200" dirty="0"/>
            <a:t>, whichever is greater, before the meeting occurs.</a:t>
          </a:r>
        </a:p>
      </dsp:txBody>
      <dsp:txXfrm>
        <a:off x="1921400" y="2105334"/>
        <a:ext cx="3213919" cy="1363481"/>
      </dsp:txXfrm>
    </dsp:sp>
    <dsp:sp modelId="{A563151B-0E17-4AD3-B3D4-1AF7EE843C19}">
      <dsp:nvSpPr>
        <dsp:cNvPr id="0" name=""/>
        <dsp:cNvSpPr/>
      </dsp:nvSpPr>
      <dsp:spPr>
        <a:xfrm>
          <a:off x="5695321" y="2105334"/>
          <a:ext cx="1363481" cy="136348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2317F4-1B6D-4698-8425-82F3E8ADAB53}">
      <dsp:nvSpPr>
        <dsp:cNvPr id="0" name=""/>
        <dsp:cNvSpPr/>
      </dsp:nvSpPr>
      <dsp:spPr>
        <a:xfrm>
          <a:off x="5981652" y="2391665"/>
          <a:ext cx="790819" cy="79081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0D16F7F-9D63-4A1E-949B-37429CE0B1FB}">
      <dsp:nvSpPr>
        <dsp:cNvPr id="0" name=""/>
        <dsp:cNvSpPr/>
      </dsp:nvSpPr>
      <dsp:spPr>
        <a:xfrm>
          <a:off x="7350976" y="2105334"/>
          <a:ext cx="3213919" cy="1363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To establish a record, the meeting notice to the public, must state “Cancelled.”</a:t>
          </a:r>
        </a:p>
      </dsp:txBody>
      <dsp:txXfrm>
        <a:off x="7350976" y="2105334"/>
        <a:ext cx="3213919" cy="136348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DA05BF-3837-4B98-9CF3-2633F33101CA}">
      <dsp:nvSpPr>
        <dsp:cNvPr id="0" name=""/>
        <dsp:cNvSpPr/>
      </dsp:nvSpPr>
      <dsp:spPr>
        <a:xfrm>
          <a:off x="0" y="0"/>
          <a:ext cx="6261100" cy="15934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9DD4A8-0F6C-4791-8E1C-9574D40D7E33}">
      <dsp:nvSpPr>
        <dsp:cNvPr id="0" name=""/>
        <dsp:cNvSpPr/>
      </dsp:nvSpPr>
      <dsp:spPr>
        <a:xfrm>
          <a:off x="482021" y="359209"/>
          <a:ext cx="876403" cy="87640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430FC3A-DFBD-405E-9A78-2D8A5E3B1EDE}">
      <dsp:nvSpPr>
        <dsp:cNvPr id="0" name=""/>
        <dsp:cNvSpPr/>
      </dsp:nvSpPr>
      <dsp:spPr>
        <a:xfrm>
          <a:off x="1840447" y="680"/>
          <a:ext cx="4420652" cy="1593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641" tIns="168641" rIns="168641" bIns="168641" numCol="1" spcCol="1270" anchor="ctr" anchorCtr="0">
          <a:noAutofit/>
        </a:bodyPr>
        <a:lstStyle/>
        <a:p>
          <a:pPr marL="0" lvl="0" indent="0" algn="l" defTabSz="1022350">
            <a:lnSpc>
              <a:spcPct val="90000"/>
            </a:lnSpc>
            <a:spcBef>
              <a:spcPct val="0"/>
            </a:spcBef>
            <a:spcAft>
              <a:spcPct val="35000"/>
            </a:spcAft>
            <a:buNone/>
          </a:pPr>
          <a:r>
            <a:rPr lang="en-US" sz="2300" kern="1200" dirty="0"/>
            <a:t>No public comment period is required by the OMA or its regulations.</a:t>
          </a:r>
        </a:p>
      </dsp:txBody>
      <dsp:txXfrm>
        <a:off x="1840447" y="680"/>
        <a:ext cx="4420652" cy="1593460"/>
      </dsp:txXfrm>
    </dsp:sp>
    <dsp:sp modelId="{C00E6D2B-9CA3-471A-82E4-BE6F23331E07}">
      <dsp:nvSpPr>
        <dsp:cNvPr id="0" name=""/>
        <dsp:cNvSpPr/>
      </dsp:nvSpPr>
      <dsp:spPr>
        <a:xfrm>
          <a:off x="0" y="1992507"/>
          <a:ext cx="6261100" cy="15934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CA6068-0475-491C-866F-79E9D2B939E0}">
      <dsp:nvSpPr>
        <dsp:cNvPr id="0" name=""/>
        <dsp:cNvSpPr/>
      </dsp:nvSpPr>
      <dsp:spPr>
        <a:xfrm>
          <a:off x="482021" y="2351035"/>
          <a:ext cx="876403" cy="87640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58D7240-0C2D-4824-AA62-1BC9F5456493}">
      <dsp:nvSpPr>
        <dsp:cNvPr id="0" name=""/>
        <dsp:cNvSpPr/>
      </dsp:nvSpPr>
      <dsp:spPr>
        <a:xfrm>
          <a:off x="1840447" y="1992507"/>
          <a:ext cx="4420652" cy="1593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641" tIns="168641" rIns="168641" bIns="168641" numCol="1" spcCol="1270" anchor="ctr" anchorCtr="0">
          <a:noAutofit/>
        </a:bodyPr>
        <a:lstStyle/>
        <a:p>
          <a:pPr marL="0" lvl="0" indent="0" algn="l" defTabSz="1022350">
            <a:lnSpc>
              <a:spcPct val="90000"/>
            </a:lnSpc>
            <a:spcBef>
              <a:spcPct val="0"/>
            </a:spcBef>
            <a:spcAft>
              <a:spcPct val="35000"/>
            </a:spcAft>
            <a:buNone/>
          </a:pPr>
          <a:r>
            <a:rPr lang="en-US" sz="2300" kern="1200"/>
            <a:t>Your enabling legislation may require you to provide a time for public comment.</a:t>
          </a:r>
        </a:p>
      </dsp:txBody>
      <dsp:txXfrm>
        <a:off x="1840447" y="1992507"/>
        <a:ext cx="4420652" cy="1593460"/>
      </dsp:txXfrm>
    </dsp:sp>
    <dsp:sp modelId="{77DD2D2C-1050-46BC-A7A1-6E82D063A8C1}">
      <dsp:nvSpPr>
        <dsp:cNvPr id="0" name=""/>
        <dsp:cNvSpPr/>
      </dsp:nvSpPr>
      <dsp:spPr>
        <a:xfrm>
          <a:off x="0" y="3984333"/>
          <a:ext cx="6261100" cy="15934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B63C02-7E9B-4DAA-B3AC-F977232ED5D1}">
      <dsp:nvSpPr>
        <dsp:cNvPr id="0" name=""/>
        <dsp:cNvSpPr/>
      </dsp:nvSpPr>
      <dsp:spPr>
        <a:xfrm>
          <a:off x="482021" y="4342861"/>
          <a:ext cx="876403" cy="87640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57BA10-3203-4C43-AC33-CE5F29E482F3}">
      <dsp:nvSpPr>
        <dsp:cNvPr id="0" name=""/>
        <dsp:cNvSpPr/>
      </dsp:nvSpPr>
      <dsp:spPr>
        <a:xfrm>
          <a:off x="1840447" y="3984333"/>
          <a:ext cx="4420652" cy="1593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641" tIns="168641" rIns="168641" bIns="168641" numCol="1" spcCol="1270" anchor="ctr" anchorCtr="0">
          <a:noAutofit/>
        </a:bodyPr>
        <a:lstStyle/>
        <a:p>
          <a:pPr marL="0" lvl="0" indent="0" algn="l" defTabSz="1022350">
            <a:lnSpc>
              <a:spcPct val="90000"/>
            </a:lnSpc>
            <a:spcBef>
              <a:spcPct val="0"/>
            </a:spcBef>
            <a:spcAft>
              <a:spcPct val="35000"/>
            </a:spcAft>
            <a:buNone/>
          </a:pPr>
          <a:r>
            <a:rPr lang="en-US" sz="2300" kern="1200"/>
            <a:t>Your bylaws may also allow public comment, or you may have a standing order permitting public comment. </a:t>
          </a:r>
        </a:p>
      </dsp:txBody>
      <dsp:txXfrm>
        <a:off x="1840447" y="3984333"/>
        <a:ext cx="4420652" cy="159346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6595FE-46FC-4724-B4B0-46D6669161EE}">
      <dsp:nvSpPr>
        <dsp:cNvPr id="0" name=""/>
        <dsp:cNvSpPr/>
      </dsp:nvSpPr>
      <dsp:spPr>
        <a:xfrm>
          <a:off x="0" y="0"/>
          <a:ext cx="10830641"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3FC17791-220C-4241-99E0-47E710E1E541}">
      <dsp:nvSpPr>
        <dsp:cNvPr id="0" name=""/>
        <dsp:cNvSpPr/>
      </dsp:nvSpPr>
      <dsp:spPr>
        <a:xfrm>
          <a:off x="0" y="0"/>
          <a:ext cx="10830641" cy="899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The Office of Open Government provides access to the Robert’s Rules of Order training portal. </a:t>
          </a:r>
        </a:p>
      </dsp:txBody>
      <dsp:txXfrm>
        <a:off x="0" y="0"/>
        <a:ext cx="10830641" cy="899715"/>
      </dsp:txXfrm>
    </dsp:sp>
    <dsp:sp modelId="{D4985E20-B0C1-4264-8239-0C16B4881EE5}">
      <dsp:nvSpPr>
        <dsp:cNvPr id="0" name=""/>
        <dsp:cNvSpPr/>
      </dsp:nvSpPr>
      <dsp:spPr>
        <a:xfrm>
          <a:off x="0" y="899715"/>
          <a:ext cx="10830641"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CF4567F-AC01-41F9-B31E-DF4C7EC5AAFF}">
      <dsp:nvSpPr>
        <dsp:cNvPr id="0" name=""/>
        <dsp:cNvSpPr/>
      </dsp:nvSpPr>
      <dsp:spPr>
        <a:xfrm>
          <a:off x="0" y="899715"/>
          <a:ext cx="10830641" cy="899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The link to the trainings presented by Susan Leahy, MA. CSP, Founder of Robert’s Rules Made Simple is as follows: </a:t>
          </a:r>
          <a:r>
            <a:rPr lang="en-US" sz="2200" b="1" u="sng" kern="1200" dirty="0">
              <a:hlinkClick xmlns:r="http://schemas.openxmlformats.org/officeDocument/2006/relationships" r:id="rId1"/>
            </a:rPr>
            <a:t>https://forms.gle/dbMmroGvfM8YiuJ38</a:t>
          </a:r>
          <a:r>
            <a:rPr lang="en-US" sz="2200" b="1" u="sng" kern="1200" dirty="0"/>
            <a:t>.</a:t>
          </a:r>
          <a:r>
            <a:rPr lang="en-US" sz="2200" b="1" kern="1200" dirty="0"/>
            <a:t>  </a:t>
          </a:r>
        </a:p>
      </dsp:txBody>
      <dsp:txXfrm>
        <a:off x="0" y="899715"/>
        <a:ext cx="10830641" cy="899715"/>
      </dsp:txXfrm>
    </dsp:sp>
    <dsp:sp modelId="{B4B923C9-1434-4DA4-A27E-C2722CF749A6}">
      <dsp:nvSpPr>
        <dsp:cNvPr id="0" name=""/>
        <dsp:cNvSpPr/>
      </dsp:nvSpPr>
      <dsp:spPr>
        <a:xfrm>
          <a:off x="0" y="1799431"/>
          <a:ext cx="10830641"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4F9520F8-305D-491C-9413-8DD4932E1ECD}">
      <dsp:nvSpPr>
        <dsp:cNvPr id="0" name=""/>
        <dsp:cNvSpPr/>
      </dsp:nvSpPr>
      <dsp:spPr>
        <a:xfrm>
          <a:off x="0" y="1799431"/>
          <a:ext cx="10830641" cy="899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There is a Google form to be filled out to gain access to the trainings.</a:t>
          </a:r>
        </a:p>
      </dsp:txBody>
      <dsp:txXfrm>
        <a:off x="0" y="1799431"/>
        <a:ext cx="10830641" cy="899715"/>
      </dsp:txXfrm>
    </dsp:sp>
    <dsp:sp modelId="{CCABEC7C-35ED-4B89-8DC0-390E408F80E6}">
      <dsp:nvSpPr>
        <dsp:cNvPr id="0" name=""/>
        <dsp:cNvSpPr/>
      </dsp:nvSpPr>
      <dsp:spPr>
        <a:xfrm>
          <a:off x="0" y="2699147"/>
          <a:ext cx="10830641"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EFD472F-BAC1-4114-826A-FC19D4F713E3}">
      <dsp:nvSpPr>
        <dsp:cNvPr id="0" name=""/>
        <dsp:cNvSpPr/>
      </dsp:nvSpPr>
      <dsp:spPr>
        <a:xfrm>
          <a:off x="0" y="2699147"/>
          <a:ext cx="10830641" cy="8997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dirty="0"/>
            <a:t>You can also access the portal by using the following QR Code → </a:t>
          </a:r>
        </a:p>
      </dsp:txBody>
      <dsp:txXfrm>
        <a:off x="0" y="2699147"/>
        <a:ext cx="10830641" cy="89971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C7C811-85A6-47E4-BDBD-202287FDCFEB}">
      <dsp:nvSpPr>
        <dsp:cNvPr id="0" name=""/>
        <dsp:cNvSpPr/>
      </dsp:nvSpPr>
      <dsp:spPr>
        <a:xfrm>
          <a:off x="1322" y="81131"/>
          <a:ext cx="4640570" cy="294676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876946B1-3B0E-4211-AC3A-24119E6E1FC8}">
      <dsp:nvSpPr>
        <dsp:cNvPr id="0" name=""/>
        <dsp:cNvSpPr/>
      </dsp:nvSpPr>
      <dsp:spPr>
        <a:xfrm>
          <a:off x="516940" y="570969"/>
          <a:ext cx="4640570" cy="294676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Three members are required to form a quorum of a five-member Board, in the absence of Enabling Legislation, Mayor’s Order, Regulations, or the Board’s by-laws to the contrary.</a:t>
          </a:r>
        </a:p>
      </dsp:txBody>
      <dsp:txXfrm>
        <a:off x="603248" y="657277"/>
        <a:ext cx="4467954" cy="2774145"/>
      </dsp:txXfrm>
    </dsp:sp>
    <dsp:sp modelId="{82DDA8F2-CB5B-4F05-903E-22A44CA8C6CF}">
      <dsp:nvSpPr>
        <dsp:cNvPr id="0" name=""/>
        <dsp:cNvSpPr/>
      </dsp:nvSpPr>
      <dsp:spPr>
        <a:xfrm>
          <a:off x="5673129" y="81131"/>
          <a:ext cx="4640570" cy="294676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9DE589C-46D7-4CA3-992E-2BA2C3FE974F}">
      <dsp:nvSpPr>
        <dsp:cNvPr id="0" name=""/>
        <dsp:cNvSpPr/>
      </dsp:nvSpPr>
      <dsp:spPr>
        <a:xfrm>
          <a:off x="6188748" y="570969"/>
          <a:ext cx="4640570" cy="294676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Whenever, the number of members of a public body is an odd number, quorum can be determined by dividing the number of members (5) by two (5/2 = 2.5), and round the number to the next whole value (3).</a:t>
          </a:r>
        </a:p>
      </dsp:txBody>
      <dsp:txXfrm>
        <a:off x="6275056" y="657277"/>
        <a:ext cx="4467954" cy="277414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110A64-F8F8-4704-A009-8A3C429239A2}">
      <dsp:nvSpPr>
        <dsp:cNvPr id="0" name=""/>
        <dsp:cNvSpPr/>
      </dsp:nvSpPr>
      <dsp:spPr>
        <a:xfrm>
          <a:off x="1322" y="81131"/>
          <a:ext cx="4640570" cy="294676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4C225EB4-F2CB-451B-9EBD-D150237EE371}">
      <dsp:nvSpPr>
        <dsp:cNvPr id="0" name=""/>
        <dsp:cNvSpPr/>
      </dsp:nvSpPr>
      <dsp:spPr>
        <a:xfrm>
          <a:off x="516940" y="570969"/>
          <a:ext cx="4640570" cy="294676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 the OMA specifically prohibits a public body from conducting public business by email.</a:t>
          </a:r>
        </a:p>
      </dsp:txBody>
      <dsp:txXfrm>
        <a:off x="603248" y="657277"/>
        <a:ext cx="4467954" cy="2774145"/>
      </dsp:txXfrm>
    </dsp:sp>
    <dsp:sp modelId="{3091BFF6-DB4D-40A9-834E-9936854813A1}">
      <dsp:nvSpPr>
        <dsp:cNvPr id="0" name=""/>
        <dsp:cNvSpPr/>
      </dsp:nvSpPr>
      <dsp:spPr>
        <a:xfrm>
          <a:off x="5673129" y="81131"/>
          <a:ext cx="4640570" cy="2946761"/>
        </a:xfrm>
        <a:prstGeom prst="roundRect">
          <a:avLst>
            <a:gd name="adj" fmla="val 10000"/>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1134B7A-5D1E-47FE-A4D7-14914B9DE0FF}">
      <dsp:nvSpPr>
        <dsp:cNvPr id="0" name=""/>
        <dsp:cNvSpPr/>
      </dsp:nvSpPr>
      <dsp:spPr>
        <a:xfrm>
          <a:off x="6188748" y="570969"/>
          <a:ext cx="4640570" cy="294676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D.C. Official Code § 2-577(c)</a:t>
          </a:r>
          <a:r>
            <a:rPr lang="en-US" sz="2700" b="1" kern="1200" dirty="0"/>
            <a:t> </a:t>
          </a:r>
          <a:r>
            <a:rPr lang="en-US" sz="2700" kern="1200" dirty="0"/>
            <a:t>states as follows: “[e]-mail exchanges between members of a public body shall not constitute an electronic meeting.”  </a:t>
          </a:r>
        </a:p>
      </dsp:txBody>
      <dsp:txXfrm>
        <a:off x="6275056" y="657277"/>
        <a:ext cx="4467954" cy="277414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4A3C0-DF67-44C8-8E3E-41B1781F872A}">
      <dsp:nvSpPr>
        <dsp:cNvPr id="0" name=""/>
        <dsp:cNvSpPr/>
      </dsp:nvSpPr>
      <dsp:spPr>
        <a:xfrm>
          <a:off x="0" y="299307"/>
          <a:ext cx="6114414" cy="1844395"/>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rPr>
            <a:t>No, notice of the rescheduled meeting must be provided in the same manner notice was given for the cancelled or initial meeting. </a:t>
          </a:r>
        </a:p>
      </dsp:txBody>
      <dsp:txXfrm>
        <a:off x="90036" y="389343"/>
        <a:ext cx="5934342" cy="1664323"/>
      </dsp:txXfrm>
    </dsp:sp>
    <dsp:sp modelId="{DEAED319-B52D-4BB0-AC51-124B49B10D9F}">
      <dsp:nvSpPr>
        <dsp:cNvPr id="0" name=""/>
        <dsp:cNvSpPr/>
      </dsp:nvSpPr>
      <dsp:spPr>
        <a:xfrm>
          <a:off x="0" y="2198422"/>
          <a:ext cx="6114414" cy="1844395"/>
        </a:xfrm>
        <a:prstGeom prst="roundRect">
          <a:avLst/>
        </a:prstGeom>
        <a:gradFill rotWithShape="0">
          <a:gsLst>
            <a:gs pos="0">
              <a:schemeClr val="accent2">
                <a:hueOff val="-679246"/>
                <a:satOff val="9530"/>
                <a:lumOff val="1960"/>
                <a:alphaOff val="0"/>
                <a:tint val="94000"/>
                <a:satMod val="103000"/>
                <a:lumMod val="102000"/>
              </a:schemeClr>
            </a:gs>
            <a:gs pos="50000">
              <a:schemeClr val="accent2">
                <a:hueOff val="-679246"/>
                <a:satOff val="9530"/>
                <a:lumOff val="1960"/>
                <a:alphaOff val="0"/>
                <a:shade val="100000"/>
                <a:satMod val="110000"/>
                <a:lumMod val="100000"/>
              </a:schemeClr>
            </a:gs>
            <a:gs pos="100000">
              <a:schemeClr val="accent2">
                <a:hueOff val="-679246"/>
                <a:satOff val="9530"/>
                <a:lumOff val="196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rPr>
            <a:t>D.C. Official Code § 2–576(1) – “Notice shall be provided when meetings are scheduled and when the schedule is changed.”</a:t>
          </a:r>
        </a:p>
      </dsp:txBody>
      <dsp:txXfrm>
        <a:off x="90036" y="2288458"/>
        <a:ext cx="5934342" cy="1664323"/>
      </dsp:txXfrm>
    </dsp:sp>
    <dsp:sp modelId="{E234144C-947E-40A1-ABC3-B551EF87A8EC}">
      <dsp:nvSpPr>
        <dsp:cNvPr id="0" name=""/>
        <dsp:cNvSpPr/>
      </dsp:nvSpPr>
      <dsp:spPr>
        <a:xfrm>
          <a:off x="0" y="4097537"/>
          <a:ext cx="6114414" cy="1844395"/>
        </a:xfrm>
        <a:prstGeom prst="roundRect">
          <a:avLst/>
        </a:prstGeom>
        <a:gradFill rotWithShape="0">
          <a:gsLst>
            <a:gs pos="0">
              <a:schemeClr val="accent2">
                <a:hueOff val="-1358492"/>
                <a:satOff val="19059"/>
                <a:lumOff val="3921"/>
                <a:alphaOff val="0"/>
                <a:tint val="94000"/>
                <a:satMod val="103000"/>
                <a:lumMod val="102000"/>
              </a:schemeClr>
            </a:gs>
            <a:gs pos="50000">
              <a:schemeClr val="accent2">
                <a:hueOff val="-1358492"/>
                <a:satOff val="19059"/>
                <a:lumOff val="3921"/>
                <a:alphaOff val="0"/>
                <a:shade val="100000"/>
                <a:satMod val="110000"/>
                <a:lumMod val="100000"/>
              </a:schemeClr>
            </a:gs>
            <a:gs pos="100000">
              <a:schemeClr val="accent2">
                <a:hueOff val="-1358492"/>
                <a:satOff val="19059"/>
                <a:lumOff val="3921"/>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bg1"/>
              </a:solidFill>
            </a:rPr>
            <a:t>Notice of the rescheduled meeting must be provided in a location readily accessible to the public, such as the office of the Public Charter School, on the School’s website, and Central Meeting Calendar. In addition, the annual schedule must be amended to reflect the rescheduled meeting.  </a:t>
          </a:r>
        </a:p>
      </dsp:txBody>
      <dsp:txXfrm>
        <a:off x="90036" y="4187573"/>
        <a:ext cx="5934342" cy="166432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F24DB1-55CE-40FC-A85A-657862737DDB}">
      <dsp:nvSpPr>
        <dsp:cNvPr id="0" name=""/>
        <dsp:cNvSpPr/>
      </dsp:nvSpPr>
      <dsp:spPr>
        <a:xfrm>
          <a:off x="0" y="0"/>
          <a:ext cx="7285038"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A450D75-ADB6-4FFC-A496-9F67EF94A65F}">
      <dsp:nvSpPr>
        <dsp:cNvPr id="0" name=""/>
        <dsp:cNvSpPr/>
      </dsp:nvSpPr>
      <dsp:spPr>
        <a:xfrm>
          <a:off x="0" y="0"/>
          <a:ext cx="7285038" cy="455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OOG, open.govoffice@dc.gov, (202) 481-3411</a:t>
          </a:r>
        </a:p>
      </dsp:txBody>
      <dsp:txXfrm>
        <a:off x="0" y="0"/>
        <a:ext cx="7285038" cy="455612"/>
      </dsp:txXfrm>
    </dsp:sp>
    <dsp:sp modelId="{B7492562-178A-43A5-A1F8-7BE6DF1C70AC}">
      <dsp:nvSpPr>
        <dsp:cNvPr id="0" name=""/>
        <dsp:cNvSpPr/>
      </dsp:nvSpPr>
      <dsp:spPr>
        <a:xfrm>
          <a:off x="0" y="455612"/>
          <a:ext cx="7285038"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BB710CB-4AB9-4AF8-A819-563BBEC6010A}">
      <dsp:nvSpPr>
        <dsp:cNvPr id="0" name=""/>
        <dsp:cNvSpPr/>
      </dsp:nvSpPr>
      <dsp:spPr>
        <a:xfrm>
          <a:off x="0" y="455612"/>
          <a:ext cx="7285038" cy="455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Niquelle M. Allen, Dir. of Open Govt., niquelle.allen@dc.gov</a:t>
          </a:r>
        </a:p>
      </dsp:txBody>
      <dsp:txXfrm>
        <a:off x="0" y="455612"/>
        <a:ext cx="7285038" cy="455612"/>
      </dsp:txXfrm>
    </dsp:sp>
    <dsp:sp modelId="{C15A69C2-C296-48B0-BC77-13EA67BCEB33}">
      <dsp:nvSpPr>
        <dsp:cNvPr id="0" name=""/>
        <dsp:cNvSpPr/>
      </dsp:nvSpPr>
      <dsp:spPr>
        <a:xfrm>
          <a:off x="0" y="911225"/>
          <a:ext cx="7285038"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A66F811-5E28-44A5-A639-2CCE0F5DC2C3}">
      <dsp:nvSpPr>
        <dsp:cNvPr id="0" name=""/>
        <dsp:cNvSpPr/>
      </dsp:nvSpPr>
      <dsp:spPr>
        <a:xfrm>
          <a:off x="0" y="911224"/>
          <a:ext cx="7285038" cy="455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Louis L. Neal, Jr., Chief Counsel, louis.neal@dc.gov</a:t>
          </a:r>
        </a:p>
      </dsp:txBody>
      <dsp:txXfrm>
        <a:off x="0" y="911224"/>
        <a:ext cx="7285038" cy="455612"/>
      </dsp:txXfrm>
    </dsp:sp>
    <dsp:sp modelId="{2A256446-30C1-494C-9636-E51EAE3A7C6D}">
      <dsp:nvSpPr>
        <dsp:cNvPr id="0" name=""/>
        <dsp:cNvSpPr/>
      </dsp:nvSpPr>
      <dsp:spPr>
        <a:xfrm>
          <a:off x="0" y="1366837"/>
          <a:ext cx="7285038"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04526BA-A55D-4EA6-990E-72FEA5773B9D}">
      <dsp:nvSpPr>
        <dsp:cNvPr id="0" name=""/>
        <dsp:cNvSpPr/>
      </dsp:nvSpPr>
      <dsp:spPr>
        <a:xfrm>
          <a:off x="0" y="1366837"/>
          <a:ext cx="7285038" cy="455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Anthony J. Scerbo, Attorney Advisor, anthony.scerbo1@dc.gov</a:t>
          </a:r>
        </a:p>
      </dsp:txBody>
      <dsp:txXfrm>
        <a:off x="0" y="1366837"/>
        <a:ext cx="7285038" cy="455612"/>
      </dsp:txXfrm>
    </dsp:sp>
    <dsp:sp modelId="{3F3125E8-5C03-489D-B83F-CAE1B440B80F}">
      <dsp:nvSpPr>
        <dsp:cNvPr id="0" name=""/>
        <dsp:cNvSpPr/>
      </dsp:nvSpPr>
      <dsp:spPr>
        <a:xfrm>
          <a:off x="0" y="1822450"/>
          <a:ext cx="7285038"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1B1E1F5-54DE-4BF4-BA79-8193E0D07704}">
      <dsp:nvSpPr>
        <dsp:cNvPr id="0" name=""/>
        <dsp:cNvSpPr/>
      </dsp:nvSpPr>
      <dsp:spPr>
        <a:xfrm>
          <a:off x="0" y="1822449"/>
          <a:ext cx="7285038" cy="455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Brandon W. Lewis, Trial Attorney, brandon.lewis@dc.gov</a:t>
          </a:r>
        </a:p>
      </dsp:txBody>
      <dsp:txXfrm>
        <a:off x="0" y="1822449"/>
        <a:ext cx="7285038" cy="455612"/>
      </dsp:txXfrm>
    </dsp:sp>
    <dsp:sp modelId="{047A824D-1F4A-4B33-AB78-C1C87BE0B9EE}">
      <dsp:nvSpPr>
        <dsp:cNvPr id="0" name=""/>
        <dsp:cNvSpPr/>
      </dsp:nvSpPr>
      <dsp:spPr>
        <a:xfrm>
          <a:off x="0" y="2278062"/>
          <a:ext cx="7285038"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1D85268F-9BB0-4D20-9C6E-CA6D460A9C51}">
      <dsp:nvSpPr>
        <dsp:cNvPr id="0" name=""/>
        <dsp:cNvSpPr/>
      </dsp:nvSpPr>
      <dsp:spPr>
        <a:xfrm>
          <a:off x="0" y="2278062"/>
          <a:ext cx="7285038" cy="455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Joan Lelma, Attorney Advisor, joan.lelma@dc.gov</a:t>
          </a:r>
        </a:p>
      </dsp:txBody>
      <dsp:txXfrm>
        <a:off x="0" y="2278062"/>
        <a:ext cx="7285038" cy="455612"/>
      </dsp:txXfrm>
    </dsp:sp>
    <dsp:sp modelId="{1C44C0DF-EBEC-41DC-BCD7-7482761D4FE1}">
      <dsp:nvSpPr>
        <dsp:cNvPr id="0" name=""/>
        <dsp:cNvSpPr/>
      </dsp:nvSpPr>
      <dsp:spPr>
        <a:xfrm>
          <a:off x="0" y="2733675"/>
          <a:ext cx="7285038"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B99BF79A-F456-43AB-B7FD-D68D6EEC4F16}">
      <dsp:nvSpPr>
        <dsp:cNvPr id="0" name=""/>
        <dsp:cNvSpPr/>
      </dsp:nvSpPr>
      <dsp:spPr>
        <a:xfrm>
          <a:off x="0" y="2733674"/>
          <a:ext cx="7285038" cy="455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Kimberly Brown, Paralegal Specialist, kimberly.brown6@dc.gov</a:t>
          </a:r>
        </a:p>
      </dsp:txBody>
      <dsp:txXfrm>
        <a:off x="0" y="2733674"/>
        <a:ext cx="7285038" cy="455612"/>
      </dsp:txXfrm>
    </dsp:sp>
    <dsp:sp modelId="{524E006E-D88B-4BC1-BD1D-70CA5BDC0F74}">
      <dsp:nvSpPr>
        <dsp:cNvPr id="0" name=""/>
        <dsp:cNvSpPr/>
      </dsp:nvSpPr>
      <dsp:spPr>
        <a:xfrm>
          <a:off x="0" y="3189287"/>
          <a:ext cx="7285038" cy="0"/>
        </a:xfrm>
        <a:prstGeom prst="line">
          <a:avLst/>
        </a:prstGeom>
        <a:gradFill rotWithShape="0">
          <a:gsLst>
            <a:gs pos="0">
              <a:schemeClr val="dk2">
                <a:hueOff val="0"/>
                <a:satOff val="0"/>
                <a:lumOff val="0"/>
                <a:alphaOff val="0"/>
                <a:tint val="94000"/>
                <a:satMod val="103000"/>
                <a:lumMod val="102000"/>
              </a:schemeClr>
            </a:gs>
            <a:gs pos="50000">
              <a:schemeClr val="dk2">
                <a:hueOff val="0"/>
                <a:satOff val="0"/>
                <a:lumOff val="0"/>
                <a:alphaOff val="0"/>
                <a:shade val="100000"/>
                <a:satMod val="110000"/>
                <a:lumMod val="100000"/>
              </a:schemeClr>
            </a:gs>
            <a:gs pos="100000">
              <a:schemeClr val="dk2">
                <a:hueOff val="0"/>
                <a:satOff val="0"/>
                <a:lumOff val="0"/>
                <a:alphaOff val="0"/>
                <a:shade val="78000"/>
                <a:satMod val="120000"/>
                <a:lumMod val="99000"/>
              </a:schemeClr>
            </a:gs>
          </a:gsLst>
          <a:lin ang="5400000" scaled="0"/>
        </a:gradFill>
        <a:ln w="9525" cap="flat" cmpd="sng" algn="ctr">
          <a:solidFill>
            <a:schemeClr val="dk2">
              <a:hueOff val="0"/>
              <a:satOff val="0"/>
              <a:lumOff val="0"/>
              <a:alphaOff val="0"/>
            </a:schemeClr>
          </a:solidFill>
          <a:prstDash val="solid"/>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48AC44A6-AF60-4587-AC68-AADC3D9E76FB}">
      <dsp:nvSpPr>
        <dsp:cNvPr id="0" name=""/>
        <dsp:cNvSpPr/>
      </dsp:nvSpPr>
      <dsp:spPr>
        <a:xfrm>
          <a:off x="0" y="3189287"/>
          <a:ext cx="7285038" cy="455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t>Kevin Brown, IT Specialist, kevin.brown@dc.gov</a:t>
          </a:r>
        </a:p>
      </dsp:txBody>
      <dsp:txXfrm>
        <a:off x="0" y="3189287"/>
        <a:ext cx="7285038" cy="4556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1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6">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7">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8">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9">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10">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8EBFF6-50C4-084C-9DCD-E732820973E0}" type="datetimeFigureOut">
              <a:rPr lang="en-US" smtClean="0"/>
              <a:t>9/10/2026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EB5B60-55FC-8C4A-A72D-E591E5FCC162}" type="slidenum">
              <a:rPr lang="en-US" smtClean="0"/>
              <a:t>‹#›</a:t>
            </a:fld>
            <a:endParaRPr lang="en-US"/>
          </a:p>
        </p:txBody>
      </p:sp>
    </p:spTree>
    <p:extLst>
      <p:ext uri="{BB962C8B-B14F-4D97-AF65-F5344CB8AC3E}">
        <p14:creationId xmlns:p14="http://schemas.microsoft.com/office/powerpoint/2010/main" val="38924463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EB5B60-55FC-8C4A-A72D-E591E5FCC162}" type="slidenum">
              <a:rPr lang="en-US" smtClean="0"/>
              <a:t>1</a:t>
            </a:fld>
            <a:endParaRPr lang="en-US"/>
          </a:p>
        </p:txBody>
      </p:sp>
    </p:spTree>
    <p:extLst>
      <p:ext uri="{BB962C8B-B14F-4D97-AF65-F5344CB8AC3E}">
        <p14:creationId xmlns:p14="http://schemas.microsoft.com/office/powerpoint/2010/main" val="2329376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EB5B60-55FC-8C4A-A72D-E591E5FCC162}" type="slidenum">
              <a:rPr lang="en-US" smtClean="0"/>
              <a:t>2</a:t>
            </a:fld>
            <a:endParaRPr lang="en-US"/>
          </a:p>
        </p:txBody>
      </p:sp>
    </p:spTree>
    <p:extLst>
      <p:ext uri="{BB962C8B-B14F-4D97-AF65-F5344CB8AC3E}">
        <p14:creationId xmlns:p14="http://schemas.microsoft.com/office/powerpoint/2010/main" val="1454670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3638"/>
            <a:ext cx="5581650" cy="3140075"/>
          </a:xfrm>
          <a:prstGeom prst="rect">
            <a:avLst/>
          </a:prstGeom>
          <a:noFill/>
          <a:ln w="12700">
            <a:solidFill>
              <a:prstClr val="black"/>
            </a:solidFill>
          </a:ln>
        </p:spPr>
      </p:sp>
      <p:sp>
        <p:nvSpPr>
          <p:cNvPr id="3" name="Notes Placeholder 2"/>
          <p:cNvSpPr>
            <a:spLocks noGrp="1"/>
          </p:cNvSpPr>
          <p:nvPr>
            <p:ph type="body" idx="1"/>
          </p:nvPr>
        </p:nvSpPr>
        <p:spPr>
          <a:xfrm>
            <a:off x="702790" y="4479584"/>
            <a:ext cx="5617520" cy="3665879"/>
          </a:xfrm>
          <a:prstGeom prst="rect">
            <a:avLst/>
          </a:prstGeom>
        </p:spPr>
        <p:txBody>
          <a:bodyPr lIns="91568" tIns="45784" rIns="91568" bIns="45784"/>
          <a:lstStyle/>
          <a:p>
            <a:endParaRPr lang="en-US" dirty="0"/>
          </a:p>
        </p:txBody>
      </p:sp>
    </p:spTree>
    <p:extLst>
      <p:ext uri="{BB962C8B-B14F-4D97-AF65-F5344CB8AC3E}">
        <p14:creationId xmlns:p14="http://schemas.microsoft.com/office/powerpoint/2010/main" val="3321810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DC722-273C-D23B-8FA4-0E80A0852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4276F0-6765-F72A-F2F3-2B221F64E95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BC5CE01-373F-A584-C594-D9F8068DB418}"/>
              </a:ext>
            </a:extLst>
          </p:cNvPr>
          <p:cNvSpPr>
            <a:spLocks noGrp="1"/>
          </p:cNvSpPr>
          <p:nvPr>
            <p:ph type="body" idx="1"/>
          </p:nvPr>
        </p:nvSpPr>
        <p:spPr/>
        <p:txBody>
          <a:bodyPr/>
          <a:lstStyle/>
          <a:p>
            <a:r>
              <a:rPr lang="en-US" dirty="0"/>
              <a:t>Note that</a:t>
            </a:r>
            <a:r>
              <a:rPr lang="en-US" baseline="0" dirty="0"/>
              <a:t> i</a:t>
            </a:r>
            <a:r>
              <a:rPr lang="en-US" dirty="0"/>
              <a:t>f a public body meets by</a:t>
            </a:r>
            <a:r>
              <a:rPr lang="en-US" baseline="0" dirty="0"/>
              <a:t> chance, the members must not discuss public business.</a:t>
            </a:r>
            <a:endParaRPr lang="en-US" dirty="0"/>
          </a:p>
        </p:txBody>
      </p:sp>
      <p:sp>
        <p:nvSpPr>
          <p:cNvPr id="4" name="Slide Number Placeholder 3">
            <a:extLst>
              <a:ext uri="{FF2B5EF4-FFF2-40B4-BE49-F238E27FC236}">
                <a16:creationId xmlns:a16="http://schemas.microsoft.com/office/drawing/2014/main" id="{D19C612C-304B-CE79-6AA2-536DBB157BB2}"/>
              </a:ext>
            </a:extLst>
          </p:cNvPr>
          <p:cNvSpPr>
            <a:spLocks noGrp="1"/>
          </p:cNvSpPr>
          <p:nvPr>
            <p:ph type="sldNum" sz="quarter" idx="10"/>
          </p:nvPr>
        </p:nvSpPr>
        <p:spPr/>
        <p:txBody>
          <a:bodyPr/>
          <a:lstStyle/>
          <a:p>
            <a:fld id="{0EEB5B60-55FC-8C4A-A72D-E591E5FCC162}" type="slidenum">
              <a:rPr lang="en-US" smtClean="0"/>
              <a:t>10</a:t>
            </a:fld>
            <a:endParaRPr lang="en-US"/>
          </a:p>
        </p:txBody>
      </p:sp>
    </p:spTree>
    <p:extLst>
      <p:ext uri="{BB962C8B-B14F-4D97-AF65-F5344CB8AC3E}">
        <p14:creationId xmlns:p14="http://schemas.microsoft.com/office/powerpoint/2010/main" val="1043539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44096-BE9A-26CD-14AE-B34D8347E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104A9-AF63-C7B9-8B4E-5EAA6BA80C3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32FE300-C13F-BAD8-A64B-6F93F934AE7E}"/>
              </a:ext>
            </a:extLst>
          </p:cNvPr>
          <p:cNvSpPr>
            <a:spLocks noGrp="1"/>
          </p:cNvSpPr>
          <p:nvPr>
            <p:ph type="body" idx="1"/>
          </p:nvPr>
        </p:nvSpPr>
        <p:spPr/>
        <p:txBody>
          <a:bodyPr/>
          <a:lstStyle/>
          <a:p>
            <a:r>
              <a:rPr lang="en-US" dirty="0"/>
              <a:t>If a public body meets by</a:t>
            </a:r>
            <a:r>
              <a:rPr lang="en-US" baseline="0" dirty="0"/>
              <a:t> chance, the members must not discuss public business.</a:t>
            </a:r>
            <a:endParaRPr lang="en-US" dirty="0"/>
          </a:p>
        </p:txBody>
      </p:sp>
      <p:sp>
        <p:nvSpPr>
          <p:cNvPr id="4" name="Slide Number Placeholder 3">
            <a:extLst>
              <a:ext uri="{FF2B5EF4-FFF2-40B4-BE49-F238E27FC236}">
                <a16:creationId xmlns:a16="http://schemas.microsoft.com/office/drawing/2014/main" id="{247701D7-D1A0-6819-D73E-CDF22A1A16A6}"/>
              </a:ext>
            </a:extLst>
          </p:cNvPr>
          <p:cNvSpPr>
            <a:spLocks noGrp="1"/>
          </p:cNvSpPr>
          <p:nvPr>
            <p:ph type="sldNum" sz="quarter" idx="10"/>
          </p:nvPr>
        </p:nvSpPr>
        <p:spPr/>
        <p:txBody>
          <a:bodyPr/>
          <a:lstStyle/>
          <a:p>
            <a:fld id="{0EEB5B60-55FC-8C4A-A72D-E591E5FCC162}" type="slidenum">
              <a:rPr lang="en-US" smtClean="0"/>
              <a:t>11</a:t>
            </a:fld>
            <a:endParaRPr lang="en-US"/>
          </a:p>
        </p:txBody>
      </p:sp>
    </p:spTree>
    <p:extLst>
      <p:ext uri="{BB962C8B-B14F-4D97-AF65-F5344CB8AC3E}">
        <p14:creationId xmlns:p14="http://schemas.microsoft.com/office/powerpoint/2010/main" val="1144381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42417-5750-098C-4AF6-53D90783C6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A06CEB-C160-B51B-F7B1-C817ABC8C13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810DE0A-129C-09C0-345C-6D43BEF1FA40}"/>
              </a:ext>
            </a:extLst>
          </p:cNvPr>
          <p:cNvSpPr>
            <a:spLocks noGrp="1"/>
          </p:cNvSpPr>
          <p:nvPr>
            <p:ph type="body" idx="1"/>
          </p:nvPr>
        </p:nvSpPr>
        <p:spPr/>
        <p:txBody>
          <a:bodyPr/>
          <a:lstStyle/>
          <a:p>
            <a:r>
              <a:rPr lang="en-US" dirty="0"/>
              <a:t>If a public body meets by</a:t>
            </a:r>
            <a:r>
              <a:rPr lang="en-US" baseline="0" dirty="0"/>
              <a:t> chance, the members must not discuss public business.</a:t>
            </a:r>
            <a:endParaRPr lang="en-US" dirty="0"/>
          </a:p>
        </p:txBody>
      </p:sp>
      <p:sp>
        <p:nvSpPr>
          <p:cNvPr id="4" name="Slide Number Placeholder 3">
            <a:extLst>
              <a:ext uri="{FF2B5EF4-FFF2-40B4-BE49-F238E27FC236}">
                <a16:creationId xmlns:a16="http://schemas.microsoft.com/office/drawing/2014/main" id="{E452DC26-27CD-1A1C-088E-5E17A56E8978}"/>
              </a:ext>
            </a:extLst>
          </p:cNvPr>
          <p:cNvSpPr>
            <a:spLocks noGrp="1"/>
          </p:cNvSpPr>
          <p:nvPr>
            <p:ph type="sldNum" sz="quarter" idx="10"/>
          </p:nvPr>
        </p:nvSpPr>
        <p:spPr/>
        <p:txBody>
          <a:bodyPr/>
          <a:lstStyle/>
          <a:p>
            <a:fld id="{0EEB5B60-55FC-8C4A-A72D-E591E5FCC162}" type="slidenum">
              <a:rPr lang="en-US" smtClean="0"/>
              <a:t>13</a:t>
            </a:fld>
            <a:endParaRPr lang="en-US"/>
          </a:p>
        </p:txBody>
      </p:sp>
    </p:spTree>
    <p:extLst>
      <p:ext uri="{BB962C8B-B14F-4D97-AF65-F5344CB8AC3E}">
        <p14:creationId xmlns:p14="http://schemas.microsoft.com/office/powerpoint/2010/main" val="2685154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If a public body meets by</a:t>
            </a:r>
            <a:r>
              <a:rPr lang="en-US" baseline="0" dirty="0"/>
              <a:t> chance, the members must not discuss public business.</a:t>
            </a:r>
            <a:endParaRPr lang="en-US" dirty="0"/>
          </a:p>
        </p:txBody>
      </p:sp>
      <p:sp>
        <p:nvSpPr>
          <p:cNvPr id="4" name="Slide Number Placeholder 3"/>
          <p:cNvSpPr>
            <a:spLocks noGrp="1"/>
          </p:cNvSpPr>
          <p:nvPr>
            <p:ph type="sldNum" sz="quarter" idx="10"/>
          </p:nvPr>
        </p:nvSpPr>
        <p:spPr/>
        <p:txBody>
          <a:bodyPr/>
          <a:lstStyle/>
          <a:p>
            <a:fld id="{0EEB5B60-55FC-8C4A-A72D-E591E5FCC162}" type="slidenum">
              <a:rPr lang="en-US" smtClean="0"/>
              <a:t>14</a:t>
            </a:fld>
            <a:endParaRPr lang="en-US"/>
          </a:p>
        </p:txBody>
      </p:sp>
    </p:spTree>
    <p:extLst>
      <p:ext uri="{BB962C8B-B14F-4D97-AF65-F5344CB8AC3E}">
        <p14:creationId xmlns:p14="http://schemas.microsoft.com/office/powerpoint/2010/main" val="4237817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Note that</a:t>
            </a:r>
            <a:r>
              <a:rPr lang="en-US" baseline="0" dirty="0"/>
              <a:t> i</a:t>
            </a:r>
            <a:r>
              <a:rPr lang="en-US" dirty="0"/>
              <a:t>f a public body meets by</a:t>
            </a:r>
            <a:r>
              <a:rPr lang="en-US" baseline="0" dirty="0"/>
              <a:t> chance, the members must not discuss public business.</a:t>
            </a:r>
            <a:endParaRPr lang="en-US" dirty="0"/>
          </a:p>
        </p:txBody>
      </p:sp>
      <p:sp>
        <p:nvSpPr>
          <p:cNvPr id="4" name="Slide Number Placeholder 3"/>
          <p:cNvSpPr>
            <a:spLocks noGrp="1"/>
          </p:cNvSpPr>
          <p:nvPr>
            <p:ph type="sldNum" sz="quarter" idx="10"/>
          </p:nvPr>
        </p:nvSpPr>
        <p:spPr/>
        <p:txBody>
          <a:bodyPr/>
          <a:lstStyle/>
          <a:p>
            <a:fld id="{0EEB5B60-55FC-8C4A-A72D-E591E5FCC162}" type="slidenum">
              <a:rPr lang="en-US" smtClean="0"/>
              <a:t>15</a:t>
            </a:fld>
            <a:endParaRPr lang="en-US"/>
          </a:p>
        </p:txBody>
      </p:sp>
    </p:spTree>
    <p:extLst>
      <p:ext uri="{BB962C8B-B14F-4D97-AF65-F5344CB8AC3E}">
        <p14:creationId xmlns:p14="http://schemas.microsoft.com/office/powerpoint/2010/main" val="4237817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EB5B60-55FC-8C4A-A72D-E591E5FCC162}" type="slidenum">
              <a:rPr lang="en-US" smtClean="0"/>
              <a:t>18</a:t>
            </a:fld>
            <a:endParaRPr lang="en-US"/>
          </a:p>
        </p:txBody>
      </p:sp>
    </p:spTree>
    <p:extLst>
      <p:ext uri="{BB962C8B-B14F-4D97-AF65-F5344CB8AC3E}">
        <p14:creationId xmlns:p14="http://schemas.microsoft.com/office/powerpoint/2010/main" val="1664356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95614-15F2-271F-0C2B-184B68E4C5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E0F7DC-17CB-1A00-A679-76A1BC8C2BE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9EF76FE-B942-5B61-4EE6-4BD4092FD1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8C9738-3D47-ECD4-D1B2-F228017834B2}"/>
              </a:ext>
            </a:extLst>
          </p:cNvPr>
          <p:cNvSpPr>
            <a:spLocks noGrp="1"/>
          </p:cNvSpPr>
          <p:nvPr>
            <p:ph type="sldNum" sz="quarter" idx="10"/>
          </p:nvPr>
        </p:nvSpPr>
        <p:spPr/>
        <p:txBody>
          <a:bodyPr/>
          <a:lstStyle/>
          <a:p>
            <a:fld id="{0EEB5B60-55FC-8C4A-A72D-E591E5FCC162}" type="slidenum">
              <a:rPr lang="en-US" smtClean="0"/>
              <a:t>19</a:t>
            </a:fld>
            <a:endParaRPr lang="en-US"/>
          </a:p>
        </p:txBody>
      </p:sp>
    </p:spTree>
    <p:extLst>
      <p:ext uri="{BB962C8B-B14F-4D97-AF65-F5344CB8AC3E}">
        <p14:creationId xmlns:p14="http://schemas.microsoft.com/office/powerpoint/2010/main" val="2913544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Explain each one in brief</a:t>
            </a:r>
          </a:p>
        </p:txBody>
      </p:sp>
      <p:sp>
        <p:nvSpPr>
          <p:cNvPr id="4" name="Slide Number Placeholder 3"/>
          <p:cNvSpPr>
            <a:spLocks noGrp="1"/>
          </p:cNvSpPr>
          <p:nvPr>
            <p:ph type="sldNum" sz="quarter" idx="10"/>
          </p:nvPr>
        </p:nvSpPr>
        <p:spPr/>
        <p:txBody>
          <a:bodyPr/>
          <a:lstStyle/>
          <a:p>
            <a:fld id="{0EEB5B60-55FC-8C4A-A72D-E591E5FCC162}" type="slidenum">
              <a:rPr lang="en-US" smtClean="0"/>
              <a:t>23</a:t>
            </a:fld>
            <a:endParaRPr lang="en-US"/>
          </a:p>
        </p:txBody>
      </p:sp>
    </p:spTree>
    <p:extLst>
      <p:ext uri="{BB962C8B-B14F-4D97-AF65-F5344CB8AC3E}">
        <p14:creationId xmlns:p14="http://schemas.microsoft.com/office/powerpoint/2010/main" val="901719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C4FF5-7B56-B260-3CF1-D7C940757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65BE9-B9C2-C142-DAAB-4936268B765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AF6181A-A1DB-9674-4227-3AE9BADA802D}"/>
              </a:ext>
            </a:extLst>
          </p:cNvPr>
          <p:cNvSpPr>
            <a:spLocks noGrp="1"/>
          </p:cNvSpPr>
          <p:nvPr>
            <p:ph type="body" idx="1"/>
          </p:nvPr>
        </p:nvSpPr>
        <p:spPr/>
        <p:txBody>
          <a:bodyPr/>
          <a:lstStyle/>
          <a:p>
            <a:r>
              <a:rPr lang="en-US" dirty="0"/>
              <a:t>Explain each one in brief</a:t>
            </a:r>
          </a:p>
        </p:txBody>
      </p:sp>
      <p:sp>
        <p:nvSpPr>
          <p:cNvPr id="4" name="Slide Number Placeholder 3">
            <a:extLst>
              <a:ext uri="{FF2B5EF4-FFF2-40B4-BE49-F238E27FC236}">
                <a16:creationId xmlns:a16="http://schemas.microsoft.com/office/drawing/2014/main" id="{D41AF63B-EF03-8790-7582-2C998FF174D2}"/>
              </a:ext>
            </a:extLst>
          </p:cNvPr>
          <p:cNvSpPr>
            <a:spLocks noGrp="1"/>
          </p:cNvSpPr>
          <p:nvPr>
            <p:ph type="sldNum" sz="quarter" idx="10"/>
          </p:nvPr>
        </p:nvSpPr>
        <p:spPr/>
        <p:txBody>
          <a:bodyPr/>
          <a:lstStyle/>
          <a:p>
            <a:fld id="{0EEB5B60-55FC-8C4A-A72D-E591E5FCC162}" type="slidenum">
              <a:rPr lang="en-US" smtClean="0"/>
              <a:t>24</a:t>
            </a:fld>
            <a:endParaRPr lang="en-US"/>
          </a:p>
        </p:txBody>
      </p:sp>
    </p:spTree>
    <p:extLst>
      <p:ext uri="{BB962C8B-B14F-4D97-AF65-F5344CB8AC3E}">
        <p14:creationId xmlns:p14="http://schemas.microsoft.com/office/powerpoint/2010/main" val="4288470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BFBD5-0D80-AB34-F426-760C99249E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126357-3A3C-0054-74E3-A4C58A13312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A5987EB-3860-8DAF-827B-9D80BF4894C6}"/>
              </a:ext>
            </a:extLst>
          </p:cNvPr>
          <p:cNvSpPr>
            <a:spLocks noGrp="1"/>
          </p:cNvSpPr>
          <p:nvPr>
            <p:ph type="body" idx="1"/>
          </p:nvPr>
        </p:nvSpPr>
        <p:spPr/>
        <p:txBody>
          <a:bodyPr/>
          <a:lstStyle/>
          <a:p>
            <a:r>
              <a:rPr lang="en-US" dirty="0"/>
              <a:t>Explain each one in brief</a:t>
            </a:r>
          </a:p>
        </p:txBody>
      </p:sp>
      <p:sp>
        <p:nvSpPr>
          <p:cNvPr id="4" name="Slide Number Placeholder 3">
            <a:extLst>
              <a:ext uri="{FF2B5EF4-FFF2-40B4-BE49-F238E27FC236}">
                <a16:creationId xmlns:a16="http://schemas.microsoft.com/office/drawing/2014/main" id="{F81F7056-6EAD-531D-1E29-3AFB27A4905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EEB5B60-55FC-8C4A-A72D-E591E5FCC16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9035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3638"/>
            <a:ext cx="5581650" cy="3140075"/>
          </a:xfrm>
          <a:prstGeom prst="rect">
            <a:avLst/>
          </a:prstGeom>
          <a:noFill/>
          <a:ln w="12700">
            <a:solidFill>
              <a:prstClr val="black"/>
            </a:solidFill>
          </a:ln>
        </p:spPr>
      </p:sp>
      <p:sp>
        <p:nvSpPr>
          <p:cNvPr id="3" name="Notes Placeholder 2"/>
          <p:cNvSpPr>
            <a:spLocks noGrp="1"/>
          </p:cNvSpPr>
          <p:nvPr>
            <p:ph type="body" idx="1"/>
          </p:nvPr>
        </p:nvSpPr>
        <p:spPr>
          <a:xfrm>
            <a:off x="702790" y="4479584"/>
            <a:ext cx="5617520" cy="3665879"/>
          </a:xfrm>
          <a:prstGeom prst="rect">
            <a:avLst/>
          </a:prstGeom>
        </p:spPr>
        <p:txBody>
          <a:bodyPr lIns="91568" tIns="45784" rIns="91568" bIns="45784"/>
          <a:lstStyle/>
          <a:p>
            <a:endParaRPr lang="en-US" dirty="0"/>
          </a:p>
        </p:txBody>
      </p:sp>
    </p:spTree>
    <p:extLst>
      <p:ext uri="{BB962C8B-B14F-4D97-AF65-F5344CB8AC3E}">
        <p14:creationId xmlns:p14="http://schemas.microsoft.com/office/powerpoint/2010/main" val="1011384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3638"/>
            <a:ext cx="5581650" cy="3140075"/>
          </a:xfrm>
          <a:prstGeom prst="rect">
            <a:avLst/>
          </a:prstGeom>
          <a:noFill/>
          <a:ln w="12700">
            <a:solidFill>
              <a:prstClr val="black"/>
            </a:solidFill>
          </a:ln>
        </p:spPr>
      </p:sp>
      <p:sp>
        <p:nvSpPr>
          <p:cNvPr id="3" name="Notes Placeholder 2"/>
          <p:cNvSpPr>
            <a:spLocks noGrp="1"/>
          </p:cNvSpPr>
          <p:nvPr>
            <p:ph type="body" idx="1"/>
          </p:nvPr>
        </p:nvSpPr>
        <p:spPr>
          <a:xfrm>
            <a:off x="702790" y="4479584"/>
            <a:ext cx="5617520" cy="3665879"/>
          </a:xfrm>
          <a:prstGeom prst="rect">
            <a:avLst/>
          </a:prstGeom>
        </p:spPr>
        <p:txBody>
          <a:bodyPr lIns="91568" tIns="45784" rIns="91568" bIns="45784"/>
          <a:lstStyle/>
          <a:p>
            <a:endParaRPr lang="en-US" dirty="0"/>
          </a:p>
        </p:txBody>
      </p:sp>
    </p:spTree>
    <p:extLst>
      <p:ext uri="{BB962C8B-B14F-4D97-AF65-F5344CB8AC3E}">
        <p14:creationId xmlns:p14="http://schemas.microsoft.com/office/powerpoint/2010/main" val="2039367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CBCBD-03E3-9D34-D40C-80B60AE03C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7EBB6-A78C-B255-96F8-CF5983B51FB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0E73F53-5677-865E-B126-729097CC89DB}"/>
              </a:ext>
            </a:extLst>
          </p:cNvPr>
          <p:cNvSpPr>
            <a:spLocks noGrp="1"/>
          </p:cNvSpPr>
          <p:nvPr>
            <p:ph type="body" idx="1"/>
          </p:nvPr>
        </p:nvSpPr>
        <p:spPr/>
        <p:txBody>
          <a:bodyPr/>
          <a:lstStyle/>
          <a:p>
            <a:r>
              <a:rPr lang="en-US" dirty="0"/>
              <a:t>Explain each one in brief</a:t>
            </a:r>
          </a:p>
        </p:txBody>
      </p:sp>
      <p:sp>
        <p:nvSpPr>
          <p:cNvPr id="4" name="Slide Number Placeholder 3">
            <a:extLst>
              <a:ext uri="{FF2B5EF4-FFF2-40B4-BE49-F238E27FC236}">
                <a16:creationId xmlns:a16="http://schemas.microsoft.com/office/drawing/2014/main" id="{B82F697B-D5BA-ABE6-C9A7-E438FC0559E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EEB5B60-55FC-8C4A-A72D-E591E5FCC16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6924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3638"/>
            <a:ext cx="5581650" cy="3140075"/>
          </a:xfrm>
          <a:prstGeom prst="rect">
            <a:avLst/>
          </a:prstGeom>
          <a:noFill/>
          <a:ln w="12700">
            <a:solidFill>
              <a:prstClr val="black"/>
            </a:solidFill>
          </a:ln>
        </p:spPr>
      </p:sp>
      <p:sp>
        <p:nvSpPr>
          <p:cNvPr id="3" name="Notes Placeholder 2"/>
          <p:cNvSpPr>
            <a:spLocks noGrp="1"/>
          </p:cNvSpPr>
          <p:nvPr>
            <p:ph type="body" idx="1"/>
          </p:nvPr>
        </p:nvSpPr>
        <p:spPr>
          <a:xfrm>
            <a:off x="702790" y="4479584"/>
            <a:ext cx="5617520" cy="3665879"/>
          </a:xfrm>
          <a:prstGeom prst="rect">
            <a:avLst/>
          </a:prstGeom>
        </p:spPr>
        <p:txBody>
          <a:bodyPr lIns="91568" tIns="45784" rIns="91568" bIns="45784"/>
          <a:lstStyle/>
          <a:p>
            <a:endParaRPr lang="en-US" dirty="0"/>
          </a:p>
        </p:txBody>
      </p:sp>
    </p:spTree>
    <p:extLst>
      <p:ext uri="{BB962C8B-B14F-4D97-AF65-F5344CB8AC3E}">
        <p14:creationId xmlns:p14="http://schemas.microsoft.com/office/powerpoint/2010/main" val="1826701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23C72-44BF-78AE-FBA7-84D81B9EF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C12F15-EDBD-A270-6432-A461E6EFFB7F}"/>
              </a:ext>
            </a:extLst>
          </p:cNvPr>
          <p:cNvSpPr>
            <a:spLocks noGrp="1" noRot="1" noChangeAspect="1"/>
          </p:cNvSpPr>
          <p:nvPr>
            <p:ph type="sldImg"/>
          </p:nvPr>
        </p:nvSpPr>
        <p:spPr>
          <a:xfrm>
            <a:off x="720725" y="1163638"/>
            <a:ext cx="5581650" cy="314007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DB54E180-D2BD-B6D4-736E-A6AD7C653EB6}"/>
              </a:ext>
            </a:extLst>
          </p:cNvPr>
          <p:cNvSpPr>
            <a:spLocks noGrp="1"/>
          </p:cNvSpPr>
          <p:nvPr>
            <p:ph type="body" idx="1"/>
          </p:nvPr>
        </p:nvSpPr>
        <p:spPr>
          <a:xfrm>
            <a:off x="702790" y="4479584"/>
            <a:ext cx="5617520" cy="3665879"/>
          </a:xfrm>
          <a:prstGeom prst="rect">
            <a:avLst/>
          </a:prstGeom>
        </p:spPr>
        <p:txBody>
          <a:bodyPr lIns="91568" tIns="45784" rIns="91568" bIns="45784"/>
          <a:lstStyle/>
          <a:p>
            <a:endParaRPr lang="en-US" dirty="0"/>
          </a:p>
        </p:txBody>
      </p:sp>
    </p:spTree>
    <p:extLst>
      <p:ext uri="{BB962C8B-B14F-4D97-AF65-F5344CB8AC3E}">
        <p14:creationId xmlns:p14="http://schemas.microsoft.com/office/powerpoint/2010/main" val="13022731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6ECE21-55AF-DD4C-9E0D-E0705D9DAE69}" type="datetime4">
              <a:rPr lang="en-US" smtClean="0"/>
              <a:t>September 10, 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8B37D5FE-740C-46F5-801A-FA5477D9711F}" type="slidenum">
              <a:rPr lang="en-US" smtClean="0"/>
              <a:pPr/>
              <a:t>‹#›</a:t>
            </a:fld>
            <a:endParaRPr lang="en-US" dirty="0"/>
          </a:p>
        </p:txBody>
      </p:sp>
    </p:spTree>
    <p:extLst>
      <p:ext uri="{BB962C8B-B14F-4D97-AF65-F5344CB8AC3E}">
        <p14:creationId xmlns:p14="http://schemas.microsoft.com/office/powerpoint/2010/main" val="3751810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410D4E-A09E-A84B-82FB-DDB5222D0049}" type="datetime4">
              <a:rPr lang="en-US" smtClean="0"/>
              <a:t>September 10,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4257994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EDE543-24A2-BB44-9C0B-4CC146E429A8}" type="datetime4">
              <a:rPr lang="en-US" smtClean="0"/>
              <a:t>September 10,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3121515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9FD8A3-3307-D945-BCC3-60EB1D488F0A}" type="datetime4">
              <a:rPr lang="en-US" smtClean="0"/>
              <a:t>September 10, 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244792689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90998C-F514-F444-A381-423D9FDE6E86}" type="datetime4">
              <a:rPr lang="en-US" smtClean="0"/>
              <a:t>September 10, 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414392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6D19688-0B4F-3C48-AE12-F36BFCFBAF7D}" type="datetime4">
              <a:rPr lang="en-US" smtClean="0"/>
              <a:t>September 10, 2026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1304063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C068E3DA-72D1-CB4C-ABAE-B3E9ADEEB08F}" type="datetime4">
              <a:rPr lang="en-US" smtClean="0"/>
              <a:t>September 10, 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1083079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9A2887-7C71-414B-A6D5-5D94EE7073F9}" type="datetime4">
              <a:rPr lang="en-US" smtClean="0"/>
              <a:t>September 10, 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4129039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9B06E3-DEAA-CD47-852C-AE72BA960930}" type="datetime4">
              <a:rPr lang="en-US" smtClean="0"/>
              <a:t>September 10, 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1468167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9FD8A3-3307-D945-BCC3-60EB1D488F0A}" type="datetime4">
              <a:rPr lang="en-US" smtClean="0"/>
              <a:t>September 10, 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142770142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9FD8A3-3307-D945-BCC3-60EB1D488F0A}" type="datetime4">
              <a:rPr lang="en-US" smtClean="0"/>
              <a:t>September 10, 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91335937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9FD8A3-3307-D945-BCC3-60EB1D488F0A}" type="datetime4">
              <a:rPr lang="en-US" smtClean="0"/>
              <a:t>September 10, 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8B37D5FE-740C-46F5-801A-FA5477D9711F}" type="slidenum">
              <a:rPr lang="en-US" smtClean="0"/>
              <a:pPr/>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46174433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9FD8A3-3307-D945-BCC3-60EB1D488F0A}" type="datetime4">
              <a:rPr lang="en-US" smtClean="0"/>
              <a:t>September 10, 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402135600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49FD8A3-3307-D945-BCC3-60EB1D488F0A}" type="datetime4">
              <a:rPr lang="en-US" smtClean="0"/>
              <a:t>September 10, 2026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345422131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49FD8A3-3307-D945-BCC3-60EB1D488F0A}" type="datetime4">
              <a:rPr lang="en-US" smtClean="0"/>
              <a:t>September 10, 2026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338612469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A1AC13-2EAB-FA45-B06B-A15F0EC707DF}" type="datetime4">
              <a:rPr lang="en-US" smtClean="0"/>
              <a:t>September 10,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extLst>
      <p:ext uri="{BB962C8B-B14F-4D97-AF65-F5344CB8AC3E}">
        <p14:creationId xmlns:p14="http://schemas.microsoft.com/office/powerpoint/2010/main" val="2510199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AC163D0A-92A3-B341-879F-561E01D91D3C}" type="datetime4">
              <a:rPr lang="en-US" smtClean="0"/>
              <a:t>September 10, 2026</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8B37D5FE-740C-46F5-801A-FA5477D9711F}" type="slidenum">
              <a:rPr lang="en-US" smtClean="0"/>
              <a:pPr/>
              <a:t>‹#›</a:t>
            </a:fld>
            <a:endParaRPr lang="en-US"/>
          </a:p>
        </p:txBody>
      </p:sp>
    </p:spTree>
    <p:extLst>
      <p:ext uri="{BB962C8B-B14F-4D97-AF65-F5344CB8AC3E}">
        <p14:creationId xmlns:p14="http://schemas.microsoft.com/office/powerpoint/2010/main" val="2942108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E483B9F4-C041-0E42-B9B8-38C02E364BB8}" type="datetime4">
              <a:rPr lang="en-US" smtClean="0"/>
              <a:t>September 10,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9" name="Content Placeholder 8"/>
          <p:cNvSpPr>
            <a:spLocks noGrp="1"/>
          </p:cNvSpPr>
          <p:nvPr>
            <p:ph sz="quarter" idx="13"/>
          </p:nvPr>
        </p:nvSpPr>
        <p:spPr>
          <a:xfrm>
            <a:off x="1389888" y="2313432"/>
            <a:ext cx="4559808"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6193536" y="2313431"/>
            <a:ext cx="4559808"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2901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0"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49FD8A3-3307-D945-BCC3-60EB1D488F0A}" type="datetime4">
              <a:rPr lang="en-US" smtClean="0"/>
              <a:t>September 10, 2026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8B37D5FE-740C-46F5-801A-FA5477D9711F}" type="slidenum">
              <a:rPr lang="en-US" smtClean="0"/>
              <a:pPr/>
              <a:t>‹#›</a:t>
            </a:fld>
            <a:endParaRPr lang="en-US"/>
          </a:p>
        </p:txBody>
      </p:sp>
    </p:spTree>
    <p:extLst>
      <p:ext uri="{BB962C8B-B14F-4D97-AF65-F5344CB8AC3E}">
        <p14:creationId xmlns:p14="http://schemas.microsoft.com/office/powerpoint/2010/main" val="2879197398"/>
      </p:ext>
    </p:extLst>
  </p:cSld>
  <p:clrMap bg1="dk1" tx1="lt1" bg2="dk2" tx2="lt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 id="2147483858" r:id="rId14"/>
    <p:sldLayoutId id="2147483859" r:id="rId15"/>
    <p:sldLayoutId id="2147483860" r:id="rId16"/>
    <p:sldLayoutId id="2147483861" r:id="rId17"/>
    <p:sldLayoutId id="2147483862" r:id="rId18"/>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7.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hyperlink" Target="https://www.open-dc.gov/documents" TargetMode="Externa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1.png"/><Relationship Id="rId7" Type="http://schemas.openxmlformats.org/officeDocument/2006/relationships/diagramQuickStyle" Target="../diagrams/quickStyle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7.png"/><Relationship Id="rId9" Type="http://schemas.microsoft.com/office/2007/relationships/diagramDrawing" Target="../diagrams/drawing5.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2.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dcregs.dc.gov/Common/NoticeDetail.aspx?NoticeId=N145700" TargetMode="External"/><Relationship Id="rId2" Type="http://schemas.openxmlformats.org/officeDocument/2006/relationships/hyperlink" Target="https://www.open-dc.gov/documents/notice-final-rulemaking-chapter-104-office-open-government-0" TargetMode="Externa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3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2.jpeg"/><Relationship Id="rId7" Type="http://schemas.openxmlformats.org/officeDocument/2006/relationships/diagramColors" Target="../diagrams/colors10.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0.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7.png"/><Relationship Id="rId7" Type="http://schemas.openxmlformats.org/officeDocument/2006/relationships/diagramColors" Target="../diagrams/colors1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jpe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7.png"/><Relationship Id="rId7" Type="http://schemas.openxmlformats.org/officeDocument/2006/relationships/diagramColors" Target="../diagrams/colors17.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open-dc.gov/documents/oma-compliance-checklist" TargetMode="External"/><Relationship Id="rId2" Type="http://schemas.openxmlformats.org/officeDocument/2006/relationships/hyperlink" Target="http://www.open-dc.gov/" TargetMode="External"/><Relationship Id="rId1" Type="http://schemas.openxmlformats.org/officeDocument/2006/relationships/slideLayout" Target="../slideLayouts/slideLayout2.xml"/><Relationship Id="rId5" Type="http://schemas.openxmlformats.org/officeDocument/2006/relationships/hyperlink" Target="https://dcregs.dc.gov/Common/DCMR/RuleList.aspx?ChapterNum=3-104" TargetMode="External"/><Relationship Id="rId4" Type="http://schemas.openxmlformats.org/officeDocument/2006/relationships/hyperlink" Target="https://code.dccouncil.gov/us/dc/council/code/titles/2/chapters/5/subchapters/IV" TargetMode="External"/></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bega.dc.gov/event/begas-2026-ethics-week"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B2E911EF-80F5-4781-A4DF-44EFAF242F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59">
            <a:extLst>
              <a:ext uri="{FF2B5EF4-FFF2-40B4-BE49-F238E27FC236}">
                <a16:creationId xmlns:a16="http://schemas.microsoft.com/office/drawing/2014/main" id="{B0A2A734-17E4-44D5-9630-D54D6AF746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1" name="Rectangle 60">
            <a:extLst>
              <a:ext uri="{FF2B5EF4-FFF2-40B4-BE49-F238E27FC236}">
                <a16:creationId xmlns:a16="http://schemas.microsoft.com/office/drawing/2014/main" id="{EFFB5C33-24B2-4764-BDBD-4C10A21DB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8808" y="0"/>
            <a:ext cx="34031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2" name="Picture 61">
            <a:extLst>
              <a:ext uri="{FF2B5EF4-FFF2-40B4-BE49-F238E27FC236}">
                <a16:creationId xmlns:a16="http://schemas.microsoft.com/office/drawing/2014/main" id="{FEB601E2-EFED-4313-BEE4-9E27B94FC6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0" y="4242852"/>
            <a:ext cx="9110541" cy="246557"/>
          </a:xfrm>
          <a:prstGeom prst="rect">
            <a:avLst/>
          </a:prstGeom>
        </p:spPr>
      </p:pic>
      <p:sp>
        <p:nvSpPr>
          <p:cNvPr id="63" name="Rectangle 62">
            <a:extLst>
              <a:ext uri="{FF2B5EF4-FFF2-40B4-BE49-F238E27FC236}">
                <a16:creationId xmlns:a16="http://schemas.microsoft.com/office/drawing/2014/main" id="{1425DB5A-CEE1-4EE1-8C4A-689E49D354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0078"/>
            <a:ext cx="9110542" cy="1660332"/>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noRot="1" noMove="1" noResize="1" noEditPoints="1" noAdjustHandles="1" noChangeArrowheads="1" noChangeShapeType="1"/>
          </p:cNvSpPr>
          <p:nvPr>
            <p:ph type="ctrTitle"/>
          </p:nvPr>
        </p:nvSpPr>
        <p:spPr>
          <a:xfrm>
            <a:off x="840510" y="2733709"/>
            <a:ext cx="7657792" cy="1373070"/>
          </a:xfrm>
        </p:spPr>
        <p:txBody>
          <a:bodyPr>
            <a:noAutofit/>
          </a:bodyPr>
          <a:lstStyle/>
          <a:p>
            <a:r>
              <a:rPr lang="en-US" dirty="0">
                <a:solidFill>
                  <a:srgbClr val="FFFFFF"/>
                </a:solidFill>
              </a:rPr>
              <a:t>OPEN MEETINGS ACT TRAINING FOR BOARDS OF TRUSTEES FOR DC PUBLIC CHARTER SCHOOLS</a:t>
            </a:r>
          </a:p>
        </p:txBody>
      </p:sp>
      <p:sp>
        <p:nvSpPr>
          <p:cNvPr id="3" name="Subtitle 2"/>
          <p:cNvSpPr>
            <a:spLocks noGrp="1" noRot="1" noMove="1" noResize="1" noEditPoints="1" noAdjustHandles="1" noChangeArrowheads="1" noChangeShapeType="1"/>
          </p:cNvSpPr>
          <p:nvPr>
            <p:ph type="subTitle" idx="1"/>
          </p:nvPr>
        </p:nvSpPr>
        <p:spPr>
          <a:xfrm>
            <a:off x="1194149" y="4394039"/>
            <a:ext cx="7304152" cy="1117687"/>
          </a:xfrm>
        </p:spPr>
        <p:txBody>
          <a:bodyPr>
            <a:noAutofit/>
          </a:bodyPr>
          <a:lstStyle/>
          <a:p>
            <a:r>
              <a:rPr lang="en-US" sz="2400" dirty="0"/>
              <a:t>TRAINING SERIES II</a:t>
            </a:r>
          </a:p>
          <a:p>
            <a:r>
              <a:rPr lang="en-US" sz="2400" b="1" dirty="0"/>
              <a:t>Presented By: Joan Lelma</a:t>
            </a:r>
          </a:p>
          <a:p>
            <a:r>
              <a:rPr lang="en-US" sz="2400" b="1" dirty="0"/>
              <a:t>Attorney Advisor, OOG</a:t>
            </a:r>
          </a:p>
          <a:p>
            <a:r>
              <a:rPr lang="en-US" sz="2400" b="1" dirty="0"/>
              <a:t>September 9, 2026 </a:t>
            </a:r>
          </a:p>
        </p:txBody>
      </p:sp>
    </p:spTree>
    <p:extLst>
      <p:ext uri="{BB962C8B-B14F-4D97-AF65-F5344CB8AC3E}">
        <p14:creationId xmlns:p14="http://schemas.microsoft.com/office/powerpoint/2010/main" val="261524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EF80DE4C-0C31-4F4F-BA78-30C6E52FD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id="{3799E698-FF9B-4101-95EF-59189E5D01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6" name="Rectangle 75">
            <a:extLst>
              <a:ext uri="{FF2B5EF4-FFF2-40B4-BE49-F238E27FC236}">
                <a16:creationId xmlns:a16="http://schemas.microsoft.com/office/drawing/2014/main" id="{0663CEEF-E862-497E-8B58-D5FC7B598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a:extLst>
              <a:ext uri="{FF2B5EF4-FFF2-40B4-BE49-F238E27FC236}">
                <a16:creationId xmlns:a16="http://schemas.microsoft.com/office/drawing/2014/main" id="{F62DE490-9B76-4FCB-B722-75055E30A0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78" name="Rectangle 77">
            <a:extLst>
              <a:ext uri="{FF2B5EF4-FFF2-40B4-BE49-F238E27FC236}">
                <a16:creationId xmlns:a16="http://schemas.microsoft.com/office/drawing/2014/main" id="{F238B29C-0945-4ED7-825C-2662C6957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noRot="1" noMove="1" noResize="1" noEditPoints="1" noAdjustHandles="1" noChangeArrowheads="1" noChangeShapeType="1"/>
          </p:cNvSpPr>
          <p:nvPr>
            <p:ph type="title"/>
          </p:nvPr>
        </p:nvSpPr>
        <p:spPr>
          <a:xfrm>
            <a:off x="680321" y="2063262"/>
            <a:ext cx="3739279" cy="2661052"/>
          </a:xfrm>
        </p:spPr>
        <p:txBody>
          <a:bodyPr>
            <a:normAutofit/>
          </a:bodyPr>
          <a:lstStyle/>
          <a:p>
            <a:pPr algn="r"/>
            <a:r>
              <a:rPr lang="en-US" sz="4400" b="1" dirty="0"/>
              <a:t>Office of Open Government (OOG)</a:t>
            </a:r>
          </a:p>
        </p:txBody>
      </p:sp>
      <p:sp>
        <p:nvSpPr>
          <p:cNvPr id="4" name="Slide Number Placeholder 3">
            <a:extLst>
              <a:ext uri="{FF2B5EF4-FFF2-40B4-BE49-F238E27FC236}">
                <a16:creationId xmlns:a16="http://schemas.microsoft.com/office/drawing/2014/main" id="{E71808E8-2E0C-7BBF-0A9C-D60E8C8D0E4C}"/>
              </a:ext>
            </a:extLst>
          </p:cNvPr>
          <p:cNvSpPr>
            <a:spLocks noGrp="1" noRot="1" noMove="1" noResize="1" noEditPoints="1" noAdjustHandles="1" noChangeArrowheads="1" noChangeShapeType="1"/>
          </p:cNvSpPr>
          <p:nvPr>
            <p:ph type="sldNum" sz="quarter" idx="12"/>
          </p:nvPr>
        </p:nvSpPr>
        <p:spPr>
          <a:xfrm>
            <a:off x="10696639" y="42958"/>
            <a:ext cx="1307793" cy="779389"/>
          </a:xfrm>
        </p:spPr>
        <p:txBody>
          <a:bodyPr>
            <a:normAutofit/>
          </a:bodyPr>
          <a:lstStyle/>
          <a:p>
            <a:pPr algn="ctr">
              <a:spcAft>
                <a:spcPts val="600"/>
              </a:spcAft>
            </a:pPr>
            <a:fld id="{8B37D5FE-740C-46F5-801A-FA5477D9711F}" type="slidenum">
              <a:rPr lang="en-US">
                <a:solidFill>
                  <a:srgbClr val="FFFFFF"/>
                </a:solidFill>
              </a:rPr>
              <a:pPr algn="ctr">
                <a:spcAft>
                  <a:spcPts val="600"/>
                </a:spcAft>
              </a:pPr>
              <a:t>2</a:t>
            </a:fld>
            <a:endParaRPr lang="en-US" dirty="0">
              <a:solidFill>
                <a:srgbClr val="FFFFFF"/>
              </a:solidFill>
            </a:endParaRPr>
          </a:p>
        </p:txBody>
      </p:sp>
      <p:graphicFrame>
        <p:nvGraphicFramePr>
          <p:cNvPr id="41" name="Content Placeholder 2">
            <a:extLst>
              <a:ext uri="{FF2B5EF4-FFF2-40B4-BE49-F238E27FC236}">
                <a16:creationId xmlns:a16="http://schemas.microsoft.com/office/drawing/2014/main" id="{2C3CA354-E0B5-B50A-AF7B-11EFEF72788A}"/>
              </a:ext>
            </a:extLst>
          </p:cNvPr>
          <p:cNvGraphicFramePr>
            <a:graphicFrameLocks noGrp="1" noDrilldown="1" noMove="1" noResize="1"/>
          </p:cNvGraphicFramePr>
          <p:nvPr>
            <p:ph idx="1"/>
            <p:extLst>
              <p:ext uri="{D42A27DB-BD31-4B8C-83A1-F6EECF244321}">
                <p14:modId xmlns:p14="http://schemas.microsoft.com/office/powerpoint/2010/main" val="3923093342"/>
              </p:ext>
            </p:extLst>
          </p:nvPr>
        </p:nvGraphicFramePr>
        <p:xfrm>
          <a:off x="5339114" y="748702"/>
          <a:ext cx="6586832" cy="60663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39157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54E8B-C30C-846C-50BC-0FD95EEA394D}"/>
              </a:ext>
            </a:extLst>
          </p:cNvPr>
          <p:cNvSpPr>
            <a:spLocks noGrp="1" noRot="1" noMove="1" noResize="1" noEditPoints="1" noAdjustHandles="1" noChangeArrowheads="1" noChangeShapeType="1"/>
          </p:cNvSpPr>
          <p:nvPr>
            <p:ph type="title"/>
          </p:nvPr>
        </p:nvSpPr>
        <p:spPr>
          <a:solidFill>
            <a:schemeClr val="bg1"/>
          </a:solidFill>
          <a:ln>
            <a:noFill/>
          </a:ln>
        </p:spPr>
        <p:txBody>
          <a:bodyPr>
            <a:normAutofit/>
          </a:bodyPr>
          <a:lstStyle/>
          <a:p>
            <a:pPr algn="ctr"/>
            <a:r>
              <a:rPr lang="en-US" sz="4800" b="1" dirty="0"/>
              <a:t>Staff of OOG</a:t>
            </a:r>
          </a:p>
        </p:txBody>
      </p:sp>
      <p:pic>
        <p:nvPicPr>
          <p:cNvPr id="6" name="Picture Placeholder 4" descr="A picture containing logo&#10;&#10;Description automatically generated">
            <a:extLst>
              <a:ext uri="{FF2B5EF4-FFF2-40B4-BE49-F238E27FC236}">
                <a16:creationId xmlns:a16="http://schemas.microsoft.com/office/drawing/2014/main" id="{6E703119-50B6-A5AC-1169-6FDE7CDD4E14}"/>
              </a:ext>
            </a:extLst>
          </p:cNvPr>
          <p:cNvPicPr>
            <a:picLocks noGrp="1" noRot="1" noMove="1" noResize="1" noEditPoints="1" noAdjustHandles="1" noChangeArrowheads="1" noChangeShapeType="1" noCrop="1"/>
          </p:cNvPicPr>
          <p:nvPr>
            <p:ph idx="1"/>
          </p:nvPr>
        </p:nvPicPr>
        <p:blipFill>
          <a:blip r:embed="rId2"/>
          <a:srcRect l="56" r="56"/>
          <a:stretch>
            <a:fillRect/>
          </a:stretch>
        </p:blipFill>
        <p:spPr>
          <a:xfrm>
            <a:off x="7335839" y="2596448"/>
            <a:ext cx="3036887" cy="3038293"/>
          </a:xfrm>
          <a:solidFill>
            <a:schemeClr val="accent2"/>
          </a:solidFill>
        </p:spPr>
      </p:pic>
      <p:sp>
        <p:nvSpPr>
          <p:cNvPr id="4" name="Text Placeholder 3">
            <a:extLst>
              <a:ext uri="{FF2B5EF4-FFF2-40B4-BE49-F238E27FC236}">
                <a16:creationId xmlns:a16="http://schemas.microsoft.com/office/drawing/2014/main" id="{B13254C9-D42B-8B15-8CAF-3512E0C94850}"/>
              </a:ext>
            </a:extLst>
          </p:cNvPr>
          <p:cNvSpPr>
            <a:spLocks noGrp="1" noRot="1" noMove="1" noResize="1" noEditPoints="1" noAdjustHandles="1" noChangeArrowheads="1" noChangeShapeType="1"/>
          </p:cNvSpPr>
          <p:nvPr>
            <p:ph type="body" sz="half" idx="2"/>
          </p:nvPr>
        </p:nvSpPr>
        <p:spPr>
          <a:xfrm>
            <a:off x="945086" y="2197015"/>
            <a:ext cx="5866888" cy="4062636"/>
          </a:xfrm>
          <a:solidFill>
            <a:schemeClr val="accent2"/>
          </a:solidFill>
          <a:ln>
            <a:noFill/>
          </a:ln>
        </p:spPr>
        <p:txBody>
          <a:bodyPr>
            <a:normAutofit fontScale="92500" lnSpcReduction="10000"/>
          </a:bodyPr>
          <a:lstStyle/>
          <a:p>
            <a:r>
              <a:rPr lang="en-US" sz="2800" b="1" dirty="0">
                <a:solidFill>
                  <a:schemeClr val="bg1"/>
                </a:solidFill>
                <a:cs typeface="Arial" panose="020B0604020202020204" pitchFamily="34" charset="0"/>
              </a:rPr>
              <a:t>Niquelle Allen, Director</a:t>
            </a:r>
          </a:p>
          <a:p>
            <a:endParaRPr lang="en-US" sz="2400" b="1" dirty="0">
              <a:solidFill>
                <a:schemeClr val="bg1"/>
              </a:solidFill>
              <a:cs typeface="Arial" panose="020B0604020202020204" pitchFamily="34" charset="0"/>
            </a:endParaRPr>
          </a:p>
          <a:p>
            <a:r>
              <a:rPr lang="en-US" sz="2400" b="1" dirty="0">
                <a:solidFill>
                  <a:schemeClr val="bg1"/>
                </a:solidFill>
                <a:cs typeface="Arial" panose="020B0604020202020204" pitchFamily="34" charset="0"/>
              </a:rPr>
              <a:t>Louis Neal, Chief Counsel;</a:t>
            </a:r>
          </a:p>
          <a:p>
            <a:br>
              <a:rPr lang="en-US" sz="1800" b="1" dirty="0">
                <a:solidFill>
                  <a:schemeClr val="bg1"/>
                </a:solidFill>
                <a:cs typeface="Arial" panose="020B0604020202020204" pitchFamily="34" charset="0"/>
              </a:rPr>
            </a:br>
            <a:r>
              <a:rPr lang="en-US" sz="1800" b="1" dirty="0">
                <a:solidFill>
                  <a:schemeClr val="bg1"/>
                </a:solidFill>
                <a:cs typeface="Arial" panose="020B0604020202020204" pitchFamily="34" charset="0"/>
              </a:rPr>
              <a:t>Anthony J Scerbo, Attorney Advisor;</a:t>
            </a:r>
          </a:p>
          <a:p>
            <a:br>
              <a:rPr lang="en-US" sz="1800" b="1" dirty="0">
                <a:solidFill>
                  <a:schemeClr val="bg1"/>
                </a:solidFill>
                <a:cs typeface="Arial" panose="020B0604020202020204" pitchFamily="34" charset="0"/>
              </a:rPr>
            </a:br>
            <a:r>
              <a:rPr lang="en-US" sz="1800" b="1" dirty="0">
                <a:solidFill>
                  <a:schemeClr val="bg1"/>
                </a:solidFill>
                <a:cs typeface="Arial" panose="020B0604020202020204" pitchFamily="34" charset="0"/>
              </a:rPr>
              <a:t>Brandon Lewis, Trial Attorney;</a:t>
            </a:r>
          </a:p>
          <a:p>
            <a:br>
              <a:rPr lang="en-US" sz="1800" b="1" dirty="0">
                <a:solidFill>
                  <a:schemeClr val="bg1"/>
                </a:solidFill>
                <a:cs typeface="Arial" panose="020B0604020202020204" pitchFamily="34" charset="0"/>
              </a:rPr>
            </a:br>
            <a:r>
              <a:rPr lang="en-US" sz="1800" b="1" dirty="0">
                <a:solidFill>
                  <a:schemeClr val="bg1"/>
                </a:solidFill>
                <a:cs typeface="Arial" panose="020B0604020202020204" pitchFamily="34" charset="0"/>
              </a:rPr>
              <a:t>Joan Lelma, Attorney Advisor;</a:t>
            </a:r>
          </a:p>
          <a:p>
            <a:br>
              <a:rPr lang="en-US" sz="1800" b="1" dirty="0">
                <a:solidFill>
                  <a:schemeClr val="bg1"/>
                </a:solidFill>
                <a:cs typeface="Arial" panose="020B0604020202020204" pitchFamily="34" charset="0"/>
              </a:rPr>
            </a:br>
            <a:r>
              <a:rPr lang="en-US" sz="1800" b="1" dirty="0">
                <a:solidFill>
                  <a:schemeClr val="bg1"/>
                </a:solidFill>
                <a:cs typeface="Arial" panose="020B0604020202020204" pitchFamily="34" charset="0"/>
              </a:rPr>
              <a:t>Kimberly Brown, Paralegal Specialist; </a:t>
            </a:r>
          </a:p>
          <a:p>
            <a:pPr algn="ctr"/>
            <a:r>
              <a:rPr lang="en-US" sz="1800" b="1" dirty="0">
                <a:solidFill>
                  <a:schemeClr val="bg1"/>
                </a:solidFill>
                <a:cs typeface="Arial" panose="020B0604020202020204" pitchFamily="34" charset="0"/>
              </a:rPr>
              <a:t>&amp;</a:t>
            </a:r>
          </a:p>
          <a:p>
            <a:r>
              <a:rPr lang="en-US" sz="1800" b="1" dirty="0">
                <a:solidFill>
                  <a:schemeClr val="bg1"/>
                </a:solidFill>
                <a:cs typeface="Arial" panose="020B0604020202020204" pitchFamily="34" charset="0"/>
              </a:rPr>
              <a:t>Kevin Brown, IT Specialist.</a:t>
            </a:r>
            <a:endParaRPr lang="en-US" sz="1800" dirty="0">
              <a:solidFill>
                <a:schemeClr val="bg1"/>
              </a:solidFill>
            </a:endParaRPr>
          </a:p>
        </p:txBody>
      </p:sp>
      <p:sp>
        <p:nvSpPr>
          <p:cNvPr id="5" name="Slide Number Placeholder 4">
            <a:extLst>
              <a:ext uri="{FF2B5EF4-FFF2-40B4-BE49-F238E27FC236}">
                <a16:creationId xmlns:a16="http://schemas.microsoft.com/office/drawing/2014/main" id="{91456BF9-044E-AD8E-6360-BAA49DA6723B}"/>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smtClean="0"/>
              <a:pPr algn="ctr"/>
              <a:t>3</a:t>
            </a:fld>
            <a:endParaRPr lang="en-US" dirty="0"/>
          </a:p>
        </p:txBody>
      </p:sp>
    </p:spTree>
    <p:extLst>
      <p:ext uri="{BB962C8B-B14F-4D97-AF65-F5344CB8AC3E}">
        <p14:creationId xmlns:p14="http://schemas.microsoft.com/office/powerpoint/2010/main" val="3578809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84FC7F1F-BEDD-3D45-41B0-E7013B649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963D6-CE51-BBFB-413B-EB9E34459B38}"/>
              </a:ext>
            </a:extLst>
          </p:cNvPr>
          <p:cNvSpPr>
            <a:spLocks noGrp="1" noRot="1" noMove="1" noResize="1" noEditPoints="1" noAdjustHandles="1" noChangeArrowheads="1" noChangeShapeType="1"/>
          </p:cNvSpPr>
          <p:nvPr>
            <p:ph type="title"/>
          </p:nvPr>
        </p:nvSpPr>
        <p:spPr>
          <a:xfrm>
            <a:off x="2034240" y="753228"/>
            <a:ext cx="7210396" cy="1080938"/>
          </a:xfrm>
          <a:solidFill>
            <a:schemeClr val="bg1"/>
          </a:solidFill>
        </p:spPr>
        <p:txBody>
          <a:bodyPr vert="horz" lIns="91440" tIns="45720" rIns="91440" bIns="45720" rtlCol="0" anchor="ctr">
            <a:normAutofit/>
          </a:bodyPr>
          <a:lstStyle/>
          <a:p>
            <a:pPr algn="ctr"/>
            <a:r>
              <a:rPr lang="en-US" sz="4400" b="1" dirty="0"/>
              <a:t>OOG’s Functions</a:t>
            </a:r>
          </a:p>
        </p:txBody>
      </p:sp>
      <p:sp>
        <p:nvSpPr>
          <p:cNvPr id="6" name="Slide Number Placeholder 5">
            <a:extLst>
              <a:ext uri="{FF2B5EF4-FFF2-40B4-BE49-F238E27FC236}">
                <a16:creationId xmlns:a16="http://schemas.microsoft.com/office/drawing/2014/main" id="{42FE3843-9CC2-F955-4A67-D174554A1E27}"/>
              </a:ext>
            </a:extLst>
          </p:cNvPr>
          <p:cNvSpPr>
            <a:spLocks noGrp="1" noRot="1" noMove="1" noResize="1" noEditPoints="1" noAdjustHandles="1" noChangeArrowheads="1" noChangeShapeType="1"/>
          </p:cNvSpPr>
          <p:nvPr>
            <p:ph type="sldNum" sz="quarter" idx="12"/>
          </p:nvPr>
        </p:nvSpPr>
        <p:spPr>
          <a:xfrm>
            <a:off x="9571092" y="763079"/>
            <a:ext cx="1481488" cy="1080938"/>
          </a:xfrm>
          <a:solidFill>
            <a:schemeClr val="accent1"/>
          </a:solidFill>
        </p:spPr>
        <p:txBody>
          <a:bodyPr vert="horz" lIns="91440" tIns="45720" rIns="91440" bIns="45720" rtlCol="0" anchor="ctr">
            <a:normAutofit/>
          </a:bodyPr>
          <a:lstStyle/>
          <a:p>
            <a:pPr algn="ctr" defTabSz="914400">
              <a:spcAft>
                <a:spcPts val="600"/>
              </a:spcAft>
            </a:pPr>
            <a:fld id="{8B37D5FE-740C-46F5-801A-FA5477D9711F}" type="slidenum">
              <a:rPr lang="en-US">
                <a:solidFill>
                  <a:srgbClr val="FFFFFF"/>
                </a:solidFill>
              </a:rPr>
              <a:pPr algn="ctr" defTabSz="914400">
                <a:spcAft>
                  <a:spcPts val="600"/>
                </a:spcAft>
              </a:pPr>
              <a:t>4</a:t>
            </a:fld>
            <a:endParaRPr lang="en-US" dirty="0">
              <a:solidFill>
                <a:srgbClr val="FFFFFF"/>
              </a:solidFill>
            </a:endParaRPr>
          </a:p>
        </p:txBody>
      </p:sp>
      <p:sp>
        <p:nvSpPr>
          <p:cNvPr id="3" name="Content Placeholder 2">
            <a:extLst>
              <a:ext uri="{FF2B5EF4-FFF2-40B4-BE49-F238E27FC236}">
                <a16:creationId xmlns:a16="http://schemas.microsoft.com/office/drawing/2014/main" id="{3A3C2A51-608F-6F7A-DC64-BB4C279D2C05}"/>
              </a:ext>
            </a:extLst>
          </p:cNvPr>
          <p:cNvSpPr>
            <a:spLocks noGrp="1" noRot="1" noMove="1" noResize="1" noEditPoints="1" noAdjustHandles="1" noChangeArrowheads="1" noChangeShapeType="1"/>
          </p:cNvSpPr>
          <p:nvPr>
            <p:ph sz="quarter" idx="13"/>
          </p:nvPr>
        </p:nvSpPr>
        <p:spPr>
          <a:xfrm>
            <a:off x="1" y="2376377"/>
            <a:ext cx="5648882" cy="4141024"/>
          </a:xfrm>
          <a:solidFill>
            <a:schemeClr val="accent2"/>
          </a:solidFill>
          <a:ln>
            <a:noFill/>
          </a:ln>
        </p:spPr>
        <p:txBody>
          <a:bodyPr vert="horz" lIns="91440" tIns="45720" rIns="91440" bIns="45720" rtlCol="0">
            <a:normAutofit/>
          </a:bodyPr>
          <a:lstStyle/>
          <a:p>
            <a:pPr marL="582930" indent="-285750">
              <a:buFont typeface="Wingdings" panose="05000000000000000000" pitchFamily="2" charset="2"/>
              <a:buChar char="v"/>
            </a:pPr>
            <a:r>
              <a:rPr lang="en-US" sz="1800" b="1" dirty="0">
                <a:solidFill>
                  <a:schemeClr val="bg1"/>
                </a:solidFill>
              </a:rPr>
              <a:t>Interprets the Open Meetings Act and monitors compliance of DC public bodies with the statute. The OMA requires that public bodies provide proper notice of, access to, and detailed records of their meetings;</a:t>
            </a:r>
          </a:p>
          <a:p>
            <a:pPr marL="582930" indent="-285750">
              <a:buFont typeface="Wingdings" panose="05000000000000000000" pitchFamily="2" charset="2"/>
              <a:buChar char="v"/>
            </a:pPr>
            <a:r>
              <a:rPr lang="en-US" sz="1800" b="1" dirty="0">
                <a:solidFill>
                  <a:schemeClr val="bg1"/>
                </a:solidFill>
              </a:rPr>
              <a:t>Provides training and guidance on the Implementation of the D.C. Freedom of Information Act of 1976 (DC FOIA), which concerns transparency and the availability of public records. </a:t>
            </a:r>
          </a:p>
          <a:p>
            <a:pPr marL="582930" indent="-285750">
              <a:buFont typeface="Wingdings" panose="05000000000000000000" pitchFamily="2" charset="2"/>
              <a:buChar char="v"/>
            </a:pPr>
            <a:r>
              <a:rPr lang="en-US" sz="1800" b="1" dirty="0">
                <a:solidFill>
                  <a:schemeClr val="bg1"/>
                </a:solidFill>
              </a:rPr>
              <a:t>The Office of Open Government advocates for government openness and transparency.</a:t>
            </a:r>
            <a:endParaRPr lang="en-US" sz="1800" dirty="0">
              <a:solidFill>
                <a:schemeClr val="bg1"/>
              </a:solidFill>
            </a:endParaRPr>
          </a:p>
          <a:p>
            <a:endParaRPr lang="en-US" sz="1100" dirty="0"/>
          </a:p>
        </p:txBody>
      </p:sp>
      <p:pic>
        <p:nvPicPr>
          <p:cNvPr id="8" name="Picture Placeholder 4" descr="A picture containing logo&#10;&#10;Description automatically generated">
            <a:extLst>
              <a:ext uri="{FF2B5EF4-FFF2-40B4-BE49-F238E27FC236}">
                <a16:creationId xmlns:a16="http://schemas.microsoft.com/office/drawing/2014/main" id="{61154714-EFC6-33AC-F4A8-57C3EDF14397}"/>
              </a:ext>
            </a:extLst>
          </p:cNvPr>
          <p:cNvPicPr>
            <a:picLocks noGrp="1" noRot="1" noMove="1" noResize="1" noEditPoints="1" noAdjustHandles="1" noChangeArrowheads="1" noChangeShapeType="1" noCrop="1"/>
          </p:cNvPicPr>
          <p:nvPr>
            <p:ph sz="quarter" idx="14"/>
          </p:nvPr>
        </p:nvPicPr>
        <p:blipFill>
          <a:blip r:embed="rId2"/>
          <a:srcRect l="56" r="56"/>
          <a:stretch>
            <a:fillRect/>
          </a:stretch>
        </p:blipFill>
        <p:spPr>
          <a:xfrm>
            <a:off x="5648882" y="2376378"/>
            <a:ext cx="3992208" cy="4141024"/>
          </a:xfrm>
          <a:prstGeom prst="rect">
            <a:avLst/>
          </a:prstGeom>
          <a:solidFill>
            <a:schemeClr val="accent1"/>
          </a:solidFill>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04286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180CB-4AE7-A126-4132-06B16957F3B8}"/>
              </a:ext>
            </a:extLst>
          </p:cNvPr>
          <p:cNvSpPr>
            <a:spLocks noGrp="1" noRot="1" noMove="1" noResize="1" noEditPoints="1" noAdjustHandles="1" noChangeArrowheads="1" noChangeShapeType="1"/>
          </p:cNvSpPr>
          <p:nvPr>
            <p:ph type="title"/>
          </p:nvPr>
        </p:nvSpPr>
        <p:spPr>
          <a:solidFill>
            <a:schemeClr val="bg1"/>
          </a:solidFill>
          <a:ln>
            <a:noFill/>
          </a:ln>
        </p:spPr>
        <p:txBody>
          <a:bodyPr>
            <a:normAutofit/>
          </a:bodyPr>
          <a:lstStyle/>
          <a:p>
            <a:pPr algn="ctr"/>
            <a:r>
              <a:rPr lang="en-US" sz="4400" b="1" dirty="0"/>
              <a:t>Functions of OOG Continue -</a:t>
            </a:r>
          </a:p>
        </p:txBody>
      </p:sp>
      <p:sp>
        <p:nvSpPr>
          <p:cNvPr id="5" name="Slide Number Placeholder 4">
            <a:extLst>
              <a:ext uri="{FF2B5EF4-FFF2-40B4-BE49-F238E27FC236}">
                <a16:creationId xmlns:a16="http://schemas.microsoft.com/office/drawing/2014/main" id="{AB46DDB7-7E35-E848-419C-664B0EE0E5C3}"/>
              </a:ext>
            </a:extLst>
          </p:cNvPr>
          <p:cNvSpPr>
            <a:spLocks noGrp="1" noRot="1" noMove="1" noResize="1" noEditPoints="1" noAdjustHandles="1" noChangeArrowheads="1" noChangeShapeType="1"/>
          </p:cNvSpPr>
          <p:nvPr>
            <p:ph type="sldNum" sz="quarter" idx="12"/>
          </p:nvPr>
        </p:nvSpPr>
        <p:spPr>
          <a:solidFill>
            <a:schemeClr val="accent1"/>
          </a:solidFill>
        </p:spPr>
        <p:txBody>
          <a:bodyPr/>
          <a:lstStyle/>
          <a:p>
            <a:pPr algn="ctr"/>
            <a:fld id="{8B37D5FE-740C-46F5-801A-FA5477D9711F}" type="slidenum">
              <a:rPr lang="en-US" smtClean="0"/>
              <a:pPr algn="ctr"/>
              <a:t>5</a:t>
            </a:fld>
            <a:endParaRPr lang="en-US" dirty="0"/>
          </a:p>
        </p:txBody>
      </p:sp>
      <p:sp>
        <p:nvSpPr>
          <p:cNvPr id="3" name="Content Placeholder 2">
            <a:extLst>
              <a:ext uri="{FF2B5EF4-FFF2-40B4-BE49-F238E27FC236}">
                <a16:creationId xmlns:a16="http://schemas.microsoft.com/office/drawing/2014/main" id="{EC987B49-C5A5-5EED-EA66-48F92B06F80C}"/>
              </a:ext>
            </a:extLst>
          </p:cNvPr>
          <p:cNvSpPr>
            <a:spLocks noGrp="1" noRot="1" noMove="1" noResize="1" noEditPoints="1" noAdjustHandles="1" noChangeArrowheads="1" noChangeShapeType="1"/>
          </p:cNvSpPr>
          <p:nvPr>
            <p:ph sz="quarter" idx="13"/>
          </p:nvPr>
        </p:nvSpPr>
        <p:spPr>
          <a:solidFill>
            <a:schemeClr val="accent2"/>
          </a:solidFill>
          <a:ln>
            <a:noFill/>
          </a:ln>
        </p:spPr>
        <p:txBody>
          <a:bodyPr>
            <a:normAutofit/>
          </a:bodyPr>
          <a:lstStyle/>
          <a:p>
            <a:pPr>
              <a:lnSpc>
                <a:spcPct val="100000"/>
              </a:lnSpc>
              <a:spcBef>
                <a:spcPts val="0"/>
              </a:spcBef>
              <a:buFont typeface="Wingdings" panose="05000000000000000000" pitchFamily="2" charset="2"/>
              <a:buChar char="v"/>
            </a:pPr>
            <a:r>
              <a:rPr lang="en-US" sz="2400" dirty="0">
                <a:solidFill>
                  <a:schemeClr val="bg1"/>
                </a:solidFill>
              </a:rPr>
              <a:t> OOG provides guidance (incl.       </a:t>
            </a:r>
          </a:p>
          <a:p>
            <a:pPr marL="0" indent="0">
              <a:lnSpc>
                <a:spcPct val="100000"/>
              </a:lnSpc>
              <a:spcBef>
                <a:spcPts val="0"/>
              </a:spcBef>
              <a:buNone/>
            </a:pPr>
            <a:r>
              <a:rPr lang="en-US" sz="2400" dirty="0">
                <a:solidFill>
                  <a:schemeClr val="bg1"/>
                </a:solidFill>
              </a:rPr>
              <a:t>    formal Advisory Opinions) on  </a:t>
            </a:r>
          </a:p>
          <a:p>
            <a:pPr marL="0" indent="0">
              <a:lnSpc>
                <a:spcPct val="100000"/>
              </a:lnSpc>
              <a:spcBef>
                <a:spcPts val="0"/>
              </a:spcBef>
              <a:buNone/>
            </a:pPr>
            <a:r>
              <a:rPr lang="en-US" sz="2400" dirty="0">
                <a:solidFill>
                  <a:schemeClr val="bg1"/>
                </a:solidFill>
              </a:rPr>
              <a:t>    compliance with the OMA.</a:t>
            </a:r>
          </a:p>
          <a:p>
            <a:endParaRPr lang="en-US" dirty="0">
              <a:solidFill>
                <a:schemeClr val="bg1"/>
              </a:solidFill>
            </a:endParaRPr>
          </a:p>
          <a:p>
            <a:pPr marL="0" indent="0">
              <a:buNone/>
            </a:pPr>
            <a:r>
              <a:rPr lang="en-US" dirty="0">
                <a:hlinkClick r:id="rId2"/>
              </a:rPr>
              <a:t>https://www.open-dc.gov/documents</a:t>
            </a:r>
            <a:r>
              <a:rPr lang="en-US" dirty="0"/>
              <a:t> </a:t>
            </a:r>
          </a:p>
          <a:p>
            <a:pPr marL="0" indent="0">
              <a:buNone/>
            </a:pPr>
            <a:endParaRPr lang="en-US" dirty="0"/>
          </a:p>
        </p:txBody>
      </p:sp>
      <p:sp>
        <p:nvSpPr>
          <p:cNvPr id="4" name="Content Placeholder 3">
            <a:extLst>
              <a:ext uri="{FF2B5EF4-FFF2-40B4-BE49-F238E27FC236}">
                <a16:creationId xmlns:a16="http://schemas.microsoft.com/office/drawing/2014/main" id="{B3262442-092F-DBFC-0A3B-62AB7EDF84DE}"/>
              </a:ext>
            </a:extLst>
          </p:cNvPr>
          <p:cNvSpPr>
            <a:spLocks noGrp="1" noRot="1" noMove="1" noResize="1" noEditPoints="1" noAdjustHandles="1" noChangeArrowheads="1" noChangeShapeType="1"/>
          </p:cNvSpPr>
          <p:nvPr>
            <p:ph sz="quarter" idx="14"/>
          </p:nvPr>
        </p:nvSpPr>
        <p:spPr>
          <a:solidFill>
            <a:schemeClr val="accent2"/>
          </a:solidFill>
          <a:ln>
            <a:noFill/>
          </a:ln>
        </p:spPr>
        <p:txBody>
          <a:bodyPr>
            <a:normAutofit/>
          </a:bodyPr>
          <a:lstStyle/>
          <a:p>
            <a:pPr>
              <a:lnSpc>
                <a:spcPct val="100000"/>
              </a:lnSpc>
              <a:spcBef>
                <a:spcPts val="0"/>
              </a:spcBef>
              <a:buFont typeface="Wingdings" panose="05000000000000000000" pitchFamily="2" charset="2"/>
              <a:buChar char="v"/>
            </a:pPr>
            <a:r>
              <a:rPr lang="en-US" sz="2400" dirty="0">
                <a:solidFill>
                  <a:schemeClr val="bg1"/>
                </a:solidFill>
              </a:rPr>
              <a:t> OOG enforces the OMA on  </a:t>
            </a:r>
          </a:p>
          <a:p>
            <a:pPr marL="0" indent="0">
              <a:lnSpc>
                <a:spcPct val="100000"/>
              </a:lnSpc>
              <a:spcBef>
                <a:spcPts val="0"/>
              </a:spcBef>
              <a:buNone/>
            </a:pPr>
            <a:r>
              <a:rPr lang="en-US" sz="2400" dirty="0">
                <a:solidFill>
                  <a:schemeClr val="bg1"/>
                </a:solidFill>
              </a:rPr>
              <a:t>    basis of complaints from the  </a:t>
            </a:r>
          </a:p>
          <a:p>
            <a:pPr marL="0" indent="0">
              <a:lnSpc>
                <a:spcPct val="100000"/>
              </a:lnSpc>
              <a:spcBef>
                <a:spcPts val="0"/>
              </a:spcBef>
              <a:buNone/>
            </a:pPr>
            <a:r>
              <a:rPr lang="en-US" sz="2400" dirty="0">
                <a:solidFill>
                  <a:schemeClr val="bg1"/>
                </a:solidFill>
              </a:rPr>
              <a:t>    public or its own </a:t>
            </a:r>
          </a:p>
          <a:p>
            <a:pPr marL="0" indent="0">
              <a:lnSpc>
                <a:spcPct val="100000"/>
              </a:lnSpc>
              <a:spcBef>
                <a:spcPts val="0"/>
              </a:spcBef>
              <a:buNone/>
            </a:pPr>
            <a:r>
              <a:rPr lang="en-US" sz="2400" dirty="0">
                <a:solidFill>
                  <a:schemeClr val="bg1"/>
                </a:solidFill>
              </a:rPr>
              <a:t>    investigations, and, as a last </a:t>
            </a:r>
          </a:p>
          <a:p>
            <a:pPr marL="0" indent="0">
              <a:lnSpc>
                <a:spcPct val="100000"/>
              </a:lnSpc>
              <a:spcBef>
                <a:spcPts val="0"/>
              </a:spcBef>
              <a:buNone/>
            </a:pPr>
            <a:r>
              <a:rPr lang="en-US" sz="2400" dirty="0">
                <a:solidFill>
                  <a:schemeClr val="bg1"/>
                </a:solidFill>
              </a:rPr>
              <a:t>    resort, may sue public </a:t>
            </a:r>
          </a:p>
          <a:p>
            <a:pPr marL="0" indent="0">
              <a:lnSpc>
                <a:spcPct val="100000"/>
              </a:lnSpc>
              <a:spcBef>
                <a:spcPts val="0"/>
              </a:spcBef>
              <a:buNone/>
            </a:pPr>
            <a:r>
              <a:rPr lang="en-US" sz="2400" dirty="0">
                <a:solidFill>
                  <a:schemeClr val="bg1"/>
                </a:solidFill>
              </a:rPr>
              <a:t>    bodies in the Superior Court </a:t>
            </a:r>
          </a:p>
          <a:p>
            <a:pPr marL="0" indent="0">
              <a:lnSpc>
                <a:spcPct val="100000"/>
              </a:lnSpc>
              <a:spcBef>
                <a:spcPts val="0"/>
              </a:spcBef>
              <a:buNone/>
            </a:pPr>
            <a:r>
              <a:rPr lang="en-US" sz="2400" dirty="0">
                <a:solidFill>
                  <a:schemeClr val="bg1"/>
                </a:solidFill>
              </a:rPr>
              <a:t>    of DC for injunctive relief, </a:t>
            </a:r>
          </a:p>
          <a:p>
            <a:pPr marL="0" indent="0">
              <a:lnSpc>
                <a:spcPct val="100000"/>
              </a:lnSpc>
              <a:spcBef>
                <a:spcPts val="0"/>
              </a:spcBef>
              <a:buNone/>
            </a:pPr>
            <a:r>
              <a:rPr lang="en-US" sz="2400" dirty="0">
                <a:solidFill>
                  <a:schemeClr val="bg1"/>
                </a:solidFill>
              </a:rPr>
              <a:t>    declaratory relief, and/or    </a:t>
            </a:r>
          </a:p>
          <a:p>
            <a:pPr marL="0" indent="0">
              <a:lnSpc>
                <a:spcPct val="100000"/>
              </a:lnSpc>
              <a:spcBef>
                <a:spcPts val="0"/>
              </a:spcBef>
              <a:buNone/>
            </a:pPr>
            <a:r>
              <a:rPr lang="en-US" sz="2400" dirty="0">
                <a:solidFill>
                  <a:schemeClr val="bg1"/>
                </a:solidFill>
              </a:rPr>
              <a:t>    civil fines.</a:t>
            </a:r>
          </a:p>
          <a:p>
            <a:pPr marL="0" indent="0">
              <a:buNone/>
            </a:pPr>
            <a:endParaRPr lang="en-US" dirty="0"/>
          </a:p>
          <a:p>
            <a:endParaRPr lang="en-US" dirty="0"/>
          </a:p>
        </p:txBody>
      </p:sp>
    </p:spTree>
    <p:extLst>
      <p:ext uri="{BB962C8B-B14F-4D97-AF65-F5344CB8AC3E}">
        <p14:creationId xmlns:p14="http://schemas.microsoft.com/office/powerpoint/2010/main" val="1117926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0FBC57-042D-539F-204A-E28C514B0BC1}"/>
              </a:ext>
            </a:extLst>
          </p:cNvPr>
          <p:cNvSpPr>
            <a:spLocks noGrp="1" noRot="1" noMove="1" noResize="1" noEditPoints="1" noAdjustHandles="1" noChangeArrowheads="1" noChangeShapeType="1"/>
          </p:cNvSpPr>
          <p:nvPr>
            <p:ph type="title"/>
          </p:nvPr>
        </p:nvSpPr>
        <p:spPr>
          <a:xfrm>
            <a:off x="2034240" y="753228"/>
            <a:ext cx="7210396" cy="1080938"/>
          </a:xfrm>
          <a:solidFill>
            <a:schemeClr val="bg1"/>
          </a:solidFill>
        </p:spPr>
        <p:txBody>
          <a:bodyPr vert="horz" lIns="91440" tIns="45720" rIns="91440" bIns="45720" rtlCol="0" anchor="ctr">
            <a:normAutofit/>
          </a:bodyPr>
          <a:lstStyle/>
          <a:p>
            <a:pPr algn="ctr"/>
            <a:r>
              <a:rPr lang="en-US" b="1" dirty="0"/>
              <a:t>The “PREAMBLE”</a:t>
            </a:r>
          </a:p>
        </p:txBody>
      </p:sp>
      <p:sp>
        <p:nvSpPr>
          <p:cNvPr id="7" name="Slide Number Placeholder 6">
            <a:extLst>
              <a:ext uri="{FF2B5EF4-FFF2-40B4-BE49-F238E27FC236}">
                <a16:creationId xmlns:a16="http://schemas.microsoft.com/office/drawing/2014/main" id="{74EB1EC0-E88B-0689-9D57-2F6D16252C90}"/>
              </a:ext>
            </a:extLst>
          </p:cNvPr>
          <p:cNvSpPr>
            <a:spLocks noGrp="1" noRot="1" noMove="1" noResize="1" noEditPoints="1" noAdjustHandles="1" noChangeArrowheads="1" noChangeShapeType="1"/>
          </p:cNvSpPr>
          <p:nvPr>
            <p:ph type="sldNum" sz="quarter" idx="12"/>
          </p:nvPr>
        </p:nvSpPr>
        <p:spPr>
          <a:xfrm>
            <a:off x="9616465" y="753228"/>
            <a:ext cx="1082589" cy="1090789"/>
          </a:xfrm>
          <a:solidFill>
            <a:schemeClr val="accent1"/>
          </a:solidFill>
        </p:spPr>
        <p:txBody>
          <a:bodyPr vert="horz" lIns="91440" tIns="45720" rIns="91440" bIns="45720" rtlCol="0" anchor="ctr">
            <a:normAutofit/>
          </a:bodyPr>
          <a:lstStyle/>
          <a:p>
            <a:pPr algn="ctr" defTabSz="914400">
              <a:spcAft>
                <a:spcPts val="600"/>
              </a:spcAft>
            </a:pPr>
            <a:fld id="{8B37D5FE-740C-46F5-801A-FA5477D9711F}" type="slidenum">
              <a:rPr lang="en-US" b="1">
                <a:solidFill>
                  <a:srgbClr val="FFFFFF"/>
                </a:solidFill>
              </a:rPr>
              <a:pPr algn="ctr" defTabSz="914400">
                <a:spcAft>
                  <a:spcPts val="600"/>
                </a:spcAft>
              </a:pPr>
              <a:t>6</a:t>
            </a:fld>
            <a:endParaRPr lang="en-US" b="1" dirty="0">
              <a:solidFill>
                <a:srgbClr val="FFFFFF"/>
              </a:solidFill>
            </a:endParaRPr>
          </a:p>
        </p:txBody>
      </p:sp>
      <p:sp>
        <p:nvSpPr>
          <p:cNvPr id="11" name="Content Placeholder 2">
            <a:extLst>
              <a:ext uri="{FF2B5EF4-FFF2-40B4-BE49-F238E27FC236}">
                <a16:creationId xmlns:a16="http://schemas.microsoft.com/office/drawing/2014/main" id="{0F5A4D57-4491-A915-F1B4-0D06D8A62EF3}"/>
              </a:ext>
            </a:extLst>
          </p:cNvPr>
          <p:cNvSpPr>
            <a:spLocks noGrp="1" noRot="1" noMove="1" noResize="1" noEditPoints="1" noAdjustHandles="1" noChangeArrowheads="1" noChangeShapeType="1"/>
          </p:cNvSpPr>
          <p:nvPr>
            <p:ph sz="quarter" idx="13"/>
          </p:nvPr>
        </p:nvSpPr>
        <p:spPr>
          <a:xfrm>
            <a:off x="171991" y="2336873"/>
            <a:ext cx="5559886" cy="3599316"/>
          </a:xfrm>
          <a:solidFill>
            <a:schemeClr val="accent1"/>
          </a:solidFill>
          <a:ln>
            <a:noFill/>
          </a:ln>
        </p:spPr>
        <p:txBody>
          <a:bodyPr vert="horz" lIns="91440" tIns="45720" rIns="91440" bIns="45720" rtlCol="0">
            <a:normAutofit/>
          </a:bodyPr>
          <a:lstStyle/>
          <a:p>
            <a:pPr marL="182880" indent="-342900">
              <a:lnSpc>
                <a:spcPct val="100000"/>
              </a:lnSpc>
              <a:spcBef>
                <a:spcPts val="0"/>
              </a:spcBef>
              <a:buFont typeface="Wingdings" panose="05000000000000000000" pitchFamily="2" charset="2"/>
              <a:buChar char="v"/>
            </a:pPr>
            <a:r>
              <a:rPr lang="en-US" sz="2400" dirty="0">
                <a:solidFill>
                  <a:schemeClr val="bg1"/>
                </a:solidFill>
              </a:rPr>
              <a:t>“The public policy of the District is  </a:t>
            </a:r>
          </a:p>
          <a:p>
            <a:pPr marL="0" indent="0">
              <a:lnSpc>
                <a:spcPct val="100000"/>
              </a:lnSpc>
              <a:spcBef>
                <a:spcPts val="0"/>
              </a:spcBef>
              <a:buNone/>
            </a:pPr>
            <a:r>
              <a:rPr lang="en-US" sz="2400" dirty="0">
                <a:solidFill>
                  <a:schemeClr val="bg1"/>
                </a:solidFill>
              </a:rPr>
              <a:t>     that all persons are entitled to full  </a:t>
            </a:r>
          </a:p>
          <a:p>
            <a:pPr marL="0" indent="0">
              <a:lnSpc>
                <a:spcPct val="100000"/>
              </a:lnSpc>
              <a:spcBef>
                <a:spcPts val="0"/>
              </a:spcBef>
              <a:buNone/>
            </a:pPr>
            <a:r>
              <a:rPr lang="en-US" sz="2400" dirty="0">
                <a:solidFill>
                  <a:schemeClr val="bg1"/>
                </a:solidFill>
              </a:rPr>
              <a:t>     and complete information </a:t>
            </a:r>
          </a:p>
          <a:p>
            <a:pPr marL="0" indent="0">
              <a:lnSpc>
                <a:spcPct val="100000"/>
              </a:lnSpc>
              <a:spcBef>
                <a:spcPts val="0"/>
              </a:spcBef>
              <a:buNone/>
            </a:pPr>
            <a:r>
              <a:rPr lang="en-US" sz="2400" dirty="0">
                <a:solidFill>
                  <a:schemeClr val="bg1"/>
                </a:solidFill>
              </a:rPr>
              <a:t>     regarding the affairs of government </a:t>
            </a:r>
          </a:p>
          <a:p>
            <a:pPr marL="0" indent="0">
              <a:lnSpc>
                <a:spcPct val="100000"/>
              </a:lnSpc>
              <a:spcBef>
                <a:spcPts val="0"/>
              </a:spcBef>
              <a:buNone/>
            </a:pPr>
            <a:r>
              <a:rPr lang="en-US" sz="2400" dirty="0">
                <a:solidFill>
                  <a:schemeClr val="bg1"/>
                </a:solidFill>
              </a:rPr>
              <a:t>     and the actions of those who </a:t>
            </a:r>
          </a:p>
          <a:p>
            <a:pPr marL="0" indent="0">
              <a:lnSpc>
                <a:spcPct val="100000"/>
              </a:lnSpc>
              <a:spcBef>
                <a:spcPts val="0"/>
              </a:spcBef>
              <a:buNone/>
            </a:pPr>
            <a:r>
              <a:rPr lang="en-US" sz="2400" dirty="0">
                <a:solidFill>
                  <a:schemeClr val="bg1"/>
                </a:solidFill>
              </a:rPr>
              <a:t>     represent them.”</a:t>
            </a:r>
            <a:br>
              <a:rPr lang="en-US" sz="2400" dirty="0">
                <a:solidFill>
                  <a:schemeClr val="bg1"/>
                </a:solidFill>
              </a:rPr>
            </a:br>
            <a:br>
              <a:rPr lang="en-US" sz="2400" dirty="0">
                <a:solidFill>
                  <a:schemeClr val="bg1"/>
                </a:solidFill>
              </a:rPr>
            </a:br>
            <a:r>
              <a:rPr lang="en-US" sz="2400" dirty="0">
                <a:solidFill>
                  <a:schemeClr val="bg1"/>
                </a:solidFill>
              </a:rPr>
              <a:t>     D.C. Official Code § 2–572 -  </a:t>
            </a:r>
          </a:p>
          <a:p>
            <a:pPr marL="0" indent="0">
              <a:lnSpc>
                <a:spcPct val="100000"/>
              </a:lnSpc>
              <a:spcBef>
                <a:spcPts val="0"/>
              </a:spcBef>
              <a:buNone/>
            </a:pPr>
            <a:r>
              <a:rPr lang="en-US" sz="2400" dirty="0">
                <a:solidFill>
                  <a:schemeClr val="bg1"/>
                </a:solidFill>
              </a:rPr>
              <a:t>     Statement of policy.</a:t>
            </a:r>
          </a:p>
        </p:txBody>
      </p:sp>
      <p:pic>
        <p:nvPicPr>
          <p:cNvPr id="8" name="Content Placeholder 7">
            <a:extLst>
              <a:ext uri="{FF2B5EF4-FFF2-40B4-BE49-F238E27FC236}">
                <a16:creationId xmlns:a16="http://schemas.microsoft.com/office/drawing/2014/main" id="{03C8A6B1-4A85-78A1-5AF0-8F127C647246}"/>
              </a:ext>
            </a:extLst>
          </p:cNvPr>
          <p:cNvPicPr>
            <a:picLocks noGrp="1" noRot="1" noChangeAspect="1" noMove="1" noResize="1" noEditPoints="1" noAdjustHandles="1" noChangeArrowheads="1" noChangeShapeType="1" noCrop="1"/>
          </p:cNvPicPr>
          <p:nvPr>
            <p:ph sz="quarter" idx="14"/>
          </p:nvPr>
        </p:nvPicPr>
        <p:blipFill>
          <a:blip r:embed="rId2" cstate="email">
            <a:extLst>
              <a:ext uri="{28A0092B-C50C-407E-A947-70E740481C1C}">
                <a14:useLocalDpi xmlns:a14="http://schemas.microsoft.com/office/drawing/2010/main" val="0"/>
              </a:ext>
            </a:extLst>
          </a:blip>
          <a:stretch>
            <a:fillRect/>
          </a:stretch>
        </p:blipFill>
        <p:spPr>
          <a:xfrm>
            <a:off x="6609456" y="2015800"/>
            <a:ext cx="5312704" cy="3880358"/>
          </a:xfrm>
          <a:prstGeom prst="rect">
            <a:avLst/>
          </a:prstGeom>
        </p:spPr>
      </p:pic>
      <p:sp>
        <p:nvSpPr>
          <p:cNvPr id="10" name="TextBox 9">
            <a:extLst>
              <a:ext uri="{FF2B5EF4-FFF2-40B4-BE49-F238E27FC236}">
                <a16:creationId xmlns:a16="http://schemas.microsoft.com/office/drawing/2014/main" id="{AE9DC406-4900-88CF-582C-1FF4CA24C24D}"/>
              </a:ext>
            </a:extLst>
          </p:cNvPr>
          <p:cNvSpPr txBox="1">
            <a:spLocks noGrp="1" noRot="1" noMove="1" noResize="1" noEditPoints="1" noAdjustHandles="1" noChangeArrowheads="1" noChangeShapeType="1"/>
          </p:cNvSpPr>
          <p:nvPr/>
        </p:nvSpPr>
        <p:spPr>
          <a:xfrm flipH="1">
            <a:off x="6807881" y="5044542"/>
            <a:ext cx="779389" cy="715260"/>
          </a:xfrm>
          <a:prstGeom prst="rect">
            <a:avLst/>
          </a:prstGeom>
          <a:noFill/>
        </p:spPr>
        <p:txBody>
          <a:bodyPr wrap="square">
            <a:spAutoFit/>
          </a:bodyPr>
          <a:lstStyle/>
          <a:p>
            <a:pPr>
              <a:lnSpc>
                <a:spcPct val="115000"/>
              </a:lnSpc>
              <a:spcAft>
                <a:spcPts val="800"/>
              </a:spcAft>
            </a:pPr>
            <a:endParaRPr lang="en-US" sz="8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US" sz="8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800" kern="100" dirty="0">
                <a:latin typeface="Aptos" panose="020B0004020202020204" pitchFamily="34" charset="0"/>
                <a:ea typeface="Aptos" panose="020B0004020202020204" pitchFamily="34" charset="0"/>
                <a:cs typeface="Times New Roman" panose="02020603050405020304" pitchFamily="18" charset="0"/>
              </a:rPr>
              <a:t>©Getty</a:t>
            </a:r>
            <a:endParaRPr lang="en-US" sz="12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65787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1C87B-1770-3A5F-31E7-0B973F1EE27D}"/>
              </a:ext>
            </a:extLst>
          </p:cNvPr>
          <p:cNvSpPr>
            <a:spLocks noGrp="1" noRot="1" noMove="1" noResize="1" noEditPoints="1" noAdjustHandles="1" noChangeArrowheads="1" noChangeShapeType="1"/>
          </p:cNvSpPr>
          <p:nvPr>
            <p:ph type="title"/>
          </p:nvPr>
        </p:nvSpPr>
        <p:spPr>
          <a:solidFill>
            <a:schemeClr val="bg1"/>
          </a:solidFill>
        </p:spPr>
        <p:txBody>
          <a:bodyPr>
            <a:normAutofit/>
          </a:bodyPr>
          <a:lstStyle/>
          <a:p>
            <a:pPr algn="ctr"/>
            <a:r>
              <a:rPr lang="en-US" sz="4400" b="1" dirty="0"/>
              <a:t>Rules of Construction</a:t>
            </a:r>
          </a:p>
        </p:txBody>
      </p:sp>
      <p:sp>
        <p:nvSpPr>
          <p:cNvPr id="3" name="Content Placeholder 2">
            <a:extLst>
              <a:ext uri="{FF2B5EF4-FFF2-40B4-BE49-F238E27FC236}">
                <a16:creationId xmlns:a16="http://schemas.microsoft.com/office/drawing/2014/main" id="{DA82FEEA-FCF1-977F-6FA3-BC1686903846}"/>
              </a:ext>
            </a:extLst>
          </p:cNvPr>
          <p:cNvSpPr>
            <a:spLocks noGrp="1" noRot="1" noMove="1" noResize="1" noEditPoints="1" noAdjustHandles="1" noChangeArrowheads="1" noChangeShapeType="1"/>
          </p:cNvSpPr>
          <p:nvPr>
            <p:ph idx="1"/>
          </p:nvPr>
        </p:nvSpPr>
        <p:spPr>
          <a:solidFill>
            <a:schemeClr val="bg1"/>
          </a:solidFill>
          <a:ln>
            <a:noFill/>
          </a:ln>
        </p:spPr>
        <p:txBody>
          <a:bodyPr>
            <a:normAutofit/>
          </a:bodyPr>
          <a:lstStyle/>
          <a:p>
            <a:pPr marL="68580" indent="0" algn="ctr">
              <a:buNone/>
            </a:pPr>
            <a:r>
              <a:rPr lang="en-US" sz="2800" dirty="0"/>
              <a:t>“[The Open Meetings Act] shall be construed broadly to maximize public access to meetings. Exceptions shall be construed narrowly and shall permit closure of meetings only as authorized by this act.”</a:t>
            </a:r>
            <a:br>
              <a:rPr lang="en-US" sz="2800" dirty="0"/>
            </a:br>
            <a:br>
              <a:rPr lang="en-US" sz="2800" dirty="0"/>
            </a:br>
            <a:r>
              <a:rPr lang="en-US" sz="2800" dirty="0"/>
              <a:t>D.C. Official Code</a:t>
            </a:r>
            <a:br>
              <a:rPr lang="en-US" sz="2800" dirty="0"/>
            </a:br>
            <a:r>
              <a:rPr lang="en-US" sz="2800" dirty="0"/>
              <a:t>§ 2–573. Rules of construction.</a:t>
            </a:r>
          </a:p>
        </p:txBody>
      </p:sp>
      <p:sp>
        <p:nvSpPr>
          <p:cNvPr id="6" name="Slide Number Placeholder 5">
            <a:extLst>
              <a:ext uri="{FF2B5EF4-FFF2-40B4-BE49-F238E27FC236}">
                <a16:creationId xmlns:a16="http://schemas.microsoft.com/office/drawing/2014/main" id="{B60EE9F8-9293-E974-A1E6-D7747EC44C84}"/>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b="1" smtClean="0"/>
              <a:pPr algn="ctr"/>
              <a:t>7</a:t>
            </a:fld>
            <a:endParaRPr lang="en-US" b="1" dirty="0"/>
          </a:p>
        </p:txBody>
      </p:sp>
    </p:spTree>
    <p:extLst>
      <p:ext uri="{BB962C8B-B14F-4D97-AF65-F5344CB8AC3E}">
        <p14:creationId xmlns:p14="http://schemas.microsoft.com/office/powerpoint/2010/main" val="2786841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9F748-4B02-2AE6-EC6F-F1DF296FEBFB}"/>
              </a:ext>
            </a:extLst>
          </p:cNvPr>
          <p:cNvSpPr>
            <a:spLocks noGrp="1" noRot="1" noMove="1" noResize="1" noEditPoints="1" noAdjustHandles="1" noChangeArrowheads="1" noChangeShapeType="1"/>
          </p:cNvSpPr>
          <p:nvPr>
            <p:ph type="title"/>
          </p:nvPr>
        </p:nvSpPr>
        <p:spPr>
          <a:solidFill>
            <a:schemeClr val="accent1"/>
          </a:solidFill>
        </p:spPr>
        <p:txBody>
          <a:bodyPr>
            <a:noAutofit/>
          </a:bodyPr>
          <a:lstStyle/>
          <a:p>
            <a:pPr algn="ctr"/>
            <a:r>
              <a:rPr lang="en-US" sz="4000" b="1" dirty="0"/>
              <a:t>Public Bodies are Subject to the OMA</a:t>
            </a:r>
          </a:p>
        </p:txBody>
      </p:sp>
      <p:graphicFrame>
        <p:nvGraphicFramePr>
          <p:cNvPr id="12" name="Content Placeholder 2">
            <a:extLst>
              <a:ext uri="{FF2B5EF4-FFF2-40B4-BE49-F238E27FC236}">
                <a16:creationId xmlns:a16="http://schemas.microsoft.com/office/drawing/2014/main" id="{6A68478B-00E4-B538-B459-7063A599EBA6}"/>
              </a:ext>
            </a:extLst>
          </p:cNvPr>
          <p:cNvGraphicFramePr>
            <a:graphicFrameLocks noGrp="1" noDrilldown="1" noMove="1" noResize="1"/>
          </p:cNvGraphicFramePr>
          <p:nvPr>
            <p:ph idx="1"/>
            <p:extLst>
              <p:ext uri="{D42A27DB-BD31-4B8C-83A1-F6EECF244321}">
                <p14:modId xmlns:p14="http://schemas.microsoft.com/office/powerpoint/2010/main" val="2988301049"/>
              </p:ext>
            </p:extLst>
          </p:nvPr>
        </p:nvGraphicFramePr>
        <p:xfrm>
          <a:off x="1595597" y="2336873"/>
          <a:ext cx="8698585" cy="43094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ide Number Placeholder 9">
            <a:extLst>
              <a:ext uri="{FF2B5EF4-FFF2-40B4-BE49-F238E27FC236}">
                <a16:creationId xmlns:a16="http://schemas.microsoft.com/office/drawing/2014/main" id="{5EFA088F-36C1-407E-F56E-BA7579944FD2}"/>
              </a:ext>
            </a:extLst>
          </p:cNvPr>
          <p:cNvSpPr>
            <a:spLocks noGrp="1" noRot="1" noMove="1" noResize="1" noEditPoints="1" noAdjustHandles="1" noChangeArrowheads="1" noChangeShapeType="1"/>
          </p:cNvSpPr>
          <p:nvPr>
            <p:ph type="sldNum" sz="quarter" idx="12"/>
          </p:nvPr>
        </p:nvSpPr>
        <p:spPr/>
        <p:txBody>
          <a:bodyPr/>
          <a:lstStyle/>
          <a:p>
            <a:pPr algn="ctr"/>
            <a:fld id="{AE566AFE-E03B-E248-9E1C-28DD9641610A}" type="slidenum">
              <a:rPr lang="en-US" b="1" smtClean="0"/>
              <a:pPr algn="ctr"/>
              <a:t>8</a:t>
            </a:fld>
            <a:endParaRPr lang="en-US" b="1" dirty="0"/>
          </a:p>
        </p:txBody>
      </p:sp>
    </p:spTree>
    <p:extLst>
      <p:ext uri="{BB962C8B-B14F-4D97-AF65-F5344CB8AC3E}">
        <p14:creationId xmlns:p14="http://schemas.microsoft.com/office/powerpoint/2010/main" val="290619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DFAFBD5-A0F0-C114-0B0D-0230757AFAA8}"/>
              </a:ext>
            </a:extLst>
          </p:cNvPr>
          <p:cNvSpPr>
            <a:spLocks noGrp="1" noRot="1" noMove="1" noResize="1" noEditPoints="1" noAdjustHandles="1" noChangeArrowheads="1" noChangeShapeType="1"/>
          </p:cNvSpPr>
          <p:nvPr>
            <p:ph type="title"/>
          </p:nvPr>
        </p:nvSpPr>
        <p:spPr/>
        <p:txBody>
          <a:bodyPr/>
          <a:lstStyle/>
          <a:p>
            <a:pPr algn="ctr"/>
            <a:r>
              <a:rPr lang="en-US" b="1" dirty="0"/>
              <a:t>NOT PUBLIC BODIES</a:t>
            </a:r>
          </a:p>
        </p:txBody>
      </p:sp>
      <p:graphicFrame>
        <p:nvGraphicFramePr>
          <p:cNvPr id="17" name="Content Placeholder 2">
            <a:extLst>
              <a:ext uri="{FF2B5EF4-FFF2-40B4-BE49-F238E27FC236}">
                <a16:creationId xmlns:a16="http://schemas.microsoft.com/office/drawing/2014/main" id="{F11030E6-1CB3-D700-92FC-82A44F8448D2}"/>
              </a:ext>
            </a:extLst>
          </p:cNvPr>
          <p:cNvGraphicFramePr>
            <a:graphicFrameLocks noGrp="1" noDrilldown="1" noMove="1" noResize="1"/>
          </p:cNvGraphicFramePr>
          <p:nvPr>
            <p:ph idx="1"/>
            <p:extLst>
              <p:ext uri="{D42A27DB-BD31-4B8C-83A1-F6EECF244321}">
                <p14:modId xmlns:p14="http://schemas.microsoft.com/office/powerpoint/2010/main" val="2788263647"/>
              </p:ext>
            </p:extLst>
          </p:nvPr>
        </p:nvGraphicFramePr>
        <p:xfrm>
          <a:off x="1941311" y="2227700"/>
          <a:ext cx="7802366" cy="37730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6">
            <a:extLst>
              <a:ext uri="{FF2B5EF4-FFF2-40B4-BE49-F238E27FC236}">
                <a16:creationId xmlns:a16="http://schemas.microsoft.com/office/drawing/2014/main" id="{AF691B70-F7B5-39AC-EF31-7C7FCB225B02}"/>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smtClean="0"/>
              <a:pPr algn="ctr"/>
              <a:t>9</a:t>
            </a:fld>
            <a:endParaRPr lang="en-US" dirty="0"/>
          </a:p>
        </p:txBody>
      </p:sp>
    </p:spTree>
    <p:extLst>
      <p:ext uri="{BB962C8B-B14F-4D97-AF65-F5344CB8AC3E}">
        <p14:creationId xmlns:p14="http://schemas.microsoft.com/office/powerpoint/2010/main" val="3717643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a:extLst>
            <a:ext uri="{FF2B5EF4-FFF2-40B4-BE49-F238E27FC236}">
              <a16:creationId xmlns:a16="http://schemas.microsoft.com/office/drawing/2014/main" id="{C94CFF33-256B-799D-DE87-9F7B3CA206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3322B-45F5-D1A1-95B9-D2EF3F6A6786}"/>
              </a:ext>
            </a:extLst>
          </p:cNvPr>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r>
              <a:rPr lang="en-US" dirty="0"/>
              <a:t> </a:t>
            </a:r>
            <a:br>
              <a:rPr lang="en-US" dirty="0"/>
            </a:br>
            <a:r>
              <a:rPr lang="en-US" b="1" dirty="0"/>
              <a:t>What Constitutes a Meeting under the OMA?</a:t>
            </a:r>
          </a:p>
        </p:txBody>
      </p:sp>
      <p:sp>
        <p:nvSpPr>
          <p:cNvPr id="4" name="Slide Number Placeholder 3">
            <a:extLst>
              <a:ext uri="{FF2B5EF4-FFF2-40B4-BE49-F238E27FC236}">
                <a16:creationId xmlns:a16="http://schemas.microsoft.com/office/drawing/2014/main" id="{F2343545-379D-E13F-59B3-19350160629D}"/>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smtClean="0"/>
              <a:pPr algn="ctr">
                <a:spcAft>
                  <a:spcPts val="600"/>
                </a:spcAft>
              </a:pPr>
              <a:t>10</a:t>
            </a:fld>
            <a:endParaRPr lang="en-US" b="1" dirty="0"/>
          </a:p>
        </p:txBody>
      </p:sp>
      <p:graphicFrame>
        <p:nvGraphicFramePr>
          <p:cNvPr id="6" name="Content Placeholder 2">
            <a:extLst>
              <a:ext uri="{FF2B5EF4-FFF2-40B4-BE49-F238E27FC236}">
                <a16:creationId xmlns:a16="http://schemas.microsoft.com/office/drawing/2014/main" id="{D9F62844-C9C6-F661-89BA-EF2B52E0E3CB}"/>
              </a:ext>
            </a:extLst>
          </p:cNvPr>
          <p:cNvGraphicFramePr>
            <a:graphicFrameLocks noGrp="1" noDrilldown="1" noMove="1" noResize="1"/>
          </p:cNvGraphicFramePr>
          <p:nvPr>
            <p:ph idx="1"/>
            <p:extLst>
              <p:ext uri="{D42A27DB-BD31-4B8C-83A1-F6EECF244321}">
                <p14:modId xmlns:p14="http://schemas.microsoft.com/office/powerpoint/2010/main" val="1223797252"/>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70829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D00403B5-D9ED-6D77-6E25-69BC8B6B8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5268DD-ABFC-2810-1C36-4197CB473950}"/>
              </a:ext>
            </a:extLst>
          </p:cNvPr>
          <p:cNvSpPr>
            <a:spLocks noGrp="1" noRot="1" noMove="1" noResize="1" noEditPoints="1" noAdjustHandles="1" noChangeArrowheads="1" noChangeShapeType="1"/>
          </p:cNvSpPr>
          <p:nvPr>
            <p:ph type="title"/>
          </p:nvPr>
        </p:nvSpPr>
        <p:spPr/>
        <p:txBody>
          <a:bodyPr>
            <a:normAutofit/>
          </a:bodyPr>
          <a:lstStyle/>
          <a:p>
            <a:pPr algn="ctr"/>
            <a:r>
              <a:rPr lang="en-US" b="1" dirty="0"/>
              <a:t>Public Business Includes:</a:t>
            </a:r>
          </a:p>
        </p:txBody>
      </p:sp>
      <p:sp>
        <p:nvSpPr>
          <p:cNvPr id="3" name="Content Placeholder 2">
            <a:extLst>
              <a:ext uri="{FF2B5EF4-FFF2-40B4-BE49-F238E27FC236}">
                <a16:creationId xmlns:a16="http://schemas.microsoft.com/office/drawing/2014/main" id="{72B90EF6-A262-66B8-8E72-CAE7BFE54113}"/>
              </a:ext>
            </a:extLst>
          </p:cNvPr>
          <p:cNvSpPr>
            <a:spLocks noGrp="1" noRot="1" noMove="1" noResize="1" noEditPoints="1" noAdjustHandles="1" noChangeArrowheads="1" noChangeShapeType="1"/>
          </p:cNvSpPr>
          <p:nvPr>
            <p:ph idx="1"/>
          </p:nvPr>
        </p:nvSpPr>
        <p:spPr>
          <a:xfrm>
            <a:off x="680322" y="2336873"/>
            <a:ext cx="3489341" cy="3599316"/>
          </a:xfrm>
        </p:spPr>
        <p:txBody>
          <a:bodyPr>
            <a:normAutofit/>
          </a:bodyPr>
          <a:lstStyle/>
          <a:p>
            <a:pPr lvl="1"/>
            <a:r>
              <a:rPr lang="en-US" sz="2400" b="1" dirty="0"/>
              <a:t>Gathering information;</a:t>
            </a:r>
          </a:p>
          <a:p>
            <a:pPr lvl="1"/>
            <a:r>
              <a:rPr lang="en-US" sz="2400" b="1" dirty="0"/>
              <a:t>Taking Testimony;</a:t>
            </a:r>
          </a:p>
          <a:p>
            <a:pPr lvl="1"/>
            <a:r>
              <a:rPr lang="en-US" sz="2400" b="1" dirty="0"/>
              <a:t>Discussing;</a:t>
            </a:r>
          </a:p>
          <a:p>
            <a:pPr lvl="1"/>
            <a:r>
              <a:rPr lang="en-US" sz="2400" b="1" dirty="0"/>
              <a:t>Deliberating;</a:t>
            </a:r>
          </a:p>
          <a:p>
            <a:pPr lvl="1"/>
            <a:r>
              <a:rPr lang="en-US" sz="2400" b="1" dirty="0"/>
              <a:t>Recommending; or</a:t>
            </a:r>
          </a:p>
          <a:p>
            <a:pPr lvl="1"/>
            <a:r>
              <a:rPr lang="en-US" sz="2400" b="1" dirty="0"/>
              <a:t>Voting</a:t>
            </a:r>
          </a:p>
        </p:txBody>
      </p:sp>
      <p:sp>
        <p:nvSpPr>
          <p:cNvPr id="4" name="Slide Number Placeholder 3">
            <a:extLst>
              <a:ext uri="{FF2B5EF4-FFF2-40B4-BE49-F238E27FC236}">
                <a16:creationId xmlns:a16="http://schemas.microsoft.com/office/drawing/2014/main" id="{B2F00D81-0999-C80F-0650-1799A4B34D16}"/>
              </a:ext>
            </a:extLst>
          </p:cNvPr>
          <p:cNvSpPr>
            <a:spLocks noGrp="1" noRot="1" noMove="1" noResize="1" noEditPoints="1" noAdjustHandles="1" noChangeArrowheads="1" noChangeShapeType="1"/>
          </p:cNvSpPr>
          <p:nvPr>
            <p:ph type="sldNum" sz="quarter" idx="12"/>
          </p:nvPr>
        </p:nvSpPr>
        <p:spPr/>
        <p:txBody>
          <a:bodyPr>
            <a:normAutofit/>
          </a:bodyPr>
          <a:lstStyle/>
          <a:p>
            <a:pPr>
              <a:spcAft>
                <a:spcPts val="600"/>
              </a:spcAft>
            </a:pPr>
            <a:fld id="{8B37D5FE-740C-46F5-801A-FA5477D9711F}" type="slidenum">
              <a:rPr lang="en-US">
                <a:solidFill>
                  <a:srgbClr val="FFFFFF"/>
                </a:solidFill>
              </a:rPr>
              <a:pPr>
                <a:spcAft>
                  <a:spcPts val="600"/>
                </a:spcAft>
              </a:pPr>
              <a:t>11</a:t>
            </a:fld>
            <a:endParaRPr lang="en-US" dirty="0">
              <a:solidFill>
                <a:srgbClr val="FFFFFF"/>
              </a:solidFill>
            </a:endParaRPr>
          </a:p>
        </p:txBody>
      </p:sp>
      <p:pic>
        <p:nvPicPr>
          <p:cNvPr id="7" name="Picture 6" descr="A group of people sitting around a table&#10;&#10;AI-generated content may be incorrect.">
            <a:extLst>
              <a:ext uri="{FF2B5EF4-FFF2-40B4-BE49-F238E27FC236}">
                <a16:creationId xmlns:a16="http://schemas.microsoft.com/office/drawing/2014/main" id="{98860A09-00A3-5DBA-B63E-1635CAC6E47C}"/>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val="0"/>
              </a:ext>
            </a:extLst>
          </a:blip>
          <a:stretch>
            <a:fillRect/>
          </a:stretch>
        </p:blipFill>
        <p:spPr>
          <a:xfrm>
            <a:off x="4654295" y="3003515"/>
            <a:ext cx="5639886" cy="2213654"/>
          </a:xfrm>
          <a:prstGeom prst="rect">
            <a:avLst/>
          </a:prstGeom>
          <a:ln>
            <a:noFill/>
          </a:ln>
          <a:effectLst>
            <a:outerShdw blurRad="76200" dist="63500" dir="5040000" algn="tl" rotWithShape="0">
              <a:srgbClr val="000000">
                <a:alpha val="41000"/>
              </a:srgbClr>
            </a:outerShdw>
          </a:effectLst>
        </p:spPr>
      </p:pic>
      <p:sp>
        <p:nvSpPr>
          <p:cNvPr id="11" name="TextBox 10">
            <a:extLst>
              <a:ext uri="{FF2B5EF4-FFF2-40B4-BE49-F238E27FC236}">
                <a16:creationId xmlns:a16="http://schemas.microsoft.com/office/drawing/2014/main" id="{448932C1-6B00-B828-3E6E-9D3F0D1001FF}"/>
              </a:ext>
            </a:extLst>
          </p:cNvPr>
          <p:cNvSpPr txBox="1">
            <a:spLocks noGrp="1" noRot="1" noMove="1" noResize="1" noEditPoints="1" noAdjustHandles="1" noChangeArrowheads="1" noChangeShapeType="1"/>
          </p:cNvSpPr>
          <p:nvPr/>
        </p:nvSpPr>
        <p:spPr>
          <a:xfrm flipH="1">
            <a:off x="8585541" y="4443125"/>
            <a:ext cx="1466722" cy="226922"/>
          </a:xfrm>
          <a:prstGeom prst="rect">
            <a:avLst/>
          </a:prstGeom>
          <a:noFill/>
        </p:spPr>
        <p:txBody>
          <a:bodyPr wrap="square">
            <a:spAutoFit/>
          </a:bodyPr>
          <a:lstStyle/>
          <a:p>
            <a:pPr marL="0" marR="0">
              <a:lnSpc>
                <a:spcPct val="115000"/>
              </a:lnSpc>
              <a:spcAft>
                <a:spcPts val="800"/>
              </a:spcAft>
            </a:pPr>
            <a:r>
              <a:rPr lang="en-US" sz="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Shutterstock</a:t>
            </a:r>
          </a:p>
        </p:txBody>
      </p:sp>
    </p:spTree>
    <p:extLst>
      <p:ext uri="{BB962C8B-B14F-4D97-AF65-F5344CB8AC3E}">
        <p14:creationId xmlns:p14="http://schemas.microsoft.com/office/powerpoint/2010/main" val="1790127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p:txBody>
          <a:bodyPr>
            <a:normAutofit/>
          </a:bodyPr>
          <a:lstStyle/>
          <a:p>
            <a:pPr algn="ctr"/>
            <a:r>
              <a:rPr lang="en-US" b="1" dirty="0"/>
              <a:t>What Constitutes an Open Meeting?</a:t>
            </a:r>
          </a:p>
        </p:txBody>
      </p:sp>
      <p:sp>
        <p:nvSpPr>
          <p:cNvPr id="3" name="Content Placeholder 2"/>
          <p:cNvSpPr>
            <a:spLocks noGrp="1"/>
          </p:cNvSpPr>
          <p:nvPr>
            <p:ph idx="1"/>
          </p:nvPr>
        </p:nvSpPr>
        <p:spPr>
          <a:xfrm>
            <a:off x="2057401" y="2336873"/>
            <a:ext cx="6978181" cy="4248034"/>
          </a:xfrm>
          <a:solidFill>
            <a:schemeClr val="accent1"/>
          </a:solidFill>
          <a:ln>
            <a:solidFill>
              <a:schemeClr val="bg1"/>
            </a:solidFill>
          </a:ln>
        </p:spPr>
        <p:txBody>
          <a:bodyPr>
            <a:normAutofit fontScale="32500" lnSpcReduction="20000"/>
          </a:bodyPr>
          <a:lstStyle/>
          <a:p>
            <a:pPr>
              <a:buFont typeface="Wingdings" panose="05000000000000000000" pitchFamily="2" charset="2"/>
              <a:buChar char="v"/>
            </a:pPr>
            <a:r>
              <a:rPr lang="en-US" sz="7200" dirty="0">
                <a:solidFill>
                  <a:schemeClr val="bg1"/>
                </a:solidFill>
              </a:rPr>
              <a:t>A Public Body’s meetings </a:t>
            </a:r>
            <a:r>
              <a:rPr lang="en-US" sz="7200" b="1" dirty="0">
                <a:solidFill>
                  <a:schemeClr val="bg1"/>
                </a:solidFill>
              </a:rPr>
              <a:t>must be open to the public</a:t>
            </a:r>
            <a:r>
              <a:rPr lang="en-US" sz="7200" dirty="0">
                <a:solidFill>
                  <a:schemeClr val="bg1"/>
                </a:solidFill>
              </a:rPr>
              <a:t>, unless the </a:t>
            </a:r>
            <a:r>
              <a:rPr lang="en-US" sz="7200" b="1" dirty="0">
                <a:solidFill>
                  <a:schemeClr val="bg1"/>
                </a:solidFill>
              </a:rPr>
              <a:t>OMA permits closure</a:t>
            </a:r>
            <a:r>
              <a:rPr lang="en-US" sz="7200" dirty="0">
                <a:solidFill>
                  <a:schemeClr val="bg1"/>
                </a:solidFill>
              </a:rPr>
              <a:t>.</a:t>
            </a:r>
          </a:p>
          <a:p>
            <a:pPr marL="571500" indent="-571500">
              <a:buFont typeface="Wingdings" panose="05000000000000000000" pitchFamily="2" charset="2"/>
              <a:buChar char="Ø"/>
            </a:pPr>
            <a:endParaRPr lang="en-US" sz="7200" dirty="0">
              <a:solidFill>
                <a:schemeClr val="bg1"/>
              </a:solidFill>
            </a:endParaRPr>
          </a:p>
          <a:p>
            <a:pPr>
              <a:buFont typeface="Wingdings" panose="05000000000000000000" pitchFamily="2" charset="2"/>
              <a:buChar char="v"/>
            </a:pPr>
            <a:r>
              <a:rPr lang="en-US" sz="7200" dirty="0">
                <a:solidFill>
                  <a:schemeClr val="bg1"/>
                </a:solidFill>
              </a:rPr>
              <a:t>A meeting is open if the following occurs (D.C. Official Code § 2–575(a)):</a:t>
            </a:r>
          </a:p>
          <a:p>
            <a:pPr marL="1028700" lvl="1" indent="-571500">
              <a:buFont typeface="Wingdings" panose="05000000000000000000" pitchFamily="2" charset="2"/>
              <a:buChar char="Ø"/>
            </a:pPr>
            <a:endParaRPr lang="en-US" sz="7200" dirty="0">
              <a:solidFill>
                <a:schemeClr val="bg1"/>
              </a:solidFill>
            </a:endParaRPr>
          </a:p>
          <a:p>
            <a:pPr marL="1028700" lvl="1" indent="-571500">
              <a:buFont typeface="Wingdings" panose="05000000000000000000" pitchFamily="2" charset="2"/>
              <a:buChar char="Ø"/>
            </a:pPr>
            <a:r>
              <a:rPr lang="en-US" sz="7200" dirty="0">
                <a:solidFill>
                  <a:schemeClr val="bg1"/>
                </a:solidFill>
              </a:rPr>
              <a:t>The public is permitted to be physically present;</a:t>
            </a:r>
          </a:p>
          <a:p>
            <a:pPr marL="1028700" lvl="1" indent="-571500">
              <a:buFont typeface="Wingdings" panose="05000000000000000000" pitchFamily="2" charset="2"/>
              <a:buChar char="Ø"/>
            </a:pPr>
            <a:endParaRPr lang="en-US" sz="7200" dirty="0">
              <a:solidFill>
                <a:schemeClr val="bg1"/>
              </a:solidFill>
            </a:endParaRPr>
          </a:p>
          <a:p>
            <a:pPr marL="1028700" lvl="1" indent="-571500">
              <a:buFont typeface="Wingdings" panose="05000000000000000000" pitchFamily="2" charset="2"/>
              <a:buChar char="Ø"/>
            </a:pPr>
            <a:r>
              <a:rPr lang="en-US" sz="7200" dirty="0">
                <a:solidFill>
                  <a:schemeClr val="bg1"/>
                </a:solidFill>
              </a:rPr>
              <a:t>The news media is permitted to be physically present; </a:t>
            </a:r>
          </a:p>
          <a:p>
            <a:pPr marL="1028700" lvl="1" indent="-571500">
              <a:buFont typeface="Wingdings" panose="05000000000000000000" pitchFamily="2" charset="2"/>
              <a:buChar char="Ø"/>
            </a:pPr>
            <a:endParaRPr lang="en-US" sz="7200" dirty="0">
              <a:solidFill>
                <a:schemeClr val="bg1"/>
              </a:solidFill>
            </a:endParaRPr>
          </a:p>
          <a:p>
            <a:pPr marL="1028700" lvl="1" indent="-571500">
              <a:buFont typeface="Wingdings" panose="05000000000000000000" pitchFamily="2" charset="2"/>
              <a:buChar char="Ø"/>
            </a:pPr>
            <a:r>
              <a:rPr lang="en-US" sz="7200" dirty="0">
                <a:solidFill>
                  <a:schemeClr val="bg1"/>
                </a:solidFill>
              </a:rPr>
              <a:t>The meeting is televised; </a:t>
            </a:r>
          </a:p>
          <a:p>
            <a:pPr marL="457200" lvl="1" indent="0">
              <a:buNone/>
            </a:pPr>
            <a:endParaRPr lang="en-US" sz="7200" dirty="0">
              <a:solidFill>
                <a:schemeClr val="bg1"/>
              </a:solidFill>
            </a:endParaRPr>
          </a:p>
          <a:p>
            <a:pPr marL="1028700" lvl="1" indent="-571500">
              <a:buFont typeface="Wingdings" panose="05000000000000000000" pitchFamily="2" charset="2"/>
              <a:buChar char="Ø"/>
            </a:pPr>
            <a:endParaRPr lang="en-US" sz="6200" dirty="0">
              <a:solidFill>
                <a:schemeClr val="bg1"/>
              </a:solidFill>
            </a:endParaRPr>
          </a:p>
          <a:p>
            <a:endParaRPr lang="en-US" dirty="0"/>
          </a:p>
        </p:txBody>
      </p:sp>
      <p:sp>
        <p:nvSpPr>
          <p:cNvPr id="4" name="Slide Number Placeholder 3">
            <a:extLst>
              <a:ext uri="{FF2B5EF4-FFF2-40B4-BE49-F238E27FC236}">
                <a16:creationId xmlns:a16="http://schemas.microsoft.com/office/drawing/2014/main" id="{56ED2813-D52F-988A-14DC-8001F947F76C}"/>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b="1" smtClean="0"/>
              <a:pPr algn="ctr"/>
              <a:t>12</a:t>
            </a:fld>
            <a:endParaRPr lang="en-US" b="1" dirty="0"/>
          </a:p>
        </p:txBody>
      </p:sp>
    </p:spTree>
    <p:extLst>
      <p:ext uri="{BB962C8B-B14F-4D97-AF65-F5344CB8AC3E}">
        <p14:creationId xmlns:p14="http://schemas.microsoft.com/office/powerpoint/2010/main" val="3716416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a:extLst>
            <a:ext uri="{FF2B5EF4-FFF2-40B4-BE49-F238E27FC236}">
              <a16:creationId xmlns:a16="http://schemas.microsoft.com/office/drawing/2014/main" id="{81116AB5-6E45-93B2-F650-3CD454FA8A48}"/>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EF80DE4C-0C31-4F4F-BA78-30C6E52FD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59">
            <a:extLst>
              <a:ext uri="{FF2B5EF4-FFF2-40B4-BE49-F238E27FC236}">
                <a16:creationId xmlns:a16="http://schemas.microsoft.com/office/drawing/2014/main" id="{3799E698-FF9B-4101-95EF-59189E5D01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1" name="Rectangle 60">
            <a:extLst>
              <a:ext uri="{FF2B5EF4-FFF2-40B4-BE49-F238E27FC236}">
                <a16:creationId xmlns:a16="http://schemas.microsoft.com/office/drawing/2014/main" id="{0663CEEF-E862-497E-8B58-D5FC7B598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a:extLst>
              <a:ext uri="{FF2B5EF4-FFF2-40B4-BE49-F238E27FC236}">
                <a16:creationId xmlns:a16="http://schemas.microsoft.com/office/drawing/2014/main" id="{F62DE490-9B76-4FCB-B722-75055E30A0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63" name="Rectangle 62">
            <a:extLst>
              <a:ext uri="{FF2B5EF4-FFF2-40B4-BE49-F238E27FC236}">
                <a16:creationId xmlns:a16="http://schemas.microsoft.com/office/drawing/2014/main" id="{F238B29C-0945-4ED7-825C-2662C6957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289BF7E-B670-B71E-358C-865690CB154C}"/>
              </a:ext>
            </a:extLst>
          </p:cNvPr>
          <p:cNvSpPr>
            <a:spLocks noGrp="1" noRot="1" noMove="1" noResize="1" noEditPoints="1" noAdjustHandles="1" noChangeArrowheads="1" noChangeShapeType="1"/>
          </p:cNvSpPr>
          <p:nvPr>
            <p:ph type="title"/>
          </p:nvPr>
        </p:nvSpPr>
        <p:spPr>
          <a:xfrm>
            <a:off x="680321" y="2063262"/>
            <a:ext cx="3739279" cy="2661052"/>
          </a:xfrm>
        </p:spPr>
        <p:txBody>
          <a:bodyPr>
            <a:normAutofit/>
          </a:bodyPr>
          <a:lstStyle/>
          <a:p>
            <a:pPr algn="r"/>
            <a:r>
              <a:rPr lang="en-US" sz="4400" b="1" dirty="0"/>
              <a:t>FINAL OPEN MEETINGS LEGISLATIVE MEASURE:</a:t>
            </a:r>
          </a:p>
        </p:txBody>
      </p:sp>
      <p:graphicFrame>
        <p:nvGraphicFramePr>
          <p:cNvPr id="64" name="Content Placeholder 2">
            <a:extLst>
              <a:ext uri="{FF2B5EF4-FFF2-40B4-BE49-F238E27FC236}">
                <a16:creationId xmlns:a16="http://schemas.microsoft.com/office/drawing/2014/main" id="{FE94C81A-1DDD-97B8-86E1-76546BE3E241}"/>
              </a:ext>
            </a:extLst>
          </p:cNvPr>
          <p:cNvGraphicFramePr>
            <a:graphicFrameLocks noGrp="1" noDrilldown="1" noMove="1" noResize="1"/>
          </p:cNvGraphicFramePr>
          <p:nvPr>
            <p:ph idx="1"/>
            <p:extLst>
              <p:ext uri="{D42A27DB-BD31-4B8C-83A1-F6EECF244321}">
                <p14:modId xmlns:p14="http://schemas.microsoft.com/office/powerpoint/2010/main" val="3141572589"/>
              </p:ext>
            </p:extLst>
          </p:nvPr>
        </p:nvGraphicFramePr>
        <p:xfrm>
          <a:off x="5284788" y="816209"/>
          <a:ext cx="6645370" cy="59466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Slide Number Placeholder 3">
            <a:extLst>
              <a:ext uri="{FF2B5EF4-FFF2-40B4-BE49-F238E27FC236}">
                <a16:creationId xmlns:a16="http://schemas.microsoft.com/office/drawing/2014/main" id="{87DBA6BD-EA7D-BD39-6965-4CB1E03C3B1D}"/>
              </a:ext>
            </a:extLst>
          </p:cNvPr>
          <p:cNvSpPr>
            <a:spLocks noGrp="1"/>
          </p:cNvSpPr>
          <p:nvPr>
            <p:ph type="sldNum" sz="quarter" idx="12"/>
          </p:nvPr>
        </p:nvSpPr>
        <p:spPr>
          <a:xfrm>
            <a:off x="10843925" y="153423"/>
            <a:ext cx="1160505" cy="895989"/>
          </a:xfrm>
        </p:spPr>
        <p:txBody>
          <a:bodyPr>
            <a:noAutofit/>
          </a:bodyPr>
          <a:lstStyle/>
          <a:p>
            <a:pPr>
              <a:spcAft>
                <a:spcPts val="600"/>
              </a:spcAft>
            </a:pPr>
            <a:r>
              <a:rPr lang="en-US" b="1" dirty="0">
                <a:solidFill>
                  <a:srgbClr val="FFFFFF"/>
                </a:solidFill>
              </a:rPr>
              <a:t>    13</a:t>
            </a:r>
          </a:p>
        </p:txBody>
      </p:sp>
    </p:spTree>
    <p:extLst>
      <p:ext uri="{BB962C8B-B14F-4D97-AF65-F5344CB8AC3E}">
        <p14:creationId xmlns:p14="http://schemas.microsoft.com/office/powerpoint/2010/main" val="182767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A106B9FE-7E5A-4047-B5D3-C3C24BD3E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60EBA20-0A64-45D5-B937-FE93DCA01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5632" y="0"/>
            <a:ext cx="340636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9" name="Picture 38">
            <a:extLst>
              <a:ext uri="{FF2B5EF4-FFF2-40B4-BE49-F238E27FC236}">
                <a16:creationId xmlns:a16="http://schemas.microsoft.com/office/drawing/2014/main" id="{3EAD5E5B-543A-4690-8C75-BACF7FFB40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pic>
        <p:nvPicPr>
          <p:cNvPr id="40" name="Picture 39">
            <a:extLst>
              <a:ext uri="{FF2B5EF4-FFF2-40B4-BE49-F238E27FC236}">
                <a16:creationId xmlns:a16="http://schemas.microsoft.com/office/drawing/2014/main" id="{98739700-980C-4F96-84CD-97157DFE86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2" y="1959089"/>
            <a:ext cx="9107362" cy="321164"/>
          </a:xfrm>
          <a:prstGeom prst="rect">
            <a:avLst/>
          </a:prstGeom>
        </p:spPr>
      </p:pic>
      <p:sp>
        <p:nvSpPr>
          <p:cNvPr id="41" name="Rectangle 40">
            <a:extLst>
              <a:ext uri="{FF2B5EF4-FFF2-40B4-BE49-F238E27FC236}">
                <a16:creationId xmlns:a16="http://schemas.microsoft.com/office/drawing/2014/main" id="{52A2FDCB-3B06-44F3-A0AA-2C056C3E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9107363" cy="136819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noRot="1" noMove="1" noResize="1" noEditPoints="1" noAdjustHandles="1" noChangeArrowheads="1" noChangeShapeType="1"/>
          </p:cNvSpPr>
          <p:nvPr>
            <p:ph type="title"/>
          </p:nvPr>
        </p:nvSpPr>
        <p:spPr>
          <a:xfrm>
            <a:off x="680321" y="753228"/>
            <a:ext cx="7461844" cy="1080938"/>
          </a:xfrm>
        </p:spPr>
        <p:txBody>
          <a:bodyPr>
            <a:normAutofit/>
          </a:bodyPr>
          <a:lstStyle/>
          <a:p>
            <a:pPr algn="ctr"/>
            <a:r>
              <a:rPr lang="en-US" b="1" dirty="0">
                <a:solidFill>
                  <a:srgbClr val="FFFFFF"/>
                </a:solidFill>
              </a:rPr>
              <a:t>Means of Gathering Under the OMA</a:t>
            </a:r>
          </a:p>
        </p:txBody>
      </p:sp>
      <p:sp>
        <p:nvSpPr>
          <p:cNvPr id="4" name="Slide Number Placeholder 3">
            <a:extLst>
              <a:ext uri="{FF2B5EF4-FFF2-40B4-BE49-F238E27FC236}">
                <a16:creationId xmlns:a16="http://schemas.microsoft.com/office/drawing/2014/main" id="{9C725881-87F8-1735-4753-1ED068B256C3}"/>
              </a:ext>
            </a:extLst>
          </p:cNvPr>
          <p:cNvSpPr>
            <a:spLocks noGrp="1" noRot="1" noMove="1" noResize="1" noEditPoints="1" noAdjustHandles="1" noChangeArrowheads="1" noChangeShapeType="1"/>
          </p:cNvSpPr>
          <p:nvPr>
            <p:ph type="sldNum" sz="quarter" idx="12"/>
          </p:nvPr>
        </p:nvSpPr>
        <p:spPr>
          <a:xfrm>
            <a:off x="10385051" y="753227"/>
            <a:ext cx="1354863" cy="1090789"/>
          </a:xfrm>
        </p:spPr>
        <p:txBody>
          <a:bodyPr>
            <a:normAutofit/>
          </a:bodyPr>
          <a:lstStyle/>
          <a:p>
            <a:pPr algn="ctr">
              <a:spcAft>
                <a:spcPts val="600"/>
              </a:spcAft>
            </a:pPr>
            <a:fld id="{8B37D5FE-740C-46F5-801A-FA5477D9711F}" type="slidenum">
              <a:rPr lang="en-US" b="1">
                <a:solidFill>
                  <a:srgbClr val="FFFFFF"/>
                </a:solidFill>
              </a:rPr>
              <a:pPr algn="ctr">
                <a:spcAft>
                  <a:spcPts val="600"/>
                </a:spcAft>
              </a:pPr>
              <a:t>14</a:t>
            </a:fld>
            <a:endParaRPr lang="en-US" b="1" dirty="0">
              <a:solidFill>
                <a:srgbClr val="FFFFFF"/>
              </a:solidFill>
            </a:endParaRPr>
          </a:p>
        </p:txBody>
      </p:sp>
      <p:sp>
        <p:nvSpPr>
          <p:cNvPr id="3" name="Content Placeholder 2"/>
          <p:cNvSpPr>
            <a:spLocks noGrp="1" noRot="1" noMove="1" noResize="1" noEditPoints="1" noAdjustHandles="1" noChangeArrowheads="1" noChangeShapeType="1"/>
          </p:cNvSpPr>
          <p:nvPr>
            <p:ph idx="1"/>
          </p:nvPr>
        </p:nvSpPr>
        <p:spPr>
          <a:xfrm>
            <a:off x="680321" y="2336873"/>
            <a:ext cx="7461844" cy="3142077"/>
          </a:xfrm>
        </p:spPr>
        <p:txBody>
          <a:bodyPr>
            <a:normAutofit/>
          </a:bodyPr>
          <a:lstStyle/>
          <a:p>
            <a:pPr>
              <a:buFont typeface="Wingdings" panose="05000000000000000000" pitchFamily="2" charset="2"/>
              <a:buChar char="v"/>
            </a:pPr>
            <a:r>
              <a:rPr lang="en-US" sz="3200" dirty="0"/>
              <a:t> </a:t>
            </a:r>
            <a:r>
              <a:rPr lang="en-US" sz="3200" b="1" dirty="0"/>
              <a:t>Meeting may be held:</a:t>
            </a:r>
          </a:p>
          <a:p>
            <a:pPr marL="0" indent="0">
              <a:buNone/>
            </a:pPr>
            <a:endParaRPr lang="en-US" sz="3200" b="1" dirty="0"/>
          </a:p>
          <a:p>
            <a:pPr lvl="1">
              <a:buFont typeface="Wingdings" panose="05000000000000000000" pitchFamily="2" charset="2"/>
              <a:buChar char="§"/>
            </a:pPr>
            <a:r>
              <a:rPr lang="en-US" sz="3200" dirty="0"/>
              <a:t>  in person;</a:t>
            </a:r>
          </a:p>
          <a:p>
            <a:pPr lvl="1">
              <a:buFont typeface="Wingdings" panose="05000000000000000000" pitchFamily="2" charset="2"/>
              <a:buChar char="§"/>
            </a:pPr>
            <a:r>
              <a:rPr lang="en-US" sz="3200" dirty="0"/>
              <a:t>  by telephone; or</a:t>
            </a:r>
          </a:p>
          <a:p>
            <a:pPr lvl="1">
              <a:buFont typeface="Wingdings" panose="05000000000000000000" pitchFamily="2" charset="2"/>
              <a:buChar char="§"/>
            </a:pPr>
            <a:r>
              <a:rPr lang="en-US" sz="3200" dirty="0"/>
              <a:t>  via video conference.</a:t>
            </a:r>
          </a:p>
        </p:txBody>
      </p:sp>
    </p:spTree>
    <p:extLst>
      <p:ext uri="{BB962C8B-B14F-4D97-AF65-F5344CB8AC3E}">
        <p14:creationId xmlns:p14="http://schemas.microsoft.com/office/powerpoint/2010/main" val="3455646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r>
              <a:rPr lang="en-US" b="1" dirty="0"/>
              <a:t>A MEETING IS </a:t>
            </a:r>
            <a:r>
              <a:rPr lang="en-US" b="1" u="sng" dirty="0"/>
              <a:t>NOT</a:t>
            </a:r>
            <a:r>
              <a:rPr lang="en-US" b="1" dirty="0"/>
              <a:t>:</a:t>
            </a:r>
          </a:p>
        </p:txBody>
      </p:sp>
      <p:sp>
        <p:nvSpPr>
          <p:cNvPr id="4" name="Slide Number Placeholder 3">
            <a:extLst>
              <a:ext uri="{FF2B5EF4-FFF2-40B4-BE49-F238E27FC236}">
                <a16:creationId xmlns:a16="http://schemas.microsoft.com/office/drawing/2014/main" id="{723AADF8-BE6C-6B86-40B6-8A874C9FEA34}"/>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a:pPr algn="ctr">
                <a:spcAft>
                  <a:spcPts val="600"/>
                </a:spcAft>
              </a:pPr>
              <a:t>15</a:t>
            </a:fld>
            <a:endParaRPr lang="en-US" b="1" dirty="0"/>
          </a:p>
        </p:txBody>
      </p:sp>
      <p:graphicFrame>
        <p:nvGraphicFramePr>
          <p:cNvPr id="33" name="Content Placeholder 2">
            <a:extLst>
              <a:ext uri="{FF2B5EF4-FFF2-40B4-BE49-F238E27FC236}">
                <a16:creationId xmlns:a16="http://schemas.microsoft.com/office/drawing/2014/main" id="{0055549C-7AE9-9F96-2965-7B8E745257D9}"/>
              </a:ext>
            </a:extLst>
          </p:cNvPr>
          <p:cNvGraphicFramePr>
            <a:graphicFrameLocks noGrp="1" noDrilldown="1" noMove="1" noResize="1"/>
          </p:cNvGraphicFramePr>
          <p:nvPr>
            <p:ph idx="1"/>
            <p:extLst>
              <p:ext uri="{D42A27DB-BD31-4B8C-83A1-F6EECF244321}">
                <p14:modId xmlns:p14="http://schemas.microsoft.com/office/powerpoint/2010/main" val="3744832347"/>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21075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solidFill>
            <a:schemeClr val="bg1"/>
          </a:solidFill>
        </p:spPr>
        <p:txBody>
          <a:bodyPr>
            <a:normAutofit/>
          </a:bodyPr>
          <a:lstStyle/>
          <a:p>
            <a:pPr algn="ctr"/>
            <a:r>
              <a:rPr lang="en-US" sz="5400" b="1" dirty="0"/>
              <a:t>Electronic Meetings</a:t>
            </a:r>
          </a:p>
        </p:txBody>
      </p:sp>
      <p:sp>
        <p:nvSpPr>
          <p:cNvPr id="4" name="Slide Number Placeholder 3">
            <a:extLst>
              <a:ext uri="{FF2B5EF4-FFF2-40B4-BE49-F238E27FC236}">
                <a16:creationId xmlns:a16="http://schemas.microsoft.com/office/drawing/2014/main" id="{5D828DCD-4B77-ECA0-3AF0-D5B25CD8EBDC}"/>
              </a:ext>
            </a:extLst>
          </p:cNvPr>
          <p:cNvSpPr>
            <a:spLocks noGrp="1" noRot="1" noMove="1" noResize="1" noEditPoints="1" noAdjustHandles="1" noChangeArrowheads="1" noChangeShapeType="1"/>
          </p:cNvSpPr>
          <p:nvPr>
            <p:ph type="sldNum" sz="quarter" idx="12"/>
          </p:nvPr>
        </p:nvSpPr>
        <p:spPr>
          <a:solidFill>
            <a:schemeClr val="accent1"/>
          </a:solidFill>
        </p:spPr>
        <p:txBody>
          <a:bodyPr/>
          <a:lstStyle/>
          <a:p>
            <a:pPr algn="ctr"/>
            <a:fld id="{8B37D5FE-740C-46F5-801A-FA5477D9711F}" type="slidenum">
              <a:rPr lang="en-US" b="1" smtClean="0"/>
              <a:pPr algn="ctr"/>
              <a:t>16</a:t>
            </a:fld>
            <a:endParaRPr lang="en-US" b="1" dirty="0"/>
          </a:p>
        </p:txBody>
      </p:sp>
      <p:sp>
        <p:nvSpPr>
          <p:cNvPr id="6" name="Content Placeholder 5">
            <a:extLst>
              <a:ext uri="{FF2B5EF4-FFF2-40B4-BE49-F238E27FC236}">
                <a16:creationId xmlns:a16="http://schemas.microsoft.com/office/drawing/2014/main" id="{2516BE88-58FD-53AF-D62A-653B2DE7480A}"/>
              </a:ext>
            </a:extLst>
          </p:cNvPr>
          <p:cNvSpPr>
            <a:spLocks noGrp="1" noRot="1" noMove="1" noResize="1" noEditPoints="1" noAdjustHandles="1" noChangeArrowheads="1" noChangeShapeType="1"/>
          </p:cNvSpPr>
          <p:nvPr>
            <p:ph sz="quarter" idx="13"/>
          </p:nvPr>
        </p:nvSpPr>
        <p:spPr>
          <a:xfrm>
            <a:off x="1438656" y="2314352"/>
            <a:ext cx="4559808" cy="3493008"/>
          </a:xfrm>
          <a:solidFill>
            <a:schemeClr val="bg2"/>
          </a:solidFill>
          <a:ln>
            <a:noFill/>
          </a:ln>
        </p:spPr>
        <p:txBody>
          <a:bodyPr/>
          <a:lstStyle/>
          <a:p>
            <a:pPr marL="68580" indent="0">
              <a:buNone/>
            </a:pPr>
            <a:r>
              <a:rPr lang="en-US" sz="3600" dirty="0">
                <a:solidFill>
                  <a:schemeClr val="bg1"/>
                </a:solidFill>
              </a:rPr>
              <a:t>A Public Body Can Meet via Video Conference, Phone Conference, or Other Electronic Means </a:t>
            </a:r>
            <a:r>
              <a:rPr lang="en-US" sz="3600" u="sng" dirty="0">
                <a:solidFill>
                  <a:schemeClr val="bg1"/>
                </a:solidFill>
              </a:rPr>
              <a:t>IF</a:t>
            </a:r>
            <a:r>
              <a:rPr lang="en-US" sz="3600" dirty="0">
                <a:solidFill>
                  <a:schemeClr val="bg1"/>
                </a:solidFill>
              </a:rPr>
              <a:t>:</a:t>
            </a:r>
          </a:p>
          <a:p>
            <a:pPr marL="0" indent="0">
              <a:buNone/>
            </a:pPr>
            <a:endParaRPr lang="en-US" dirty="0"/>
          </a:p>
        </p:txBody>
      </p:sp>
      <p:sp>
        <p:nvSpPr>
          <p:cNvPr id="7" name="Content Placeholder 6">
            <a:extLst>
              <a:ext uri="{FF2B5EF4-FFF2-40B4-BE49-F238E27FC236}">
                <a16:creationId xmlns:a16="http://schemas.microsoft.com/office/drawing/2014/main" id="{6093AE9A-C047-5D6D-26F8-40085F14A28A}"/>
              </a:ext>
            </a:extLst>
          </p:cNvPr>
          <p:cNvSpPr>
            <a:spLocks noGrp="1" noRot="1" noMove="1" noResize="1" noEditPoints="1" noAdjustHandles="1" noChangeArrowheads="1" noChangeShapeType="1"/>
          </p:cNvSpPr>
          <p:nvPr>
            <p:ph sz="quarter" idx="14"/>
          </p:nvPr>
        </p:nvSpPr>
        <p:spPr/>
        <p:txBody>
          <a:bodyPr>
            <a:normAutofit/>
          </a:bodyPr>
          <a:lstStyle/>
          <a:p>
            <a:pPr lvl="0">
              <a:lnSpc>
                <a:spcPct val="100000"/>
              </a:lnSpc>
              <a:spcBef>
                <a:spcPts val="0"/>
              </a:spcBef>
              <a:buFont typeface="Wingdings" panose="05000000000000000000" pitchFamily="2" charset="2"/>
              <a:buChar char="v"/>
            </a:pPr>
            <a:r>
              <a:rPr lang="en-US" b="1" dirty="0"/>
              <a:t> </a:t>
            </a:r>
            <a:r>
              <a:rPr lang="en-US" sz="2400" b="1" dirty="0"/>
              <a:t>Reasonable arrangements  </a:t>
            </a:r>
          </a:p>
          <a:p>
            <a:pPr marL="0" lvl="0" indent="0">
              <a:lnSpc>
                <a:spcPct val="100000"/>
              </a:lnSpc>
              <a:spcBef>
                <a:spcPts val="0"/>
              </a:spcBef>
              <a:buNone/>
            </a:pPr>
            <a:r>
              <a:rPr lang="en-US" sz="2400" b="1" dirty="0"/>
              <a:t>    are </a:t>
            </a:r>
            <a:r>
              <a:rPr lang="en-US" sz="2400" b="1" i="0" dirty="0"/>
              <a:t>m</a:t>
            </a:r>
            <a:r>
              <a:rPr lang="en-US" sz="2400" b="1" dirty="0"/>
              <a:t>ade to accommodate </a:t>
            </a:r>
          </a:p>
          <a:p>
            <a:pPr marL="0" lvl="0" indent="0">
              <a:lnSpc>
                <a:spcPct val="100000"/>
              </a:lnSpc>
              <a:spcBef>
                <a:spcPts val="0"/>
              </a:spcBef>
              <a:buNone/>
            </a:pPr>
            <a:r>
              <a:rPr lang="en-US" sz="2400" b="1" dirty="0"/>
              <a:t>    the public’s right to attend;</a:t>
            </a:r>
          </a:p>
          <a:p>
            <a:pPr marL="0" lvl="0" indent="0">
              <a:lnSpc>
                <a:spcPct val="100000"/>
              </a:lnSpc>
              <a:spcBef>
                <a:spcPts val="0"/>
              </a:spcBef>
              <a:buNone/>
            </a:pPr>
            <a:endParaRPr lang="en-US" sz="2400" b="1" dirty="0"/>
          </a:p>
          <a:p>
            <a:pPr lvl="0">
              <a:lnSpc>
                <a:spcPct val="100000"/>
              </a:lnSpc>
              <a:spcBef>
                <a:spcPts val="0"/>
              </a:spcBef>
              <a:buFont typeface="Wingdings" panose="05000000000000000000" pitchFamily="2" charset="2"/>
              <a:buChar char="v"/>
            </a:pPr>
            <a:r>
              <a:rPr lang="en-US" sz="2400" b="1" dirty="0"/>
              <a:t> ALL meetings are recorded;  </a:t>
            </a:r>
          </a:p>
          <a:p>
            <a:pPr marL="0" lvl="0" indent="0">
              <a:lnSpc>
                <a:spcPct val="100000"/>
              </a:lnSpc>
              <a:spcBef>
                <a:spcPts val="0"/>
              </a:spcBef>
              <a:buNone/>
            </a:pPr>
            <a:r>
              <a:rPr lang="en-US" sz="2400" b="1" dirty="0"/>
              <a:t>                     and</a:t>
            </a:r>
          </a:p>
          <a:p>
            <a:pPr marL="0" lvl="0" indent="0">
              <a:lnSpc>
                <a:spcPct val="100000"/>
              </a:lnSpc>
              <a:spcBef>
                <a:spcPts val="0"/>
              </a:spcBef>
              <a:buNone/>
            </a:pPr>
            <a:endParaRPr lang="en-US" sz="2400" b="1" dirty="0"/>
          </a:p>
          <a:p>
            <a:pPr lvl="0">
              <a:lnSpc>
                <a:spcPct val="100000"/>
              </a:lnSpc>
              <a:spcBef>
                <a:spcPts val="0"/>
              </a:spcBef>
              <a:buFont typeface="Wingdings" panose="05000000000000000000" pitchFamily="2" charset="2"/>
              <a:buChar char="v"/>
            </a:pPr>
            <a:r>
              <a:rPr lang="en-US" sz="2400" b="1" dirty="0"/>
              <a:t>  ALL provisions of the OMA  </a:t>
            </a:r>
          </a:p>
          <a:p>
            <a:pPr marL="0" lvl="0" indent="0">
              <a:lnSpc>
                <a:spcPct val="100000"/>
              </a:lnSpc>
              <a:spcBef>
                <a:spcPts val="0"/>
              </a:spcBef>
              <a:buNone/>
            </a:pPr>
            <a:r>
              <a:rPr lang="en-US" sz="2400" b="1" dirty="0"/>
              <a:t>     are adhered to.</a:t>
            </a:r>
          </a:p>
          <a:p>
            <a:pPr marL="0" indent="0">
              <a:buNone/>
            </a:pPr>
            <a:endParaRPr lang="en-US" dirty="0"/>
          </a:p>
        </p:txBody>
      </p:sp>
    </p:spTree>
    <p:extLst>
      <p:ext uri="{BB962C8B-B14F-4D97-AF65-F5344CB8AC3E}">
        <p14:creationId xmlns:p14="http://schemas.microsoft.com/office/powerpoint/2010/main" val="3964903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xfrm>
            <a:off x="2034240" y="753228"/>
            <a:ext cx="7210396" cy="1080938"/>
          </a:xfrm>
        </p:spPr>
        <p:txBody>
          <a:bodyPr>
            <a:normAutofit/>
          </a:bodyPr>
          <a:lstStyle/>
          <a:p>
            <a:pPr algn="ctr"/>
            <a:r>
              <a:rPr lang="en-US" b="1" dirty="0"/>
              <a:t>Notice of Meetings</a:t>
            </a:r>
            <a:br>
              <a:rPr lang="en-US" b="1" dirty="0"/>
            </a:br>
            <a:r>
              <a:rPr lang="en-US" b="1" dirty="0"/>
              <a:t>D.C. Official Code § 2-576</a:t>
            </a:r>
          </a:p>
        </p:txBody>
      </p:sp>
      <p:sp>
        <p:nvSpPr>
          <p:cNvPr id="11" name="Content Placeholder 10">
            <a:extLst>
              <a:ext uri="{FF2B5EF4-FFF2-40B4-BE49-F238E27FC236}">
                <a16:creationId xmlns:a16="http://schemas.microsoft.com/office/drawing/2014/main" id="{2DD3861A-63DF-A52D-4832-091A3D12C056}"/>
              </a:ext>
            </a:extLst>
          </p:cNvPr>
          <p:cNvSpPr>
            <a:spLocks noGrp="1" noRot="1" noMove="1" noResize="1" noEditPoints="1" noAdjustHandles="1" noChangeArrowheads="1" noChangeShapeType="1"/>
          </p:cNvSpPr>
          <p:nvPr>
            <p:ph idx="1"/>
          </p:nvPr>
        </p:nvSpPr>
        <p:spPr>
          <a:xfrm>
            <a:off x="331393" y="2282932"/>
            <a:ext cx="5401132" cy="3653257"/>
          </a:xfrm>
          <a:solidFill>
            <a:schemeClr val="accent2"/>
          </a:solidFill>
          <a:ln>
            <a:solidFill>
              <a:schemeClr val="accent1"/>
            </a:solidFill>
          </a:ln>
        </p:spPr>
        <p:txBody>
          <a:bodyPr>
            <a:normAutofit/>
          </a:bodyPr>
          <a:lstStyle/>
          <a:p>
            <a:pPr>
              <a:buFont typeface="Wingdings" panose="05000000000000000000" pitchFamily="2" charset="2"/>
              <a:buChar char="v"/>
            </a:pPr>
            <a:r>
              <a:rPr lang="en-US" sz="4000" dirty="0">
                <a:solidFill>
                  <a:schemeClr val="bg1"/>
                </a:solidFill>
              </a:rPr>
              <a:t>A public body must provide advanced public notice before an open or closed session meeting. </a:t>
            </a:r>
          </a:p>
        </p:txBody>
      </p:sp>
      <p:sp>
        <p:nvSpPr>
          <p:cNvPr id="4" name="Slide Number Placeholder 3">
            <a:extLst>
              <a:ext uri="{FF2B5EF4-FFF2-40B4-BE49-F238E27FC236}">
                <a16:creationId xmlns:a16="http://schemas.microsoft.com/office/drawing/2014/main" id="{A0D123CD-B588-B645-7BDE-82D39A89C190}"/>
              </a:ext>
            </a:extLst>
          </p:cNvPr>
          <p:cNvSpPr>
            <a:spLocks noGrp="1" noRot="1" noMove="1" noResize="1" noEditPoints="1" noAdjustHandles="1" noChangeArrowheads="1" noChangeShapeType="1"/>
          </p:cNvSpPr>
          <p:nvPr>
            <p:ph type="sldNum" sz="quarter" idx="12"/>
          </p:nvPr>
        </p:nvSpPr>
        <p:spPr>
          <a:xfrm>
            <a:off x="10880746" y="920537"/>
            <a:ext cx="760977" cy="923480"/>
          </a:xfrm>
        </p:spPr>
        <p:txBody>
          <a:bodyPr>
            <a:normAutofit/>
          </a:bodyPr>
          <a:lstStyle/>
          <a:p>
            <a:pPr algn="ctr">
              <a:spcAft>
                <a:spcPts val="600"/>
              </a:spcAft>
            </a:pPr>
            <a:r>
              <a:rPr lang="en-US" b="1" dirty="0">
                <a:solidFill>
                  <a:srgbClr val="FFFFFF"/>
                </a:solidFill>
              </a:rPr>
              <a:t>17</a:t>
            </a:r>
          </a:p>
        </p:txBody>
      </p:sp>
      <p:pic>
        <p:nvPicPr>
          <p:cNvPr id="7" name="Content Placeholder 6" descr="A person holding a sign&#10;&#10;AI-generated content may be incorrect.">
            <a:extLst>
              <a:ext uri="{FF2B5EF4-FFF2-40B4-BE49-F238E27FC236}">
                <a16:creationId xmlns:a16="http://schemas.microsoft.com/office/drawing/2014/main" id="{69C4D69F-1A49-7BBD-AF2B-FB1BF049248D}"/>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val="0"/>
              </a:ext>
            </a:extLst>
          </a:blip>
          <a:stretch>
            <a:fillRect/>
          </a:stretch>
        </p:blipFill>
        <p:spPr>
          <a:xfrm>
            <a:off x="6096000" y="2254282"/>
            <a:ext cx="4195603" cy="3012227"/>
          </a:xfrm>
          <a:prstGeom prst="rect">
            <a:avLst/>
          </a:prstGeom>
          <a:solidFill>
            <a:schemeClr val="accent2"/>
          </a:solidFill>
          <a:ln>
            <a:solidFill>
              <a:schemeClr val="accent1"/>
            </a:solid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963006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pPr algn="ctr"/>
            <a:r>
              <a:rPr lang="en-US" b="1" dirty="0"/>
              <a:t>OMA REQUIREMENTS: </a:t>
            </a:r>
            <a:br>
              <a:rPr lang="en-US" b="1" dirty="0"/>
            </a:br>
            <a:r>
              <a:rPr lang="en-US" b="1" dirty="0"/>
              <a:t>What Notice is Required?</a:t>
            </a:r>
          </a:p>
        </p:txBody>
      </p:sp>
      <p:sp>
        <p:nvSpPr>
          <p:cNvPr id="4" name="Slide Number Placeholder 3">
            <a:extLst>
              <a:ext uri="{FF2B5EF4-FFF2-40B4-BE49-F238E27FC236}">
                <a16:creationId xmlns:a16="http://schemas.microsoft.com/office/drawing/2014/main" id="{71FB4F70-157F-B2DE-38C8-CE29262D5441}"/>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smtClean="0"/>
              <a:pPr algn="ctr">
                <a:spcAft>
                  <a:spcPts val="600"/>
                </a:spcAft>
              </a:pPr>
              <a:t>18</a:t>
            </a:fld>
            <a:endParaRPr lang="en-US" b="1" dirty="0"/>
          </a:p>
        </p:txBody>
      </p:sp>
      <p:graphicFrame>
        <p:nvGraphicFramePr>
          <p:cNvPr id="44" name="Content Placeholder 2">
            <a:extLst>
              <a:ext uri="{FF2B5EF4-FFF2-40B4-BE49-F238E27FC236}">
                <a16:creationId xmlns:a16="http://schemas.microsoft.com/office/drawing/2014/main" id="{890239C5-5AFF-2BE7-1B82-08538730B395}"/>
              </a:ext>
            </a:extLst>
          </p:cNvPr>
          <p:cNvGraphicFramePr>
            <a:graphicFrameLocks noGrp="1" noDrilldown="1" noMove="1" noResize="1"/>
          </p:cNvGraphicFramePr>
          <p:nvPr>
            <p:ph idx="1"/>
            <p:extLst>
              <p:ext uri="{D42A27DB-BD31-4B8C-83A1-F6EECF244321}">
                <p14:modId xmlns:p14="http://schemas.microsoft.com/office/powerpoint/2010/main" val="4182409750"/>
              </p:ext>
            </p:extLst>
          </p:nvPr>
        </p:nvGraphicFramePr>
        <p:xfrm>
          <a:off x="681037" y="2336800"/>
          <a:ext cx="10830641" cy="4162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5862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a:extLst>
            <a:ext uri="{FF2B5EF4-FFF2-40B4-BE49-F238E27FC236}">
              <a16:creationId xmlns:a16="http://schemas.microsoft.com/office/drawing/2014/main" id="{4CC6C438-897D-F10E-3F40-8118C779F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FE5C77-F3E7-4D89-99D6-E0AE236759FA}"/>
              </a:ext>
            </a:extLst>
          </p:cNvPr>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pPr algn="ctr"/>
            <a:r>
              <a:rPr lang="en-US" b="1" dirty="0"/>
              <a:t>Notice Requirements Continue:</a:t>
            </a:r>
          </a:p>
        </p:txBody>
      </p:sp>
      <p:sp>
        <p:nvSpPr>
          <p:cNvPr id="4" name="Slide Number Placeholder 3">
            <a:extLst>
              <a:ext uri="{FF2B5EF4-FFF2-40B4-BE49-F238E27FC236}">
                <a16:creationId xmlns:a16="http://schemas.microsoft.com/office/drawing/2014/main" id="{0DBF2875-87AD-0A13-2E4B-564A3517A643}"/>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smtClean="0"/>
              <a:pPr algn="ctr">
                <a:spcAft>
                  <a:spcPts val="600"/>
                </a:spcAft>
              </a:pPr>
              <a:t>19</a:t>
            </a:fld>
            <a:endParaRPr lang="en-US" b="1" dirty="0"/>
          </a:p>
        </p:txBody>
      </p:sp>
      <p:graphicFrame>
        <p:nvGraphicFramePr>
          <p:cNvPr id="8" name="Content Placeholder 2">
            <a:extLst>
              <a:ext uri="{FF2B5EF4-FFF2-40B4-BE49-F238E27FC236}">
                <a16:creationId xmlns:a16="http://schemas.microsoft.com/office/drawing/2014/main" id="{31135F10-6769-C954-7537-CE7D01B51577}"/>
              </a:ext>
            </a:extLst>
          </p:cNvPr>
          <p:cNvGraphicFramePr>
            <a:graphicFrameLocks noGrp="1" noDrilldown="1" noMove="1" noResize="1"/>
          </p:cNvGraphicFramePr>
          <p:nvPr>
            <p:ph idx="1"/>
            <p:extLst>
              <p:ext uri="{D42A27DB-BD31-4B8C-83A1-F6EECF244321}">
                <p14:modId xmlns:p14="http://schemas.microsoft.com/office/powerpoint/2010/main" val="4140737821"/>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2475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06B9FE-7E5A-4047-B5D3-C3C24BD3E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0EBA20-0A64-45D5-B937-FE93DCA01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5632" y="0"/>
            <a:ext cx="340636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3EAD5E5B-543A-4690-8C75-BACF7FFB40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pic>
        <p:nvPicPr>
          <p:cNvPr id="15" name="Picture 14">
            <a:extLst>
              <a:ext uri="{FF2B5EF4-FFF2-40B4-BE49-F238E27FC236}">
                <a16:creationId xmlns:a16="http://schemas.microsoft.com/office/drawing/2014/main" id="{98739700-980C-4F96-84CD-97157DFE86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2" y="1959089"/>
            <a:ext cx="9107362" cy="321164"/>
          </a:xfrm>
          <a:prstGeom prst="rect">
            <a:avLst/>
          </a:prstGeom>
        </p:spPr>
      </p:pic>
      <p:sp>
        <p:nvSpPr>
          <p:cNvPr id="17" name="Rectangle 16">
            <a:extLst>
              <a:ext uri="{FF2B5EF4-FFF2-40B4-BE49-F238E27FC236}">
                <a16:creationId xmlns:a16="http://schemas.microsoft.com/office/drawing/2014/main" id="{52A2FDCB-3B06-44F3-A0AA-2C056C3E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9107363" cy="136819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noRot="1" noMove="1" noResize="1" noEditPoints="1" noAdjustHandles="1" noChangeArrowheads="1" noChangeShapeType="1"/>
          </p:cNvSpPr>
          <p:nvPr>
            <p:ph type="title"/>
          </p:nvPr>
        </p:nvSpPr>
        <p:spPr>
          <a:xfrm>
            <a:off x="680321" y="753228"/>
            <a:ext cx="7461844" cy="1080938"/>
          </a:xfrm>
        </p:spPr>
        <p:txBody>
          <a:bodyPr>
            <a:normAutofit/>
          </a:bodyPr>
          <a:lstStyle/>
          <a:p>
            <a:pPr algn="ctr"/>
            <a:r>
              <a:rPr lang="en-US" b="1" dirty="0">
                <a:solidFill>
                  <a:srgbClr val="FFFFFF"/>
                </a:solidFill>
              </a:rPr>
              <a:t>Contents of Agenda</a:t>
            </a:r>
          </a:p>
        </p:txBody>
      </p:sp>
      <p:sp>
        <p:nvSpPr>
          <p:cNvPr id="4" name="Slide Number Placeholder 3">
            <a:extLst>
              <a:ext uri="{FF2B5EF4-FFF2-40B4-BE49-F238E27FC236}">
                <a16:creationId xmlns:a16="http://schemas.microsoft.com/office/drawing/2014/main" id="{38C4C41F-4751-4CFD-8FDC-33135E8DF4E9}"/>
              </a:ext>
            </a:extLst>
          </p:cNvPr>
          <p:cNvSpPr>
            <a:spLocks noGrp="1" noRot="1" noMove="1" noResize="1" noEditPoints="1" noAdjustHandles="1" noChangeArrowheads="1" noChangeShapeType="1"/>
          </p:cNvSpPr>
          <p:nvPr>
            <p:ph type="sldNum" sz="quarter" idx="12"/>
          </p:nvPr>
        </p:nvSpPr>
        <p:spPr>
          <a:xfrm>
            <a:off x="10385051" y="753227"/>
            <a:ext cx="1330315" cy="1090789"/>
          </a:xfrm>
        </p:spPr>
        <p:txBody>
          <a:bodyPr>
            <a:normAutofit/>
          </a:bodyPr>
          <a:lstStyle/>
          <a:p>
            <a:pPr algn="ctr">
              <a:spcAft>
                <a:spcPts val="600"/>
              </a:spcAft>
            </a:pPr>
            <a:fld id="{8B37D5FE-740C-46F5-801A-FA5477D9711F}" type="slidenum">
              <a:rPr lang="en-US" b="1">
                <a:solidFill>
                  <a:srgbClr val="FFFFFF"/>
                </a:solidFill>
              </a:rPr>
              <a:pPr algn="ctr">
                <a:spcAft>
                  <a:spcPts val="600"/>
                </a:spcAft>
              </a:pPr>
              <a:t>20</a:t>
            </a:fld>
            <a:endParaRPr lang="en-US" b="1" dirty="0">
              <a:solidFill>
                <a:srgbClr val="FFFFFF"/>
              </a:solidFill>
            </a:endParaRPr>
          </a:p>
        </p:txBody>
      </p:sp>
      <p:sp>
        <p:nvSpPr>
          <p:cNvPr id="3" name="Content Placeholder 2"/>
          <p:cNvSpPr>
            <a:spLocks noGrp="1" noRot="1" noMove="1" noResize="1" noEditPoints="1" noAdjustHandles="1" noChangeArrowheads="1" noChangeShapeType="1"/>
          </p:cNvSpPr>
          <p:nvPr>
            <p:ph idx="1"/>
          </p:nvPr>
        </p:nvSpPr>
        <p:spPr>
          <a:xfrm>
            <a:off x="680321" y="2336873"/>
            <a:ext cx="7383582" cy="4119159"/>
          </a:xfrm>
        </p:spPr>
        <p:txBody>
          <a:bodyPr>
            <a:normAutofit/>
          </a:bodyPr>
          <a:lstStyle/>
          <a:p>
            <a:pPr marL="68580" indent="0">
              <a:buNone/>
            </a:pPr>
            <a:r>
              <a:rPr lang="en-US" dirty="0"/>
              <a:t>The following statement </a:t>
            </a:r>
            <a:r>
              <a:rPr lang="en-US" b="1" dirty="0"/>
              <a:t>MUST</a:t>
            </a:r>
            <a:r>
              <a:rPr lang="en-US" dirty="0"/>
              <a:t> be included at the end of all Draft and Final Agendas:</a:t>
            </a:r>
          </a:p>
          <a:p>
            <a:pPr marL="68580" indent="0">
              <a:buNone/>
            </a:pPr>
            <a:endParaRPr lang="en-US" dirty="0"/>
          </a:p>
          <a:p>
            <a:pPr marL="68580" indent="0">
              <a:buNone/>
            </a:pPr>
            <a:r>
              <a:rPr lang="en-US" dirty="0"/>
              <a:t>“This meeting is governed by the Open Meetings Act. Please address any questions or complaints arising under this meeting to the Office of Open Government at open.govoffice@dc.gov.”</a:t>
            </a:r>
          </a:p>
          <a:p>
            <a:endParaRPr lang="en-US" dirty="0"/>
          </a:p>
          <a:p>
            <a:pPr marL="68580" indent="0" algn="ctr">
              <a:buNone/>
            </a:pPr>
            <a:r>
              <a:rPr lang="en-US" dirty="0"/>
              <a:t>3 DCMR § 10409.2</a:t>
            </a:r>
          </a:p>
          <a:p>
            <a:pPr marL="0" indent="0" algn="ctr">
              <a:buNone/>
            </a:pPr>
            <a:endParaRPr lang="en-US" sz="1800" dirty="0"/>
          </a:p>
          <a:p>
            <a:endParaRPr lang="en-US" sz="1800" dirty="0"/>
          </a:p>
        </p:txBody>
      </p:sp>
    </p:spTree>
    <p:extLst>
      <p:ext uri="{BB962C8B-B14F-4D97-AF65-F5344CB8AC3E}">
        <p14:creationId xmlns:p14="http://schemas.microsoft.com/office/powerpoint/2010/main" val="3922298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29246-D15F-9791-B92A-0B4D01C50BEF}"/>
              </a:ext>
            </a:extLst>
          </p:cNvPr>
          <p:cNvSpPr>
            <a:spLocks noGrp="1" noRot="1" noMove="1" noResize="1" noEditPoints="1" noAdjustHandles="1" noChangeArrowheads="1" noChangeShapeType="1"/>
          </p:cNvSpPr>
          <p:nvPr>
            <p:ph type="title"/>
          </p:nvPr>
        </p:nvSpPr>
        <p:spPr/>
        <p:txBody>
          <a:bodyPr/>
          <a:lstStyle/>
          <a:p>
            <a:pPr algn="ctr"/>
            <a:r>
              <a:rPr lang="en-US" b="1" dirty="0"/>
              <a:t>Closed/Executive Session</a:t>
            </a:r>
          </a:p>
        </p:txBody>
      </p:sp>
      <p:sp>
        <p:nvSpPr>
          <p:cNvPr id="3" name="Slide Number Placeholder 2">
            <a:extLst>
              <a:ext uri="{FF2B5EF4-FFF2-40B4-BE49-F238E27FC236}">
                <a16:creationId xmlns:a16="http://schemas.microsoft.com/office/drawing/2014/main" id="{31B6FC7E-DB39-AD76-C0BA-B3DE396B1B30}"/>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b="1" smtClean="0"/>
              <a:pPr algn="ctr"/>
              <a:t>21</a:t>
            </a:fld>
            <a:endParaRPr lang="en-US" b="1" dirty="0"/>
          </a:p>
        </p:txBody>
      </p:sp>
      <p:pic>
        <p:nvPicPr>
          <p:cNvPr id="7" name="Content Placeholder 6">
            <a:extLst>
              <a:ext uri="{FF2B5EF4-FFF2-40B4-BE49-F238E27FC236}">
                <a16:creationId xmlns:a16="http://schemas.microsoft.com/office/drawing/2014/main" id="{E9CC7585-50D8-F9B7-29C5-A6829C16138D}"/>
              </a:ext>
            </a:extLst>
          </p:cNvPr>
          <p:cNvPicPr>
            <a:picLocks noGrp="1" noRot="1" noChangeAspect="1" noMove="1" noResize="1" noEditPoints="1" noAdjustHandles="1" noChangeArrowheads="1" noChangeShapeType="1" noCrop="1"/>
          </p:cNvPicPr>
          <p:nvPr>
            <p:ph idx="1"/>
          </p:nvPr>
        </p:nvPicPr>
        <p:blipFill>
          <a:blip r:embed="rId2" cstate="email">
            <a:extLst>
              <a:ext uri="{28A0092B-C50C-407E-A947-70E740481C1C}">
                <a14:useLocalDpi xmlns:a14="http://schemas.microsoft.com/office/drawing/2010/main" val="0"/>
              </a:ext>
            </a:extLst>
          </a:blip>
          <a:stretch>
            <a:fillRect/>
          </a:stretch>
        </p:blipFill>
        <p:spPr>
          <a:xfrm>
            <a:off x="3503267" y="2336800"/>
            <a:ext cx="4401077" cy="3990202"/>
          </a:xfrm>
          <a:prstGeom prst="rect">
            <a:avLst/>
          </a:prstGeom>
        </p:spPr>
      </p:pic>
      <p:sp>
        <p:nvSpPr>
          <p:cNvPr id="9" name="TextBox 8">
            <a:extLst>
              <a:ext uri="{FF2B5EF4-FFF2-40B4-BE49-F238E27FC236}">
                <a16:creationId xmlns:a16="http://schemas.microsoft.com/office/drawing/2014/main" id="{3CE37B9F-ED2E-8D28-4B17-9D7258CFE11B}"/>
              </a:ext>
            </a:extLst>
          </p:cNvPr>
          <p:cNvSpPr txBox="1">
            <a:spLocks noGrp="1" noRot="1" noMove="1" noResize="1" noEditPoints="1" noAdjustHandles="1" noChangeArrowheads="1" noChangeShapeType="1"/>
          </p:cNvSpPr>
          <p:nvPr/>
        </p:nvSpPr>
        <p:spPr>
          <a:xfrm>
            <a:off x="7069723" y="5652097"/>
            <a:ext cx="564596" cy="226922"/>
          </a:xfrm>
          <a:prstGeom prst="rect">
            <a:avLst/>
          </a:prstGeom>
          <a:noFill/>
        </p:spPr>
        <p:txBody>
          <a:bodyPr wrap="square">
            <a:spAutoFit/>
          </a:bodyPr>
          <a:lstStyle/>
          <a:p>
            <a:pPr marL="0" marR="0">
              <a:lnSpc>
                <a:spcPct val="115000"/>
              </a:lnSpc>
              <a:spcAft>
                <a:spcPts val="800"/>
              </a:spcAft>
              <a:buNone/>
            </a:pPr>
            <a:r>
              <a:rPr lang="en-US" sz="800" kern="100" dirty="0">
                <a:solidFill>
                  <a:srgbClr val="C00000"/>
                </a:solidFill>
                <a:effectLst/>
                <a:latin typeface="Aptos" panose="020B0004020202020204" pitchFamily="34" charset="0"/>
                <a:ea typeface="Aptos" panose="020B0004020202020204" pitchFamily="34" charset="0"/>
                <a:cs typeface="Times New Roman" panose="02020603050405020304" pitchFamily="18" charset="0"/>
              </a:rPr>
              <a:t>©Stock</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47907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4" name="Picture 53">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5" name="Picture 54">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56" name="Picture 55">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57" name="Rectangle 56">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8" name="Rectangle 57">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59" name="Rectangle 58">
            <a:extLst>
              <a:ext uri="{FF2B5EF4-FFF2-40B4-BE49-F238E27FC236}">
                <a16:creationId xmlns:a16="http://schemas.microsoft.com/office/drawing/2014/main" id="{B2E911EF-80F5-4781-A4DF-44EFAF242F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59">
            <a:extLst>
              <a:ext uri="{FF2B5EF4-FFF2-40B4-BE49-F238E27FC236}">
                <a16:creationId xmlns:a16="http://schemas.microsoft.com/office/drawing/2014/main" id="{B0A2A734-17E4-44D5-9630-D54D6AF746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1" name="Rectangle 60">
            <a:extLst>
              <a:ext uri="{FF2B5EF4-FFF2-40B4-BE49-F238E27FC236}">
                <a16:creationId xmlns:a16="http://schemas.microsoft.com/office/drawing/2014/main" id="{EFFB5C33-24B2-4764-BDBD-4C10A21DB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8808" y="0"/>
            <a:ext cx="34031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2" name="Picture 61">
            <a:extLst>
              <a:ext uri="{FF2B5EF4-FFF2-40B4-BE49-F238E27FC236}">
                <a16:creationId xmlns:a16="http://schemas.microsoft.com/office/drawing/2014/main" id="{FEB601E2-EFED-4313-BEE4-9E27B94FC6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email">
            <a:extLst>
              <a:ext uri="{28A0092B-C50C-407E-A947-70E740481C1C}">
                <a14:useLocalDpi xmlns:a14="http://schemas.microsoft.com/office/drawing/2010/main" val="0"/>
              </a:ext>
            </a:extLst>
          </a:blip>
          <a:stretch>
            <a:fillRect/>
          </a:stretch>
        </p:blipFill>
        <p:spPr>
          <a:xfrm>
            <a:off x="0" y="4242852"/>
            <a:ext cx="9110541" cy="246557"/>
          </a:xfrm>
          <a:prstGeom prst="rect">
            <a:avLst/>
          </a:prstGeom>
        </p:spPr>
      </p:pic>
      <p:sp>
        <p:nvSpPr>
          <p:cNvPr id="63" name="Rectangle 62">
            <a:extLst>
              <a:ext uri="{FF2B5EF4-FFF2-40B4-BE49-F238E27FC236}">
                <a16:creationId xmlns:a16="http://schemas.microsoft.com/office/drawing/2014/main" id="{1425DB5A-CEE1-4EE1-8C4A-689E49D354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0078"/>
            <a:ext cx="9110542" cy="1660332"/>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noRot="1" noMove="1" noResize="1" noEditPoints="1" noAdjustHandles="1" noChangeArrowheads="1" noChangeShapeType="1"/>
          </p:cNvSpPr>
          <p:nvPr>
            <p:ph type="title"/>
          </p:nvPr>
        </p:nvSpPr>
        <p:spPr>
          <a:xfrm>
            <a:off x="840510" y="2733709"/>
            <a:ext cx="7657792" cy="1373070"/>
          </a:xfrm>
        </p:spPr>
        <p:txBody>
          <a:bodyPr vert="horz" lIns="91440" tIns="45720" rIns="91440" bIns="45720" rtlCol="0" anchor="b">
            <a:normAutofit/>
          </a:bodyPr>
          <a:lstStyle/>
          <a:p>
            <a:pPr algn="ctr"/>
            <a:br>
              <a:rPr lang="en-US" sz="4600" dirty="0">
                <a:solidFill>
                  <a:srgbClr val="FFFFFF"/>
                </a:solidFill>
              </a:rPr>
            </a:br>
            <a:r>
              <a:rPr lang="en-US" sz="4600" b="1" dirty="0">
                <a:solidFill>
                  <a:srgbClr val="FFFFFF"/>
                </a:solidFill>
              </a:rPr>
              <a:t>CLOSED SESSIONS</a:t>
            </a:r>
          </a:p>
        </p:txBody>
      </p:sp>
      <p:sp>
        <p:nvSpPr>
          <p:cNvPr id="3" name="Content Placeholder 2"/>
          <p:cNvSpPr>
            <a:spLocks noGrp="1" noRot="1" noMove="1" noResize="1" noEditPoints="1" noAdjustHandles="1" noChangeArrowheads="1" noChangeShapeType="1"/>
          </p:cNvSpPr>
          <p:nvPr>
            <p:ph type="body" idx="1"/>
          </p:nvPr>
        </p:nvSpPr>
        <p:spPr>
          <a:xfrm>
            <a:off x="1194149" y="4394039"/>
            <a:ext cx="7304152" cy="1117687"/>
          </a:xfrm>
        </p:spPr>
        <p:txBody>
          <a:bodyPr vert="horz" lIns="91440" tIns="45720" rIns="91440" bIns="45720" rtlCol="0">
            <a:normAutofit/>
          </a:bodyPr>
          <a:lstStyle/>
          <a:p>
            <a:r>
              <a:rPr lang="en-US" b="1" dirty="0">
                <a:solidFill>
                  <a:schemeClr val="tx1"/>
                </a:solidFill>
              </a:rPr>
              <a:t>CLOSED PORTIONS (EXECUTIVE SESSIONS)</a:t>
            </a:r>
            <a:br>
              <a:rPr lang="en-US" b="1" dirty="0">
                <a:solidFill>
                  <a:schemeClr val="tx1"/>
                </a:solidFill>
              </a:rPr>
            </a:br>
            <a:r>
              <a:rPr lang="en-US" b="1" dirty="0">
                <a:solidFill>
                  <a:schemeClr val="tx1"/>
                </a:solidFill>
              </a:rPr>
              <a:t>of a MEETING </a:t>
            </a:r>
            <a:r>
              <a:rPr lang="en-US" b="1" i="1" dirty="0">
                <a:solidFill>
                  <a:schemeClr val="tx1"/>
                </a:solidFill>
              </a:rPr>
              <a:t>MAY</a:t>
            </a:r>
            <a:r>
              <a:rPr lang="en-US" b="1" dirty="0">
                <a:solidFill>
                  <a:schemeClr val="tx1"/>
                </a:solidFill>
              </a:rPr>
              <a:t> OCCUR PURSANT TO </a:t>
            </a:r>
            <a:r>
              <a:rPr lang="en-US" b="1" i="0" dirty="0">
                <a:solidFill>
                  <a:schemeClr val="tx1"/>
                </a:solidFill>
              </a:rPr>
              <a:t>D.C. OFFICIAL CODE § 2-575(b)</a:t>
            </a:r>
            <a:endParaRPr lang="en-US" dirty="0">
              <a:solidFill>
                <a:schemeClr val="tx1"/>
              </a:solidFill>
            </a:endParaRPr>
          </a:p>
          <a:p>
            <a:endParaRPr lang="en-US" dirty="0">
              <a:solidFill>
                <a:schemeClr val="tx1"/>
              </a:solidFill>
            </a:endParaRPr>
          </a:p>
        </p:txBody>
      </p:sp>
      <p:sp>
        <p:nvSpPr>
          <p:cNvPr id="4" name="Slide Number Placeholder 3">
            <a:extLst>
              <a:ext uri="{FF2B5EF4-FFF2-40B4-BE49-F238E27FC236}">
                <a16:creationId xmlns:a16="http://schemas.microsoft.com/office/drawing/2014/main" id="{50D217B0-E53F-09F0-3691-D63008BF2A8D}"/>
              </a:ext>
            </a:extLst>
          </p:cNvPr>
          <p:cNvSpPr>
            <a:spLocks noGrp="1" noRot="1" noMove="1" noResize="1" noEditPoints="1" noAdjustHandles="1" noChangeArrowheads="1" noChangeShapeType="1"/>
          </p:cNvSpPr>
          <p:nvPr>
            <p:ph type="sldNum" sz="quarter" idx="12"/>
          </p:nvPr>
        </p:nvSpPr>
        <p:spPr>
          <a:xfrm>
            <a:off x="9255344" y="472543"/>
            <a:ext cx="2104082" cy="1221246"/>
          </a:xfrm>
        </p:spPr>
        <p:txBody>
          <a:bodyPr vert="horz" lIns="91440" tIns="45720" rIns="91440" bIns="45720" rtlCol="0" anchor="ctr">
            <a:normAutofit/>
          </a:bodyPr>
          <a:lstStyle/>
          <a:p>
            <a:pPr algn="ctr">
              <a:spcAft>
                <a:spcPts val="600"/>
              </a:spcAft>
            </a:pPr>
            <a:fld id="{8B37D5FE-740C-46F5-801A-FA5477D9711F}" type="slidenum">
              <a:rPr lang="en-US" b="1" kern="1200">
                <a:solidFill>
                  <a:srgbClr val="FFFFFF"/>
                </a:solidFill>
                <a:latin typeface="+mn-lt"/>
                <a:ea typeface="+mn-ea"/>
                <a:cs typeface="+mn-cs"/>
              </a:rPr>
              <a:pPr algn="ctr">
                <a:spcAft>
                  <a:spcPts val="600"/>
                </a:spcAft>
              </a:pPr>
              <a:t>22</a:t>
            </a:fld>
            <a:endParaRPr lang="en-US" b="1" kern="1200" dirty="0">
              <a:solidFill>
                <a:srgbClr val="FFFFFF"/>
              </a:solidFill>
              <a:latin typeface="+mn-lt"/>
              <a:ea typeface="+mn-ea"/>
              <a:cs typeface="+mn-cs"/>
            </a:endParaRPr>
          </a:p>
        </p:txBody>
      </p:sp>
    </p:spTree>
    <p:extLst>
      <p:ext uri="{BB962C8B-B14F-4D97-AF65-F5344CB8AC3E}">
        <p14:creationId xmlns:p14="http://schemas.microsoft.com/office/powerpoint/2010/main" val="3181591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66" name="Picture 165">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7" name="Picture 166">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8" name="Picture 167">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9" name="Rectangle 168">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0" name="Rectangle 169">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71" name="Rectangle 170">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2" name="Picture 171">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p:spPr>
      </p:pic>
      <p:pic>
        <p:nvPicPr>
          <p:cNvPr id="173" name="Picture 172">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0" y="1963704"/>
            <a:ext cx="10437812" cy="321164"/>
          </a:xfrm>
          <a:prstGeom prst="rect">
            <a:avLst/>
          </a:prstGeom>
        </p:spPr>
      </p:pic>
      <p:sp>
        <p:nvSpPr>
          <p:cNvPr id="174" name="Rectangle 173">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10437812"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noRot="1" noMove="1" noResize="1" noEditPoints="1" noAdjustHandles="1" noChangeArrowheads="1" noChangeShapeType="1"/>
          </p:cNvSpPr>
          <p:nvPr>
            <p:ph type="title"/>
          </p:nvPr>
        </p:nvSpPr>
        <p:spPr>
          <a:xfrm>
            <a:off x="680321" y="753228"/>
            <a:ext cx="9613861" cy="1080938"/>
          </a:xfrm>
        </p:spPr>
        <p:txBody>
          <a:bodyPr vert="horz" lIns="91440" tIns="45720" rIns="91440" bIns="45720" rtlCol="0" anchor="ctr">
            <a:normAutofit/>
          </a:bodyPr>
          <a:lstStyle/>
          <a:p>
            <a:pPr algn="ctr"/>
            <a:r>
              <a:rPr lang="en-US" b="1" dirty="0">
                <a:solidFill>
                  <a:srgbClr val="FFFFFF"/>
                </a:solidFill>
              </a:rPr>
              <a:t>Executive Session/Closed Session Justification</a:t>
            </a:r>
          </a:p>
        </p:txBody>
      </p:sp>
      <p:pic>
        <p:nvPicPr>
          <p:cNvPr id="175" name="Picture 174">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6" name="Rectangle 175">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Slide Number Placeholder 4">
            <a:extLst>
              <a:ext uri="{FF2B5EF4-FFF2-40B4-BE49-F238E27FC236}">
                <a16:creationId xmlns:a16="http://schemas.microsoft.com/office/drawing/2014/main" id="{245086BF-A2DE-F4EC-975E-0B2116CA0D17}"/>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vert="horz" lIns="91440" tIns="45720" rIns="91440" bIns="45720" rtlCol="0" anchor="ctr">
            <a:normAutofit/>
          </a:bodyPr>
          <a:lstStyle/>
          <a:p>
            <a:pPr algn="ctr">
              <a:spcAft>
                <a:spcPts val="600"/>
              </a:spcAft>
            </a:pPr>
            <a:fld id="{8B37D5FE-740C-46F5-801A-FA5477D9711F}" type="slidenum">
              <a:rPr lang="en-US" b="1" kern="1200" smtClean="0">
                <a:solidFill>
                  <a:srgbClr val="FFFFFF"/>
                </a:solidFill>
                <a:latin typeface="+mn-lt"/>
                <a:ea typeface="+mn-ea"/>
                <a:cs typeface="+mn-cs"/>
              </a:rPr>
              <a:pPr algn="ctr">
                <a:spcAft>
                  <a:spcPts val="600"/>
                </a:spcAft>
              </a:pPr>
              <a:t>23</a:t>
            </a:fld>
            <a:endParaRPr lang="en-US" b="1" kern="1200" dirty="0">
              <a:solidFill>
                <a:srgbClr val="FFFFFF"/>
              </a:solidFill>
              <a:latin typeface="+mn-lt"/>
              <a:ea typeface="+mn-ea"/>
              <a:cs typeface="+mn-cs"/>
            </a:endParaRPr>
          </a:p>
        </p:txBody>
      </p:sp>
      <p:pic>
        <p:nvPicPr>
          <p:cNvPr id="177" name="Picture 176">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 y="5885714"/>
            <a:ext cx="10437812" cy="321164"/>
          </a:xfrm>
          <a:prstGeom prst="rect">
            <a:avLst/>
          </a:prstGeom>
        </p:spPr>
      </p:pic>
      <p:sp>
        <p:nvSpPr>
          <p:cNvPr id="178" name="Rectangle 177">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1043940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4" name="Content Placeholder 2"/>
          <p:cNvSpPr>
            <a:spLocks noGrp="1" noRot="1" noMove="1" noResize="1" noEditPoints="1" noAdjustHandles="1" noChangeArrowheads="1" noChangeShapeType="1"/>
          </p:cNvSpPr>
          <p:nvPr>
            <p:ph sz="quarter" idx="13"/>
          </p:nvPr>
        </p:nvSpPr>
        <p:spPr>
          <a:xfrm>
            <a:off x="3176" y="2124225"/>
            <a:ext cx="10436224" cy="4082653"/>
          </a:xfrm>
        </p:spPr>
        <p:txBody>
          <a:bodyPr vert="horz" lIns="91440" tIns="45720" rIns="91440" bIns="45720" rtlCol="0">
            <a:normAutofit/>
          </a:bodyPr>
          <a:lstStyle/>
          <a:p>
            <a:pPr marL="628650" indent="-285750">
              <a:buFont typeface="Wingdings" panose="05000000000000000000" pitchFamily="2" charset="2"/>
              <a:buChar char="v"/>
            </a:pPr>
            <a:r>
              <a:rPr lang="en-US" sz="1800" b="1" dirty="0">
                <a:solidFill>
                  <a:srgbClr val="FFFFFF"/>
                </a:solidFill>
              </a:rPr>
              <a:t>Court Order/Statute</a:t>
            </a:r>
          </a:p>
          <a:p>
            <a:pPr marL="628650" indent="-285750">
              <a:buFont typeface="Wingdings" panose="05000000000000000000" pitchFamily="2" charset="2"/>
              <a:buChar char="v"/>
            </a:pPr>
            <a:r>
              <a:rPr lang="en-US" sz="1800" b="1" dirty="0">
                <a:solidFill>
                  <a:srgbClr val="FFFFFF"/>
                </a:solidFill>
              </a:rPr>
              <a:t>Specific Negotiations – Contract, including employment contract</a:t>
            </a:r>
          </a:p>
          <a:p>
            <a:pPr marL="628650" indent="-285750">
              <a:buFont typeface="Wingdings" panose="05000000000000000000" pitchFamily="2" charset="2"/>
              <a:buChar char="v"/>
            </a:pPr>
            <a:r>
              <a:rPr lang="en-US" sz="1800" b="1" dirty="0">
                <a:solidFill>
                  <a:srgbClr val="FFFFFF"/>
                </a:solidFill>
              </a:rPr>
              <a:t>Attorney/Client Privilege, or to Approve Settlement Agreements </a:t>
            </a:r>
          </a:p>
          <a:p>
            <a:pPr marL="0" indent="0">
              <a:buNone/>
            </a:pPr>
            <a:endParaRPr lang="en-US" sz="1800" b="1" dirty="0">
              <a:solidFill>
                <a:srgbClr val="FFFFFF"/>
              </a:solidFill>
              <a:effectLst/>
            </a:endParaRPr>
          </a:p>
          <a:p>
            <a:r>
              <a:rPr lang="en-US" sz="1800" b="1" dirty="0">
                <a:solidFill>
                  <a:srgbClr val="FFFFFF"/>
                </a:solidFill>
                <a:effectLst/>
              </a:rPr>
              <a:t>In </a:t>
            </a:r>
            <a:r>
              <a:rPr lang="en-US" sz="1800" b="1" i="1" u="sng" dirty="0" err="1">
                <a:effectLst/>
              </a:rPr>
              <a:t>Rosenhoffer</a:t>
            </a:r>
            <a:r>
              <a:rPr lang="en-US" sz="1800" b="1" i="1" u="sng" dirty="0">
                <a:effectLst/>
              </a:rPr>
              <a:t> v. Batavia</a:t>
            </a:r>
            <a:r>
              <a:rPr lang="en-US" sz="1800" b="1" i="1" dirty="0">
                <a:effectLst/>
              </a:rPr>
              <a:t> </a:t>
            </a:r>
            <a:r>
              <a:rPr lang="en-US" sz="1800" b="1" dirty="0">
                <a:effectLst/>
              </a:rPr>
              <a:t>(Case No. 2026-Ohio-3149) (Ohio Ct. App. Aug. 17, 2026), </a:t>
            </a:r>
            <a:r>
              <a:rPr lang="en-US" dirty="0">
                <a:effectLst/>
              </a:rPr>
              <a:t>The Ohio Twelfth District Court of Appeals emphasized that the presence of an attorney does not automatically protect an entire executive session under the attorney-client privilege; the public body must establish that the particular communications satisfy the requirements of that privilege. This case is instructive for the District of Columbia.</a:t>
            </a:r>
          </a:p>
          <a:p>
            <a:pPr marL="0" indent="0">
              <a:buNone/>
            </a:pPr>
            <a:r>
              <a:rPr lang="en-US" dirty="0">
                <a:effectLst/>
              </a:rPr>
              <a:t> </a:t>
            </a:r>
          </a:p>
          <a:p>
            <a:pPr marL="0" indent="0">
              <a:buNone/>
            </a:pPr>
            <a:endParaRPr lang="en-US" sz="1800" b="1" dirty="0">
              <a:effectLst/>
            </a:endParaRPr>
          </a:p>
          <a:p>
            <a:pPr marL="0" indent="0">
              <a:buNone/>
            </a:pPr>
            <a:endParaRPr lang="en-US" sz="1400" dirty="0">
              <a:solidFill>
                <a:srgbClr val="FFFFFF"/>
              </a:solidFill>
            </a:endParaRPr>
          </a:p>
        </p:txBody>
      </p:sp>
    </p:spTree>
    <p:extLst>
      <p:ext uri="{BB962C8B-B14F-4D97-AF65-F5344CB8AC3E}">
        <p14:creationId xmlns:p14="http://schemas.microsoft.com/office/powerpoint/2010/main" val="3948362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055A6795-906A-7C78-5D8B-45EFC03CDFA9}"/>
            </a:ext>
          </a:extLst>
        </p:cNvPr>
        <p:cNvGrpSpPr/>
        <p:nvPr/>
      </p:nvGrpSpPr>
      <p:grpSpPr>
        <a:xfrm>
          <a:off x="0" y="0"/>
          <a:ext cx="0" cy="0"/>
          <a:chOff x="0" y="0"/>
          <a:chExt cx="0" cy="0"/>
        </a:xfrm>
      </p:grpSpPr>
      <p:pic>
        <p:nvPicPr>
          <p:cNvPr id="35" name="Picture 34">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6" name="Picture 35">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37" name="Picture 36">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38" name="Rectangle 37">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40" name="Rectangle 39">
            <a:extLst>
              <a:ext uri="{FF2B5EF4-FFF2-40B4-BE49-F238E27FC236}">
                <a16:creationId xmlns:a16="http://schemas.microsoft.com/office/drawing/2014/main" id="{A106B9FE-7E5A-4047-B5D3-C3C24BD3E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60EBA20-0A64-45D5-B937-FE93DCA01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5632" y="0"/>
            <a:ext cx="340636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2" name="Picture 41">
            <a:extLst>
              <a:ext uri="{FF2B5EF4-FFF2-40B4-BE49-F238E27FC236}">
                <a16:creationId xmlns:a16="http://schemas.microsoft.com/office/drawing/2014/main" id="{3EAD5E5B-543A-4690-8C75-BACF7FFB40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pic>
        <p:nvPicPr>
          <p:cNvPr id="43" name="Picture 42">
            <a:extLst>
              <a:ext uri="{FF2B5EF4-FFF2-40B4-BE49-F238E27FC236}">
                <a16:creationId xmlns:a16="http://schemas.microsoft.com/office/drawing/2014/main" id="{98739700-980C-4F96-84CD-97157DFE86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email">
            <a:extLst>
              <a:ext uri="{28A0092B-C50C-407E-A947-70E740481C1C}">
                <a14:useLocalDpi xmlns:a14="http://schemas.microsoft.com/office/drawing/2010/main" val="0"/>
              </a:ext>
            </a:extLst>
          </a:blip>
          <a:stretch>
            <a:fillRect/>
          </a:stretch>
        </p:blipFill>
        <p:spPr>
          <a:xfrm>
            <a:off x="2" y="1959089"/>
            <a:ext cx="9107362" cy="321164"/>
          </a:xfrm>
          <a:prstGeom prst="rect">
            <a:avLst/>
          </a:prstGeom>
        </p:spPr>
      </p:pic>
      <p:sp>
        <p:nvSpPr>
          <p:cNvPr id="44" name="Rectangle 43">
            <a:extLst>
              <a:ext uri="{FF2B5EF4-FFF2-40B4-BE49-F238E27FC236}">
                <a16:creationId xmlns:a16="http://schemas.microsoft.com/office/drawing/2014/main" id="{52A2FDCB-3B06-44F3-A0AA-2C056C3E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9107363" cy="136819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1F904AD-77E7-EB85-A979-0716F48829A9}"/>
              </a:ext>
            </a:extLst>
          </p:cNvPr>
          <p:cNvSpPr>
            <a:spLocks noGrp="1" noRot="1" noMove="1" noResize="1" noEditPoints="1" noAdjustHandles="1" noChangeArrowheads="1" noChangeShapeType="1"/>
          </p:cNvSpPr>
          <p:nvPr>
            <p:ph type="title"/>
          </p:nvPr>
        </p:nvSpPr>
        <p:spPr>
          <a:xfrm>
            <a:off x="680321" y="753228"/>
            <a:ext cx="7461844" cy="1080938"/>
          </a:xfrm>
        </p:spPr>
        <p:txBody>
          <a:bodyPr vert="horz" lIns="91440" tIns="45720" rIns="91440" bIns="45720" rtlCol="0" anchor="ctr">
            <a:normAutofit/>
          </a:bodyPr>
          <a:lstStyle/>
          <a:p>
            <a:pPr algn="ctr"/>
            <a:r>
              <a:rPr lang="en-US" b="1" dirty="0">
                <a:solidFill>
                  <a:srgbClr val="FFFFFF"/>
                </a:solidFill>
              </a:rPr>
              <a:t>Executive Session/Closed Session Justification Continues -</a:t>
            </a:r>
          </a:p>
        </p:txBody>
      </p:sp>
      <p:sp>
        <p:nvSpPr>
          <p:cNvPr id="5" name="Slide Number Placeholder 4">
            <a:extLst>
              <a:ext uri="{FF2B5EF4-FFF2-40B4-BE49-F238E27FC236}">
                <a16:creationId xmlns:a16="http://schemas.microsoft.com/office/drawing/2014/main" id="{74866FEA-5A4F-3BFB-AF6F-9947CE38017D}"/>
              </a:ext>
            </a:extLst>
          </p:cNvPr>
          <p:cNvSpPr>
            <a:spLocks noGrp="1" noRot="1" noMove="1" noResize="1" noEditPoints="1" noAdjustHandles="1" noChangeArrowheads="1" noChangeShapeType="1"/>
          </p:cNvSpPr>
          <p:nvPr>
            <p:ph type="sldNum" sz="quarter" idx="12"/>
          </p:nvPr>
        </p:nvSpPr>
        <p:spPr>
          <a:xfrm>
            <a:off x="10385051" y="753227"/>
            <a:ext cx="1324179" cy="1090789"/>
          </a:xfrm>
        </p:spPr>
        <p:txBody>
          <a:bodyPr vert="horz" lIns="91440" tIns="45720" rIns="91440" bIns="45720" rtlCol="0" anchor="ctr">
            <a:normAutofit/>
          </a:bodyPr>
          <a:lstStyle/>
          <a:p>
            <a:pPr algn="ctr">
              <a:spcAft>
                <a:spcPts val="600"/>
              </a:spcAft>
            </a:pPr>
            <a:fld id="{8B37D5FE-740C-46F5-801A-FA5477D9711F}" type="slidenum">
              <a:rPr lang="en-US" b="1" kern="1200">
                <a:solidFill>
                  <a:srgbClr val="FFFFFF"/>
                </a:solidFill>
                <a:latin typeface="+mn-lt"/>
                <a:ea typeface="+mn-ea"/>
                <a:cs typeface="+mn-cs"/>
              </a:rPr>
              <a:pPr algn="ctr">
                <a:spcAft>
                  <a:spcPts val="600"/>
                </a:spcAft>
              </a:pPr>
              <a:t>24</a:t>
            </a:fld>
            <a:endParaRPr lang="en-US" b="1" kern="1200" dirty="0">
              <a:solidFill>
                <a:srgbClr val="FFFFFF"/>
              </a:solidFill>
              <a:latin typeface="+mn-lt"/>
              <a:ea typeface="+mn-ea"/>
              <a:cs typeface="+mn-cs"/>
            </a:endParaRPr>
          </a:p>
        </p:txBody>
      </p:sp>
      <p:sp>
        <p:nvSpPr>
          <p:cNvPr id="45" name="Content Placeholder 2">
            <a:extLst>
              <a:ext uri="{FF2B5EF4-FFF2-40B4-BE49-F238E27FC236}">
                <a16:creationId xmlns:a16="http://schemas.microsoft.com/office/drawing/2014/main" id="{AA4EFD8F-0587-4104-03DF-752D3B7CED83}"/>
              </a:ext>
            </a:extLst>
          </p:cNvPr>
          <p:cNvSpPr>
            <a:spLocks noGrp="1"/>
          </p:cNvSpPr>
          <p:nvPr>
            <p:ph sz="quarter" idx="13"/>
          </p:nvPr>
        </p:nvSpPr>
        <p:spPr>
          <a:xfrm>
            <a:off x="484816" y="2336873"/>
            <a:ext cx="7990261" cy="4315540"/>
          </a:xfrm>
        </p:spPr>
        <p:txBody>
          <a:bodyPr vert="horz" lIns="91440" tIns="45720" rIns="91440" bIns="45720" rtlCol="0">
            <a:normAutofit/>
          </a:bodyPr>
          <a:lstStyle/>
          <a:p>
            <a:pPr marL="628650" indent="-285750">
              <a:buFont typeface="Wingdings" panose="05000000000000000000" pitchFamily="2" charset="2"/>
              <a:buChar char="v"/>
            </a:pPr>
            <a:endParaRPr lang="en-US" b="1" dirty="0"/>
          </a:p>
          <a:p>
            <a:pPr marL="628650" indent="-285750">
              <a:buFont typeface="Wingdings" panose="05000000000000000000" pitchFamily="2" charset="2"/>
              <a:buChar char="v"/>
            </a:pPr>
            <a:endParaRPr lang="en-US" b="1" dirty="0"/>
          </a:p>
          <a:p>
            <a:pPr marL="0" indent="0">
              <a:buNone/>
            </a:pPr>
            <a:endParaRPr lang="en-US" sz="1700" dirty="0"/>
          </a:p>
        </p:txBody>
      </p:sp>
      <p:sp>
        <p:nvSpPr>
          <p:cNvPr id="4" name="TextBox 3">
            <a:extLst>
              <a:ext uri="{FF2B5EF4-FFF2-40B4-BE49-F238E27FC236}">
                <a16:creationId xmlns:a16="http://schemas.microsoft.com/office/drawing/2014/main" id="{A0C91053-D451-3E3B-CC8D-827194EB4794}"/>
              </a:ext>
            </a:extLst>
          </p:cNvPr>
          <p:cNvSpPr txBox="1"/>
          <p:nvPr/>
        </p:nvSpPr>
        <p:spPr>
          <a:xfrm>
            <a:off x="196382" y="2023266"/>
            <a:ext cx="8082314" cy="4370427"/>
          </a:xfrm>
          <a:prstGeom prst="rect">
            <a:avLst/>
          </a:prstGeom>
          <a:noFill/>
        </p:spPr>
        <p:txBody>
          <a:bodyPr wrap="square">
            <a:spAutoFit/>
          </a:bodyPr>
          <a:lstStyle/>
          <a:p>
            <a:pPr marL="628650" indent="-285750">
              <a:buFont typeface="Wingdings" panose="05000000000000000000" pitchFamily="2" charset="2"/>
              <a:buChar char="v"/>
            </a:pPr>
            <a:endParaRPr lang="en-US" sz="1800" b="1" dirty="0">
              <a:solidFill>
                <a:srgbClr val="FFFFFF"/>
              </a:solidFill>
            </a:endParaRPr>
          </a:p>
          <a:p>
            <a:pPr marL="628650" indent="-285750">
              <a:buFont typeface="Wingdings" panose="05000000000000000000" pitchFamily="2" charset="2"/>
              <a:buChar char="v"/>
            </a:pPr>
            <a:r>
              <a:rPr lang="en-US" sz="2000" b="1" dirty="0">
                <a:solidFill>
                  <a:srgbClr val="FFFFFF"/>
                </a:solidFill>
              </a:rPr>
              <a:t>Trade Secrets</a:t>
            </a:r>
          </a:p>
          <a:p>
            <a:pPr marL="342900"/>
            <a:endParaRPr lang="en-US" sz="2000" b="1" dirty="0">
              <a:solidFill>
                <a:srgbClr val="FFFFFF"/>
              </a:solidFill>
            </a:endParaRPr>
          </a:p>
          <a:p>
            <a:pPr marL="628650" indent="-285750">
              <a:buFont typeface="Wingdings" panose="05000000000000000000" pitchFamily="2" charset="2"/>
              <a:buChar char="v"/>
            </a:pPr>
            <a:r>
              <a:rPr lang="en-US" sz="2000" b="1" dirty="0">
                <a:solidFill>
                  <a:srgbClr val="FFFFFF"/>
                </a:solidFill>
              </a:rPr>
              <a:t>Preparation, administration, or grading of scholastic, licensing, or qualifying examinations</a:t>
            </a:r>
          </a:p>
          <a:p>
            <a:pPr marL="342900"/>
            <a:endParaRPr lang="en-US" sz="2000" b="1" dirty="0">
              <a:solidFill>
                <a:srgbClr val="FFFFFF"/>
              </a:solidFill>
            </a:endParaRPr>
          </a:p>
          <a:p>
            <a:pPr marL="628650" indent="-285750">
              <a:buFont typeface="Wingdings" panose="05000000000000000000" pitchFamily="2" charset="2"/>
              <a:buChar char="v"/>
            </a:pPr>
            <a:r>
              <a:rPr lang="en-US" sz="2000" b="1" dirty="0">
                <a:solidFill>
                  <a:srgbClr val="FFFFFF"/>
                </a:solidFill>
              </a:rPr>
              <a:t>To discuss matters such as appointment, employment, and discipline of government appointees, employees, or officials, or of Public Charter School personnel, if the body is the Board of Trustees of a Public Charter School</a:t>
            </a:r>
          </a:p>
          <a:p>
            <a:pPr marL="342900"/>
            <a:endParaRPr lang="en-US" sz="2000" b="1" dirty="0">
              <a:solidFill>
                <a:srgbClr val="FFFFFF"/>
              </a:solidFill>
            </a:endParaRPr>
          </a:p>
          <a:p>
            <a:pPr marL="628650" indent="-285750">
              <a:buFont typeface="Wingdings" panose="05000000000000000000" pitchFamily="2" charset="2"/>
              <a:buChar char="v"/>
            </a:pPr>
            <a:r>
              <a:rPr lang="en-US" sz="2000" b="1" dirty="0">
                <a:solidFill>
                  <a:srgbClr val="FFFFFF"/>
                </a:solidFill>
              </a:rPr>
              <a:t>To discuss matters involving personal identifiable information (such as official school records with date of births and grades) of students</a:t>
            </a:r>
          </a:p>
        </p:txBody>
      </p:sp>
    </p:spTree>
    <p:extLst>
      <p:ext uri="{BB962C8B-B14F-4D97-AF65-F5344CB8AC3E}">
        <p14:creationId xmlns:p14="http://schemas.microsoft.com/office/powerpoint/2010/main" val="4168346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6EEA933F-3B98-1751-7FF7-1226CC8A6BC9}"/>
            </a:ext>
          </a:extLst>
        </p:cNvPr>
        <p:cNvGrpSpPr/>
        <p:nvPr/>
      </p:nvGrpSpPr>
      <p:grpSpPr>
        <a:xfrm>
          <a:off x="0" y="0"/>
          <a:ext cx="0" cy="0"/>
          <a:chOff x="0" y="0"/>
          <a:chExt cx="0" cy="0"/>
        </a:xfrm>
      </p:grpSpPr>
      <p:pic>
        <p:nvPicPr>
          <p:cNvPr id="35" name="Picture 34">
            <a:extLst>
              <a:ext uri="{FF2B5EF4-FFF2-40B4-BE49-F238E27FC236}">
                <a16:creationId xmlns:a16="http://schemas.microsoft.com/office/drawing/2014/main" id="{1837C155-602E-4FBA-B07B-559D1946E77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6" name="Picture 35">
            <a:extLst>
              <a:ext uri="{FF2B5EF4-FFF2-40B4-BE49-F238E27FC236}">
                <a16:creationId xmlns:a16="http://schemas.microsoft.com/office/drawing/2014/main" id="{F0129A57-9471-68EE-5691-218BF80216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37" name="Picture 36">
            <a:extLst>
              <a:ext uri="{FF2B5EF4-FFF2-40B4-BE49-F238E27FC236}">
                <a16:creationId xmlns:a16="http://schemas.microsoft.com/office/drawing/2014/main" id="{B8368FB0-9769-798F-AECC-C1BB6D1DAE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38" name="Rectangle 37">
            <a:extLst>
              <a:ext uri="{FF2B5EF4-FFF2-40B4-BE49-F238E27FC236}">
                <a16:creationId xmlns:a16="http://schemas.microsoft.com/office/drawing/2014/main" id="{D4EBAD86-D2AC-FE8F-A610-221F466B9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9" name="Rectangle 38">
            <a:extLst>
              <a:ext uri="{FF2B5EF4-FFF2-40B4-BE49-F238E27FC236}">
                <a16:creationId xmlns:a16="http://schemas.microsoft.com/office/drawing/2014/main" id="{4204AB4C-CF04-53F9-1EB0-572349214E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useBgFill="1">
        <p:nvSpPr>
          <p:cNvPr id="40" name="Rectangle 39">
            <a:extLst>
              <a:ext uri="{FF2B5EF4-FFF2-40B4-BE49-F238E27FC236}">
                <a16:creationId xmlns:a16="http://schemas.microsoft.com/office/drawing/2014/main" id="{F1FC14D6-263E-4BE6-6E28-2EA5658B3E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1" name="Rectangle 40">
            <a:extLst>
              <a:ext uri="{FF2B5EF4-FFF2-40B4-BE49-F238E27FC236}">
                <a16:creationId xmlns:a16="http://schemas.microsoft.com/office/drawing/2014/main" id="{422A191A-7B7C-D331-F6A6-24ADFC907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5632" y="0"/>
            <a:ext cx="340636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42" name="Picture 41">
            <a:extLst>
              <a:ext uri="{FF2B5EF4-FFF2-40B4-BE49-F238E27FC236}">
                <a16:creationId xmlns:a16="http://schemas.microsoft.com/office/drawing/2014/main" id="{4DC09E74-B083-184E-670A-F5F0035F5D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pic>
        <p:nvPicPr>
          <p:cNvPr id="43" name="Picture 42">
            <a:extLst>
              <a:ext uri="{FF2B5EF4-FFF2-40B4-BE49-F238E27FC236}">
                <a16:creationId xmlns:a16="http://schemas.microsoft.com/office/drawing/2014/main" id="{A491BE0D-6099-04B9-82F8-9AA186F0F9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email">
            <a:extLst>
              <a:ext uri="{28A0092B-C50C-407E-A947-70E740481C1C}">
                <a14:useLocalDpi xmlns:a14="http://schemas.microsoft.com/office/drawing/2010/main" val="0"/>
              </a:ext>
            </a:extLst>
          </a:blip>
          <a:stretch>
            <a:fillRect/>
          </a:stretch>
        </p:blipFill>
        <p:spPr>
          <a:xfrm>
            <a:off x="2" y="1959089"/>
            <a:ext cx="9107362" cy="321164"/>
          </a:xfrm>
          <a:prstGeom prst="rect">
            <a:avLst/>
          </a:prstGeom>
        </p:spPr>
      </p:pic>
      <p:sp>
        <p:nvSpPr>
          <p:cNvPr id="44" name="Rectangle 43">
            <a:extLst>
              <a:ext uri="{FF2B5EF4-FFF2-40B4-BE49-F238E27FC236}">
                <a16:creationId xmlns:a16="http://schemas.microsoft.com/office/drawing/2014/main" id="{B506959D-5CF6-B698-575D-EC019BC57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9107363" cy="136819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8C6C4E3C-E703-8954-1622-DD6EF7B0FB7F}"/>
              </a:ext>
            </a:extLst>
          </p:cNvPr>
          <p:cNvSpPr>
            <a:spLocks noGrp="1" noRot="1" noMove="1" noResize="1" noEditPoints="1" noAdjustHandles="1" noChangeArrowheads="1" noChangeShapeType="1"/>
          </p:cNvSpPr>
          <p:nvPr>
            <p:ph type="title"/>
          </p:nvPr>
        </p:nvSpPr>
        <p:spPr>
          <a:xfrm>
            <a:off x="680321" y="753228"/>
            <a:ext cx="7461844" cy="1080938"/>
          </a:xfrm>
        </p:spPr>
        <p:txBody>
          <a:bodyPr vert="horz" lIns="91440" tIns="45720" rIns="91440" bIns="45720" rtlCol="0" anchor="ctr">
            <a:normAutofit/>
          </a:bodyPr>
          <a:lstStyle/>
          <a:p>
            <a:pPr algn="ctr"/>
            <a:r>
              <a:rPr lang="en-US" b="1" dirty="0">
                <a:solidFill>
                  <a:srgbClr val="FFFFFF"/>
                </a:solidFill>
              </a:rPr>
              <a:t>Executive Session/Closed Session Justification Continues -</a:t>
            </a:r>
          </a:p>
        </p:txBody>
      </p:sp>
      <p:sp>
        <p:nvSpPr>
          <p:cNvPr id="5" name="Slide Number Placeholder 4">
            <a:extLst>
              <a:ext uri="{FF2B5EF4-FFF2-40B4-BE49-F238E27FC236}">
                <a16:creationId xmlns:a16="http://schemas.microsoft.com/office/drawing/2014/main" id="{4B4EAA93-7790-8B42-882A-E7E93E43C7A6}"/>
              </a:ext>
            </a:extLst>
          </p:cNvPr>
          <p:cNvSpPr>
            <a:spLocks noGrp="1" noRot="1" noMove="1" noResize="1" noEditPoints="1" noAdjustHandles="1" noChangeArrowheads="1" noChangeShapeType="1"/>
          </p:cNvSpPr>
          <p:nvPr>
            <p:ph type="sldNum" sz="quarter" idx="12"/>
          </p:nvPr>
        </p:nvSpPr>
        <p:spPr>
          <a:xfrm>
            <a:off x="10385051" y="753227"/>
            <a:ext cx="1324179" cy="1090789"/>
          </a:xfrm>
        </p:spPr>
        <p:txBody>
          <a:bodyPr vert="horz" lIns="91440" tIns="45720" rIns="91440" bIns="45720" rtlCol="0"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8B37D5FE-740C-46F5-801A-FA5477D9711F}" type="slidenum">
              <a:rPr kumimoji="0" lang="en-US" sz="3600" b="1" i="0" u="none" strike="noStrike" kern="1200" cap="none" spc="0" normalizeH="0" baseline="0" noProof="0">
                <a:ln>
                  <a:noFill/>
                </a:ln>
                <a:solidFill>
                  <a:srgbClr val="FFFFFF"/>
                </a:solidFill>
                <a:effectLst/>
                <a:uLnTx/>
                <a:uFillTx/>
                <a:latin typeface="Trebuchet MS" panose="020B0603020202020204"/>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25</a:t>
            </a:fld>
            <a:endParaRPr kumimoji="0" lang="en-US" sz="3600" b="1"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 name="Content Placeholder 2">
            <a:extLst>
              <a:ext uri="{FF2B5EF4-FFF2-40B4-BE49-F238E27FC236}">
                <a16:creationId xmlns:a16="http://schemas.microsoft.com/office/drawing/2014/main" id="{7A76CBDE-4D9B-B4D0-E910-3D8C442E30EB}"/>
              </a:ext>
            </a:extLst>
          </p:cNvPr>
          <p:cNvSpPr>
            <a:spLocks noGrp="1" noRot="1" noMove="1" noResize="1" noEditPoints="1" noAdjustHandles="1" noChangeArrowheads="1" noChangeShapeType="1"/>
          </p:cNvSpPr>
          <p:nvPr>
            <p:ph sz="quarter" idx="13"/>
          </p:nvPr>
        </p:nvSpPr>
        <p:spPr>
          <a:xfrm>
            <a:off x="484816" y="2336873"/>
            <a:ext cx="7990261" cy="4315540"/>
          </a:xfrm>
        </p:spPr>
        <p:txBody>
          <a:bodyPr vert="horz" lIns="91440" tIns="45720" rIns="91440" bIns="45720" rtlCol="0">
            <a:normAutofit/>
          </a:bodyPr>
          <a:lstStyle/>
          <a:p>
            <a:pPr marL="628650" indent="-285750">
              <a:buFont typeface="Wingdings" panose="05000000000000000000" pitchFamily="2" charset="2"/>
              <a:buChar char="v"/>
            </a:pPr>
            <a:r>
              <a:rPr lang="en-US" b="1" dirty="0"/>
              <a:t>Concerning Boards of Trustees of a Public Charter School, to meet with an eligible chartering authority to be evaluated – mere presence of the authority is insufficient</a:t>
            </a:r>
          </a:p>
          <a:p>
            <a:pPr marL="628650" indent="-285750">
              <a:buFont typeface="Wingdings" panose="05000000000000000000" pitchFamily="2" charset="2"/>
              <a:buChar char="v"/>
            </a:pPr>
            <a:r>
              <a:rPr lang="en-US" b="1" dirty="0"/>
              <a:t>Training members of a public body or staff</a:t>
            </a:r>
          </a:p>
          <a:p>
            <a:pPr marL="628650" indent="-285750">
              <a:buFont typeface="Wingdings" panose="05000000000000000000" pitchFamily="2" charset="2"/>
              <a:buChar char="v"/>
            </a:pPr>
            <a:r>
              <a:rPr lang="en-US" b="1" dirty="0"/>
              <a:t>Specific Collective Bargaining Negotiations</a:t>
            </a:r>
          </a:p>
          <a:p>
            <a:pPr marL="628650" indent="-285750">
              <a:buFont typeface="Wingdings" panose="05000000000000000000" pitchFamily="2" charset="2"/>
              <a:buChar char="v"/>
            </a:pPr>
            <a:r>
              <a:rPr lang="en-US" b="1" dirty="0"/>
              <a:t>Deliberation concerning an adjudication action</a:t>
            </a:r>
          </a:p>
          <a:p>
            <a:pPr marL="628650" indent="-285750">
              <a:buFont typeface="Wingdings" panose="05000000000000000000" pitchFamily="2" charset="2"/>
              <a:buChar char="v"/>
            </a:pPr>
            <a:r>
              <a:rPr lang="en-US" b="1" dirty="0"/>
              <a:t>Public Safety – To protect the public from potential terrorist activity or substantial danger to public health and safety</a:t>
            </a:r>
          </a:p>
          <a:p>
            <a:pPr marL="628650" indent="-285750">
              <a:buFont typeface="Wingdings" panose="05000000000000000000" pitchFamily="2" charset="2"/>
              <a:buChar char="v"/>
            </a:pPr>
            <a:r>
              <a:rPr lang="en-US" b="1" dirty="0"/>
              <a:t>To plan, discuss, or hear reports concerning … investigations of alleged criminal or civil misconduct or violations of laws or regulations – If disclosure would harm the investigation</a:t>
            </a:r>
          </a:p>
          <a:p>
            <a:pPr marL="68580"/>
            <a:endParaRPr lang="en-US" sz="1700" dirty="0"/>
          </a:p>
        </p:txBody>
      </p:sp>
    </p:spTree>
    <p:extLst>
      <p:ext uri="{BB962C8B-B14F-4D97-AF65-F5344CB8AC3E}">
        <p14:creationId xmlns:p14="http://schemas.microsoft.com/office/powerpoint/2010/main" val="1477300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noRot="1" noMove="1" noResize="1" noEditPoints="1" noAdjustHandles="1" noChangeArrowheads="1" noChangeShapeType="1"/>
          </p:cNvSpPr>
          <p:nvPr>
            <p:ph type="title"/>
          </p:nvPr>
        </p:nvSpPr>
        <p:spPr>
          <a:xfrm>
            <a:off x="2313616" y="957357"/>
            <a:ext cx="7364295" cy="699607"/>
          </a:xfrm>
        </p:spPr>
        <p:txBody>
          <a:bodyPr vert="horz" lIns="68580" tIns="34290" rIns="68580" bIns="34290" numCol="1" rtlCol="0" anchor="t">
            <a:noAutofit/>
          </a:bodyPr>
          <a:lstStyle/>
          <a:p>
            <a:pPr algn="ctr"/>
            <a:r>
              <a:rPr lang="en-US" b="1" dirty="0"/>
              <a:t>INTENT - CLOSED SESSIONS</a:t>
            </a:r>
          </a:p>
        </p:txBody>
      </p:sp>
      <p:sp>
        <p:nvSpPr>
          <p:cNvPr id="3" name="Content Placeholder 2">
            <a:extLst>
              <a:ext uri="{FF2B5EF4-FFF2-40B4-BE49-F238E27FC236}">
                <a16:creationId xmlns:a16="http://schemas.microsoft.com/office/drawing/2014/main" id="{1E0B8C4B-3A3C-9FD1-59FB-1666C1F09376}"/>
              </a:ext>
            </a:extLst>
          </p:cNvPr>
          <p:cNvSpPr>
            <a:spLocks noGrp="1" noRot="1" noMove="1" noResize="1" noEditPoints="1" noAdjustHandles="1" noChangeArrowheads="1" noChangeShapeType="1"/>
          </p:cNvSpPr>
          <p:nvPr>
            <p:ph idx="1"/>
          </p:nvPr>
        </p:nvSpPr>
        <p:spPr>
          <a:xfrm>
            <a:off x="2405670" y="2454764"/>
            <a:ext cx="7708691" cy="3545985"/>
          </a:xfrm>
          <a:solidFill>
            <a:schemeClr val="accent2"/>
          </a:solidFill>
          <a:ln>
            <a:solidFill>
              <a:schemeClr val="accent1"/>
            </a:solidFill>
          </a:ln>
        </p:spPr>
        <p:txBody>
          <a:bodyPr vert="horz" lIns="68580" tIns="34290" rIns="68580" bIns="34290" numCol="1" rtlCol="0">
            <a:normAutofit/>
          </a:bodyPr>
          <a:lstStyle/>
          <a:p>
            <a:pPr>
              <a:spcBef>
                <a:spcPts val="750"/>
              </a:spcBef>
              <a:buFont typeface="Wingdings" panose="05000000000000000000" pitchFamily="2" charset="2"/>
              <a:buChar char="v"/>
            </a:pPr>
            <a:r>
              <a:rPr lang="en-US" sz="2700" i="1" dirty="0">
                <a:solidFill>
                  <a:schemeClr val="bg1"/>
                </a:solidFill>
              </a:rPr>
              <a:t> Notice must include a statement of intent to  </a:t>
            </a:r>
          </a:p>
          <a:p>
            <a:pPr marL="0" indent="0">
              <a:spcBef>
                <a:spcPts val="750"/>
              </a:spcBef>
              <a:buNone/>
            </a:pPr>
            <a:r>
              <a:rPr lang="en-US" sz="2700" i="1" dirty="0">
                <a:solidFill>
                  <a:schemeClr val="bg1"/>
                </a:solidFill>
              </a:rPr>
              <a:t>    close the meeting or any portion of the </a:t>
            </a:r>
          </a:p>
          <a:p>
            <a:pPr marL="0" indent="0">
              <a:spcBef>
                <a:spcPts val="750"/>
              </a:spcBef>
              <a:buNone/>
            </a:pPr>
            <a:r>
              <a:rPr lang="en-US" sz="2700" i="1" dirty="0">
                <a:solidFill>
                  <a:schemeClr val="bg1"/>
                </a:solidFill>
              </a:rPr>
              <a:t>   meeting, including citations to the reason for </a:t>
            </a:r>
          </a:p>
          <a:p>
            <a:pPr marL="0" indent="0">
              <a:spcBef>
                <a:spcPts val="750"/>
              </a:spcBef>
              <a:buNone/>
            </a:pPr>
            <a:r>
              <a:rPr lang="en-US" sz="2700" i="1" dirty="0">
                <a:solidFill>
                  <a:schemeClr val="bg1"/>
                </a:solidFill>
              </a:rPr>
              <a:t>    closure under § 2-575(b), and a description of </a:t>
            </a:r>
          </a:p>
          <a:p>
            <a:pPr marL="0" indent="0">
              <a:spcBef>
                <a:spcPts val="750"/>
              </a:spcBef>
              <a:buNone/>
            </a:pPr>
            <a:r>
              <a:rPr lang="en-US" sz="2700" i="1" dirty="0">
                <a:solidFill>
                  <a:schemeClr val="bg1"/>
                </a:solidFill>
              </a:rPr>
              <a:t>    the matters to be discussed.</a:t>
            </a:r>
          </a:p>
          <a:p>
            <a:pPr marL="0" indent="0">
              <a:spcBef>
                <a:spcPts val="750"/>
              </a:spcBef>
              <a:buNone/>
            </a:pPr>
            <a:endParaRPr lang="en-US" sz="2700" i="1" u="sng" dirty="0"/>
          </a:p>
          <a:p>
            <a:pPr marL="0" indent="0" algn="ctr">
              <a:spcBef>
                <a:spcPts val="750"/>
              </a:spcBef>
              <a:buNone/>
            </a:pPr>
            <a:r>
              <a:rPr lang="en-US" sz="2700" i="1" dirty="0">
                <a:solidFill>
                  <a:schemeClr val="bg1"/>
                </a:solidFill>
              </a:rPr>
              <a:t>D.C. Official Code § 2-576(5)</a:t>
            </a:r>
            <a:endParaRPr lang="en-US" sz="2700" i="1" u="sng" dirty="0"/>
          </a:p>
        </p:txBody>
      </p:sp>
      <p:sp>
        <p:nvSpPr>
          <p:cNvPr id="15" name="Slide Number Placeholder 14">
            <a:extLst>
              <a:ext uri="{FF2B5EF4-FFF2-40B4-BE49-F238E27FC236}">
                <a16:creationId xmlns:a16="http://schemas.microsoft.com/office/drawing/2014/main" id="{7FC3FD3F-45EE-74E3-AD64-441303B83EF3}"/>
              </a:ext>
            </a:extLst>
          </p:cNvPr>
          <p:cNvSpPr>
            <a:spLocks noGrp="1" noRot="1" noMove="1" noResize="1" noEditPoints="1" noAdjustHandles="1" noChangeArrowheads="1" noChangeShapeType="1"/>
          </p:cNvSpPr>
          <p:nvPr>
            <p:ph type="sldNum" sz="quarter" idx="12"/>
          </p:nvPr>
        </p:nvSpPr>
        <p:spPr>
          <a:xfrm>
            <a:off x="11028031" y="779389"/>
            <a:ext cx="1024865" cy="626502"/>
          </a:xfrm>
        </p:spPr>
        <p:txBody>
          <a:bodyPr vert="horz" lIns="68580" tIns="34290" rIns="68580" bIns="34290" numCol="1" rtlCol="0" anchor="ctr">
            <a:normAutofit/>
          </a:bodyPr>
          <a:lstStyle/>
          <a:p>
            <a:pPr algn="ctr" defTabSz="685797">
              <a:spcAft>
                <a:spcPts val="450"/>
              </a:spcAft>
            </a:pPr>
            <a:fld id="{48F63A3B-78C7-47BE-AE5E-E10140E04643}" type="slidenum">
              <a:rPr lang="en-US" b="1"/>
              <a:pPr algn="ctr" defTabSz="685797">
                <a:spcAft>
                  <a:spcPts val="450"/>
                </a:spcAft>
              </a:pPr>
              <a:t>26</a:t>
            </a:fld>
            <a:endParaRPr lang="en-US" b="1" dirty="0"/>
          </a:p>
        </p:txBody>
      </p:sp>
    </p:spTree>
    <p:extLst>
      <p:ext uri="{BB962C8B-B14F-4D97-AF65-F5344CB8AC3E}">
        <p14:creationId xmlns:p14="http://schemas.microsoft.com/office/powerpoint/2010/main" val="2794779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17">
            <a:extLst>
              <a:ext uri="{FF2B5EF4-FFF2-40B4-BE49-F238E27FC236}">
                <a16:creationId xmlns:a16="http://schemas.microsoft.com/office/drawing/2014/main" id="{59C126DB-D942-80BA-E293-2E046E829598}"/>
              </a:ext>
            </a:extLst>
          </p:cNvPr>
          <p:cNvPicPr>
            <a:picLocks noGrp="1" noRot="1" noChangeAspect="1" noMove="1" noResize="1" noEditPoints="1" noAdjustHandles="1" noChangeArrowheads="1" noChangeShapeType="1" noCrop="1"/>
          </p:cNvPicPr>
          <p:nvPr/>
        </p:nvPicPr>
        <p:blipFill rotWithShape="1">
          <a:blip r:embed="rId3">
            <a:duotone>
              <a:prstClr val="black"/>
              <a:schemeClr val="accent5">
                <a:tint val="45000"/>
                <a:satMod val="400000"/>
              </a:schemeClr>
            </a:duotone>
            <a:alphaModFix amt="15000"/>
          </a:blip>
          <a:srcRect l="38" r="1" b="1"/>
          <a:stretch/>
        </p:blipFill>
        <p:spPr>
          <a:xfrm>
            <a:off x="1524014" y="8"/>
            <a:ext cx="9143986" cy="6857993"/>
          </a:xfrm>
          <a:prstGeom prst="rect">
            <a:avLst/>
          </a:prstGeom>
        </p:spPr>
      </p:pic>
      <p:sp>
        <p:nvSpPr>
          <p:cNvPr id="2" name="Title 1">
            <a:extLst>
              <a:ext uri="{FF2B5EF4-FFF2-40B4-BE49-F238E27FC236}">
                <a16:creationId xmlns:a16="http://schemas.microsoft.com/office/drawing/2014/main" id="{4A940BC6-9DA0-FB4D-8879-DC8B3958C07C}"/>
              </a:ext>
            </a:extLst>
          </p:cNvPr>
          <p:cNvSpPr>
            <a:spLocks noGrp="1" noRot="1" noMove="1" noResize="1" noEditPoints="1" noAdjustHandles="1" noChangeArrowheads="1" noChangeShapeType="1"/>
          </p:cNvSpPr>
          <p:nvPr>
            <p:ph type="title"/>
          </p:nvPr>
        </p:nvSpPr>
        <p:spPr>
          <a:xfrm>
            <a:off x="2008583" y="452718"/>
            <a:ext cx="7053542" cy="1400530"/>
          </a:xfrm>
        </p:spPr>
        <p:txBody>
          <a:bodyPr>
            <a:normAutofit/>
          </a:bodyPr>
          <a:lstStyle/>
          <a:p>
            <a:pPr algn="ctr"/>
            <a:r>
              <a:rPr lang="en-US" sz="3867" b="1" dirty="0"/>
              <a:t>PROTOCOL CLOSED/EXECUTIVE SESSION</a:t>
            </a:r>
          </a:p>
        </p:txBody>
      </p:sp>
      <p:sp>
        <p:nvSpPr>
          <p:cNvPr id="15" name="Slide Number Placeholder 14">
            <a:extLst>
              <a:ext uri="{FF2B5EF4-FFF2-40B4-BE49-F238E27FC236}">
                <a16:creationId xmlns:a16="http://schemas.microsoft.com/office/drawing/2014/main" id="{7FC3FD3F-45EE-74E3-AD64-441303B83EF3}"/>
              </a:ext>
            </a:extLst>
          </p:cNvPr>
          <p:cNvSpPr>
            <a:spLocks noGrp="1" noRot="1" noMove="1" noResize="1" noEditPoints="1" noAdjustHandles="1" noChangeArrowheads="1" noChangeShapeType="1"/>
          </p:cNvSpPr>
          <p:nvPr>
            <p:ph type="sldNum" sz="quarter" idx="12"/>
          </p:nvPr>
        </p:nvSpPr>
        <p:spPr>
          <a:xfrm>
            <a:off x="10800965" y="748703"/>
            <a:ext cx="932812" cy="705745"/>
          </a:xfrm>
        </p:spPr>
        <p:txBody>
          <a:bodyPr>
            <a:normAutofit/>
          </a:bodyPr>
          <a:lstStyle/>
          <a:p>
            <a:pPr algn="ctr">
              <a:spcAft>
                <a:spcPts val="450"/>
              </a:spcAft>
            </a:pPr>
            <a:r>
              <a:rPr lang="en-US" b="1" dirty="0"/>
              <a:t>27</a:t>
            </a:r>
          </a:p>
        </p:txBody>
      </p:sp>
      <p:graphicFrame>
        <p:nvGraphicFramePr>
          <p:cNvPr id="44" name="Content Placeholder 2">
            <a:extLst>
              <a:ext uri="{FF2B5EF4-FFF2-40B4-BE49-F238E27FC236}">
                <a16:creationId xmlns:a16="http://schemas.microsoft.com/office/drawing/2014/main" id="{49094DCA-2882-F9E5-D3A6-A0D445307F27}"/>
              </a:ext>
            </a:extLst>
          </p:cNvPr>
          <p:cNvGraphicFramePr>
            <a:graphicFrameLocks noGrp="1" noDrilldown="1" noMove="1" noResize="1"/>
          </p:cNvGraphicFramePr>
          <p:nvPr>
            <p:extLst>
              <p:ext uri="{D42A27DB-BD31-4B8C-83A1-F6EECF244321}">
                <p14:modId xmlns:p14="http://schemas.microsoft.com/office/powerpoint/2010/main" val="2510925756"/>
              </p:ext>
            </p:extLst>
          </p:nvPr>
        </p:nvGraphicFramePr>
        <p:xfrm>
          <a:off x="1951539" y="1951539"/>
          <a:ext cx="7830700" cy="48481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11051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019D7-CE64-4289-1684-65DE36C80C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3423DF-74E4-63F0-56CE-C15A3E53C4CD}"/>
              </a:ext>
            </a:extLst>
          </p:cNvPr>
          <p:cNvSpPr>
            <a:spLocks noGrp="1" noRot="1" noMove="1" noResize="1" noEditPoints="1" noAdjustHandles="1" noChangeArrowheads="1" noChangeShapeType="1"/>
          </p:cNvSpPr>
          <p:nvPr>
            <p:ph type="title"/>
          </p:nvPr>
        </p:nvSpPr>
        <p:spPr>
          <a:xfrm>
            <a:off x="2186153" y="764373"/>
            <a:ext cx="9320048" cy="1293028"/>
          </a:xfrm>
        </p:spPr>
        <p:txBody>
          <a:bodyPr>
            <a:normAutofit/>
          </a:bodyPr>
          <a:lstStyle/>
          <a:p>
            <a:r>
              <a:rPr lang="en-US" b="1" dirty="0"/>
              <a:t>Final Open Meetings Legislation</a:t>
            </a:r>
            <a:endParaRPr lang="en-US" dirty="0"/>
          </a:p>
        </p:txBody>
      </p:sp>
      <p:sp>
        <p:nvSpPr>
          <p:cNvPr id="3" name="Content Placeholder 2">
            <a:extLst>
              <a:ext uri="{FF2B5EF4-FFF2-40B4-BE49-F238E27FC236}">
                <a16:creationId xmlns:a16="http://schemas.microsoft.com/office/drawing/2014/main" id="{44E30678-238E-80F5-F324-6E3B213AD304}"/>
              </a:ext>
            </a:extLst>
          </p:cNvPr>
          <p:cNvSpPr>
            <a:spLocks noGrp="1" noRot="1" noMove="1" noResize="1" noEditPoints="1" noAdjustHandles="1" noChangeArrowheads="1" noChangeShapeType="1"/>
          </p:cNvSpPr>
          <p:nvPr>
            <p:ph idx="1"/>
          </p:nvPr>
        </p:nvSpPr>
        <p:spPr>
          <a:xfrm>
            <a:off x="685800" y="2743200"/>
            <a:ext cx="10820400" cy="3475485"/>
          </a:xfrm>
        </p:spPr>
        <p:txBody>
          <a:bodyPr>
            <a:normAutofit fontScale="92500" lnSpcReduction="20000"/>
          </a:bodyPr>
          <a:lstStyle/>
          <a:p>
            <a:pPr marL="1028700" lvl="1" indent="-571500">
              <a:buFont typeface="Wingdings" panose="05000000000000000000" pitchFamily="2" charset="2"/>
              <a:buChar char="Ø"/>
            </a:pPr>
            <a:r>
              <a:rPr lang="en-US" sz="3200" dirty="0"/>
              <a:t>The all votes are “recorded” (D.C. Official Code § 2–577(a)(3)) requirement does not mean the statute allows for votes at public body meetings to be stated in the meeting minutes or otherwise recorded as an aggregate.  Each member must self-identify and state how he/she votes.     </a:t>
            </a:r>
          </a:p>
          <a:p>
            <a:pPr marL="457200" lvl="1" indent="0">
              <a:buNone/>
            </a:pPr>
            <a:endParaRPr lang="en-US" dirty="0"/>
          </a:p>
          <a:p>
            <a:pPr marL="0" indent="0">
              <a:buNone/>
            </a:pPr>
            <a:r>
              <a:rPr lang="en-US" dirty="0">
                <a:effectLst/>
              </a:rPr>
              <a:t>		</a:t>
            </a:r>
            <a:r>
              <a:rPr lang="en-US" sz="3000" dirty="0">
                <a:effectLst/>
              </a:rPr>
              <a:t>D.C. Law 26-167, effective August 20, 2026 </a:t>
            </a:r>
          </a:p>
          <a:p>
            <a:pPr marL="0" indent="0">
              <a:buNone/>
            </a:pPr>
            <a:r>
              <a:rPr lang="en-US" sz="3000" dirty="0">
                <a:effectLst/>
              </a:rPr>
              <a:t> </a:t>
            </a:r>
          </a:p>
          <a:p>
            <a:pPr marL="457200" lvl="1" indent="0">
              <a:buNone/>
            </a:pPr>
            <a:endParaRPr lang="en-US" dirty="0"/>
          </a:p>
        </p:txBody>
      </p:sp>
      <p:sp>
        <p:nvSpPr>
          <p:cNvPr id="6" name="TextBox 5">
            <a:extLst>
              <a:ext uri="{FF2B5EF4-FFF2-40B4-BE49-F238E27FC236}">
                <a16:creationId xmlns:a16="http://schemas.microsoft.com/office/drawing/2014/main" id="{CD310E14-E5DE-C15C-A87D-0BC686A37F72}"/>
              </a:ext>
            </a:extLst>
          </p:cNvPr>
          <p:cNvSpPr txBox="1">
            <a:spLocks noGrp="1" noRot="1" noMove="1" noResize="1" noEditPoints="1" noAdjustHandles="1" noChangeArrowheads="1" noChangeShapeType="1"/>
          </p:cNvSpPr>
          <p:nvPr/>
        </p:nvSpPr>
        <p:spPr>
          <a:xfrm flipH="1">
            <a:off x="10911429" y="877579"/>
            <a:ext cx="1116919" cy="646331"/>
          </a:xfrm>
          <a:prstGeom prst="rect">
            <a:avLst/>
          </a:prstGeom>
          <a:noFill/>
        </p:spPr>
        <p:txBody>
          <a:bodyPr wrap="square">
            <a:spAutoFit/>
          </a:bodyPr>
          <a:lstStyle/>
          <a:p>
            <a:pPr algn="ctr">
              <a:spcAft>
                <a:spcPts val="450"/>
              </a:spcAft>
            </a:pPr>
            <a:r>
              <a:rPr lang="en-US" sz="3600" b="1" dirty="0"/>
              <a:t>28</a:t>
            </a:r>
          </a:p>
        </p:txBody>
      </p:sp>
    </p:spTree>
    <p:extLst>
      <p:ext uri="{BB962C8B-B14F-4D97-AF65-F5344CB8AC3E}">
        <p14:creationId xmlns:p14="http://schemas.microsoft.com/office/powerpoint/2010/main" val="3510536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112A0-4F15-1C6C-2561-A6E236CAFC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85373-8B88-06FF-2F14-529953BD612D}"/>
              </a:ext>
            </a:extLst>
          </p:cNvPr>
          <p:cNvSpPr>
            <a:spLocks noGrp="1" noRot="1" noMove="1" noResize="1" noEditPoints="1" noAdjustHandles="1" noChangeArrowheads="1" noChangeShapeType="1"/>
          </p:cNvSpPr>
          <p:nvPr>
            <p:ph type="title"/>
          </p:nvPr>
        </p:nvSpPr>
        <p:spPr/>
        <p:txBody>
          <a:bodyPr vert="horz" lIns="91440" tIns="45720" rIns="91440" bIns="45720" rtlCol="0" anchor="ctr">
            <a:normAutofit/>
          </a:bodyPr>
          <a:lstStyle/>
          <a:p>
            <a:pPr algn="ctr"/>
            <a:r>
              <a:rPr lang="en-US" sz="4000" b="1" dirty="0"/>
              <a:t>PROTOCOL CLOSED/EXECUTIVE SESSION</a:t>
            </a:r>
          </a:p>
        </p:txBody>
      </p:sp>
      <p:sp>
        <p:nvSpPr>
          <p:cNvPr id="4" name="Text Placeholder 3">
            <a:extLst>
              <a:ext uri="{FF2B5EF4-FFF2-40B4-BE49-F238E27FC236}">
                <a16:creationId xmlns:a16="http://schemas.microsoft.com/office/drawing/2014/main" id="{2FB6B739-7AF4-552B-B6F2-A831C21AEF2B}"/>
              </a:ext>
            </a:extLst>
          </p:cNvPr>
          <p:cNvSpPr>
            <a:spLocks noGrp="1"/>
          </p:cNvSpPr>
          <p:nvPr>
            <p:ph type="body" sz="half" idx="2"/>
          </p:nvPr>
        </p:nvSpPr>
        <p:spPr>
          <a:xfrm>
            <a:off x="680322" y="2336872"/>
            <a:ext cx="10985950" cy="4266446"/>
          </a:xfrm>
        </p:spPr>
        <p:txBody>
          <a:bodyPr vert="horz" lIns="91440" tIns="45720" rIns="91440" bIns="45720" rtlCol="0">
            <a:normAutofit/>
          </a:bodyPr>
          <a:lstStyle/>
          <a:p>
            <a:r>
              <a:rPr lang="en-US" sz="2400" b="1" dirty="0">
                <a:solidFill>
                  <a:schemeClr val="bg1"/>
                </a:solidFill>
                <a:effectLst/>
              </a:rPr>
              <a:t>On June 16, 2026, Director Allen adopted rules which amend Chapter 104 (Office of Open Government) to Title 3 (Elections and Ethics) of the District of Columbia Municipal Regulations (DCMR) by providing procedural requirements public bodies must follow to enter close sessions of meetings covered by the OMA.  The rules became effective after publication of a Notice of Final Rulemaking in the D.C. Register on June 26, 2026.</a:t>
            </a:r>
          </a:p>
          <a:p>
            <a:r>
              <a:rPr lang="en-US" sz="1800" b="1" dirty="0">
                <a:effectLst/>
              </a:rPr>
              <a:t>The Notice of Final Rulemaking is accessible at the Office of Open Governments (OOG) website - </a:t>
            </a:r>
            <a:r>
              <a:rPr lang="en-US" sz="1800" b="1" u="sng" dirty="0">
                <a:solidFill>
                  <a:schemeClr val="accent2"/>
                </a:solidFill>
                <a:effectLst/>
                <a:hlinkClick r:id="rId2">
                  <a:extLst>
                    <a:ext uri="{A12FA001-AC4F-418D-AE19-62706E023703}">
                      <ahyp:hlinkClr xmlns:ahyp="http://schemas.microsoft.com/office/drawing/2018/hyperlinkcolor" val="tx"/>
                    </a:ext>
                  </a:extLst>
                </a:hlinkClick>
              </a:rPr>
              <a:t>https://www.open-dc.gov/documents/notice-final-rulemaking-chapter-104-office-open-government-0</a:t>
            </a:r>
            <a:r>
              <a:rPr lang="en-US" sz="1800" b="1" dirty="0">
                <a:solidFill>
                  <a:schemeClr val="accent2"/>
                </a:solidFill>
                <a:effectLst/>
              </a:rPr>
              <a:t>.</a:t>
            </a:r>
          </a:p>
          <a:p>
            <a:r>
              <a:rPr lang="en-US" sz="1800" b="1" dirty="0">
                <a:effectLst/>
              </a:rPr>
              <a:t>It is also accessible at </a:t>
            </a:r>
            <a:r>
              <a:rPr lang="en-US" sz="1800" b="1" u="sng" dirty="0">
                <a:solidFill>
                  <a:schemeClr val="accent2"/>
                </a:solidFill>
                <a:effectLst/>
                <a:hlinkClick r:id="rId3">
                  <a:extLst>
                    <a:ext uri="{A12FA001-AC4F-418D-AE19-62706E023703}">
                      <ahyp:hlinkClr xmlns:ahyp="http://schemas.microsoft.com/office/drawing/2018/hyperlinkcolor" val="tx"/>
                    </a:ext>
                  </a:extLst>
                </a:hlinkClick>
              </a:rPr>
              <a:t>https://www.dcregs.dc.gov/Common/NoticeDetail.aspx?NoticeId=N145700</a:t>
            </a:r>
            <a:r>
              <a:rPr lang="en-US" sz="1800" b="1" dirty="0">
                <a:solidFill>
                  <a:schemeClr val="accent2"/>
                </a:solidFill>
                <a:effectLst/>
              </a:rPr>
              <a:t>. </a:t>
            </a:r>
          </a:p>
          <a:p>
            <a:r>
              <a:rPr lang="en-US" sz="1800" b="1" dirty="0">
                <a:solidFill>
                  <a:schemeClr val="bg1"/>
                </a:solidFill>
                <a:effectLst/>
              </a:rPr>
              <a:t> </a:t>
            </a:r>
          </a:p>
          <a:p>
            <a:endParaRPr lang="en-US" sz="2000" dirty="0"/>
          </a:p>
        </p:txBody>
      </p:sp>
      <p:sp>
        <p:nvSpPr>
          <p:cNvPr id="5" name="Slide Number Placeholder 4">
            <a:extLst>
              <a:ext uri="{FF2B5EF4-FFF2-40B4-BE49-F238E27FC236}">
                <a16:creationId xmlns:a16="http://schemas.microsoft.com/office/drawing/2014/main" id="{5A906170-DDFD-6FFD-0F71-FE0573ECE299}"/>
              </a:ext>
            </a:extLst>
          </p:cNvPr>
          <p:cNvSpPr>
            <a:spLocks noGrp="1" noRot="1" noMove="1" noResize="1" noEditPoints="1" noAdjustHandles="1" noChangeArrowheads="1" noChangeShapeType="1"/>
          </p:cNvSpPr>
          <p:nvPr>
            <p:ph type="sldNum" sz="quarter" idx="12"/>
          </p:nvPr>
        </p:nvSpPr>
        <p:spPr/>
        <p:txBody>
          <a:bodyPr vert="horz" lIns="91440" tIns="45720" rIns="91440" bIns="45720" rtlCol="0" anchor="ctr">
            <a:normAutofit/>
          </a:bodyPr>
          <a:lstStyle/>
          <a:p>
            <a:pPr algn="ctr" defTabSz="914400">
              <a:spcAft>
                <a:spcPts val="600"/>
              </a:spcAft>
            </a:pPr>
            <a:fld id="{8B37D5FE-740C-46F5-801A-FA5477D9711F}" type="slidenum">
              <a:rPr lang="en-US" b="1">
                <a:solidFill>
                  <a:srgbClr val="FFFFFF"/>
                </a:solidFill>
              </a:rPr>
              <a:pPr algn="ctr" defTabSz="914400">
                <a:spcAft>
                  <a:spcPts val="600"/>
                </a:spcAft>
              </a:pPr>
              <a:t>29</a:t>
            </a:fld>
            <a:endParaRPr lang="en-US" b="1" dirty="0">
              <a:solidFill>
                <a:srgbClr val="FFFFFF"/>
              </a:solidFill>
            </a:endParaRPr>
          </a:p>
        </p:txBody>
      </p:sp>
    </p:spTree>
    <p:extLst>
      <p:ext uri="{BB962C8B-B14F-4D97-AF65-F5344CB8AC3E}">
        <p14:creationId xmlns:p14="http://schemas.microsoft.com/office/powerpoint/2010/main" val="3755656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A152794C-9AFC-2349-C66B-50B83A487ADE}"/>
            </a:ext>
          </a:extLst>
        </p:cNvPr>
        <p:cNvGrpSpPr/>
        <p:nvPr/>
      </p:nvGrpSpPr>
      <p:grpSpPr>
        <a:xfrm>
          <a:off x="0" y="0"/>
          <a:ext cx="0" cy="0"/>
          <a:chOff x="0" y="0"/>
          <a:chExt cx="0" cy="0"/>
        </a:xfrm>
      </p:grpSpPr>
      <p:pic>
        <p:nvPicPr>
          <p:cNvPr id="35" name="Picture 34">
            <a:extLst>
              <a:ext uri="{FF2B5EF4-FFF2-40B4-BE49-F238E27FC236}">
                <a16:creationId xmlns:a16="http://schemas.microsoft.com/office/drawing/2014/main" id="{B2F00849-104C-173B-2DC8-5431725A05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6" name="Picture 35">
            <a:extLst>
              <a:ext uri="{FF2B5EF4-FFF2-40B4-BE49-F238E27FC236}">
                <a16:creationId xmlns:a16="http://schemas.microsoft.com/office/drawing/2014/main" id="{4CE1681D-627B-B97B-941D-505BAF7702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37" name="Picture 36">
            <a:extLst>
              <a:ext uri="{FF2B5EF4-FFF2-40B4-BE49-F238E27FC236}">
                <a16:creationId xmlns:a16="http://schemas.microsoft.com/office/drawing/2014/main" id="{50ED9B0B-0A66-865A-0F1D-5352FB2429E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38" name="Rectangle 37">
            <a:extLst>
              <a:ext uri="{FF2B5EF4-FFF2-40B4-BE49-F238E27FC236}">
                <a16:creationId xmlns:a16="http://schemas.microsoft.com/office/drawing/2014/main" id="{DAFB132A-7845-6E5E-16CE-7DB6370EB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9" name="Rectangle 38">
            <a:extLst>
              <a:ext uri="{FF2B5EF4-FFF2-40B4-BE49-F238E27FC236}">
                <a16:creationId xmlns:a16="http://schemas.microsoft.com/office/drawing/2014/main" id="{5EA678C9-5CC2-809C-4153-36CA93FF8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useBgFill="1">
        <p:nvSpPr>
          <p:cNvPr id="40" name="Rectangle 39">
            <a:extLst>
              <a:ext uri="{FF2B5EF4-FFF2-40B4-BE49-F238E27FC236}">
                <a16:creationId xmlns:a16="http://schemas.microsoft.com/office/drawing/2014/main" id="{63712316-9697-2E5F-3E44-69A2557D2F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41" name="Rectangle 40">
            <a:extLst>
              <a:ext uri="{FF2B5EF4-FFF2-40B4-BE49-F238E27FC236}">
                <a16:creationId xmlns:a16="http://schemas.microsoft.com/office/drawing/2014/main" id="{A39D8D82-D068-5687-2DE8-FB054DE632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5632" y="0"/>
            <a:ext cx="340636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42" name="Picture 41">
            <a:extLst>
              <a:ext uri="{FF2B5EF4-FFF2-40B4-BE49-F238E27FC236}">
                <a16:creationId xmlns:a16="http://schemas.microsoft.com/office/drawing/2014/main" id="{10F9E010-D790-0606-ABFD-DC510DED4C3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pic>
        <p:nvPicPr>
          <p:cNvPr id="43" name="Picture 42">
            <a:extLst>
              <a:ext uri="{FF2B5EF4-FFF2-40B4-BE49-F238E27FC236}">
                <a16:creationId xmlns:a16="http://schemas.microsoft.com/office/drawing/2014/main" id="{CB7F46CC-8518-228E-0D2A-F0B851FC33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email">
            <a:extLst>
              <a:ext uri="{28A0092B-C50C-407E-A947-70E740481C1C}">
                <a14:useLocalDpi xmlns:a14="http://schemas.microsoft.com/office/drawing/2010/main" val="0"/>
              </a:ext>
            </a:extLst>
          </a:blip>
          <a:stretch>
            <a:fillRect/>
          </a:stretch>
        </p:blipFill>
        <p:spPr>
          <a:xfrm>
            <a:off x="2" y="1959089"/>
            <a:ext cx="9107362" cy="321164"/>
          </a:xfrm>
          <a:prstGeom prst="rect">
            <a:avLst/>
          </a:prstGeom>
        </p:spPr>
      </p:pic>
      <p:sp>
        <p:nvSpPr>
          <p:cNvPr id="44" name="Rectangle 43">
            <a:extLst>
              <a:ext uri="{FF2B5EF4-FFF2-40B4-BE49-F238E27FC236}">
                <a16:creationId xmlns:a16="http://schemas.microsoft.com/office/drawing/2014/main" id="{DED5B0DA-08DC-15EC-A436-31295B4F39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9107363" cy="136819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DA9F194D-6801-37E9-2C24-103F9F3B21FB}"/>
              </a:ext>
            </a:extLst>
          </p:cNvPr>
          <p:cNvSpPr>
            <a:spLocks noGrp="1" noRot="1" noMove="1" noResize="1" noEditPoints="1" noAdjustHandles="1" noChangeArrowheads="1" noChangeShapeType="1"/>
          </p:cNvSpPr>
          <p:nvPr>
            <p:ph type="title"/>
          </p:nvPr>
        </p:nvSpPr>
        <p:spPr>
          <a:xfrm>
            <a:off x="680321" y="753228"/>
            <a:ext cx="7461844" cy="1080938"/>
          </a:xfrm>
        </p:spPr>
        <p:txBody>
          <a:bodyPr vert="horz" lIns="91440" tIns="45720" rIns="91440" bIns="45720" rtlCol="0" anchor="ctr">
            <a:normAutofit/>
          </a:bodyPr>
          <a:lstStyle/>
          <a:p>
            <a:pPr algn="ctr"/>
            <a:r>
              <a:rPr lang="en-US" b="1" dirty="0"/>
              <a:t>PROTOCOL CLOSED/EXECUTIVE SESSION</a:t>
            </a:r>
            <a:endParaRPr lang="en-US" b="1" dirty="0">
              <a:solidFill>
                <a:srgbClr val="FFFFFF"/>
              </a:solidFill>
            </a:endParaRPr>
          </a:p>
        </p:txBody>
      </p:sp>
      <p:sp>
        <p:nvSpPr>
          <p:cNvPr id="5" name="Slide Number Placeholder 4">
            <a:extLst>
              <a:ext uri="{FF2B5EF4-FFF2-40B4-BE49-F238E27FC236}">
                <a16:creationId xmlns:a16="http://schemas.microsoft.com/office/drawing/2014/main" id="{37BDA18F-48A9-B2DF-52B5-389169B68141}"/>
              </a:ext>
            </a:extLst>
          </p:cNvPr>
          <p:cNvSpPr>
            <a:spLocks noGrp="1" noRot="1" noMove="1" noResize="1" noEditPoints="1" noAdjustHandles="1" noChangeArrowheads="1" noChangeShapeType="1"/>
          </p:cNvSpPr>
          <p:nvPr>
            <p:ph type="sldNum" sz="quarter" idx="12"/>
          </p:nvPr>
        </p:nvSpPr>
        <p:spPr>
          <a:xfrm>
            <a:off x="10385051" y="753227"/>
            <a:ext cx="1324179" cy="1090789"/>
          </a:xfrm>
        </p:spPr>
        <p:txBody>
          <a:bodyPr vert="horz" lIns="91440" tIns="45720" rIns="91440" bIns="45720" rtlCol="0"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fld id="{8B37D5FE-740C-46F5-801A-FA5477D9711F}" type="slidenum">
              <a:rPr kumimoji="0" lang="en-US" sz="3600" b="1" i="0" u="none" strike="noStrike" kern="1200" cap="none" spc="0" normalizeH="0" baseline="0" noProof="0">
                <a:ln>
                  <a:noFill/>
                </a:ln>
                <a:solidFill>
                  <a:srgbClr val="FFFFFF"/>
                </a:solidFill>
                <a:effectLst/>
                <a:uLnTx/>
                <a:uFillTx/>
                <a:latin typeface="Trebuchet MS" panose="020B0603020202020204"/>
                <a:ea typeface="+mn-ea"/>
                <a:cs typeface="+mn-cs"/>
              </a:rPr>
              <a:pPr marL="0" marR="0" lvl="0" indent="0" algn="ctr" defTabSz="457200" rtl="0" eaLnBrk="1" fontAlgn="auto" latinLnBrk="0" hangingPunct="1">
                <a:lnSpc>
                  <a:spcPct val="100000"/>
                </a:lnSpc>
                <a:spcBef>
                  <a:spcPts val="0"/>
                </a:spcBef>
                <a:spcAft>
                  <a:spcPts val="600"/>
                </a:spcAft>
                <a:buClrTx/>
                <a:buSzTx/>
                <a:buFontTx/>
                <a:buNone/>
                <a:tabLst/>
                <a:defRPr/>
              </a:pPr>
              <a:t>30</a:t>
            </a:fld>
            <a:endParaRPr kumimoji="0" lang="en-US" sz="3600" b="1"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5" name="Content Placeholder 2">
            <a:extLst>
              <a:ext uri="{FF2B5EF4-FFF2-40B4-BE49-F238E27FC236}">
                <a16:creationId xmlns:a16="http://schemas.microsoft.com/office/drawing/2014/main" id="{C115EE02-E69C-B817-3EB4-DF068C070EF3}"/>
              </a:ext>
            </a:extLst>
          </p:cNvPr>
          <p:cNvSpPr>
            <a:spLocks noGrp="1" noRot="1" noMove="1" noResize="1" noEditPoints="1" noAdjustHandles="1" noChangeArrowheads="1" noChangeShapeType="1"/>
          </p:cNvSpPr>
          <p:nvPr>
            <p:ph sz="quarter" idx="13"/>
          </p:nvPr>
        </p:nvSpPr>
        <p:spPr>
          <a:xfrm>
            <a:off x="484816" y="2336873"/>
            <a:ext cx="7990261" cy="4315540"/>
          </a:xfrm>
        </p:spPr>
        <p:txBody>
          <a:bodyPr vert="horz" lIns="91440" tIns="45720" rIns="91440" bIns="45720" rtlCol="0">
            <a:normAutofit lnSpcReduction="10000"/>
          </a:bodyPr>
          <a:lstStyle/>
          <a:p>
            <a:pPr marL="0" indent="0">
              <a:buNone/>
            </a:pPr>
            <a:r>
              <a:rPr lang="en-US" sz="2400" b="1" dirty="0">
                <a:effectLst/>
              </a:rPr>
              <a:t>Chapter 4 Title 3 DCMR </a:t>
            </a:r>
            <a:r>
              <a:rPr lang="en-US" sz="2400" b="1" dirty="0"/>
              <a:t>as amended includes</a:t>
            </a:r>
            <a:r>
              <a:rPr lang="en-US" sz="2400" b="1" dirty="0">
                <a:effectLst/>
              </a:rPr>
              <a:t> § 10411.4(a)</a:t>
            </a:r>
            <a:r>
              <a:rPr lang="en-US" sz="2400" b="1" dirty="0"/>
              <a:t>, which requires that p</a:t>
            </a:r>
            <a:r>
              <a:rPr lang="en-US" sz="2400" b="1" dirty="0">
                <a:effectLst/>
              </a:rPr>
              <a:t>rior to entering closed session, the presiding Officer must “Publicly identify the specific statutory exemption [exception] authorizing closure; and Provide a general description of the specific subject matter to be discussed.” </a:t>
            </a:r>
          </a:p>
          <a:p>
            <a:pPr marL="0" indent="0">
              <a:buNone/>
            </a:pPr>
            <a:endParaRPr lang="en-US" sz="2400" b="1" dirty="0">
              <a:effectLst/>
            </a:endParaRPr>
          </a:p>
          <a:p>
            <a:pPr marL="0" indent="0">
              <a:buNone/>
            </a:pPr>
            <a:r>
              <a:rPr lang="en-US" sz="2400" dirty="0">
                <a:effectLst/>
              </a:rPr>
              <a:t>“Merely reciting or tracking the statutory language of the exemption, without additional description of the specific matter to be discussed, shall not, by itself, satisfy the requirement to state the subjects to be discussed” 3 DCMR § 10411.4(c) </a:t>
            </a:r>
          </a:p>
          <a:p>
            <a:pPr marL="0" indent="0">
              <a:buNone/>
            </a:pPr>
            <a:endParaRPr lang="en-US" sz="2400" b="1" dirty="0">
              <a:effectLst/>
            </a:endParaRPr>
          </a:p>
          <a:p>
            <a:pPr marL="0" indent="0">
              <a:buNone/>
            </a:pPr>
            <a:endParaRPr lang="en-US" sz="1700" dirty="0"/>
          </a:p>
        </p:txBody>
      </p:sp>
    </p:spTree>
    <p:extLst>
      <p:ext uri="{BB962C8B-B14F-4D97-AF65-F5344CB8AC3E}">
        <p14:creationId xmlns:p14="http://schemas.microsoft.com/office/powerpoint/2010/main" val="42527673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17">
            <a:extLst>
              <a:ext uri="{FF2B5EF4-FFF2-40B4-BE49-F238E27FC236}">
                <a16:creationId xmlns:a16="http://schemas.microsoft.com/office/drawing/2014/main" id="{59C126DB-D942-80BA-E293-2E046E829598}"/>
              </a:ext>
            </a:extLst>
          </p:cNvPr>
          <p:cNvPicPr>
            <a:picLocks noGrp="1" noRot="1" noChangeAspect="1" noMove="1" noResize="1" noEditPoints="1" noAdjustHandles="1" noChangeArrowheads="1" noChangeShapeType="1" noCrop="1"/>
          </p:cNvPicPr>
          <p:nvPr/>
        </p:nvPicPr>
        <p:blipFill rotWithShape="1">
          <a:blip r:embed="rId3">
            <a:duotone>
              <a:prstClr val="black"/>
              <a:schemeClr val="accent5">
                <a:tint val="45000"/>
                <a:satMod val="400000"/>
              </a:schemeClr>
            </a:duotone>
            <a:alphaModFix amt="15000"/>
          </a:blip>
          <a:srcRect l="38" r="1" b="1"/>
          <a:stretch/>
        </p:blipFill>
        <p:spPr>
          <a:xfrm>
            <a:off x="1524006" y="0"/>
            <a:ext cx="9463117" cy="7097341"/>
          </a:xfrm>
          <a:prstGeom prst="rect">
            <a:avLst/>
          </a:prstGeom>
        </p:spPr>
      </p:pic>
      <p:sp>
        <p:nvSpPr>
          <p:cNvPr id="2" name="Title 1">
            <a:extLst>
              <a:ext uri="{FF2B5EF4-FFF2-40B4-BE49-F238E27FC236}">
                <a16:creationId xmlns:a16="http://schemas.microsoft.com/office/drawing/2014/main" id="{4A940BC6-9DA0-FB4D-8879-DC8B3958C07C}"/>
              </a:ext>
            </a:extLst>
          </p:cNvPr>
          <p:cNvSpPr>
            <a:spLocks noGrp="1" noRot="1" noMove="1" noResize="1" noEditPoints="1" noAdjustHandles="1" noChangeArrowheads="1" noChangeShapeType="1"/>
          </p:cNvSpPr>
          <p:nvPr>
            <p:ph type="title"/>
          </p:nvPr>
        </p:nvSpPr>
        <p:spPr>
          <a:xfrm>
            <a:off x="2008583" y="609600"/>
            <a:ext cx="7006542" cy="1243647"/>
          </a:xfrm>
        </p:spPr>
        <p:txBody>
          <a:bodyPr>
            <a:normAutofit/>
          </a:bodyPr>
          <a:lstStyle/>
          <a:p>
            <a:pPr algn="ctr">
              <a:lnSpc>
                <a:spcPct val="90000"/>
              </a:lnSpc>
            </a:pPr>
            <a:r>
              <a:rPr lang="en-US" b="1" dirty="0"/>
              <a:t>PROTOCOL CLOSED/EXECUTIVE</a:t>
            </a:r>
            <a:br>
              <a:rPr lang="en-US" b="1" dirty="0"/>
            </a:br>
            <a:r>
              <a:rPr lang="en-US" b="1" dirty="0"/>
              <a:t>SESSION</a:t>
            </a:r>
          </a:p>
        </p:txBody>
      </p:sp>
      <p:sp>
        <p:nvSpPr>
          <p:cNvPr id="15" name="Slide Number Placeholder 14">
            <a:extLst>
              <a:ext uri="{FF2B5EF4-FFF2-40B4-BE49-F238E27FC236}">
                <a16:creationId xmlns:a16="http://schemas.microsoft.com/office/drawing/2014/main" id="{7FC3FD3F-45EE-74E3-AD64-441303B83EF3}"/>
              </a:ext>
            </a:extLst>
          </p:cNvPr>
          <p:cNvSpPr>
            <a:spLocks noGrp="1" noRot="1" noMove="1" noResize="1" noEditPoints="1" noAdjustHandles="1" noChangeArrowheads="1" noChangeShapeType="1"/>
          </p:cNvSpPr>
          <p:nvPr>
            <p:ph type="sldNum" sz="quarter" idx="12"/>
          </p:nvPr>
        </p:nvSpPr>
        <p:spPr>
          <a:xfrm>
            <a:off x="11242824" y="681197"/>
            <a:ext cx="877579" cy="828484"/>
          </a:xfrm>
        </p:spPr>
        <p:txBody>
          <a:bodyPr>
            <a:normAutofit/>
          </a:bodyPr>
          <a:lstStyle/>
          <a:p>
            <a:pPr algn="ctr">
              <a:spcAft>
                <a:spcPts val="450"/>
              </a:spcAft>
            </a:pPr>
            <a:r>
              <a:rPr lang="en-US" b="1" dirty="0"/>
              <a:t>31</a:t>
            </a:r>
          </a:p>
        </p:txBody>
      </p:sp>
      <p:sp>
        <p:nvSpPr>
          <p:cNvPr id="3" name="Rectangle 2" descr="Chat">
            <a:extLst>
              <a:ext uri="{FF2B5EF4-FFF2-40B4-BE49-F238E27FC236}">
                <a16:creationId xmlns:a16="http://schemas.microsoft.com/office/drawing/2014/main" id="{3BE6A577-FCF0-0CE6-213A-6B6162373511}"/>
              </a:ext>
            </a:extLst>
          </p:cNvPr>
          <p:cNvSpPr/>
          <p:nvPr/>
        </p:nvSpPr>
        <p:spPr>
          <a:xfrm>
            <a:off x="2209290" y="2462847"/>
            <a:ext cx="1810388" cy="140543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B2491050-B100-3870-AAE7-A821FF6809F8}"/>
              </a:ext>
            </a:extLst>
          </p:cNvPr>
          <p:cNvSpPr txBox="1">
            <a:spLocks noGrp="1" noRot="1" noMove="1" noResize="1" noEditPoints="1" noAdjustHandles="1" noChangeArrowheads="1" noChangeShapeType="1"/>
          </p:cNvSpPr>
          <p:nvPr/>
        </p:nvSpPr>
        <p:spPr>
          <a:xfrm>
            <a:off x="3056183" y="3633052"/>
            <a:ext cx="6339430" cy="3385542"/>
          </a:xfrm>
          <a:prstGeom prst="rect">
            <a:avLst/>
          </a:prstGeom>
          <a:noFill/>
        </p:spPr>
        <p:txBody>
          <a:bodyPr wrap="square">
            <a:spAutoFit/>
          </a:bodyPr>
          <a:lstStyle/>
          <a:p>
            <a:pPr lvl="0">
              <a:lnSpc>
                <a:spcPct val="100000"/>
              </a:lnSpc>
              <a:defRPr b="1"/>
            </a:pPr>
            <a:r>
              <a:rPr lang="en-US" sz="2000" b="1" dirty="0">
                <a:latin typeface="Arial" panose="020B0604020202020204" pitchFamily="34" charset="0"/>
                <a:cs typeface="Arial" panose="020B0604020202020204" pitchFamily="34" charset="0"/>
              </a:rPr>
              <a:t>DISCUSS</a:t>
            </a:r>
          </a:p>
          <a:p>
            <a:pPr lvl="0">
              <a:lnSpc>
                <a:spcPct val="100000"/>
              </a:lnSpc>
              <a:defRPr b="1"/>
            </a:pPr>
            <a:endParaRPr lang="en-US" sz="2000" b="1" dirty="0">
              <a:latin typeface="Arial" panose="020B0604020202020204" pitchFamily="34" charset="0"/>
              <a:cs typeface="Arial" panose="020B0604020202020204" pitchFamily="34" charset="0"/>
            </a:endParaRPr>
          </a:p>
          <a:p>
            <a:pPr lvl="0">
              <a:lnSpc>
                <a:spcPct val="100000"/>
              </a:lnSpc>
              <a:defRPr b="1"/>
            </a:pPr>
            <a:r>
              <a:rPr lang="en-US" sz="2000" b="1" dirty="0">
                <a:latin typeface="Arial" panose="020B0604020202020204" pitchFamily="34" charset="0"/>
                <a:cs typeface="Arial" panose="020B0604020202020204" pitchFamily="34" charset="0"/>
              </a:rPr>
              <a:t>Only Discuss Matters Listed Under  </a:t>
            </a:r>
            <a:r>
              <a:rPr lang="en-US" sz="2000" b="1" dirty="0"/>
              <a:t>D.C. Official Code § 2-575(b) for Which the Presiding Officer Gave the Public Notice Prior to Closure.</a:t>
            </a:r>
          </a:p>
          <a:p>
            <a:pPr lvl="0">
              <a:lnSpc>
                <a:spcPct val="100000"/>
              </a:lnSpc>
              <a:defRPr b="1"/>
            </a:pPr>
            <a:endParaRPr lang="en-US" sz="2000" b="1" dirty="0">
              <a:latin typeface="Arial" panose="020B0604020202020204" pitchFamily="34" charset="0"/>
              <a:cs typeface="Arial" panose="020B0604020202020204" pitchFamily="34" charset="0"/>
            </a:endParaRPr>
          </a:p>
          <a:p>
            <a:pPr>
              <a:defRPr b="1"/>
            </a:pPr>
            <a:r>
              <a:rPr lang="en-US" sz="2000" b="1" dirty="0">
                <a:latin typeface="Arial" panose="020B0604020202020204" pitchFamily="34" charset="0"/>
                <a:cs typeface="Arial" panose="020B0604020202020204" pitchFamily="34" charset="0"/>
              </a:rPr>
              <a:t>See </a:t>
            </a:r>
            <a:r>
              <a:rPr lang="en-US" sz="2000" b="1" dirty="0"/>
              <a:t>Title 3 DCMR Subsection 10400.6 of Section 10400 as amended, includes § 10411.5.  </a:t>
            </a:r>
          </a:p>
          <a:p>
            <a:pPr lvl="0">
              <a:lnSpc>
                <a:spcPct val="100000"/>
              </a:lnSpc>
              <a:defRPr b="1"/>
            </a:pPr>
            <a:endParaRPr lang="en-US" b="1" dirty="0">
              <a:latin typeface="Arial" panose="020B0604020202020204" pitchFamily="34" charset="0"/>
              <a:cs typeface="Arial" panose="020B0604020202020204" pitchFamily="34" charset="0"/>
            </a:endParaRPr>
          </a:p>
          <a:p>
            <a:pPr lvl="0">
              <a:lnSpc>
                <a:spcPct val="100000"/>
              </a:lnSpc>
              <a:defRPr b="1"/>
            </a:pPr>
            <a:endParaRPr lang="en-US" b="1" dirty="0">
              <a:latin typeface="Arial" panose="020B0604020202020204" pitchFamily="34" charset="0"/>
              <a:cs typeface="Arial" panose="020B0604020202020204" pitchFamily="34" charset="0"/>
            </a:endParaRPr>
          </a:p>
          <a:p>
            <a:pPr lvl="0">
              <a:lnSpc>
                <a:spcPct val="100000"/>
              </a:lnSpc>
              <a:defRPr b="1"/>
            </a:pP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3847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6A229-37C8-413C-76BA-97A7A0E4183E}"/>
            </a:ext>
          </a:extLst>
        </p:cNvPr>
        <p:cNvGrpSpPr/>
        <p:nvPr/>
      </p:nvGrpSpPr>
      <p:grpSpPr>
        <a:xfrm>
          <a:off x="0" y="0"/>
          <a:ext cx="0" cy="0"/>
          <a:chOff x="0" y="0"/>
          <a:chExt cx="0" cy="0"/>
        </a:xfrm>
      </p:grpSpPr>
      <p:pic>
        <p:nvPicPr>
          <p:cNvPr id="39" name="Picture 17">
            <a:extLst>
              <a:ext uri="{FF2B5EF4-FFF2-40B4-BE49-F238E27FC236}">
                <a16:creationId xmlns:a16="http://schemas.microsoft.com/office/drawing/2014/main" id="{4A68483A-D4C8-DB36-A9C9-A9213777ADC2}"/>
              </a:ext>
            </a:extLst>
          </p:cNvPr>
          <p:cNvPicPr>
            <a:picLocks noChangeAspect="1"/>
          </p:cNvPicPr>
          <p:nvPr/>
        </p:nvPicPr>
        <p:blipFill rotWithShape="1">
          <a:blip r:embed="rId3">
            <a:duotone>
              <a:prstClr val="black"/>
              <a:schemeClr val="accent5">
                <a:tint val="45000"/>
                <a:satMod val="400000"/>
              </a:schemeClr>
            </a:duotone>
            <a:alphaModFix amt="15000"/>
          </a:blip>
          <a:srcRect l="38" r="1" b="1"/>
          <a:stretch/>
        </p:blipFill>
        <p:spPr>
          <a:xfrm>
            <a:off x="1524014" y="8"/>
            <a:ext cx="9143986" cy="6857993"/>
          </a:xfrm>
          <a:prstGeom prst="rect">
            <a:avLst/>
          </a:prstGeom>
        </p:spPr>
      </p:pic>
      <p:sp>
        <p:nvSpPr>
          <p:cNvPr id="2" name="Title 1">
            <a:extLst>
              <a:ext uri="{FF2B5EF4-FFF2-40B4-BE49-F238E27FC236}">
                <a16:creationId xmlns:a16="http://schemas.microsoft.com/office/drawing/2014/main" id="{B403FB5B-51C9-1915-2ABC-4708F57B09E3}"/>
              </a:ext>
            </a:extLst>
          </p:cNvPr>
          <p:cNvSpPr>
            <a:spLocks noGrp="1" noRot="1" noMove="1" noResize="1" noEditPoints="1" noAdjustHandles="1" noChangeArrowheads="1" noChangeShapeType="1"/>
          </p:cNvSpPr>
          <p:nvPr>
            <p:ph type="title"/>
          </p:nvPr>
        </p:nvSpPr>
        <p:spPr>
          <a:xfrm>
            <a:off x="2008583" y="609600"/>
            <a:ext cx="7006542" cy="1243647"/>
          </a:xfrm>
        </p:spPr>
        <p:txBody>
          <a:bodyPr>
            <a:normAutofit/>
          </a:bodyPr>
          <a:lstStyle/>
          <a:p>
            <a:pPr algn="ctr">
              <a:lnSpc>
                <a:spcPct val="90000"/>
              </a:lnSpc>
            </a:pPr>
            <a:r>
              <a:rPr lang="en-US" b="1" dirty="0"/>
              <a:t>PROTOCOL CLOSED/EXECUTIVE</a:t>
            </a:r>
            <a:br>
              <a:rPr lang="en-US" b="1" dirty="0"/>
            </a:br>
            <a:r>
              <a:rPr lang="en-US" b="1" dirty="0"/>
              <a:t>SESSION</a:t>
            </a:r>
          </a:p>
        </p:txBody>
      </p:sp>
      <p:sp>
        <p:nvSpPr>
          <p:cNvPr id="15" name="Slide Number Placeholder 14">
            <a:extLst>
              <a:ext uri="{FF2B5EF4-FFF2-40B4-BE49-F238E27FC236}">
                <a16:creationId xmlns:a16="http://schemas.microsoft.com/office/drawing/2014/main" id="{FDCDD211-CD88-52A6-24DE-C32C6E7A509A}"/>
              </a:ext>
            </a:extLst>
          </p:cNvPr>
          <p:cNvSpPr>
            <a:spLocks noGrp="1" noRot="1" noMove="1" noResize="1" noEditPoints="1" noAdjustHandles="1" noChangeArrowheads="1" noChangeShapeType="1"/>
          </p:cNvSpPr>
          <p:nvPr>
            <p:ph type="sldNum" sz="quarter" idx="12"/>
          </p:nvPr>
        </p:nvSpPr>
        <p:spPr>
          <a:xfrm>
            <a:off x="11242824" y="681197"/>
            <a:ext cx="877579" cy="828484"/>
          </a:xfrm>
        </p:spPr>
        <p:txBody>
          <a:bodyPr>
            <a:normAutofit/>
          </a:bodyPr>
          <a:lstStyle/>
          <a:p>
            <a:pPr algn="ctr">
              <a:spcAft>
                <a:spcPts val="450"/>
              </a:spcAft>
            </a:pPr>
            <a:r>
              <a:rPr lang="en-US" b="1" dirty="0"/>
              <a:t>32</a:t>
            </a:r>
          </a:p>
        </p:txBody>
      </p:sp>
      <p:graphicFrame>
        <p:nvGraphicFramePr>
          <p:cNvPr id="4" name="Content Placeholder 2">
            <a:extLst>
              <a:ext uri="{FF2B5EF4-FFF2-40B4-BE49-F238E27FC236}">
                <a16:creationId xmlns:a16="http://schemas.microsoft.com/office/drawing/2014/main" id="{3B1DE8A8-63B1-18FE-579B-D12CE46906A1}"/>
              </a:ext>
            </a:extLst>
          </p:cNvPr>
          <p:cNvGraphicFramePr>
            <a:graphicFrameLocks noGrp="1" noDrilldown="1" noMove="1" noResize="1"/>
          </p:cNvGraphicFramePr>
          <p:nvPr>
            <p:extLst>
              <p:ext uri="{D42A27DB-BD31-4B8C-83A1-F6EECF244321}">
                <p14:modId xmlns:p14="http://schemas.microsoft.com/office/powerpoint/2010/main" val="951841147"/>
              </p:ext>
            </p:extLst>
          </p:nvPr>
        </p:nvGraphicFramePr>
        <p:xfrm>
          <a:off x="1761294" y="2147919"/>
          <a:ext cx="8419843" cy="41004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216810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solidFill>
            <a:schemeClr val="accent3">
              <a:lumMod val="75000"/>
            </a:schemeClr>
          </a:solidFill>
        </p:spPr>
        <p:txBody>
          <a:bodyPr>
            <a:normAutofit/>
          </a:bodyPr>
          <a:lstStyle/>
          <a:p>
            <a:pPr algn="ctr"/>
            <a:r>
              <a:rPr lang="en-US" b="1" dirty="0"/>
              <a:t>EMERGENCY MEETINGS</a:t>
            </a:r>
          </a:p>
        </p:txBody>
      </p:sp>
      <p:sp>
        <p:nvSpPr>
          <p:cNvPr id="3" name="Content Placeholder 2"/>
          <p:cNvSpPr>
            <a:spLocks noGrp="1" noRot="1" noMove="1" noResize="1" noEditPoints="1" noAdjustHandles="1" noChangeArrowheads="1" noChangeShapeType="1"/>
          </p:cNvSpPr>
          <p:nvPr>
            <p:ph idx="1"/>
          </p:nvPr>
        </p:nvSpPr>
        <p:spPr>
          <a:solidFill>
            <a:schemeClr val="accent1"/>
          </a:solidFill>
          <a:ln>
            <a:noFill/>
          </a:ln>
        </p:spPr>
        <p:txBody>
          <a:bodyPr/>
          <a:lstStyle/>
          <a:p>
            <a:pPr marL="68580" indent="0">
              <a:buNone/>
            </a:pPr>
            <a:r>
              <a:rPr lang="en-US" sz="3600" dirty="0">
                <a:solidFill>
                  <a:schemeClr val="bg1"/>
                </a:solidFill>
              </a:rPr>
              <a:t>“When an emergency meeting is convened, the presiding officer shall open the meeting with a statement explaining the subject of the meeting, the nature of the emergency, and how public notice was provided” (D.C. Official Code § 2-576(4). </a:t>
            </a:r>
          </a:p>
          <a:p>
            <a:endParaRPr lang="en-US" sz="3600" dirty="0"/>
          </a:p>
          <a:p>
            <a:endParaRPr lang="en-US" dirty="0"/>
          </a:p>
        </p:txBody>
      </p:sp>
      <p:sp>
        <p:nvSpPr>
          <p:cNvPr id="4" name="Slide Number Placeholder 3">
            <a:extLst>
              <a:ext uri="{FF2B5EF4-FFF2-40B4-BE49-F238E27FC236}">
                <a16:creationId xmlns:a16="http://schemas.microsoft.com/office/drawing/2014/main" id="{E1EDAC73-E064-7950-9D85-809329C53781}"/>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b="1" smtClean="0"/>
              <a:pPr algn="ctr"/>
              <a:t>33</a:t>
            </a:fld>
            <a:endParaRPr lang="en-US" b="1" dirty="0"/>
          </a:p>
        </p:txBody>
      </p:sp>
    </p:spTree>
    <p:extLst>
      <p:ext uri="{BB962C8B-B14F-4D97-AF65-F5344CB8AC3E}">
        <p14:creationId xmlns:p14="http://schemas.microsoft.com/office/powerpoint/2010/main" val="1825296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F76CB-72FA-832A-D85B-6755BB54B435}"/>
              </a:ext>
            </a:extLst>
          </p:cNvPr>
          <p:cNvSpPr>
            <a:spLocks noGrp="1" noRot="1" noMove="1" noResize="1" noEditPoints="1" noAdjustHandles="1" noChangeArrowheads="1" noChangeShapeType="1"/>
          </p:cNvSpPr>
          <p:nvPr>
            <p:ph type="title"/>
          </p:nvPr>
        </p:nvSpPr>
        <p:spPr/>
        <p:txBody>
          <a:bodyPr vert="horz" lIns="91440" tIns="45720" rIns="91440" bIns="45720" rtlCol="0" anchor="ctr">
            <a:normAutofit/>
          </a:bodyPr>
          <a:lstStyle/>
          <a:p>
            <a:pPr algn="ctr"/>
            <a:r>
              <a:rPr lang="en-US" sz="4000" b="1" dirty="0"/>
              <a:t>Recording Requirements</a:t>
            </a:r>
          </a:p>
        </p:txBody>
      </p:sp>
      <p:pic>
        <p:nvPicPr>
          <p:cNvPr id="7" name="Content Placeholder 6" descr="A close up of a car's logo&#10;&#10;AI-generated content may be incorrect.">
            <a:extLst>
              <a:ext uri="{FF2B5EF4-FFF2-40B4-BE49-F238E27FC236}">
                <a16:creationId xmlns:a16="http://schemas.microsoft.com/office/drawing/2014/main" id="{64617420-2564-9AFD-010D-B57D1A21259B}"/>
              </a:ext>
            </a:extLst>
          </p:cNvPr>
          <p:cNvPicPr>
            <a:picLocks noGrp="1" noRot="1" noChangeAspect="1" noMove="1" noResize="1" noEditPoints="1" noAdjustHandles="1" noChangeArrowheads="1" noChangeShapeType="1" noCrop="1"/>
          </p:cNvPicPr>
          <p:nvPr>
            <p:ph idx="1"/>
          </p:nvPr>
        </p:nvPicPr>
        <p:blipFill>
          <a:blip r:embed="rId2" cstate="email">
            <a:extLst>
              <a:ext uri="{28A0092B-C50C-407E-A947-70E740481C1C}">
                <a14:useLocalDpi xmlns:a14="http://schemas.microsoft.com/office/drawing/2010/main" val="0"/>
              </a:ext>
            </a:extLst>
          </a:blip>
          <a:stretch>
            <a:fillRect/>
          </a:stretch>
        </p:blipFill>
        <p:spPr>
          <a:xfrm>
            <a:off x="5590084" y="2601006"/>
            <a:ext cx="4413084" cy="2935400"/>
          </a:xfrm>
          <a:prstGeom prst="rect">
            <a:avLst/>
          </a:prstGeom>
          <a:ln>
            <a:noFill/>
          </a:ln>
          <a:effectLst>
            <a:outerShdw blurRad="76200" dist="63500" dir="5040000" algn="tl" rotWithShape="0">
              <a:srgbClr val="000000">
                <a:alpha val="41000"/>
              </a:srgbClr>
            </a:outerShdw>
          </a:effectLst>
        </p:spPr>
      </p:pic>
      <p:sp>
        <p:nvSpPr>
          <p:cNvPr id="4" name="Text Placeholder 3">
            <a:extLst>
              <a:ext uri="{FF2B5EF4-FFF2-40B4-BE49-F238E27FC236}">
                <a16:creationId xmlns:a16="http://schemas.microsoft.com/office/drawing/2014/main" id="{37541C0C-8DF1-4083-C35A-15B153BF022A}"/>
              </a:ext>
            </a:extLst>
          </p:cNvPr>
          <p:cNvSpPr>
            <a:spLocks noGrp="1" noRot="1" noMove="1" noResize="1" noEditPoints="1" noAdjustHandles="1" noChangeArrowheads="1" noChangeShapeType="1"/>
          </p:cNvSpPr>
          <p:nvPr>
            <p:ph type="body" sz="half" idx="2"/>
          </p:nvPr>
        </p:nvSpPr>
        <p:spPr>
          <a:xfrm>
            <a:off x="680322" y="2336873"/>
            <a:ext cx="4931045" cy="3599316"/>
          </a:xfrm>
        </p:spPr>
        <p:txBody>
          <a:bodyPr vert="horz" lIns="91440" tIns="45720" rIns="91440" bIns="45720" rtlCol="0">
            <a:normAutofit/>
          </a:bodyPr>
          <a:lstStyle/>
          <a:p>
            <a:pPr indent="-228600">
              <a:buFont typeface="Arial" panose="020B0604020202020204" pitchFamily="34" charset="0"/>
              <a:buChar char="•"/>
            </a:pPr>
            <a:r>
              <a:rPr lang="en-US" sz="2000" b="1" dirty="0"/>
              <a:t>D.C. Official Code § 2–578</a:t>
            </a:r>
          </a:p>
          <a:p>
            <a:pPr indent="-228600">
              <a:buFont typeface="Arial" panose="020B0604020202020204" pitchFamily="34" charset="0"/>
              <a:buChar char="•"/>
            </a:pPr>
            <a:endParaRPr lang="en-US" sz="2000" b="1" dirty="0"/>
          </a:p>
          <a:p>
            <a:pPr marL="342900" indent="-342900">
              <a:buFont typeface="Wingdings" panose="05000000000000000000" pitchFamily="2" charset="2"/>
              <a:buChar char="v"/>
            </a:pPr>
            <a:r>
              <a:rPr lang="en-US" sz="2000" b="1" dirty="0"/>
              <a:t> ALL Meetings Shall Be Recorded!</a:t>
            </a:r>
          </a:p>
          <a:p>
            <a:pPr indent="-228600">
              <a:buFont typeface="Arial" panose="020B0604020202020204" pitchFamily="34" charset="0"/>
              <a:buChar char="•"/>
            </a:pPr>
            <a:endParaRPr lang="en-US" sz="2000" b="1" dirty="0"/>
          </a:p>
          <a:p>
            <a:pPr marL="571500" lvl="1" indent="-342900">
              <a:buFont typeface="Wingdings" panose="05000000000000000000" pitchFamily="2" charset="2"/>
              <a:buChar char="§"/>
            </a:pPr>
            <a:r>
              <a:rPr lang="en-US" sz="2000" b="1" dirty="0"/>
              <a:t> Open AND Closed Sessions</a:t>
            </a:r>
          </a:p>
          <a:p>
            <a:pPr lvl="1" indent="-228600">
              <a:buFont typeface="Arial" panose="020B0604020202020204" pitchFamily="34" charset="0"/>
              <a:buChar char="•"/>
            </a:pPr>
            <a:endParaRPr lang="en-US" sz="2000" b="1" dirty="0"/>
          </a:p>
          <a:p>
            <a:pPr marL="571500" lvl="1" indent="-342900">
              <a:buFont typeface="Wingdings" panose="05000000000000000000" pitchFamily="2" charset="2"/>
              <a:buChar char="§"/>
            </a:pPr>
            <a:r>
              <a:rPr lang="en-US" sz="2000" b="1" dirty="0"/>
              <a:t> ONLY Where a Recording is Not Feasible, Detailed Meeting Minutes Shall Be Taken</a:t>
            </a:r>
          </a:p>
          <a:p>
            <a:pPr indent="-228600">
              <a:buFont typeface="Arial" panose="020B0604020202020204" pitchFamily="34" charset="0"/>
              <a:buChar char="•"/>
            </a:pPr>
            <a:endParaRPr lang="en-US" sz="2000" dirty="0"/>
          </a:p>
        </p:txBody>
      </p:sp>
      <p:sp>
        <p:nvSpPr>
          <p:cNvPr id="5" name="Slide Number Placeholder 4">
            <a:extLst>
              <a:ext uri="{FF2B5EF4-FFF2-40B4-BE49-F238E27FC236}">
                <a16:creationId xmlns:a16="http://schemas.microsoft.com/office/drawing/2014/main" id="{67964D5B-930A-9A22-0379-9529FD032AD9}"/>
              </a:ext>
            </a:extLst>
          </p:cNvPr>
          <p:cNvSpPr>
            <a:spLocks noGrp="1" noRot="1" noMove="1" noResize="1" noEditPoints="1" noAdjustHandles="1" noChangeArrowheads="1" noChangeShapeType="1"/>
          </p:cNvSpPr>
          <p:nvPr>
            <p:ph type="sldNum" sz="quarter" idx="12"/>
          </p:nvPr>
        </p:nvSpPr>
        <p:spPr/>
        <p:txBody>
          <a:bodyPr vert="horz" lIns="91440" tIns="45720" rIns="91440" bIns="45720" rtlCol="0" anchor="ctr">
            <a:normAutofit/>
          </a:bodyPr>
          <a:lstStyle/>
          <a:p>
            <a:pPr algn="ctr" defTabSz="914400">
              <a:spcAft>
                <a:spcPts val="600"/>
              </a:spcAft>
            </a:pPr>
            <a:fld id="{8B37D5FE-740C-46F5-801A-FA5477D9711F}" type="slidenum">
              <a:rPr lang="en-US" b="1">
                <a:solidFill>
                  <a:srgbClr val="FFFFFF"/>
                </a:solidFill>
              </a:rPr>
              <a:pPr algn="ctr" defTabSz="914400">
                <a:spcAft>
                  <a:spcPts val="600"/>
                </a:spcAft>
              </a:pPr>
              <a:t>34</a:t>
            </a:fld>
            <a:endParaRPr lang="en-US" b="1" dirty="0">
              <a:solidFill>
                <a:srgbClr val="FFFFFF"/>
              </a:solidFill>
            </a:endParaRPr>
          </a:p>
        </p:txBody>
      </p:sp>
      <p:sp>
        <p:nvSpPr>
          <p:cNvPr id="9" name="TextBox 8">
            <a:extLst>
              <a:ext uri="{FF2B5EF4-FFF2-40B4-BE49-F238E27FC236}">
                <a16:creationId xmlns:a16="http://schemas.microsoft.com/office/drawing/2014/main" id="{4D924FED-49B5-804A-FF95-722442136529}"/>
              </a:ext>
            </a:extLst>
          </p:cNvPr>
          <p:cNvSpPr txBox="1">
            <a:spLocks noGrp="1" noRot="1" noMove="1" noResize="1" noEditPoints="1" noAdjustHandles="1" noChangeArrowheads="1" noChangeShapeType="1"/>
          </p:cNvSpPr>
          <p:nvPr/>
        </p:nvSpPr>
        <p:spPr>
          <a:xfrm flipH="1">
            <a:off x="9145532" y="4341842"/>
            <a:ext cx="814675" cy="395173"/>
          </a:xfrm>
          <a:prstGeom prst="rect">
            <a:avLst/>
          </a:prstGeom>
          <a:noFill/>
        </p:spPr>
        <p:txBody>
          <a:bodyPr wrap="square">
            <a:spAutoFit/>
          </a:bodyPr>
          <a:lstStyle/>
          <a:p>
            <a:pPr marL="0" marR="0">
              <a:lnSpc>
                <a:spcPct val="115000"/>
              </a:lnSpc>
              <a:spcAft>
                <a:spcPts val="800"/>
              </a:spcAft>
            </a:pPr>
            <a:r>
              <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iStock</a:t>
            </a:r>
          </a:p>
        </p:txBody>
      </p:sp>
    </p:spTree>
    <p:extLst>
      <p:ext uri="{BB962C8B-B14F-4D97-AF65-F5344CB8AC3E}">
        <p14:creationId xmlns:p14="http://schemas.microsoft.com/office/powerpoint/2010/main" val="2289260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B5167-4649-9E17-F428-47504B9BB875}"/>
              </a:ext>
            </a:extLst>
          </p:cNvPr>
          <p:cNvSpPr>
            <a:spLocks noGrp="1" noRot="1" noMove="1" noResize="1" noEditPoints="1" noAdjustHandles="1" noChangeArrowheads="1" noChangeShapeType="1"/>
          </p:cNvSpPr>
          <p:nvPr>
            <p:ph type="title"/>
          </p:nvPr>
        </p:nvSpPr>
        <p:spPr/>
        <p:txBody>
          <a:bodyPr anchor="b">
            <a:normAutofit/>
          </a:bodyPr>
          <a:lstStyle/>
          <a:p>
            <a:pPr algn="ctr"/>
            <a:r>
              <a:rPr lang="en-US" b="1" dirty="0"/>
              <a:t>Publication Requirements</a:t>
            </a:r>
            <a:br>
              <a:rPr lang="en-US" b="1" dirty="0"/>
            </a:br>
            <a:r>
              <a:rPr lang="en-US" b="1" dirty="0"/>
              <a:t>D.C. OFFICIAL CODE § 2-578</a:t>
            </a:r>
          </a:p>
        </p:txBody>
      </p:sp>
      <p:sp>
        <p:nvSpPr>
          <p:cNvPr id="8" name="Text Placeholder 2">
            <a:extLst>
              <a:ext uri="{FF2B5EF4-FFF2-40B4-BE49-F238E27FC236}">
                <a16:creationId xmlns:a16="http://schemas.microsoft.com/office/drawing/2014/main" id="{BC6B2B45-4EFF-8379-D5C3-6B6F114483C9}"/>
              </a:ext>
            </a:extLst>
          </p:cNvPr>
          <p:cNvSpPr>
            <a:spLocks noGrp="1" noRot="1" noMove="1" noResize="1" noEditPoints="1" noAdjustHandles="1" noChangeArrowheads="1" noChangeShapeType="1"/>
          </p:cNvSpPr>
          <p:nvPr>
            <p:ph type="body" idx="1"/>
          </p:nvPr>
        </p:nvSpPr>
        <p:spPr/>
        <p:txBody>
          <a:bodyPr>
            <a:normAutofit/>
          </a:bodyPr>
          <a:lstStyle/>
          <a:p>
            <a:pPr algn="ctr"/>
            <a:r>
              <a:rPr lang="en-US" sz="2800" dirty="0"/>
              <a:t>How to Handle Your Meeting Records</a:t>
            </a:r>
          </a:p>
        </p:txBody>
      </p:sp>
      <p:sp>
        <p:nvSpPr>
          <p:cNvPr id="3" name="Slide Number Placeholder 2">
            <a:extLst>
              <a:ext uri="{FF2B5EF4-FFF2-40B4-BE49-F238E27FC236}">
                <a16:creationId xmlns:a16="http://schemas.microsoft.com/office/drawing/2014/main" id="{030EA4C2-FE32-76C1-E027-0B2FA57EB8BB}"/>
              </a:ext>
            </a:extLst>
          </p:cNvPr>
          <p:cNvSpPr>
            <a:spLocks noGrp="1" noRot="1" noMove="1" noResize="1" noEditPoints="1" noAdjustHandles="1" noChangeArrowheads="1" noChangeShapeType="1"/>
          </p:cNvSpPr>
          <p:nvPr>
            <p:ph type="sldNum" sz="quarter" idx="12"/>
          </p:nvPr>
        </p:nvSpPr>
        <p:spPr/>
        <p:txBody>
          <a:bodyPr anchor="ctr">
            <a:normAutofit/>
          </a:bodyPr>
          <a:lstStyle/>
          <a:p>
            <a:pPr algn="ctr">
              <a:spcAft>
                <a:spcPts val="600"/>
              </a:spcAft>
            </a:pPr>
            <a:fld id="{8B37D5FE-740C-46F5-801A-FA5477D9711F}" type="slidenum">
              <a:rPr lang="en-US" b="1" smtClean="0"/>
              <a:pPr algn="ctr">
                <a:spcAft>
                  <a:spcPts val="600"/>
                </a:spcAft>
              </a:pPr>
              <a:t>35</a:t>
            </a:fld>
            <a:endParaRPr lang="en-US" b="1" dirty="0"/>
          </a:p>
        </p:txBody>
      </p:sp>
    </p:spTree>
    <p:extLst>
      <p:ext uri="{BB962C8B-B14F-4D97-AF65-F5344CB8AC3E}">
        <p14:creationId xmlns:p14="http://schemas.microsoft.com/office/powerpoint/2010/main" val="533446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p:txBody>
          <a:bodyPr anchor="b">
            <a:normAutofit fontScale="90000"/>
          </a:bodyPr>
          <a:lstStyle/>
          <a:p>
            <a:pPr algn="ctr">
              <a:lnSpc>
                <a:spcPct val="90000"/>
              </a:lnSpc>
            </a:pPr>
            <a:r>
              <a:rPr lang="en-US" sz="4400" b="1" dirty="0"/>
              <a:t>Publication Requirements</a:t>
            </a:r>
            <a:br>
              <a:rPr lang="en-US" dirty="0"/>
            </a:br>
            <a:endParaRPr lang="en-US" dirty="0"/>
          </a:p>
        </p:txBody>
      </p:sp>
      <p:sp>
        <p:nvSpPr>
          <p:cNvPr id="10" name="Text Placeholder 4">
            <a:extLst>
              <a:ext uri="{FF2B5EF4-FFF2-40B4-BE49-F238E27FC236}">
                <a16:creationId xmlns:a16="http://schemas.microsoft.com/office/drawing/2014/main" id="{BF05C561-B3E3-1C3C-8198-2C3CCA9769FC}"/>
              </a:ext>
            </a:extLst>
          </p:cNvPr>
          <p:cNvSpPr>
            <a:spLocks noGrp="1" noRot="1" noMove="1" noResize="1" noEditPoints="1" noAdjustHandles="1" noChangeArrowheads="1" noChangeShapeType="1"/>
          </p:cNvSpPr>
          <p:nvPr>
            <p:ph type="body" sz="half" idx="2"/>
          </p:nvPr>
        </p:nvSpPr>
        <p:spPr>
          <a:xfrm>
            <a:off x="680321" y="2197014"/>
            <a:ext cx="6933635" cy="4326523"/>
          </a:xfrm>
          <a:solidFill>
            <a:schemeClr val="bg2"/>
          </a:solidFill>
          <a:ln>
            <a:noFill/>
          </a:ln>
        </p:spPr>
        <p:txBody>
          <a:bodyPr/>
          <a:lstStyle/>
          <a:p>
            <a:r>
              <a:rPr lang="en-US" sz="2000" b="1" dirty="0"/>
              <a:t>DRAFT DETAILED MEETING MINUTES MUST BE PUBLICLY AVAILABLE NO LATER THAN THIRTY (30) BUSINESS DAYS AFTER THE MEETNG; A NOTATION MUST BE INCLUDED AT THE TOP OF THE DOCUMENT THAT DETAILED MEETING MINUTES WILL BE POSTED TO THE WEBSITE ON THE NEXT MEETING DATE.</a:t>
            </a:r>
            <a:endParaRPr lang="en-US" sz="2000" dirty="0"/>
          </a:p>
          <a:p>
            <a:pPr lvl="0"/>
            <a:r>
              <a:rPr lang="en-US" sz="2000" b="1" dirty="0"/>
              <a:t>AUDIO RECORDINGS, VIDEO RECORDINGS, AND TRANSCRIPTS (COPY OF THE FULL RECORD) MUST BE AVAILABLE NO LATER THAN SEVEN (</a:t>
            </a:r>
            <a:r>
              <a:rPr lang="en-US" sz="2000" b="1" u="sng" dirty="0"/>
              <a:t>7</a:t>
            </a:r>
            <a:r>
              <a:rPr lang="en-US" sz="2000" b="1" dirty="0"/>
              <a:t>)</a:t>
            </a:r>
            <a:r>
              <a:rPr lang="en-US" sz="2000" b="1" u="sng" dirty="0"/>
              <a:t> BUSINESS</a:t>
            </a:r>
            <a:r>
              <a:rPr lang="en-US" sz="2000" b="1" dirty="0"/>
              <a:t> </a:t>
            </a:r>
            <a:r>
              <a:rPr lang="en-US" sz="2000" b="1" u="sng" dirty="0"/>
              <a:t>DAYS</a:t>
            </a:r>
            <a:r>
              <a:rPr lang="en-US" sz="2000" b="1" dirty="0"/>
              <a:t> AFTER THE MEETING.</a:t>
            </a:r>
          </a:p>
          <a:p>
            <a:pPr lvl="0"/>
            <a:endParaRPr lang="en-US" sz="2000" b="1" dirty="0"/>
          </a:p>
          <a:p>
            <a:pPr lvl="0"/>
            <a:r>
              <a:rPr lang="en-US" sz="2000" dirty="0"/>
              <a:t>* Ensure there are no copyright restrictions in posting minutes publicly.</a:t>
            </a:r>
          </a:p>
          <a:p>
            <a:endParaRPr lang="en-US" dirty="0"/>
          </a:p>
        </p:txBody>
      </p:sp>
      <p:sp>
        <p:nvSpPr>
          <p:cNvPr id="4" name="Slide Number Placeholder 3">
            <a:extLst>
              <a:ext uri="{FF2B5EF4-FFF2-40B4-BE49-F238E27FC236}">
                <a16:creationId xmlns:a16="http://schemas.microsoft.com/office/drawing/2014/main" id="{DAC3C0B6-083A-274F-59A5-404C5C3F0485}"/>
              </a:ext>
            </a:extLst>
          </p:cNvPr>
          <p:cNvSpPr>
            <a:spLocks noGrp="1" noRot="1" noMove="1" noResize="1" noEditPoints="1" noAdjustHandles="1" noChangeArrowheads="1" noChangeShapeType="1"/>
          </p:cNvSpPr>
          <p:nvPr>
            <p:ph type="sldNum" sz="quarter" idx="12"/>
          </p:nvPr>
        </p:nvSpPr>
        <p:spPr/>
        <p:txBody>
          <a:bodyPr anchor="ctr">
            <a:normAutofit/>
          </a:bodyPr>
          <a:lstStyle/>
          <a:p>
            <a:pPr algn="ctr">
              <a:spcAft>
                <a:spcPts val="600"/>
              </a:spcAft>
            </a:pPr>
            <a:fld id="{8B37D5FE-740C-46F5-801A-FA5477D9711F}" type="slidenum">
              <a:rPr lang="en-US" b="1" smtClean="0"/>
              <a:pPr algn="ctr">
                <a:spcAft>
                  <a:spcPts val="600"/>
                </a:spcAft>
              </a:pPr>
              <a:t>36</a:t>
            </a:fld>
            <a:endParaRPr lang="en-US" b="1" dirty="0"/>
          </a:p>
        </p:txBody>
      </p:sp>
      <p:sp>
        <p:nvSpPr>
          <p:cNvPr id="8" name="TextBox 7">
            <a:extLst>
              <a:ext uri="{FF2B5EF4-FFF2-40B4-BE49-F238E27FC236}">
                <a16:creationId xmlns:a16="http://schemas.microsoft.com/office/drawing/2014/main" id="{6069AFFF-7AD6-D0F5-67A6-7C437B2EA0AD}"/>
              </a:ext>
            </a:extLst>
          </p:cNvPr>
          <p:cNvSpPr txBox="1">
            <a:spLocks/>
          </p:cNvSpPr>
          <p:nvPr/>
        </p:nvSpPr>
        <p:spPr>
          <a:xfrm>
            <a:off x="9226192" y="5100864"/>
            <a:ext cx="2084137" cy="395173"/>
          </a:xfrm>
          <a:prstGeom prst="rect">
            <a:avLst/>
          </a:prstGeom>
          <a:noFill/>
        </p:spPr>
        <p:txBody>
          <a:bodyPr wrap="square">
            <a:spAutoFit/>
          </a:bodyPr>
          <a:lstStyle/>
          <a:p>
            <a:pPr marL="0" marR="0">
              <a:lnSpc>
                <a:spcPct val="115000"/>
              </a:lnSpc>
              <a:spcAft>
                <a:spcPts val="800"/>
              </a:spcAft>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r>
              <a:rPr lang="en-US" sz="10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Dreamtime</a:t>
            </a:r>
            <a:endParaRPr lang="en-US" sz="1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143E7044-58AD-DF99-E4D4-E6E193A14B86}"/>
              </a:ext>
            </a:extLst>
          </p:cNvPr>
          <p:cNvPicPr>
            <a:picLocks noGrp="1" noRot="1" noChangeAspect="1" noMove="1" noResize="1" noEditPoints="1" noAdjustHandles="1" noChangeArrowheads="1" noChangeShapeType="1" noCrop="1"/>
          </p:cNvPicPr>
          <p:nvPr/>
        </p:nvPicPr>
        <p:blipFill>
          <a:blip r:embed="rId2"/>
          <a:stretch>
            <a:fillRect/>
          </a:stretch>
        </p:blipFill>
        <p:spPr>
          <a:xfrm flipH="1">
            <a:off x="7613957" y="2899775"/>
            <a:ext cx="4548132" cy="3036414"/>
          </a:xfrm>
          <a:prstGeom prst="rect">
            <a:avLst/>
          </a:prstGeom>
        </p:spPr>
      </p:pic>
    </p:spTree>
    <p:extLst>
      <p:ext uri="{BB962C8B-B14F-4D97-AF65-F5344CB8AC3E}">
        <p14:creationId xmlns:p14="http://schemas.microsoft.com/office/powerpoint/2010/main" val="250535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5" name="Picture 64">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6" name="Picture 65">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7" name="Rectangle 66">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8" name="Rectangle 67">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69" name="Rectangle 68">
            <a:extLst>
              <a:ext uri="{FF2B5EF4-FFF2-40B4-BE49-F238E27FC236}">
                <a16:creationId xmlns:a16="http://schemas.microsoft.com/office/drawing/2014/main" id="{A106B9FE-7E5A-4047-B5D3-C3C24BD3E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60EBA20-0A64-45D5-B937-FE93DCA01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85632" y="0"/>
            <a:ext cx="340636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1" name="Picture 70">
            <a:extLst>
              <a:ext uri="{FF2B5EF4-FFF2-40B4-BE49-F238E27FC236}">
                <a16:creationId xmlns:a16="http://schemas.microsoft.com/office/drawing/2014/main" id="{3EAD5E5B-543A-4690-8C75-BACF7FFB40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pic>
        <p:nvPicPr>
          <p:cNvPr id="72" name="Picture 71">
            <a:extLst>
              <a:ext uri="{FF2B5EF4-FFF2-40B4-BE49-F238E27FC236}">
                <a16:creationId xmlns:a16="http://schemas.microsoft.com/office/drawing/2014/main" id="{98739700-980C-4F96-84CD-97157DFE86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email">
            <a:extLst>
              <a:ext uri="{28A0092B-C50C-407E-A947-70E740481C1C}">
                <a14:useLocalDpi xmlns:a14="http://schemas.microsoft.com/office/drawing/2010/main" val="0"/>
              </a:ext>
            </a:extLst>
          </a:blip>
          <a:stretch>
            <a:fillRect/>
          </a:stretch>
        </p:blipFill>
        <p:spPr>
          <a:xfrm>
            <a:off x="2" y="1959089"/>
            <a:ext cx="9107362" cy="321164"/>
          </a:xfrm>
          <a:prstGeom prst="rect">
            <a:avLst/>
          </a:prstGeom>
        </p:spPr>
      </p:pic>
      <p:sp>
        <p:nvSpPr>
          <p:cNvPr id="73" name="Rectangle 72">
            <a:extLst>
              <a:ext uri="{FF2B5EF4-FFF2-40B4-BE49-F238E27FC236}">
                <a16:creationId xmlns:a16="http://schemas.microsoft.com/office/drawing/2014/main" id="{52A2FDCB-3B06-44F3-A0AA-2C056C3E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09600"/>
            <a:ext cx="9107363" cy="136819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1789735-BDA7-736D-2A1B-097D6A6A3154}"/>
              </a:ext>
            </a:extLst>
          </p:cNvPr>
          <p:cNvSpPr>
            <a:spLocks noGrp="1" noRot="1" noMove="1" noResize="1" noEditPoints="1" noAdjustHandles="1" noChangeArrowheads="1" noChangeShapeType="1"/>
          </p:cNvSpPr>
          <p:nvPr>
            <p:ph type="title"/>
          </p:nvPr>
        </p:nvSpPr>
        <p:spPr>
          <a:xfrm>
            <a:off x="680321" y="753228"/>
            <a:ext cx="7461844" cy="1080938"/>
          </a:xfrm>
        </p:spPr>
        <p:txBody>
          <a:bodyPr vert="horz" lIns="91440" tIns="45720" rIns="91440" bIns="45720" rtlCol="0" anchor="ctr">
            <a:normAutofit/>
          </a:bodyPr>
          <a:lstStyle/>
          <a:p>
            <a:r>
              <a:rPr lang="en-US" sz="2500" b="1" dirty="0">
                <a:solidFill>
                  <a:srgbClr val="FFFFFF"/>
                </a:solidFill>
              </a:rPr>
              <a:t>Contents of Meeting Minutes (DCMR § 10409.6)</a:t>
            </a:r>
            <a:br>
              <a:rPr lang="en-US" sz="2500" b="1" dirty="0">
                <a:solidFill>
                  <a:srgbClr val="FFFFFF"/>
                </a:solidFill>
              </a:rPr>
            </a:br>
            <a:endParaRPr lang="en-US" sz="2500" b="1" dirty="0">
              <a:solidFill>
                <a:srgbClr val="FFFFFF"/>
              </a:solidFill>
            </a:endParaRPr>
          </a:p>
        </p:txBody>
      </p:sp>
      <p:sp>
        <p:nvSpPr>
          <p:cNvPr id="5" name="Slide Number Placeholder 4">
            <a:extLst>
              <a:ext uri="{FF2B5EF4-FFF2-40B4-BE49-F238E27FC236}">
                <a16:creationId xmlns:a16="http://schemas.microsoft.com/office/drawing/2014/main" id="{B5A1F4CC-D4E9-F85B-8B6B-9369A2E00323}"/>
              </a:ext>
            </a:extLst>
          </p:cNvPr>
          <p:cNvSpPr>
            <a:spLocks noGrp="1" noRot="1" noMove="1" noResize="1" noEditPoints="1" noAdjustHandles="1" noChangeArrowheads="1" noChangeShapeType="1"/>
          </p:cNvSpPr>
          <p:nvPr>
            <p:ph type="sldNum" sz="quarter" idx="12"/>
          </p:nvPr>
        </p:nvSpPr>
        <p:spPr>
          <a:xfrm>
            <a:off x="10385051" y="753227"/>
            <a:ext cx="1154151" cy="1090789"/>
          </a:xfrm>
        </p:spPr>
        <p:txBody>
          <a:bodyPr vert="horz" lIns="91440" tIns="45720" rIns="91440" bIns="45720" rtlCol="0" anchor="ctr">
            <a:normAutofit/>
          </a:bodyPr>
          <a:lstStyle/>
          <a:p>
            <a:pPr algn="ctr">
              <a:spcAft>
                <a:spcPts val="600"/>
              </a:spcAft>
            </a:pPr>
            <a:fld id="{8B37D5FE-740C-46F5-801A-FA5477D9711F}" type="slidenum">
              <a:rPr lang="en-US" b="1" kern="1200">
                <a:solidFill>
                  <a:srgbClr val="FFFFFF"/>
                </a:solidFill>
                <a:latin typeface="+mn-lt"/>
                <a:ea typeface="+mn-ea"/>
                <a:cs typeface="+mn-cs"/>
              </a:rPr>
              <a:pPr algn="ctr">
                <a:spcAft>
                  <a:spcPts val="600"/>
                </a:spcAft>
              </a:pPr>
              <a:t>37</a:t>
            </a:fld>
            <a:endParaRPr lang="en-US" b="1" kern="1200" dirty="0">
              <a:solidFill>
                <a:srgbClr val="FFFFFF"/>
              </a:solidFill>
              <a:latin typeface="+mn-lt"/>
              <a:ea typeface="+mn-ea"/>
              <a:cs typeface="+mn-cs"/>
            </a:endParaRPr>
          </a:p>
        </p:txBody>
      </p:sp>
      <p:sp>
        <p:nvSpPr>
          <p:cNvPr id="4" name="Text Placeholder 3">
            <a:extLst>
              <a:ext uri="{FF2B5EF4-FFF2-40B4-BE49-F238E27FC236}">
                <a16:creationId xmlns:a16="http://schemas.microsoft.com/office/drawing/2014/main" id="{B15ABC95-DBE7-6B70-40E0-9D6694C5018E}"/>
              </a:ext>
            </a:extLst>
          </p:cNvPr>
          <p:cNvSpPr>
            <a:spLocks noGrp="1" noRot="1" noMove="1" noResize="1" noEditPoints="1" noAdjustHandles="1" noChangeArrowheads="1" noChangeShapeType="1"/>
          </p:cNvSpPr>
          <p:nvPr>
            <p:ph type="body" sz="half" idx="2"/>
          </p:nvPr>
        </p:nvSpPr>
        <p:spPr>
          <a:xfrm>
            <a:off x="680321" y="2336873"/>
            <a:ext cx="7461844" cy="3523879"/>
          </a:xfrm>
        </p:spPr>
        <p:txBody>
          <a:bodyPr vert="horz" lIns="91440" tIns="45720" rIns="91440" bIns="45720" rtlCol="0">
            <a:normAutofit/>
          </a:bodyPr>
          <a:lstStyle/>
          <a:p>
            <a:pPr marL="114300" indent="-342900">
              <a:buFont typeface="Wingdings" panose="05000000000000000000" pitchFamily="2" charset="2"/>
              <a:buChar char="v"/>
            </a:pPr>
            <a:r>
              <a:rPr lang="en-US" sz="2400" dirty="0"/>
              <a:t>“Detailed meeting minutes shall contain . . . :</a:t>
            </a:r>
            <a:br>
              <a:rPr lang="en-US" sz="2400" dirty="0"/>
            </a:br>
            <a:br>
              <a:rPr lang="en-US" sz="2400" dirty="0"/>
            </a:br>
            <a:r>
              <a:rPr lang="en-US" sz="2400" dirty="0"/>
              <a:t>(a) The date, time, and place of the meeting or session;</a:t>
            </a:r>
            <a:br>
              <a:rPr lang="en-US" sz="2400" dirty="0"/>
            </a:br>
            <a:r>
              <a:rPr lang="en-US" sz="2400" dirty="0"/>
              <a:t>(b) The names of members of the Public Body recorded as either present or absent; and</a:t>
            </a:r>
            <a:br>
              <a:rPr lang="en-US" sz="2400" dirty="0"/>
            </a:br>
            <a:r>
              <a:rPr lang="en-US" sz="2400" dirty="0"/>
              <a:t>(c) Any motions, and amendments thereto, a record of all votes taken, and general description of all matters considered…”</a:t>
            </a:r>
          </a:p>
          <a:p>
            <a:pPr indent="-228600">
              <a:buFont typeface="Arial" panose="020B0604020202020204" pitchFamily="34" charset="0"/>
              <a:buChar char="•"/>
            </a:pPr>
            <a:endParaRPr lang="en-US" sz="1800" dirty="0"/>
          </a:p>
        </p:txBody>
      </p:sp>
    </p:spTree>
    <p:extLst>
      <p:ext uri="{BB962C8B-B14F-4D97-AF65-F5344CB8AC3E}">
        <p14:creationId xmlns:p14="http://schemas.microsoft.com/office/powerpoint/2010/main" val="29759111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pPr algn="ctr"/>
            <a:r>
              <a:rPr lang="en-US" sz="4800" b="1" dirty="0"/>
              <a:t>Record Preservation</a:t>
            </a:r>
          </a:p>
        </p:txBody>
      </p:sp>
      <p:sp>
        <p:nvSpPr>
          <p:cNvPr id="4" name="Slide Number Placeholder 3">
            <a:extLst>
              <a:ext uri="{FF2B5EF4-FFF2-40B4-BE49-F238E27FC236}">
                <a16:creationId xmlns:a16="http://schemas.microsoft.com/office/drawing/2014/main" id="{FA10BE79-C037-D37D-68B4-B7D0AA02AE5E}"/>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spcAft>
                <a:spcPts val="600"/>
              </a:spcAft>
            </a:pPr>
            <a:fld id="{8B37D5FE-740C-46F5-801A-FA5477D9711F}" type="slidenum">
              <a:rPr lang="en-US" b="1" smtClean="0"/>
              <a:pPr>
                <a:spcAft>
                  <a:spcPts val="600"/>
                </a:spcAft>
              </a:pPr>
              <a:t>38</a:t>
            </a:fld>
            <a:endParaRPr lang="en-US" b="1" dirty="0"/>
          </a:p>
        </p:txBody>
      </p:sp>
      <p:graphicFrame>
        <p:nvGraphicFramePr>
          <p:cNvPr id="30" name="Content Placeholder 2">
            <a:extLst>
              <a:ext uri="{FF2B5EF4-FFF2-40B4-BE49-F238E27FC236}">
                <a16:creationId xmlns:a16="http://schemas.microsoft.com/office/drawing/2014/main" id="{5500C27A-F1DD-23CA-1849-AF25A9908B5B}"/>
              </a:ext>
            </a:extLst>
          </p:cNvPr>
          <p:cNvGraphicFramePr>
            <a:graphicFrameLocks noGrp="1" noDrilldown="1" noMove="1" noResize="1"/>
          </p:cNvGraphicFramePr>
          <p:nvPr>
            <p:ph idx="1"/>
            <p:extLst>
              <p:ext uri="{D42A27DB-BD31-4B8C-83A1-F6EECF244321}">
                <p14:modId xmlns:p14="http://schemas.microsoft.com/office/powerpoint/2010/main" val="1455029489"/>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573506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a:extLst>
            <a:ext uri="{FF2B5EF4-FFF2-40B4-BE49-F238E27FC236}">
              <a16:creationId xmlns:a16="http://schemas.microsoft.com/office/drawing/2014/main" id="{E6142801-C4A9-E08C-6AB7-222226D36A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C08EDB-95D6-39F3-8F39-5C61C7A4988E}"/>
              </a:ext>
            </a:extLst>
          </p:cNvPr>
          <p:cNvSpPr>
            <a:spLocks noGrp="1" noRot="1" noMove="1" noResize="1" noEditPoints="1" noAdjustHandles="1" noChangeArrowheads="1" noChangeShapeType="1"/>
          </p:cNvSpPr>
          <p:nvPr>
            <p:ph type="title"/>
          </p:nvPr>
        </p:nvSpPr>
        <p:spPr>
          <a:xfrm>
            <a:off x="680321" y="753228"/>
            <a:ext cx="9613861" cy="1080938"/>
          </a:xfrm>
        </p:spPr>
        <p:txBody>
          <a:bodyPr>
            <a:normAutofit fontScale="90000"/>
          </a:bodyPr>
          <a:lstStyle/>
          <a:p>
            <a:pPr algn="ctr"/>
            <a:br>
              <a:rPr lang="en-US" b="1" dirty="0"/>
            </a:br>
            <a:r>
              <a:rPr lang="en-US" sz="5300" b="1" dirty="0"/>
              <a:t>CANCELLATIONS</a:t>
            </a:r>
          </a:p>
        </p:txBody>
      </p:sp>
      <p:sp>
        <p:nvSpPr>
          <p:cNvPr id="4" name="Slide Number Placeholder 3">
            <a:extLst>
              <a:ext uri="{FF2B5EF4-FFF2-40B4-BE49-F238E27FC236}">
                <a16:creationId xmlns:a16="http://schemas.microsoft.com/office/drawing/2014/main" id="{872B6668-A5AE-4D3C-47BE-D1353077FE4F}"/>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smtClean="0"/>
              <a:pPr algn="ctr">
                <a:spcAft>
                  <a:spcPts val="600"/>
                </a:spcAft>
              </a:pPr>
              <a:t>39</a:t>
            </a:fld>
            <a:endParaRPr lang="en-US" b="1" dirty="0"/>
          </a:p>
        </p:txBody>
      </p:sp>
      <p:graphicFrame>
        <p:nvGraphicFramePr>
          <p:cNvPr id="33" name="Content Placeholder 2">
            <a:extLst>
              <a:ext uri="{FF2B5EF4-FFF2-40B4-BE49-F238E27FC236}">
                <a16:creationId xmlns:a16="http://schemas.microsoft.com/office/drawing/2014/main" id="{17754897-9666-3011-6AFD-ACF7CEC345F0}"/>
              </a:ext>
            </a:extLst>
          </p:cNvPr>
          <p:cNvGraphicFramePr>
            <a:graphicFrameLocks noGrp="1" noDrilldown="1" noMove="1" noResize="1"/>
          </p:cNvGraphicFramePr>
          <p:nvPr>
            <p:ph idx="1"/>
            <p:extLst>
              <p:ext uri="{D42A27DB-BD31-4B8C-83A1-F6EECF244321}">
                <p14:modId xmlns:p14="http://schemas.microsoft.com/office/powerpoint/2010/main" val="116948287"/>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1676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F80DE4C-0C31-4F4F-BA78-30C6E52FD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799E698-FF9B-4101-95EF-59189E5D01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0663CEEF-E862-497E-8B58-D5FC7B598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F62DE490-9B76-4FCB-B722-75055E30A0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8" name="Rectangle 17">
            <a:extLst>
              <a:ext uri="{FF2B5EF4-FFF2-40B4-BE49-F238E27FC236}">
                <a16:creationId xmlns:a16="http://schemas.microsoft.com/office/drawing/2014/main" id="{F238B29C-0945-4ED7-825C-2662C6957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1D19EDE-0048-0B51-20A8-4E9592ADA65E}"/>
              </a:ext>
            </a:extLst>
          </p:cNvPr>
          <p:cNvSpPr>
            <a:spLocks noGrp="1" noRot="1" noMove="1" noResize="1" noEditPoints="1" noAdjustHandles="1" noChangeArrowheads="1" noChangeShapeType="1"/>
          </p:cNvSpPr>
          <p:nvPr>
            <p:ph type="title"/>
          </p:nvPr>
        </p:nvSpPr>
        <p:spPr>
          <a:xfrm>
            <a:off x="680321" y="2063262"/>
            <a:ext cx="3739279" cy="2661052"/>
          </a:xfrm>
        </p:spPr>
        <p:txBody>
          <a:bodyPr>
            <a:normAutofit/>
          </a:bodyPr>
          <a:lstStyle/>
          <a:p>
            <a:pPr algn="r"/>
            <a:br>
              <a:rPr lang="en-US" sz="4400" dirty="0"/>
            </a:br>
            <a:r>
              <a:rPr lang="en-US" sz="4400" b="1" dirty="0"/>
              <a:t>PUBLIC COMMENT</a:t>
            </a:r>
          </a:p>
        </p:txBody>
      </p:sp>
      <p:sp>
        <p:nvSpPr>
          <p:cNvPr id="4" name="Slide Number Placeholder 3">
            <a:extLst>
              <a:ext uri="{FF2B5EF4-FFF2-40B4-BE49-F238E27FC236}">
                <a16:creationId xmlns:a16="http://schemas.microsoft.com/office/drawing/2014/main" id="{EAA0421E-BB44-64A6-0A14-8A02366D242A}"/>
              </a:ext>
            </a:extLst>
          </p:cNvPr>
          <p:cNvSpPr>
            <a:spLocks noGrp="1" noRot="1" noMove="1" noResize="1" noEditPoints="1" noAdjustHandles="1" noChangeArrowheads="1" noChangeShapeType="1"/>
          </p:cNvSpPr>
          <p:nvPr>
            <p:ph type="sldNum" sz="quarter" idx="12"/>
          </p:nvPr>
        </p:nvSpPr>
        <p:spPr>
          <a:xfrm>
            <a:off x="11371699" y="0"/>
            <a:ext cx="730293" cy="969632"/>
          </a:xfrm>
        </p:spPr>
        <p:txBody>
          <a:bodyPr>
            <a:noAutofit/>
          </a:bodyPr>
          <a:lstStyle/>
          <a:p>
            <a:pPr>
              <a:spcAft>
                <a:spcPts val="600"/>
              </a:spcAft>
            </a:pPr>
            <a:fld id="{8B37D5FE-740C-46F5-801A-FA5477D9711F}" type="slidenum">
              <a:rPr lang="en-US" b="1">
                <a:solidFill>
                  <a:srgbClr val="FFFFFF"/>
                </a:solidFill>
              </a:rPr>
              <a:pPr>
                <a:spcAft>
                  <a:spcPts val="600"/>
                </a:spcAft>
              </a:pPr>
              <a:t>40</a:t>
            </a:fld>
            <a:endParaRPr lang="en-US" b="1" dirty="0">
              <a:solidFill>
                <a:srgbClr val="FFFFFF"/>
              </a:solidFill>
            </a:endParaRPr>
          </a:p>
        </p:txBody>
      </p:sp>
      <p:graphicFrame>
        <p:nvGraphicFramePr>
          <p:cNvPr id="6" name="Content Placeholder 2">
            <a:extLst>
              <a:ext uri="{FF2B5EF4-FFF2-40B4-BE49-F238E27FC236}">
                <a16:creationId xmlns:a16="http://schemas.microsoft.com/office/drawing/2014/main" id="{F8E0437C-643B-1F2F-5C14-227647CB0AB1}"/>
              </a:ext>
            </a:extLst>
          </p:cNvPr>
          <p:cNvGraphicFramePr>
            <a:graphicFrameLocks noGrp="1" noDrilldown="1" noMove="1" noResize="1"/>
          </p:cNvGraphicFramePr>
          <p:nvPr>
            <p:ph idx="1"/>
            <p:extLst>
              <p:ext uri="{D42A27DB-BD31-4B8C-83A1-F6EECF244321}">
                <p14:modId xmlns:p14="http://schemas.microsoft.com/office/powerpoint/2010/main" val="1898933505"/>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06813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A9762-02BC-E4BF-ECF0-5D5B960EC6D4}"/>
              </a:ext>
            </a:extLst>
          </p:cNvPr>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pPr algn="ctr"/>
            <a:r>
              <a:rPr lang="en-US" b="1" dirty="0"/>
              <a:t>PARLIAMENTARY PROCEDURE</a:t>
            </a:r>
          </a:p>
        </p:txBody>
      </p:sp>
      <p:sp>
        <p:nvSpPr>
          <p:cNvPr id="4" name="Slide Number Placeholder 3">
            <a:extLst>
              <a:ext uri="{FF2B5EF4-FFF2-40B4-BE49-F238E27FC236}">
                <a16:creationId xmlns:a16="http://schemas.microsoft.com/office/drawing/2014/main" id="{2C3A1DA7-08D9-C30F-59AB-778CA3188B69}"/>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smtClean="0"/>
              <a:pPr algn="ctr">
                <a:spcAft>
                  <a:spcPts val="600"/>
                </a:spcAft>
              </a:pPr>
              <a:t>41</a:t>
            </a:fld>
            <a:endParaRPr lang="en-US" b="1" dirty="0"/>
          </a:p>
        </p:txBody>
      </p:sp>
      <p:graphicFrame>
        <p:nvGraphicFramePr>
          <p:cNvPr id="12" name="Content Placeholder 2">
            <a:extLst>
              <a:ext uri="{FF2B5EF4-FFF2-40B4-BE49-F238E27FC236}">
                <a16:creationId xmlns:a16="http://schemas.microsoft.com/office/drawing/2014/main" id="{D779B4D1-CCE9-1BC6-1D8B-928944888347}"/>
              </a:ext>
            </a:extLst>
          </p:cNvPr>
          <p:cNvGraphicFramePr>
            <a:graphicFrameLocks noGrp="1" noDrilldown="1" noMove="1" noResize="1"/>
          </p:cNvGraphicFramePr>
          <p:nvPr>
            <p:ph idx="1"/>
            <p:extLst>
              <p:ext uri="{D42A27DB-BD31-4B8C-83A1-F6EECF244321}">
                <p14:modId xmlns:p14="http://schemas.microsoft.com/office/powerpoint/2010/main" val="376333093"/>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03101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539E3D4-6962-40AB-8B73-E9DD5692F0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490E84B-32AB-4B93-B2A7-C660A2894F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sp>
        <p:nvSpPr>
          <p:cNvPr id="16" name="Rectangle 15">
            <a:extLst>
              <a:ext uri="{FF2B5EF4-FFF2-40B4-BE49-F238E27FC236}">
                <a16:creationId xmlns:a16="http://schemas.microsoft.com/office/drawing/2014/main" id="{AE7C53B3-E639-4BE7-9C53-AAF6DF686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D7F1D5-2F5D-4F06-91C2-5616C9AD5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89B5849-35FF-1F26-8A58-ABBDABECE8FF}"/>
              </a:ext>
            </a:extLst>
          </p:cNvPr>
          <p:cNvSpPr>
            <a:spLocks noGrp="1" noRot="1" noMove="1" noResize="1" noEditPoints="1" noAdjustHandles="1" noChangeArrowheads="1" noChangeShapeType="1"/>
          </p:cNvSpPr>
          <p:nvPr>
            <p:ph type="title"/>
          </p:nvPr>
        </p:nvSpPr>
        <p:spPr>
          <a:xfrm>
            <a:off x="680321" y="753228"/>
            <a:ext cx="4136123" cy="1080938"/>
          </a:xfrm>
        </p:spPr>
        <p:txBody>
          <a:bodyPr>
            <a:normAutofit/>
          </a:bodyPr>
          <a:lstStyle/>
          <a:p>
            <a:r>
              <a:rPr lang="en-US" sz="2400" b="1" dirty="0"/>
              <a:t>PARLIAMENTARY PROCEDURE Continues – QR Code</a:t>
            </a:r>
            <a:endParaRPr lang="en-US" sz="2400" dirty="0"/>
          </a:p>
        </p:txBody>
      </p:sp>
      <p:pic>
        <p:nvPicPr>
          <p:cNvPr id="20" name="Picture 19">
            <a:extLst>
              <a:ext uri="{FF2B5EF4-FFF2-40B4-BE49-F238E27FC236}">
                <a16:creationId xmlns:a16="http://schemas.microsoft.com/office/drawing/2014/main" id="{CA0F9C00-759D-439B-962A-EA32D60766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pic>
        <p:nvPicPr>
          <p:cNvPr id="6" name="Content Placeholder 5">
            <a:extLst>
              <a:ext uri="{FF2B5EF4-FFF2-40B4-BE49-F238E27FC236}">
                <a16:creationId xmlns:a16="http://schemas.microsoft.com/office/drawing/2014/main" id="{6E41983A-F76E-59E8-377D-E6F44EA7875D}"/>
              </a:ext>
            </a:extLst>
          </p:cNvPr>
          <p:cNvPicPr>
            <a:picLocks noGrp="1" noRot="1" noChangeAspect="1" noMove="1" noResize="1" noEditPoints="1" noAdjustHandles="1" noChangeArrowheads="1" noChangeShapeType="1" noCrop="1"/>
          </p:cNvPicPr>
          <p:nvPr>
            <p:ph idx="1"/>
          </p:nvPr>
        </p:nvPicPr>
        <p:blipFill>
          <a:blip r:embed="rId4" cstate="email">
            <a:extLst>
              <a:ext uri="{28A0092B-C50C-407E-A947-70E740481C1C}">
                <a14:useLocalDpi xmlns:a14="http://schemas.microsoft.com/office/drawing/2010/main" val="0"/>
              </a:ext>
            </a:extLst>
          </a:blip>
          <a:stretch>
            <a:fillRect/>
          </a:stretch>
        </p:blipFill>
        <p:spPr>
          <a:xfrm>
            <a:off x="185793" y="2587398"/>
            <a:ext cx="4255515" cy="2837009"/>
          </a:xfrm>
          <a:prstGeom prst="rect">
            <a:avLst/>
          </a:prstGeom>
        </p:spPr>
      </p:pic>
      <p:pic>
        <p:nvPicPr>
          <p:cNvPr id="5" name="Content Placeholder 4">
            <a:extLst>
              <a:ext uri="{FF2B5EF4-FFF2-40B4-BE49-F238E27FC236}">
                <a16:creationId xmlns:a16="http://schemas.microsoft.com/office/drawing/2014/main" id="{38A74618-01B9-2293-71D9-572774AD3E66}"/>
              </a:ext>
            </a:extLst>
          </p:cNvPr>
          <p:cNvPicPr>
            <a:picLocks noRot="1" noChangeAspec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val="0"/>
              </a:ext>
            </a:extLst>
          </a:blip>
          <a:stretch>
            <a:fillRect/>
          </a:stretch>
        </p:blipFill>
        <p:spPr bwMode="auto">
          <a:xfrm>
            <a:off x="5621909" y="640080"/>
            <a:ext cx="5577840" cy="5577840"/>
          </a:xfrm>
          <a:prstGeom prst="rect">
            <a:avLst/>
          </a:prstGeom>
          <a:noFill/>
          <a:ln>
            <a:noFill/>
          </a:ln>
          <a:effectLst>
            <a:outerShdw blurRad="76200" dist="63500" dir="5040000" algn="tl" rotWithShape="0">
              <a:srgbClr val="000000">
                <a:alpha val="41000"/>
              </a:srgbClr>
            </a:outerShdw>
          </a:effectLst>
        </p:spPr>
      </p:pic>
      <p:sp>
        <p:nvSpPr>
          <p:cNvPr id="4" name="Slide Number Placeholder 3">
            <a:extLst>
              <a:ext uri="{FF2B5EF4-FFF2-40B4-BE49-F238E27FC236}">
                <a16:creationId xmlns:a16="http://schemas.microsoft.com/office/drawing/2014/main" id="{6B9CDD90-27E8-315E-CE8B-0B5979C9256E}"/>
              </a:ext>
            </a:extLst>
          </p:cNvPr>
          <p:cNvSpPr>
            <a:spLocks noGrp="1"/>
          </p:cNvSpPr>
          <p:nvPr>
            <p:ph type="sldNum" sz="quarter" idx="12"/>
          </p:nvPr>
        </p:nvSpPr>
        <p:spPr>
          <a:xfrm>
            <a:off x="11261235" y="435721"/>
            <a:ext cx="921367" cy="1000317"/>
          </a:xfrm>
        </p:spPr>
        <p:txBody>
          <a:bodyPr>
            <a:normAutofit/>
          </a:bodyPr>
          <a:lstStyle/>
          <a:p>
            <a:pPr>
              <a:spcAft>
                <a:spcPts val="600"/>
              </a:spcAft>
            </a:pPr>
            <a:fld id="{8B37D5FE-740C-46F5-801A-FA5477D9711F}" type="slidenum">
              <a:rPr lang="en-US" b="1">
                <a:solidFill>
                  <a:prstClr val="white">
                    <a:tint val="75000"/>
                  </a:prstClr>
                </a:solidFill>
              </a:rPr>
              <a:pPr>
                <a:spcAft>
                  <a:spcPts val="600"/>
                </a:spcAft>
              </a:pPr>
              <a:t>42</a:t>
            </a:fld>
            <a:endParaRPr lang="en-US" b="1" dirty="0">
              <a:solidFill>
                <a:prstClr val="white">
                  <a:tint val="75000"/>
                </a:prstClr>
              </a:solidFill>
            </a:endParaRPr>
          </a:p>
        </p:txBody>
      </p:sp>
    </p:spTree>
    <p:extLst>
      <p:ext uri="{BB962C8B-B14F-4D97-AF65-F5344CB8AC3E}">
        <p14:creationId xmlns:p14="http://schemas.microsoft.com/office/powerpoint/2010/main" val="42290698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5831236-2EF3-443C-AD1B-BCC6CEE59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picture containing wall, device, scale&#10;&#10;AI-generated content may be incorrect.">
            <a:extLst>
              <a:ext uri="{FF2B5EF4-FFF2-40B4-BE49-F238E27FC236}">
                <a16:creationId xmlns:a16="http://schemas.microsoft.com/office/drawing/2014/main" id="{262BAF13-0C89-2130-E110-8186393B30F9}"/>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rcRect/>
          <a:stretch>
            <a:fillRect/>
          </a:stretch>
        </p:blipFill>
        <p:spPr>
          <a:xfrm>
            <a:off x="20" y="-1"/>
            <a:ext cx="12191980" cy="6858001"/>
          </a:xfrm>
          <a:prstGeom prst="rect">
            <a:avLst/>
          </a:prstGeom>
        </p:spPr>
      </p:pic>
      <p:sp>
        <p:nvSpPr>
          <p:cNvPr id="17" name="Rectangle 16">
            <a:extLst>
              <a:ext uri="{FF2B5EF4-FFF2-40B4-BE49-F238E27FC236}">
                <a16:creationId xmlns:a16="http://schemas.microsoft.com/office/drawing/2014/main" id="{937838B1-E675-4CA3-A299-92547ED72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10439400" cy="3793206"/>
          </a:xfrm>
          <a:prstGeom prst="rect">
            <a:avLst/>
          </a:prstGeom>
          <a:solidFill>
            <a:schemeClr val="bg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9" name="Picture 18">
            <a:extLst>
              <a:ext uri="{FF2B5EF4-FFF2-40B4-BE49-F238E27FC236}">
                <a16:creationId xmlns:a16="http://schemas.microsoft.com/office/drawing/2014/main" id="{5CA3C8DF-E3F0-4BC0-9B61-37A60340877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sp>
        <p:nvSpPr>
          <p:cNvPr id="21" name="Rectangle 20">
            <a:extLst>
              <a:ext uri="{FF2B5EF4-FFF2-40B4-BE49-F238E27FC236}">
                <a16:creationId xmlns:a16="http://schemas.microsoft.com/office/drawing/2014/main" id="{F432453D-6625-4FDF-80E3-E7030D9135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10437812" cy="1368198"/>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7FDE917-6BBD-5D0B-34D7-4002E15F2BD2}"/>
              </a:ext>
            </a:extLst>
          </p:cNvPr>
          <p:cNvSpPr>
            <a:spLocks noGrp="1" noRot="1" noMove="1" noResize="1" noEditPoints="1" noAdjustHandles="1" noChangeArrowheads="1" noChangeShapeType="1"/>
          </p:cNvSpPr>
          <p:nvPr>
            <p:ph type="title"/>
          </p:nvPr>
        </p:nvSpPr>
        <p:spPr>
          <a:xfrm>
            <a:off x="680321" y="753228"/>
            <a:ext cx="9613861" cy="1080938"/>
          </a:xfrm>
        </p:spPr>
        <p:txBody>
          <a:bodyPr vert="horz" lIns="91440" tIns="45720" rIns="91440" bIns="45720" rtlCol="0" anchor="ctr">
            <a:normAutofit/>
          </a:bodyPr>
          <a:lstStyle/>
          <a:p>
            <a:pPr algn="ctr"/>
            <a:r>
              <a:rPr lang="en-US" b="1" dirty="0"/>
              <a:t>COMPLAINTS AND ENFORCEMENT</a:t>
            </a:r>
          </a:p>
        </p:txBody>
      </p:sp>
      <p:pic>
        <p:nvPicPr>
          <p:cNvPr id="23" name="Picture 22">
            <a:extLst>
              <a:ext uri="{FF2B5EF4-FFF2-40B4-BE49-F238E27FC236}">
                <a16:creationId xmlns:a16="http://schemas.microsoft.com/office/drawing/2014/main" id="{D276BAE5-A184-4422-BADE-B165322702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25" name="Rectangle 24">
            <a:extLst>
              <a:ext uri="{FF2B5EF4-FFF2-40B4-BE49-F238E27FC236}">
                <a16:creationId xmlns:a16="http://schemas.microsoft.com/office/drawing/2014/main" id="{8BCC4505-4069-441F-B37D-AF073EBCC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38DADB43-806B-957A-0CF7-8555792C5A33}"/>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vert="horz" lIns="91440" tIns="45720" rIns="91440" bIns="45720" rtlCol="0" anchor="ctr">
            <a:normAutofit/>
          </a:bodyPr>
          <a:lstStyle/>
          <a:p>
            <a:pPr algn="ctr" defTabSz="914400">
              <a:spcAft>
                <a:spcPts val="600"/>
              </a:spcAft>
            </a:pPr>
            <a:fld id="{8B37D5FE-740C-46F5-801A-FA5477D9711F}" type="slidenum">
              <a:rPr lang="en-US" b="1" smtClean="0"/>
              <a:pPr algn="ctr" defTabSz="914400">
                <a:spcAft>
                  <a:spcPts val="600"/>
                </a:spcAft>
              </a:pPr>
              <a:t>43</a:t>
            </a:fld>
            <a:endParaRPr lang="en-US" b="1" dirty="0"/>
          </a:p>
        </p:txBody>
      </p:sp>
      <p:sp>
        <p:nvSpPr>
          <p:cNvPr id="10" name="TextBox 9">
            <a:extLst>
              <a:ext uri="{FF2B5EF4-FFF2-40B4-BE49-F238E27FC236}">
                <a16:creationId xmlns:a16="http://schemas.microsoft.com/office/drawing/2014/main" id="{A0744CEF-9077-7E7C-536A-D930FF139CC3}"/>
              </a:ext>
            </a:extLst>
          </p:cNvPr>
          <p:cNvSpPr txBox="1">
            <a:spLocks noGrp="1" noRot="1" noMove="1" noResize="1" noEditPoints="1" noAdjustHandles="1" noChangeArrowheads="1" noChangeShapeType="1"/>
          </p:cNvSpPr>
          <p:nvPr/>
        </p:nvSpPr>
        <p:spPr>
          <a:xfrm>
            <a:off x="680321" y="2336873"/>
            <a:ext cx="9613861" cy="3395060"/>
          </a:xfrm>
          <a:prstGeom prst="rect">
            <a:avLst/>
          </a:prstGeom>
        </p:spPr>
        <p:txBody>
          <a:bodyPr vert="horz" lIns="91440" tIns="45720" rIns="91440" bIns="45720" rtlCol="0" anchor="ctr">
            <a:normAutofit/>
          </a:bodyPr>
          <a:lstStyle/>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L="0" marR="0" indent="-228600" defTabSz="914400">
              <a:lnSpc>
                <a:spcPct val="90000"/>
              </a:lnSpc>
              <a:spcAft>
                <a:spcPts val="800"/>
              </a:spcAft>
              <a:buFont typeface="Arial" panose="020B0604020202020204" pitchFamily="34" charset="0"/>
              <a:buChar char="•"/>
            </a:pPr>
            <a:endParaRPr lang="en-US" sz="800" dirty="0">
              <a:effectLst>
                <a:outerShdw blurRad="228600" algn="ctr" rotWithShape="0">
                  <a:prstClr val="black">
                    <a:alpha val="53000"/>
                  </a:prstClr>
                </a:outerShdw>
              </a:effectLst>
            </a:endParaRPr>
          </a:p>
          <a:p>
            <a:pPr marR="0" defTabSz="914400">
              <a:lnSpc>
                <a:spcPct val="90000"/>
              </a:lnSpc>
              <a:spcAft>
                <a:spcPts val="800"/>
              </a:spcAft>
            </a:pPr>
            <a:endParaRPr lang="en-US" sz="800" dirty="0">
              <a:effectLst>
                <a:outerShdw blurRad="228600" algn="ctr" rotWithShape="0">
                  <a:prstClr val="black">
                    <a:alpha val="53000"/>
                  </a:prstClr>
                </a:outerShdw>
              </a:effectLst>
            </a:endParaRPr>
          </a:p>
        </p:txBody>
      </p:sp>
      <p:pic>
        <p:nvPicPr>
          <p:cNvPr id="5" name="Picture 4">
            <a:extLst>
              <a:ext uri="{FF2B5EF4-FFF2-40B4-BE49-F238E27FC236}">
                <a16:creationId xmlns:a16="http://schemas.microsoft.com/office/drawing/2014/main" id="{F335F20B-29CE-F35D-5B0B-BC3ADC54EF93}"/>
              </a:ext>
            </a:extLst>
          </p:cNvPr>
          <p:cNvPicPr>
            <a:picLocks noGrp="1" noRot="1" noChangeAspect="1" noMove="1" noResize="1" noEditPoints="1" noAdjustHandles="1" noChangeArrowheads="1" noChangeShapeType="1" noCrop="1"/>
          </p:cNvPicPr>
          <p:nvPr/>
        </p:nvPicPr>
        <p:blipFill>
          <a:blip r:embed="rId5"/>
          <a:stretch>
            <a:fillRect/>
          </a:stretch>
        </p:blipFill>
        <p:spPr>
          <a:xfrm>
            <a:off x="6044037" y="5375930"/>
            <a:ext cx="344595" cy="190245"/>
          </a:xfrm>
          <a:prstGeom prst="rect">
            <a:avLst/>
          </a:prstGeom>
        </p:spPr>
      </p:pic>
    </p:spTree>
    <p:extLst>
      <p:ext uri="{BB962C8B-B14F-4D97-AF65-F5344CB8AC3E}">
        <p14:creationId xmlns:p14="http://schemas.microsoft.com/office/powerpoint/2010/main" val="2825305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FA4231C4-9291-4AB6-8013-B89905DCB0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52" name="Rectangle 51">
              <a:extLst>
                <a:ext uri="{FF2B5EF4-FFF2-40B4-BE49-F238E27FC236}">
                  <a16:creationId xmlns:a16="http://schemas.microsoft.com/office/drawing/2014/main" id="{C390F80A-37D4-4A7B-A585-D5E4932703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a:extLst>
                <a:ext uri="{FF2B5EF4-FFF2-40B4-BE49-F238E27FC236}">
                  <a16:creationId xmlns:a16="http://schemas.microsoft.com/office/drawing/2014/main" id="{91DC446B-A3C5-434C-AA6D-D5C209AF232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4" name="Picture 53">
            <a:extLst>
              <a:ext uri="{FF2B5EF4-FFF2-40B4-BE49-F238E27FC236}">
                <a16:creationId xmlns:a16="http://schemas.microsoft.com/office/drawing/2014/main" id="{8EE51789-EDC6-2B78-A77F-DE92DCA16C79}"/>
              </a:ext>
            </a:extLst>
          </p:cNvPr>
          <p:cNvPicPr>
            <a:picLocks noGrp="1" noRot="1" noChangeAspect="1" noMove="1" noResize="1" noEditPoints="1" noAdjustHandles="1" noChangeArrowheads="1" noChangeShapeType="1" noCrop="1"/>
          </p:cNvPicPr>
          <p:nvPr/>
        </p:nvPicPr>
        <p:blipFill>
          <a:blip r:embed="rId3"/>
          <a:srcRect l="92" r="37" b="-2"/>
          <a:stretch>
            <a:fillRect/>
          </a:stretch>
        </p:blipFill>
        <p:spPr>
          <a:xfrm>
            <a:off x="7593945" y="934499"/>
            <a:ext cx="4641013" cy="6856310"/>
          </a:xfrm>
          <a:prstGeom prst="rect">
            <a:avLst/>
          </a:prstGeom>
          <a:ln>
            <a:noFill/>
          </a:ln>
          <a:effectLst/>
        </p:spPr>
      </p:pic>
      <p:sp>
        <p:nvSpPr>
          <p:cNvPr id="55" name="Rectangle 54">
            <a:extLst>
              <a:ext uri="{FF2B5EF4-FFF2-40B4-BE49-F238E27FC236}">
                <a16:creationId xmlns:a16="http://schemas.microsoft.com/office/drawing/2014/main" id="{A69907B2-E996-4DCD-8596-211DD8438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CFDCC81-EC8D-C31C-8D84-D85FF6FD5A38}"/>
              </a:ext>
            </a:extLst>
          </p:cNvPr>
          <p:cNvSpPr>
            <a:spLocks noGrp="1" noRot="1" noMove="1" noResize="1" noEditPoints="1" noAdjustHandles="1" noChangeArrowheads="1" noChangeShapeType="1"/>
          </p:cNvSpPr>
          <p:nvPr>
            <p:ph type="title"/>
          </p:nvPr>
        </p:nvSpPr>
        <p:spPr>
          <a:xfrm>
            <a:off x="680321" y="753228"/>
            <a:ext cx="7087552" cy="1080938"/>
          </a:xfrm>
        </p:spPr>
        <p:txBody>
          <a:bodyPr>
            <a:normAutofit/>
          </a:bodyPr>
          <a:lstStyle/>
          <a:p>
            <a:r>
              <a:rPr lang="en-US" sz="4000" b="1" dirty="0"/>
              <a:t>COMPLAINTS</a:t>
            </a:r>
          </a:p>
        </p:txBody>
      </p:sp>
      <p:pic>
        <p:nvPicPr>
          <p:cNvPr id="56" name="Picture 55">
            <a:extLst>
              <a:ext uri="{FF2B5EF4-FFF2-40B4-BE49-F238E27FC236}">
                <a16:creationId xmlns:a16="http://schemas.microsoft.com/office/drawing/2014/main" id="{F0D6DC29-A8FD-460F-A5B1-04986EAA902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57" name="Content Placeholder 2">
            <a:extLst>
              <a:ext uri="{FF2B5EF4-FFF2-40B4-BE49-F238E27FC236}">
                <a16:creationId xmlns:a16="http://schemas.microsoft.com/office/drawing/2014/main" id="{1D918A40-920A-44A9-9E4E-465909D16257}"/>
              </a:ext>
            </a:extLst>
          </p:cNvPr>
          <p:cNvSpPr>
            <a:spLocks noGrp="1" noRot="1" noMove="1" noResize="1" noEditPoints="1" noAdjustHandles="1" noChangeArrowheads="1" noChangeShapeType="1"/>
          </p:cNvSpPr>
          <p:nvPr>
            <p:ph idx="1"/>
          </p:nvPr>
        </p:nvSpPr>
        <p:spPr>
          <a:xfrm>
            <a:off x="680321" y="2336873"/>
            <a:ext cx="6493730" cy="4309404"/>
          </a:xfrm>
        </p:spPr>
        <p:txBody>
          <a:bodyPr>
            <a:normAutofit lnSpcReduction="10000"/>
          </a:bodyPr>
          <a:lstStyle/>
          <a:p>
            <a:pPr>
              <a:buFont typeface="Wingdings" panose="05000000000000000000" pitchFamily="2" charset="2"/>
              <a:buChar char="v"/>
            </a:pPr>
            <a:r>
              <a:rPr lang="en-US" sz="2000" dirty="0">
                <a:solidFill>
                  <a:schemeClr val="bg1"/>
                </a:solidFill>
              </a:rPr>
              <a:t> </a:t>
            </a:r>
            <a:r>
              <a:rPr lang="en-US" sz="2000" b="1" dirty="0">
                <a:solidFill>
                  <a:schemeClr val="bg1"/>
                </a:solidFill>
              </a:rPr>
              <a:t>An aggrieved party, including anonymous parties,  may complain to OOG for relief.</a:t>
            </a:r>
          </a:p>
          <a:p>
            <a:pPr marL="0" indent="0">
              <a:buNone/>
            </a:pPr>
            <a:endParaRPr lang="en-US" sz="2000" b="1" dirty="0">
              <a:solidFill>
                <a:schemeClr val="bg1"/>
              </a:solidFill>
            </a:endParaRPr>
          </a:p>
          <a:p>
            <a:pPr>
              <a:buFont typeface="Wingdings" panose="05000000000000000000" pitchFamily="2" charset="2"/>
              <a:buChar char="v"/>
            </a:pPr>
            <a:r>
              <a:rPr lang="en-US" sz="2000" b="1" dirty="0">
                <a:solidFill>
                  <a:schemeClr val="bg1"/>
                </a:solidFill>
              </a:rPr>
              <a:t> May be prospective or may refer to past meetings.</a:t>
            </a:r>
          </a:p>
          <a:p>
            <a:endParaRPr lang="en-US" sz="2000" b="1" dirty="0">
              <a:solidFill>
                <a:schemeClr val="bg1"/>
              </a:solidFill>
            </a:endParaRPr>
          </a:p>
          <a:p>
            <a:pPr>
              <a:buFont typeface="Wingdings" panose="05000000000000000000" pitchFamily="2" charset="2"/>
              <a:buChar char="v"/>
            </a:pPr>
            <a:r>
              <a:rPr lang="en-US" sz="2000" b="1" dirty="0">
                <a:solidFill>
                  <a:schemeClr val="bg1"/>
                </a:solidFill>
              </a:rPr>
              <a:t> Except for allegations of imminent prospective violations, a public body gets 30 days to respond (with possible extension of up to 5 business days).</a:t>
            </a:r>
          </a:p>
          <a:p>
            <a:endParaRPr lang="en-US" sz="2000" b="1" dirty="0">
              <a:solidFill>
                <a:schemeClr val="bg1"/>
              </a:solidFill>
            </a:endParaRPr>
          </a:p>
          <a:p>
            <a:pPr>
              <a:buFont typeface="Wingdings" panose="05000000000000000000" pitchFamily="2" charset="2"/>
              <a:buChar char="v"/>
            </a:pPr>
            <a:r>
              <a:rPr lang="en-US" sz="2000" b="1" dirty="0">
                <a:solidFill>
                  <a:schemeClr val="bg1"/>
                </a:solidFill>
              </a:rPr>
              <a:t> The Director may seek to resolve dispute through conciliation; dismiss the complaint; release an Advisory Opinion; or take any other steps permitted by the OMA and its regulations.</a:t>
            </a:r>
          </a:p>
          <a:p>
            <a:endParaRPr lang="en-US" sz="2000" dirty="0"/>
          </a:p>
          <a:p>
            <a:endParaRPr lang="en-US" sz="1600" dirty="0"/>
          </a:p>
        </p:txBody>
      </p:sp>
      <p:sp>
        <p:nvSpPr>
          <p:cNvPr id="4" name="Slide Number Placeholder 3">
            <a:extLst>
              <a:ext uri="{FF2B5EF4-FFF2-40B4-BE49-F238E27FC236}">
                <a16:creationId xmlns:a16="http://schemas.microsoft.com/office/drawing/2014/main" id="{527DDFDA-1939-E4F9-5F5B-6A070295689D}"/>
              </a:ext>
            </a:extLst>
          </p:cNvPr>
          <p:cNvSpPr>
            <a:spLocks noGrp="1" noRot="1" noMove="1" noResize="1" noEditPoints="1" noAdjustHandles="1" noChangeArrowheads="1" noChangeShapeType="1"/>
          </p:cNvSpPr>
          <p:nvPr>
            <p:ph type="sldNum" sz="quarter" idx="12"/>
          </p:nvPr>
        </p:nvSpPr>
        <p:spPr>
          <a:xfrm rot="10800000" flipV="1">
            <a:off x="10561626" y="49095"/>
            <a:ext cx="1436037" cy="797799"/>
          </a:xfrm>
          <a:solidFill>
            <a:schemeClr val="accent1"/>
          </a:solidFill>
        </p:spPr>
        <p:txBody>
          <a:bodyPr>
            <a:noAutofit/>
          </a:bodyPr>
          <a:lstStyle/>
          <a:p>
            <a:pPr algn="ctr">
              <a:spcAft>
                <a:spcPts val="600"/>
              </a:spcAft>
            </a:pPr>
            <a:r>
              <a:rPr lang="en-US" b="1" dirty="0">
                <a:solidFill>
                  <a:prstClr val="white">
                    <a:tint val="75000"/>
                  </a:prstClr>
                </a:solidFill>
              </a:rPr>
              <a:t>44</a:t>
            </a:r>
          </a:p>
        </p:txBody>
      </p:sp>
    </p:spTree>
    <p:extLst>
      <p:ext uri="{BB962C8B-B14F-4D97-AF65-F5344CB8AC3E}">
        <p14:creationId xmlns:p14="http://schemas.microsoft.com/office/powerpoint/2010/main" val="33936056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A4231C4-9291-4AB6-8013-B89905DCB04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11" name="Rectangle 10">
              <a:extLst>
                <a:ext uri="{FF2B5EF4-FFF2-40B4-BE49-F238E27FC236}">
                  <a16:creationId xmlns:a16="http://schemas.microsoft.com/office/drawing/2014/main" id="{C390F80A-37D4-4A7B-A585-D5E4932703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1DC446B-A3C5-434C-AA6D-D5C209AF232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6" name="Picture 5" descr="Stone pillars">
            <a:extLst>
              <a:ext uri="{FF2B5EF4-FFF2-40B4-BE49-F238E27FC236}">
                <a16:creationId xmlns:a16="http://schemas.microsoft.com/office/drawing/2014/main" id="{04CC75F0-2F3D-7EA8-21A3-F8BF588C7E97}"/>
              </a:ext>
            </a:extLst>
          </p:cNvPr>
          <p:cNvPicPr>
            <a:picLocks noChangeAspect="1"/>
          </p:cNvPicPr>
          <p:nvPr/>
        </p:nvPicPr>
        <p:blipFill>
          <a:blip r:embed="rId3"/>
          <a:srcRect l="3" r="46" b="-1"/>
          <a:stretch>
            <a:fillRect/>
          </a:stretch>
        </p:blipFill>
        <p:spPr>
          <a:xfrm>
            <a:off x="7550987" y="-1681"/>
            <a:ext cx="4641013" cy="6856310"/>
          </a:xfrm>
          <a:prstGeom prst="rect">
            <a:avLst/>
          </a:prstGeom>
          <a:ln>
            <a:noFill/>
          </a:ln>
          <a:effectLst/>
        </p:spPr>
      </p:pic>
      <p:sp>
        <p:nvSpPr>
          <p:cNvPr id="14" name="Rectangle 13">
            <a:extLst>
              <a:ext uri="{FF2B5EF4-FFF2-40B4-BE49-F238E27FC236}">
                <a16:creationId xmlns:a16="http://schemas.microsoft.com/office/drawing/2014/main" id="{A69907B2-E996-4DCD-8596-211DD8438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6E30758-14B4-F6C6-BA6A-CA801F8BCC1B}"/>
              </a:ext>
            </a:extLst>
          </p:cNvPr>
          <p:cNvSpPr>
            <a:spLocks noGrp="1" noRot="1" noMove="1" noResize="1" noEditPoints="1" noAdjustHandles="1" noChangeArrowheads="1" noChangeShapeType="1"/>
          </p:cNvSpPr>
          <p:nvPr>
            <p:ph type="title"/>
          </p:nvPr>
        </p:nvSpPr>
        <p:spPr>
          <a:xfrm>
            <a:off x="680321" y="753228"/>
            <a:ext cx="7087552" cy="1080938"/>
          </a:xfrm>
        </p:spPr>
        <p:txBody>
          <a:bodyPr>
            <a:normAutofit/>
          </a:bodyPr>
          <a:lstStyle/>
          <a:p>
            <a:r>
              <a:rPr lang="en-US" sz="4400" b="1" dirty="0"/>
              <a:t>ENFORCEMENT</a:t>
            </a:r>
          </a:p>
        </p:txBody>
      </p:sp>
      <p:pic>
        <p:nvPicPr>
          <p:cNvPr id="16" name="Picture 15">
            <a:extLst>
              <a:ext uri="{FF2B5EF4-FFF2-40B4-BE49-F238E27FC236}">
                <a16:creationId xmlns:a16="http://schemas.microsoft.com/office/drawing/2014/main" id="{F0D6DC29-A8FD-460F-A5B1-04986EAA902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Content Placeholder 2">
            <a:extLst>
              <a:ext uri="{FF2B5EF4-FFF2-40B4-BE49-F238E27FC236}">
                <a16:creationId xmlns:a16="http://schemas.microsoft.com/office/drawing/2014/main" id="{9C134C31-67CB-FE6B-FE60-4735F9A960DE}"/>
              </a:ext>
            </a:extLst>
          </p:cNvPr>
          <p:cNvSpPr>
            <a:spLocks noGrp="1" noRot="1" noMove="1" noResize="1" noEditPoints="1" noAdjustHandles="1" noChangeArrowheads="1" noChangeShapeType="1"/>
          </p:cNvSpPr>
          <p:nvPr>
            <p:ph idx="1"/>
          </p:nvPr>
        </p:nvSpPr>
        <p:spPr>
          <a:xfrm>
            <a:off x="680321" y="2336873"/>
            <a:ext cx="6423211" cy="3599316"/>
          </a:xfrm>
        </p:spPr>
        <p:txBody>
          <a:bodyPr>
            <a:normAutofit lnSpcReduction="10000"/>
          </a:bodyPr>
          <a:lstStyle/>
          <a:p>
            <a:pPr>
              <a:buFont typeface="Wingdings" panose="05000000000000000000" pitchFamily="2" charset="2"/>
              <a:buChar char="v"/>
            </a:pPr>
            <a:r>
              <a:rPr lang="en-US" dirty="0">
                <a:solidFill>
                  <a:schemeClr val="bg1"/>
                </a:solidFill>
              </a:rPr>
              <a:t> The OOG may bring a lawsuit in the Superior Court of the District of Columbia for injunctive and/or declaratory relief for any violations of the OMA BEFORE or AFTER the meeting takes place (D.C. Official Code § 2-579).</a:t>
            </a:r>
          </a:p>
          <a:p>
            <a:endParaRPr lang="en-US" dirty="0">
              <a:solidFill>
                <a:schemeClr val="bg1"/>
              </a:solidFill>
            </a:endParaRPr>
          </a:p>
          <a:p>
            <a:pPr>
              <a:buFont typeface="Wingdings" panose="05000000000000000000" pitchFamily="2" charset="2"/>
              <a:buChar char="v"/>
            </a:pPr>
            <a:r>
              <a:rPr lang="en-US" dirty="0">
                <a:solidFill>
                  <a:schemeClr val="bg1"/>
                </a:solidFill>
              </a:rPr>
              <a:t> The court may order an appropriate remedy, such as requiring additional forms of notice, postponing a meeting, or a fine of up to $500 per violation.</a:t>
            </a:r>
          </a:p>
          <a:p>
            <a:endParaRPr lang="en-US" dirty="0">
              <a:solidFill>
                <a:schemeClr val="bg1"/>
              </a:solidFill>
            </a:endParaRPr>
          </a:p>
          <a:p>
            <a:endParaRPr lang="en-US" sz="2000" dirty="0"/>
          </a:p>
        </p:txBody>
      </p:sp>
      <p:sp>
        <p:nvSpPr>
          <p:cNvPr id="4" name="Slide Number Placeholder 3">
            <a:extLst>
              <a:ext uri="{FF2B5EF4-FFF2-40B4-BE49-F238E27FC236}">
                <a16:creationId xmlns:a16="http://schemas.microsoft.com/office/drawing/2014/main" id="{9865F71D-A5C4-02F0-ED2B-E18D7636CA37}"/>
              </a:ext>
            </a:extLst>
          </p:cNvPr>
          <p:cNvSpPr>
            <a:spLocks noGrp="1"/>
          </p:cNvSpPr>
          <p:nvPr>
            <p:ph type="sldNum" sz="quarter" idx="12"/>
          </p:nvPr>
        </p:nvSpPr>
        <p:spPr>
          <a:xfrm>
            <a:off x="10622996" y="92054"/>
            <a:ext cx="1423763" cy="969632"/>
          </a:xfrm>
          <a:solidFill>
            <a:schemeClr val="accent1"/>
          </a:solidFill>
        </p:spPr>
        <p:txBody>
          <a:bodyPr>
            <a:normAutofit/>
          </a:bodyPr>
          <a:lstStyle/>
          <a:p>
            <a:pPr algn="ctr">
              <a:spcAft>
                <a:spcPts val="600"/>
              </a:spcAft>
            </a:pPr>
            <a:fld id="{8B37D5FE-740C-46F5-801A-FA5477D9711F}" type="slidenum">
              <a:rPr lang="en-US">
                <a:solidFill>
                  <a:prstClr val="white">
                    <a:tint val="75000"/>
                  </a:prstClr>
                </a:solidFill>
              </a:rPr>
              <a:pPr algn="ctr">
                <a:spcAft>
                  <a:spcPts val="600"/>
                </a:spcAft>
              </a:pPr>
              <a:t>45</a:t>
            </a:fld>
            <a:endParaRPr lang="en-US" dirty="0">
              <a:solidFill>
                <a:prstClr val="white">
                  <a:tint val="75000"/>
                </a:prstClr>
              </a:solidFill>
            </a:endParaRPr>
          </a:p>
        </p:txBody>
      </p:sp>
    </p:spTree>
    <p:extLst>
      <p:ext uri="{BB962C8B-B14F-4D97-AF65-F5344CB8AC3E}">
        <p14:creationId xmlns:p14="http://schemas.microsoft.com/office/powerpoint/2010/main" val="87318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3B58C-12BE-0EC7-9CFC-124B15E0B8B4}"/>
              </a:ext>
            </a:extLst>
          </p:cNvPr>
          <p:cNvSpPr>
            <a:spLocks noGrp="1" noRot="1" noMove="1" noResize="1" noEditPoints="1" noAdjustHandles="1" noChangeArrowheads="1" noChangeShapeType="1"/>
          </p:cNvSpPr>
          <p:nvPr>
            <p:ph type="title"/>
          </p:nvPr>
        </p:nvSpPr>
        <p:spPr/>
        <p:txBody>
          <a:bodyPr/>
          <a:lstStyle/>
          <a:p>
            <a:pPr algn="ctr"/>
            <a:r>
              <a:rPr lang="en-US" b="1" dirty="0"/>
              <a:t>TEST YOUR KNOWLEDGE</a:t>
            </a:r>
          </a:p>
        </p:txBody>
      </p:sp>
      <p:pic>
        <p:nvPicPr>
          <p:cNvPr id="6" name="Content Placeholder 5" descr="Icon&#10;&#10;AI-generated content may be incorrect.">
            <a:extLst>
              <a:ext uri="{FF2B5EF4-FFF2-40B4-BE49-F238E27FC236}">
                <a16:creationId xmlns:a16="http://schemas.microsoft.com/office/drawing/2014/main" id="{8FB33B77-4822-275A-A417-525434844B2D}"/>
              </a:ext>
            </a:extLst>
          </p:cNvPr>
          <p:cNvPicPr>
            <a:picLocks noGrp="1" noRot="1" noChangeAspect="1" noMove="1" noResize="1" noEditPoints="1" noAdjustHandles="1" noChangeArrowheads="1" noChangeShapeType="1" noCrop="1"/>
          </p:cNvPicPr>
          <p:nvPr>
            <p:ph idx="1"/>
          </p:nvPr>
        </p:nvPicPr>
        <p:blipFill>
          <a:blip r:embed="rId2" cstate="email">
            <a:extLst>
              <a:ext uri="{28A0092B-C50C-407E-A947-70E740481C1C}">
                <a14:useLocalDpi xmlns:a14="http://schemas.microsoft.com/office/drawing/2010/main" val="0"/>
              </a:ext>
            </a:extLst>
          </a:blip>
          <a:stretch>
            <a:fillRect/>
          </a:stretch>
        </p:blipFill>
        <p:spPr>
          <a:xfrm>
            <a:off x="2495227" y="2146317"/>
            <a:ext cx="5711125" cy="4180692"/>
          </a:xfrm>
        </p:spPr>
      </p:pic>
      <p:sp>
        <p:nvSpPr>
          <p:cNvPr id="4" name="Slide Number Placeholder 3">
            <a:extLst>
              <a:ext uri="{FF2B5EF4-FFF2-40B4-BE49-F238E27FC236}">
                <a16:creationId xmlns:a16="http://schemas.microsoft.com/office/drawing/2014/main" id="{0E914F44-FE85-6F41-0A82-B41A3FF54103}"/>
              </a:ext>
            </a:extLst>
          </p:cNvPr>
          <p:cNvSpPr>
            <a:spLocks noGrp="1" noRot="1" noMove="1" noResize="1" noEditPoints="1" noAdjustHandles="1" noChangeArrowheads="1" noChangeShapeType="1"/>
          </p:cNvSpPr>
          <p:nvPr>
            <p:ph type="sldNum" sz="quarter" idx="12"/>
          </p:nvPr>
        </p:nvSpPr>
        <p:spPr/>
        <p:txBody>
          <a:bodyPr/>
          <a:lstStyle/>
          <a:p>
            <a:fld id="{8B37D5FE-740C-46F5-801A-FA5477D9711F}" type="slidenum">
              <a:rPr lang="en-US" b="1" smtClean="0"/>
              <a:pPr/>
              <a:t>46</a:t>
            </a:fld>
            <a:endParaRPr lang="en-US" b="1" dirty="0"/>
          </a:p>
        </p:txBody>
      </p:sp>
      <p:sp>
        <p:nvSpPr>
          <p:cNvPr id="8" name="TextBox 7">
            <a:extLst>
              <a:ext uri="{FF2B5EF4-FFF2-40B4-BE49-F238E27FC236}">
                <a16:creationId xmlns:a16="http://schemas.microsoft.com/office/drawing/2014/main" id="{542966A5-5896-512E-3F92-B93EF7E8D918}"/>
              </a:ext>
            </a:extLst>
          </p:cNvPr>
          <p:cNvSpPr txBox="1">
            <a:spLocks noGrp="1" noRot="1" noMove="1" noResize="1" noEditPoints="1" noAdjustHandles="1" noChangeArrowheads="1" noChangeShapeType="1"/>
          </p:cNvSpPr>
          <p:nvPr/>
        </p:nvSpPr>
        <p:spPr>
          <a:xfrm>
            <a:off x="7149503" y="4688600"/>
            <a:ext cx="779388" cy="226922"/>
          </a:xfrm>
          <a:prstGeom prst="rect">
            <a:avLst/>
          </a:prstGeom>
          <a:noFill/>
        </p:spPr>
        <p:txBody>
          <a:bodyPr wrap="square">
            <a:spAutoFit/>
          </a:bodyPr>
          <a:lstStyle/>
          <a:p>
            <a:pPr marL="0" marR="0">
              <a:lnSpc>
                <a:spcPct val="115000"/>
              </a:lnSpc>
              <a:spcAft>
                <a:spcPts val="800"/>
              </a:spcAft>
            </a:pPr>
            <a:r>
              <a:rPr lang="en-US" sz="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©iStock</a:t>
            </a:r>
          </a:p>
        </p:txBody>
      </p:sp>
    </p:spTree>
    <p:extLst>
      <p:ext uri="{BB962C8B-B14F-4D97-AF65-F5344CB8AC3E}">
        <p14:creationId xmlns:p14="http://schemas.microsoft.com/office/powerpoint/2010/main" val="2130789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p:spPr>
      </p:pic>
      <p:pic>
        <p:nvPicPr>
          <p:cNvPr id="25" name="Picture 24">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0" y="1963704"/>
            <a:ext cx="10437812" cy="321164"/>
          </a:xfrm>
          <a:prstGeom prst="rect">
            <a:avLst/>
          </a:prstGeom>
        </p:spPr>
      </p:pic>
      <p:sp>
        <p:nvSpPr>
          <p:cNvPr id="26" name="Rectangle 25">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10437812"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8BF8028-DCED-1AB5-E1F5-CA4A8759BAA7}"/>
              </a:ext>
            </a:extLst>
          </p:cNvPr>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pPr algn="ctr"/>
            <a:r>
              <a:rPr lang="en-US" sz="6600" b="1" dirty="0">
                <a:solidFill>
                  <a:srgbClr val="FFFFFF"/>
                </a:solidFill>
              </a:rPr>
              <a:t>Question</a:t>
            </a:r>
          </a:p>
        </p:txBody>
      </p:sp>
      <p:pic>
        <p:nvPicPr>
          <p:cNvPr id="27" name="Picture 26">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28" name="Rectangle 27">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FE74C727-B0D0-F05D-4844-8CF2E60814AE}"/>
              </a:ext>
            </a:extLst>
          </p:cNvPr>
          <p:cNvSpPr>
            <a:spLocks noGrp="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a:solidFill>
                  <a:srgbClr val="FFFFFF"/>
                </a:solidFill>
              </a:rPr>
              <a:pPr algn="ctr">
                <a:spcAft>
                  <a:spcPts val="600"/>
                </a:spcAft>
              </a:pPr>
              <a:t>47</a:t>
            </a:fld>
            <a:endParaRPr lang="en-US" b="1" dirty="0">
              <a:solidFill>
                <a:srgbClr val="FFFFFF"/>
              </a:solidFill>
            </a:endParaRPr>
          </a:p>
        </p:txBody>
      </p:sp>
      <p:pic>
        <p:nvPicPr>
          <p:cNvPr id="21" name="Picture 20">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1" y="5885714"/>
            <a:ext cx="10437812" cy="321164"/>
          </a:xfrm>
          <a:prstGeom prst="rect">
            <a:avLst/>
          </a:prstGeom>
        </p:spPr>
      </p:pic>
      <p:sp>
        <p:nvSpPr>
          <p:cNvPr id="23" name="Rectangle 22">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1043940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FC6F38A9-FA98-8A0C-9203-707C592B3F09}"/>
              </a:ext>
            </a:extLst>
          </p:cNvPr>
          <p:cNvSpPr>
            <a:spLocks noGrp="1" noRot="1" noMove="1" noResize="1" noEditPoints="1" noAdjustHandles="1" noChangeArrowheads="1" noChangeShapeType="1"/>
          </p:cNvSpPr>
          <p:nvPr>
            <p:ph idx="1"/>
          </p:nvPr>
        </p:nvSpPr>
        <p:spPr>
          <a:xfrm>
            <a:off x="680322" y="2437831"/>
            <a:ext cx="9114023" cy="3150308"/>
          </a:xfrm>
        </p:spPr>
        <p:txBody>
          <a:bodyPr>
            <a:normAutofit/>
          </a:bodyPr>
          <a:lstStyle/>
          <a:p>
            <a:pPr marL="0" indent="0">
              <a:buNone/>
            </a:pPr>
            <a:r>
              <a:rPr lang="en-US" sz="4000" dirty="0">
                <a:solidFill>
                  <a:srgbClr val="FFFFFF"/>
                </a:solidFill>
              </a:rPr>
              <a:t>How many members of a Public Charter School Board are required to form a quorum if the Board has five members?</a:t>
            </a:r>
          </a:p>
        </p:txBody>
      </p:sp>
    </p:spTree>
    <p:extLst>
      <p:ext uri="{BB962C8B-B14F-4D97-AF65-F5344CB8AC3E}">
        <p14:creationId xmlns:p14="http://schemas.microsoft.com/office/powerpoint/2010/main" val="14322690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E24E9-4229-A2AE-FA1C-8C20DE79871D}"/>
              </a:ext>
            </a:extLst>
          </p:cNvPr>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pPr algn="ctr"/>
            <a:r>
              <a:rPr lang="en-US" sz="6600" b="1" dirty="0"/>
              <a:t>Answer </a:t>
            </a:r>
          </a:p>
        </p:txBody>
      </p:sp>
      <p:sp>
        <p:nvSpPr>
          <p:cNvPr id="4" name="Slide Number Placeholder 3">
            <a:extLst>
              <a:ext uri="{FF2B5EF4-FFF2-40B4-BE49-F238E27FC236}">
                <a16:creationId xmlns:a16="http://schemas.microsoft.com/office/drawing/2014/main" id="{69D60F00-15E7-465F-2BD4-05ECBAB1A5D5}"/>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smtClean="0"/>
              <a:pPr algn="ctr">
                <a:spcAft>
                  <a:spcPts val="600"/>
                </a:spcAft>
              </a:pPr>
              <a:t>48</a:t>
            </a:fld>
            <a:endParaRPr lang="en-US" b="1" dirty="0"/>
          </a:p>
        </p:txBody>
      </p:sp>
      <p:graphicFrame>
        <p:nvGraphicFramePr>
          <p:cNvPr id="6" name="Content Placeholder 2">
            <a:extLst>
              <a:ext uri="{FF2B5EF4-FFF2-40B4-BE49-F238E27FC236}">
                <a16:creationId xmlns:a16="http://schemas.microsoft.com/office/drawing/2014/main" id="{948FE29F-11DE-115A-7E81-68D3BEB4538E}"/>
              </a:ext>
            </a:extLst>
          </p:cNvPr>
          <p:cNvGraphicFramePr>
            <a:graphicFrameLocks noGrp="1" noDrilldown="1" noMove="1" noResize="1"/>
          </p:cNvGraphicFramePr>
          <p:nvPr>
            <p:ph idx="1"/>
            <p:extLst>
              <p:ext uri="{D42A27DB-BD31-4B8C-83A1-F6EECF244321}">
                <p14:modId xmlns:p14="http://schemas.microsoft.com/office/powerpoint/2010/main" val="4180137574"/>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50164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p:spPr>
      </p:pic>
      <p:pic>
        <p:nvPicPr>
          <p:cNvPr id="13" name="Picture 12">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0" y="1963704"/>
            <a:ext cx="10437812" cy="321164"/>
          </a:xfrm>
          <a:prstGeom prst="rect">
            <a:avLst/>
          </a:prstGeom>
        </p:spPr>
      </p:pic>
      <p:sp>
        <p:nvSpPr>
          <p:cNvPr id="15" name="Rectangle 14">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10437812"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E10058F-2452-738F-32AB-D7A235AE24F5}"/>
              </a:ext>
            </a:extLst>
          </p:cNvPr>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pPr algn="ctr"/>
            <a:r>
              <a:rPr lang="en-US" sz="6600" b="1" dirty="0">
                <a:solidFill>
                  <a:srgbClr val="FFFFFF"/>
                </a:solidFill>
              </a:rPr>
              <a:t>Question</a:t>
            </a:r>
          </a:p>
        </p:txBody>
      </p:sp>
      <p:pic>
        <p:nvPicPr>
          <p:cNvPr id="17" name="Picture 16">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9" name="Rectangle 18">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A9589B3A-CF92-F7D4-6241-DC6642E96BFA}"/>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a:solidFill>
                  <a:srgbClr val="FFFFFF"/>
                </a:solidFill>
              </a:rPr>
              <a:pPr algn="ctr">
                <a:spcAft>
                  <a:spcPts val="600"/>
                </a:spcAft>
              </a:pPr>
              <a:t>49</a:t>
            </a:fld>
            <a:endParaRPr lang="en-US" b="1" dirty="0">
              <a:solidFill>
                <a:srgbClr val="FFFFFF"/>
              </a:solidFill>
            </a:endParaRPr>
          </a:p>
        </p:txBody>
      </p:sp>
      <p:pic>
        <p:nvPicPr>
          <p:cNvPr id="21" name="Picture 20">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1" y="5885714"/>
            <a:ext cx="10437812" cy="321164"/>
          </a:xfrm>
          <a:prstGeom prst="rect">
            <a:avLst/>
          </a:prstGeom>
        </p:spPr>
      </p:pic>
      <p:sp>
        <p:nvSpPr>
          <p:cNvPr id="23" name="Rectangle 22">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1043940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855D6BA7-464F-C8B8-F3A1-79788FAAB224}"/>
              </a:ext>
            </a:extLst>
          </p:cNvPr>
          <p:cNvSpPr>
            <a:spLocks noGrp="1" noRot="1" noMove="1" noResize="1" noEditPoints="1" noAdjustHandles="1" noChangeArrowheads="1" noChangeShapeType="1"/>
          </p:cNvSpPr>
          <p:nvPr>
            <p:ph idx="1"/>
          </p:nvPr>
        </p:nvSpPr>
        <p:spPr>
          <a:xfrm>
            <a:off x="680322" y="2437831"/>
            <a:ext cx="9114023" cy="3150308"/>
          </a:xfrm>
        </p:spPr>
        <p:txBody>
          <a:bodyPr>
            <a:normAutofit/>
          </a:bodyPr>
          <a:lstStyle/>
          <a:p>
            <a:pPr marL="0" indent="0">
              <a:buNone/>
            </a:pPr>
            <a:r>
              <a:rPr lang="en-US" sz="4000" dirty="0">
                <a:solidFill>
                  <a:srgbClr val="FFFFFF"/>
                </a:solidFill>
              </a:rPr>
              <a:t>Does the OMA permit a public body to conduct public business via email?</a:t>
            </a:r>
          </a:p>
        </p:txBody>
      </p:sp>
    </p:spTree>
    <p:extLst>
      <p:ext uri="{BB962C8B-B14F-4D97-AF65-F5344CB8AC3E}">
        <p14:creationId xmlns:p14="http://schemas.microsoft.com/office/powerpoint/2010/main" val="3354328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D5056-1B41-264F-00F2-201733982879}"/>
              </a:ext>
            </a:extLst>
          </p:cNvPr>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pPr algn="ctr"/>
            <a:r>
              <a:rPr lang="en-US" sz="6600" b="1" dirty="0"/>
              <a:t>Answer</a:t>
            </a:r>
          </a:p>
        </p:txBody>
      </p:sp>
      <p:sp>
        <p:nvSpPr>
          <p:cNvPr id="4" name="Slide Number Placeholder 3">
            <a:extLst>
              <a:ext uri="{FF2B5EF4-FFF2-40B4-BE49-F238E27FC236}">
                <a16:creationId xmlns:a16="http://schemas.microsoft.com/office/drawing/2014/main" id="{18208F76-F3EF-3DB8-3899-1AD68BD9D999}"/>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smtClean="0"/>
              <a:pPr algn="ctr">
                <a:spcAft>
                  <a:spcPts val="600"/>
                </a:spcAft>
              </a:pPr>
              <a:t>50</a:t>
            </a:fld>
            <a:endParaRPr lang="en-US" b="1" dirty="0"/>
          </a:p>
        </p:txBody>
      </p:sp>
      <p:graphicFrame>
        <p:nvGraphicFramePr>
          <p:cNvPr id="6" name="Content Placeholder 2">
            <a:extLst>
              <a:ext uri="{FF2B5EF4-FFF2-40B4-BE49-F238E27FC236}">
                <a16:creationId xmlns:a16="http://schemas.microsoft.com/office/drawing/2014/main" id="{656C117E-7FFD-31F8-7E93-8DEF2D40CDAE}"/>
              </a:ext>
            </a:extLst>
          </p:cNvPr>
          <p:cNvGraphicFramePr>
            <a:graphicFrameLocks noGrp="1" noDrilldown="1" noMove="1" noResize="1"/>
          </p:cNvGraphicFramePr>
          <p:nvPr>
            <p:ph idx="1"/>
            <p:extLst>
              <p:ext uri="{D42A27DB-BD31-4B8C-83A1-F6EECF244321}">
                <p14:modId xmlns:p14="http://schemas.microsoft.com/office/powerpoint/2010/main" val="3094541780"/>
              </p:ext>
            </p:extLst>
          </p:nvPr>
        </p:nvGraphicFramePr>
        <p:xfrm>
          <a:off x="681037" y="2336800"/>
          <a:ext cx="10830641"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6773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45AD9C-F21B-4046-AF68-07A246947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5F5BD6E-AB48-4A2D-AA03-D787D54FAF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p:spPr>
      </p:pic>
      <p:pic>
        <p:nvPicPr>
          <p:cNvPr id="13" name="Picture 12">
            <a:extLst>
              <a:ext uri="{FF2B5EF4-FFF2-40B4-BE49-F238E27FC236}">
                <a16:creationId xmlns:a16="http://schemas.microsoft.com/office/drawing/2014/main" id="{3221115A-B66A-4D35-9D9F-97A91D887F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0" y="1963704"/>
            <a:ext cx="10437812" cy="321164"/>
          </a:xfrm>
          <a:prstGeom prst="rect">
            <a:avLst/>
          </a:prstGeom>
        </p:spPr>
      </p:pic>
      <p:sp>
        <p:nvSpPr>
          <p:cNvPr id="15" name="Rectangle 14">
            <a:extLst>
              <a:ext uri="{FF2B5EF4-FFF2-40B4-BE49-F238E27FC236}">
                <a16:creationId xmlns:a16="http://schemas.microsoft.com/office/drawing/2014/main" id="{ABC72B1C-D4EE-45CF-A99C-0AD017C41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09600"/>
            <a:ext cx="10437812"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A83E322-2D38-6B20-EF0B-FCEFF753B604}"/>
              </a:ext>
            </a:extLst>
          </p:cNvPr>
          <p:cNvSpPr>
            <a:spLocks noGrp="1" noRot="1" noMove="1" noResize="1" noEditPoints="1" noAdjustHandles="1" noChangeArrowheads="1" noChangeShapeType="1"/>
          </p:cNvSpPr>
          <p:nvPr>
            <p:ph type="title"/>
          </p:nvPr>
        </p:nvSpPr>
        <p:spPr>
          <a:xfrm>
            <a:off x="680321" y="753228"/>
            <a:ext cx="9613861" cy="1080938"/>
          </a:xfrm>
        </p:spPr>
        <p:txBody>
          <a:bodyPr>
            <a:normAutofit/>
          </a:bodyPr>
          <a:lstStyle/>
          <a:p>
            <a:pPr algn="ctr"/>
            <a:r>
              <a:rPr lang="en-US" sz="6600" b="1" dirty="0">
                <a:solidFill>
                  <a:srgbClr val="FFFFFF"/>
                </a:solidFill>
              </a:rPr>
              <a:t>QUESTION</a:t>
            </a:r>
          </a:p>
        </p:txBody>
      </p:sp>
      <p:pic>
        <p:nvPicPr>
          <p:cNvPr id="17" name="Picture 16">
            <a:extLst>
              <a:ext uri="{FF2B5EF4-FFF2-40B4-BE49-F238E27FC236}">
                <a16:creationId xmlns:a16="http://schemas.microsoft.com/office/drawing/2014/main" id="{38AB44AF-E52F-46C5-8C2C-8487AC8B1B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9" name="Rectangle 18">
            <a:extLst>
              <a:ext uri="{FF2B5EF4-FFF2-40B4-BE49-F238E27FC236}">
                <a16:creationId xmlns:a16="http://schemas.microsoft.com/office/drawing/2014/main" id="{A5B2FDF3-1FF8-4FBF-842A-4EA5719F3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9003"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DC9978DA-F5AD-9349-9601-F2285055B0D5}"/>
              </a:ext>
            </a:extLst>
          </p:cNvPr>
          <p:cNvSpPr>
            <a:spLocks noGrp="1" noRot="1" noMove="1" noResize="1" noEditPoints="1" noAdjustHandles="1" noChangeArrowheads="1" noChangeShapeType="1"/>
          </p:cNvSpPr>
          <p:nvPr>
            <p:ph type="sldNum" sz="quarter" idx="12"/>
          </p:nvPr>
        </p:nvSpPr>
        <p:spPr>
          <a:xfrm>
            <a:off x="10729455" y="753227"/>
            <a:ext cx="1154151" cy="1090789"/>
          </a:xfrm>
        </p:spPr>
        <p:txBody>
          <a:bodyPr>
            <a:normAutofit/>
          </a:bodyPr>
          <a:lstStyle/>
          <a:p>
            <a:pPr algn="ctr">
              <a:spcAft>
                <a:spcPts val="600"/>
              </a:spcAft>
            </a:pPr>
            <a:fld id="{8B37D5FE-740C-46F5-801A-FA5477D9711F}" type="slidenum">
              <a:rPr lang="en-US" b="1">
                <a:solidFill>
                  <a:srgbClr val="FFFFFF"/>
                </a:solidFill>
              </a:rPr>
              <a:pPr algn="ctr">
                <a:spcAft>
                  <a:spcPts val="600"/>
                </a:spcAft>
              </a:pPr>
              <a:t>51</a:t>
            </a:fld>
            <a:endParaRPr lang="en-US" b="1" dirty="0">
              <a:solidFill>
                <a:srgbClr val="FFFFFF"/>
              </a:solidFill>
            </a:endParaRPr>
          </a:p>
        </p:txBody>
      </p:sp>
      <p:pic>
        <p:nvPicPr>
          <p:cNvPr id="21" name="Picture 20">
            <a:extLst>
              <a:ext uri="{FF2B5EF4-FFF2-40B4-BE49-F238E27FC236}">
                <a16:creationId xmlns:a16="http://schemas.microsoft.com/office/drawing/2014/main" id="{6389DEC8-49B8-4778-BB47-FF48E8C5B6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1" y="5885714"/>
            <a:ext cx="10437812" cy="321164"/>
          </a:xfrm>
          <a:prstGeom prst="rect">
            <a:avLst/>
          </a:prstGeom>
        </p:spPr>
      </p:pic>
      <p:sp>
        <p:nvSpPr>
          <p:cNvPr id="23" name="Rectangle 22">
            <a:extLst>
              <a:ext uri="{FF2B5EF4-FFF2-40B4-BE49-F238E27FC236}">
                <a16:creationId xmlns:a16="http://schemas.microsoft.com/office/drawing/2014/main" id="{DF550B33-5759-49FD-90FC-11EA4ED58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2116667"/>
            <a:ext cx="10439400" cy="3793206"/>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BCD03BEE-B25F-16E4-7B88-27D7CEBD850A}"/>
              </a:ext>
            </a:extLst>
          </p:cNvPr>
          <p:cNvSpPr>
            <a:spLocks noGrp="1" noRot="1" noMove="1" noResize="1" noEditPoints="1" noAdjustHandles="1" noChangeArrowheads="1" noChangeShapeType="1"/>
          </p:cNvSpPr>
          <p:nvPr>
            <p:ph idx="1"/>
          </p:nvPr>
        </p:nvSpPr>
        <p:spPr>
          <a:xfrm>
            <a:off x="680322" y="2437831"/>
            <a:ext cx="9114023" cy="3150308"/>
          </a:xfrm>
        </p:spPr>
        <p:txBody>
          <a:bodyPr>
            <a:noAutofit/>
          </a:bodyPr>
          <a:lstStyle/>
          <a:p>
            <a:pPr marL="0" indent="0">
              <a:buNone/>
            </a:pPr>
            <a:r>
              <a:rPr lang="en-US" sz="2800" dirty="0">
                <a:solidFill>
                  <a:srgbClr val="FFFFFF"/>
                </a:solidFill>
              </a:rPr>
              <a:t>The Board of Trustees of a Public Charter School has decided to reschedule a meeting of the Board. The first intended meeting was posted in the office of the Public Charter School, on its website, and on Central Meeting Calendar (CMC)? Is it sufficient for the Board to post the notice of the rescheduled meeting on its website alone?</a:t>
            </a:r>
          </a:p>
        </p:txBody>
      </p:sp>
    </p:spTree>
    <p:extLst>
      <p:ext uri="{BB962C8B-B14F-4D97-AF65-F5344CB8AC3E}">
        <p14:creationId xmlns:p14="http://schemas.microsoft.com/office/powerpoint/2010/main" val="7528929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EF80DE4C-0C31-4F4F-BA78-30C6E52FD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3799E698-FF9B-4101-95EF-59189E5D01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cstate="email">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0663CEEF-E862-497E-8B58-D5FC7B598A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F62DE490-9B76-4FCB-B722-75055E30A0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39" name="Rectangle 38">
            <a:extLst>
              <a:ext uri="{FF2B5EF4-FFF2-40B4-BE49-F238E27FC236}">
                <a16:creationId xmlns:a16="http://schemas.microsoft.com/office/drawing/2014/main" id="{F238B29C-0945-4ED7-825C-2662C6957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CE858DA-C281-250A-D89D-C0EB2FE4A572}"/>
              </a:ext>
            </a:extLst>
          </p:cNvPr>
          <p:cNvSpPr>
            <a:spLocks noGrp="1" noRot="1" noMove="1" noResize="1" noEditPoints="1" noAdjustHandles="1" noChangeArrowheads="1" noChangeShapeType="1"/>
          </p:cNvSpPr>
          <p:nvPr>
            <p:ph type="title"/>
          </p:nvPr>
        </p:nvSpPr>
        <p:spPr>
          <a:xfrm>
            <a:off x="680321" y="2063262"/>
            <a:ext cx="3739279" cy="2661052"/>
          </a:xfrm>
        </p:spPr>
        <p:txBody>
          <a:bodyPr>
            <a:normAutofit/>
          </a:bodyPr>
          <a:lstStyle/>
          <a:p>
            <a:pPr algn="ctr"/>
            <a:r>
              <a:rPr lang="en-US" sz="6600" b="1" dirty="0"/>
              <a:t>Answer</a:t>
            </a:r>
          </a:p>
        </p:txBody>
      </p:sp>
      <p:sp>
        <p:nvSpPr>
          <p:cNvPr id="4" name="Slide Number Placeholder 3">
            <a:extLst>
              <a:ext uri="{FF2B5EF4-FFF2-40B4-BE49-F238E27FC236}">
                <a16:creationId xmlns:a16="http://schemas.microsoft.com/office/drawing/2014/main" id="{44B6CD2E-2C8E-835F-00C0-A22813790E6E}"/>
              </a:ext>
            </a:extLst>
          </p:cNvPr>
          <p:cNvSpPr>
            <a:spLocks noGrp="1" noRot="1" noMove="1" noResize="1" noEditPoints="1" noAdjustHandles="1" noChangeArrowheads="1" noChangeShapeType="1"/>
          </p:cNvSpPr>
          <p:nvPr>
            <p:ph type="sldNum" sz="quarter" idx="12"/>
          </p:nvPr>
        </p:nvSpPr>
        <p:spPr>
          <a:xfrm rot="10800000" flipV="1">
            <a:off x="10573900" y="70574"/>
            <a:ext cx="1515817" cy="727226"/>
          </a:xfrm>
          <a:solidFill>
            <a:schemeClr val="accent1"/>
          </a:solidFill>
        </p:spPr>
        <p:txBody>
          <a:bodyPr>
            <a:normAutofit/>
          </a:bodyPr>
          <a:lstStyle/>
          <a:p>
            <a:pPr algn="ctr">
              <a:spcAft>
                <a:spcPts val="600"/>
              </a:spcAft>
            </a:pPr>
            <a:fld id="{8B37D5FE-740C-46F5-801A-FA5477D9711F}" type="slidenum">
              <a:rPr lang="en-US" b="1">
                <a:solidFill>
                  <a:srgbClr val="FFFFFF"/>
                </a:solidFill>
              </a:rPr>
              <a:pPr algn="ctr">
                <a:spcAft>
                  <a:spcPts val="600"/>
                </a:spcAft>
              </a:pPr>
              <a:t>52</a:t>
            </a:fld>
            <a:endParaRPr lang="en-US" b="1" dirty="0">
              <a:solidFill>
                <a:srgbClr val="FFFFFF"/>
              </a:solidFill>
            </a:endParaRPr>
          </a:p>
        </p:txBody>
      </p:sp>
      <p:graphicFrame>
        <p:nvGraphicFramePr>
          <p:cNvPr id="40" name="Content Placeholder 2">
            <a:extLst>
              <a:ext uri="{FF2B5EF4-FFF2-40B4-BE49-F238E27FC236}">
                <a16:creationId xmlns:a16="http://schemas.microsoft.com/office/drawing/2014/main" id="{0880A2CD-6F44-B9A7-1293-A51D220BA942}"/>
              </a:ext>
            </a:extLst>
          </p:cNvPr>
          <p:cNvGraphicFramePr>
            <a:graphicFrameLocks noGrp="1" noDrilldown="1" noMove="1" noResize="1"/>
          </p:cNvGraphicFramePr>
          <p:nvPr>
            <p:ph idx="1"/>
            <p:extLst>
              <p:ext uri="{D42A27DB-BD31-4B8C-83A1-F6EECF244321}">
                <p14:modId xmlns:p14="http://schemas.microsoft.com/office/powerpoint/2010/main" val="3777885790"/>
              </p:ext>
            </p:extLst>
          </p:nvPr>
        </p:nvGraphicFramePr>
        <p:xfrm>
          <a:off x="5189493" y="546185"/>
          <a:ext cx="6114415" cy="62412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377299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7486A-852F-7610-412E-074BE367C1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2E00E2-BD40-687B-D67D-4DFA0D3401FC}"/>
              </a:ext>
            </a:extLst>
          </p:cNvPr>
          <p:cNvSpPr>
            <a:spLocks noGrp="1" noRot="1" noMove="1" noResize="1" noEditPoints="1" noAdjustHandles="1" noChangeArrowheads="1" noChangeShapeType="1"/>
          </p:cNvSpPr>
          <p:nvPr>
            <p:ph type="title"/>
          </p:nvPr>
        </p:nvSpPr>
        <p:spPr/>
        <p:txBody>
          <a:bodyPr>
            <a:normAutofit/>
          </a:bodyPr>
          <a:lstStyle/>
          <a:p>
            <a:pPr algn="ctr"/>
            <a:r>
              <a:rPr lang="en-US" sz="6600" b="1" dirty="0"/>
              <a:t>QUESTION</a:t>
            </a:r>
          </a:p>
        </p:txBody>
      </p:sp>
      <p:sp>
        <p:nvSpPr>
          <p:cNvPr id="3" name="Content Placeholder 2">
            <a:extLst>
              <a:ext uri="{FF2B5EF4-FFF2-40B4-BE49-F238E27FC236}">
                <a16:creationId xmlns:a16="http://schemas.microsoft.com/office/drawing/2014/main" id="{988CFC71-BFC9-4054-C986-081C3A35F31F}"/>
              </a:ext>
            </a:extLst>
          </p:cNvPr>
          <p:cNvSpPr>
            <a:spLocks noGrp="1" noRot="1" noMove="1" noResize="1" noEditPoints="1" noAdjustHandles="1" noChangeArrowheads="1" noChangeShapeType="1"/>
          </p:cNvSpPr>
          <p:nvPr>
            <p:ph idx="1"/>
          </p:nvPr>
        </p:nvSpPr>
        <p:spPr/>
        <p:txBody>
          <a:bodyPr>
            <a:normAutofit/>
          </a:bodyPr>
          <a:lstStyle/>
          <a:p>
            <a:pPr marL="0" indent="0">
              <a:buNone/>
            </a:pPr>
            <a:r>
              <a:rPr lang="en-US" sz="3200" dirty="0"/>
              <a:t>The Board of Trustees of a Public Charter School rescheduled its meeting.   </a:t>
            </a:r>
          </a:p>
          <a:p>
            <a:pPr marL="0" indent="0">
              <a:buNone/>
            </a:pPr>
            <a:endParaRPr lang="en-US" sz="3200" dirty="0"/>
          </a:p>
          <a:p>
            <a:pPr marL="0" indent="0">
              <a:buNone/>
            </a:pPr>
            <a:r>
              <a:rPr lang="en-US" sz="3200" dirty="0"/>
              <a:t>Should the Board delete the previous meeting notices or print cancelled across all the notices?</a:t>
            </a:r>
          </a:p>
          <a:p>
            <a:pPr marL="0" indent="0">
              <a:buNone/>
            </a:pPr>
            <a:endParaRPr lang="en-US" sz="3200" dirty="0"/>
          </a:p>
        </p:txBody>
      </p:sp>
      <p:sp>
        <p:nvSpPr>
          <p:cNvPr id="4" name="Slide Number Placeholder 3">
            <a:extLst>
              <a:ext uri="{FF2B5EF4-FFF2-40B4-BE49-F238E27FC236}">
                <a16:creationId xmlns:a16="http://schemas.microsoft.com/office/drawing/2014/main" id="{F3020F4B-54CF-F739-530C-162B22F15995}"/>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b="1" smtClean="0"/>
              <a:pPr algn="ctr"/>
              <a:t>53</a:t>
            </a:fld>
            <a:endParaRPr lang="en-US" b="1" dirty="0"/>
          </a:p>
        </p:txBody>
      </p:sp>
    </p:spTree>
    <p:extLst>
      <p:ext uri="{BB962C8B-B14F-4D97-AF65-F5344CB8AC3E}">
        <p14:creationId xmlns:p14="http://schemas.microsoft.com/office/powerpoint/2010/main" val="10185698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F34D6-15AA-6506-E55F-72AA77D2E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28E78-45AA-0412-E08A-7CF3620240D2}"/>
              </a:ext>
            </a:extLst>
          </p:cNvPr>
          <p:cNvSpPr>
            <a:spLocks noGrp="1" noRot="1" noMove="1" noResize="1" noEditPoints="1" noAdjustHandles="1" noChangeArrowheads="1" noChangeShapeType="1"/>
          </p:cNvSpPr>
          <p:nvPr>
            <p:ph type="title"/>
          </p:nvPr>
        </p:nvSpPr>
        <p:spPr/>
        <p:txBody>
          <a:bodyPr>
            <a:normAutofit/>
          </a:bodyPr>
          <a:lstStyle/>
          <a:p>
            <a:pPr algn="ctr"/>
            <a:r>
              <a:rPr lang="en-US" sz="6600" b="1" dirty="0"/>
              <a:t>Answer</a:t>
            </a:r>
          </a:p>
        </p:txBody>
      </p:sp>
      <p:sp>
        <p:nvSpPr>
          <p:cNvPr id="3" name="Content Placeholder 2">
            <a:extLst>
              <a:ext uri="{FF2B5EF4-FFF2-40B4-BE49-F238E27FC236}">
                <a16:creationId xmlns:a16="http://schemas.microsoft.com/office/drawing/2014/main" id="{B22F535B-1BD7-2A4B-EF6B-65A1D3507842}"/>
              </a:ext>
            </a:extLst>
          </p:cNvPr>
          <p:cNvSpPr>
            <a:spLocks noGrp="1" noRot="1" noMove="1" noResize="1" noEditPoints="1" noAdjustHandles="1" noChangeArrowheads="1" noChangeShapeType="1"/>
          </p:cNvSpPr>
          <p:nvPr>
            <p:ph idx="1"/>
          </p:nvPr>
        </p:nvSpPr>
        <p:spPr/>
        <p:txBody>
          <a:bodyPr>
            <a:normAutofit/>
          </a:bodyPr>
          <a:lstStyle/>
          <a:p>
            <a:pPr marL="0" indent="0">
              <a:buNone/>
            </a:pPr>
            <a:r>
              <a:rPr lang="en-US" sz="4000" dirty="0"/>
              <a:t>The Board must print cancelled across all the meeting notices. The Board must not delete the meeting notices.  </a:t>
            </a:r>
          </a:p>
          <a:p>
            <a:pPr marL="0" indent="0">
              <a:buNone/>
            </a:pPr>
            <a:endParaRPr lang="en-US" dirty="0"/>
          </a:p>
        </p:txBody>
      </p:sp>
      <p:sp>
        <p:nvSpPr>
          <p:cNvPr id="4" name="Slide Number Placeholder 3">
            <a:extLst>
              <a:ext uri="{FF2B5EF4-FFF2-40B4-BE49-F238E27FC236}">
                <a16:creationId xmlns:a16="http://schemas.microsoft.com/office/drawing/2014/main" id="{A5A339AD-A6BC-5767-A3D3-8D7056152821}"/>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b="1" smtClean="0"/>
              <a:pPr algn="ctr"/>
              <a:t>54</a:t>
            </a:fld>
            <a:endParaRPr lang="en-US" b="1" dirty="0"/>
          </a:p>
        </p:txBody>
      </p:sp>
    </p:spTree>
    <p:extLst>
      <p:ext uri="{BB962C8B-B14F-4D97-AF65-F5344CB8AC3E}">
        <p14:creationId xmlns:p14="http://schemas.microsoft.com/office/powerpoint/2010/main" val="15402368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A4D10-B36B-2FC6-A145-22640E68F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2BB3C-5AAE-C1DA-1E2E-E9C1F4B6714C}"/>
              </a:ext>
            </a:extLst>
          </p:cNvPr>
          <p:cNvSpPr>
            <a:spLocks noGrp="1" noRot="1" noMove="1" noResize="1" noEditPoints="1" noAdjustHandles="1" noChangeArrowheads="1" noChangeShapeType="1"/>
          </p:cNvSpPr>
          <p:nvPr>
            <p:ph type="title"/>
          </p:nvPr>
        </p:nvSpPr>
        <p:spPr/>
        <p:txBody>
          <a:bodyPr>
            <a:normAutofit/>
          </a:bodyPr>
          <a:lstStyle/>
          <a:p>
            <a:pPr algn="ctr"/>
            <a:r>
              <a:rPr lang="en-US" sz="6600" b="1" dirty="0"/>
              <a:t>Question</a:t>
            </a:r>
          </a:p>
        </p:txBody>
      </p:sp>
      <p:sp>
        <p:nvSpPr>
          <p:cNvPr id="3" name="Content Placeholder 2">
            <a:extLst>
              <a:ext uri="{FF2B5EF4-FFF2-40B4-BE49-F238E27FC236}">
                <a16:creationId xmlns:a16="http://schemas.microsoft.com/office/drawing/2014/main" id="{19490D6B-0D4E-F8CD-A037-C89F06BC2C49}"/>
              </a:ext>
            </a:extLst>
          </p:cNvPr>
          <p:cNvSpPr>
            <a:spLocks noGrp="1" noRot="1" noMove="1" noResize="1" noEditPoints="1" noAdjustHandles="1" noChangeArrowheads="1" noChangeShapeType="1"/>
          </p:cNvSpPr>
          <p:nvPr>
            <p:ph idx="1"/>
          </p:nvPr>
        </p:nvSpPr>
        <p:spPr/>
        <p:txBody>
          <a:bodyPr>
            <a:normAutofit fontScale="62500" lnSpcReduction="20000"/>
          </a:bodyPr>
          <a:lstStyle/>
          <a:p>
            <a:pPr marL="0" indent="0">
              <a:buNone/>
            </a:pPr>
            <a:r>
              <a:rPr lang="en-US" sz="4600" dirty="0"/>
              <a:t>There are thirteen members of a Public Charter School Board that commenced its meeting with eight members.  Thirty minutes into the meeting Mr. Green left the meeting.  Ms. Black left fifteen minutes after Mr. Green and the meeting continued with six members. </a:t>
            </a:r>
          </a:p>
          <a:p>
            <a:pPr marL="0" indent="0">
              <a:buNone/>
            </a:pPr>
            <a:endParaRPr lang="en-US" sz="4600" dirty="0"/>
          </a:p>
          <a:p>
            <a:pPr marL="0" indent="0">
              <a:buNone/>
            </a:pPr>
            <a:r>
              <a:rPr lang="en-US" sz="4600" dirty="0"/>
              <a:t>Has the Board violated the OMA by continuing the meeting after Mr. Green and Ms. Black left the meeting?</a:t>
            </a:r>
          </a:p>
          <a:p>
            <a:pPr marL="0" indent="0">
              <a:buNone/>
            </a:pPr>
            <a:endParaRPr lang="en-US" sz="3600" dirty="0"/>
          </a:p>
        </p:txBody>
      </p:sp>
      <p:sp>
        <p:nvSpPr>
          <p:cNvPr id="4" name="Slide Number Placeholder 3">
            <a:extLst>
              <a:ext uri="{FF2B5EF4-FFF2-40B4-BE49-F238E27FC236}">
                <a16:creationId xmlns:a16="http://schemas.microsoft.com/office/drawing/2014/main" id="{68FA8CA4-70F0-1D46-25D3-F8150DFE676E}"/>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b="1" smtClean="0"/>
              <a:pPr algn="ctr"/>
              <a:t>55</a:t>
            </a:fld>
            <a:endParaRPr lang="en-US" b="1" dirty="0"/>
          </a:p>
        </p:txBody>
      </p:sp>
    </p:spTree>
    <p:extLst>
      <p:ext uri="{BB962C8B-B14F-4D97-AF65-F5344CB8AC3E}">
        <p14:creationId xmlns:p14="http://schemas.microsoft.com/office/powerpoint/2010/main" val="11940667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92304-6771-1BA1-622B-C52C64B5F5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EE8C2-795D-1FB4-5454-B814294CA6DC}"/>
              </a:ext>
            </a:extLst>
          </p:cNvPr>
          <p:cNvSpPr>
            <a:spLocks noGrp="1" noRot="1" noMove="1" noResize="1" noEditPoints="1" noAdjustHandles="1" noChangeArrowheads="1" noChangeShapeType="1"/>
          </p:cNvSpPr>
          <p:nvPr>
            <p:ph type="title"/>
          </p:nvPr>
        </p:nvSpPr>
        <p:spPr/>
        <p:txBody>
          <a:bodyPr>
            <a:normAutofit/>
          </a:bodyPr>
          <a:lstStyle/>
          <a:p>
            <a:pPr algn="ctr"/>
            <a:r>
              <a:rPr lang="en-US" sz="6600" b="1" dirty="0"/>
              <a:t>Answer</a:t>
            </a:r>
          </a:p>
        </p:txBody>
      </p:sp>
      <p:sp>
        <p:nvSpPr>
          <p:cNvPr id="3" name="Content Placeholder 2">
            <a:extLst>
              <a:ext uri="{FF2B5EF4-FFF2-40B4-BE49-F238E27FC236}">
                <a16:creationId xmlns:a16="http://schemas.microsoft.com/office/drawing/2014/main" id="{CB1171D5-D5E8-ED19-33E9-ABC5A4BBB16B}"/>
              </a:ext>
            </a:extLst>
          </p:cNvPr>
          <p:cNvSpPr>
            <a:spLocks noGrp="1" noRot="1" noMove="1" noResize="1" noEditPoints="1" noAdjustHandles="1" noChangeArrowheads="1" noChangeShapeType="1"/>
          </p:cNvSpPr>
          <p:nvPr>
            <p:ph idx="1"/>
          </p:nvPr>
        </p:nvSpPr>
        <p:spPr/>
        <p:txBody>
          <a:bodyPr>
            <a:noAutofit/>
          </a:bodyPr>
          <a:lstStyle/>
          <a:p>
            <a:pPr marL="0" indent="0">
              <a:buNone/>
            </a:pPr>
            <a:r>
              <a:rPr lang="en-US" sz="2800" dirty="0"/>
              <a:t>The Charter School Board did not violate the OMA after Mr. Green left the meeting because the Board maintained quorum.  Thirteen members – (13/2) 6.5 rounded to the nearest whole number is 7 (quorum). </a:t>
            </a:r>
          </a:p>
          <a:p>
            <a:pPr marL="0" indent="0">
              <a:buNone/>
            </a:pPr>
            <a:endParaRPr lang="en-US" sz="2800" dirty="0"/>
          </a:p>
          <a:p>
            <a:pPr marL="0" indent="0">
              <a:buNone/>
            </a:pPr>
            <a:r>
              <a:rPr lang="en-US" sz="2800" dirty="0"/>
              <a:t>However, the Board violated the OMA after Ms. Black left and the Board continued the meeting with six members because it was below quorum of seven members. </a:t>
            </a:r>
          </a:p>
          <a:p>
            <a:pPr marL="0" indent="0">
              <a:buNone/>
            </a:pPr>
            <a:endParaRPr lang="en-US" sz="2800" dirty="0"/>
          </a:p>
          <a:p>
            <a:pPr marL="0" indent="0">
              <a:buNone/>
            </a:pPr>
            <a:r>
              <a:rPr lang="en-US" sz="2800" dirty="0">
                <a:latin typeface="Trebuchet MS" panose="020B0603020202020204" pitchFamily="34" charset="0"/>
              </a:rPr>
              <a:t>D.C. Official Code § 2-574(1)(A)</a:t>
            </a:r>
            <a:endParaRPr lang="en-US" sz="2800" dirty="0"/>
          </a:p>
          <a:p>
            <a:pPr marL="0" indent="0">
              <a:buNone/>
            </a:pPr>
            <a:r>
              <a:rPr lang="en-US" sz="2800" dirty="0"/>
              <a:t> </a:t>
            </a:r>
          </a:p>
        </p:txBody>
      </p:sp>
      <p:sp>
        <p:nvSpPr>
          <p:cNvPr id="4" name="Slide Number Placeholder 3">
            <a:extLst>
              <a:ext uri="{FF2B5EF4-FFF2-40B4-BE49-F238E27FC236}">
                <a16:creationId xmlns:a16="http://schemas.microsoft.com/office/drawing/2014/main" id="{BECBCD30-8400-A574-1544-F923C9D20172}"/>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b="1" smtClean="0"/>
              <a:pPr algn="ctr"/>
              <a:t>56</a:t>
            </a:fld>
            <a:endParaRPr lang="en-US" b="1" dirty="0"/>
          </a:p>
        </p:txBody>
      </p:sp>
    </p:spTree>
    <p:extLst>
      <p:ext uri="{BB962C8B-B14F-4D97-AF65-F5344CB8AC3E}">
        <p14:creationId xmlns:p14="http://schemas.microsoft.com/office/powerpoint/2010/main" val="9622391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26881-2630-37C9-C346-A735B9FF647C}"/>
              </a:ext>
            </a:extLst>
          </p:cNvPr>
          <p:cNvSpPr>
            <a:spLocks noGrp="1" noRot="1" noMove="1" noResize="1" noEditPoints="1" noAdjustHandles="1" noChangeArrowheads="1" noChangeShapeType="1"/>
          </p:cNvSpPr>
          <p:nvPr>
            <p:ph type="title"/>
          </p:nvPr>
        </p:nvSpPr>
        <p:spPr>
          <a:solidFill>
            <a:schemeClr val="accent1"/>
          </a:solidFill>
        </p:spPr>
        <p:txBody>
          <a:bodyPr/>
          <a:lstStyle/>
          <a:p>
            <a:pPr algn="ctr"/>
            <a:r>
              <a:rPr lang="en-US" b="1" dirty="0"/>
              <a:t>ACCESS TO HELPFUL RESOURCES</a:t>
            </a:r>
          </a:p>
        </p:txBody>
      </p:sp>
      <p:sp>
        <p:nvSpPr>
          <p:cNvPr id="3" name="Content Placeholder 2">
            <a:extLst>
              <a:ext uri="{FF2B5EF4-FFF2-40B4-BE49-F238E27FC236}">
                <a16:creationId xmlns:a16="http://schemas.microsoft.com/office/drawing/2014/main" id="{E9C7FDBE-F5EA-1D77-1ADC-61C55422EA9A}"/>
              </a:ext>
            </a:extLst>
          </p:cNvPr>
          <p:cNvSpPr>
            <a:spLocks noGrp="1" noRot="1" noMove="1" noResize="1" noEditPoints="1" noAdjustHandles="1" noChangeArrowheads="1" noChangeShapeType="1"/>
          </p:cNvSpPr>
          <p:nvPr>
            <p:ph idx="1"/>
          </p:nvPr>
        </p:nvSpPr>
        <p:spPr>
          <a:solidFill>
            <a:schemeClr val="bg1"/>
          </a:solidFill>
          <a:ln>
            <a:noFill/>
          </a:ln>
        </p:spPr>
        <p:txBody>
          <a:bodyPr>
            <a:normAutofit fontScale="92500" lnSpcReduction="20000"/>
          </a:bodyPr>
          <a:lstStyle/>
          <a:p>
            <a:pPr>
              <a:buFont typeface="Wingdings" panose="05000000000000000000" pitchFamily="2" charset="2"/>
              <a:buChar char="v"/>
            </a:pPr>
            <a:r>
              <a:rPr lang="en-US" dirty="0"/>
              <a:t> </a:t>
            </a:r>
            <a:r>
              <a:rPr lang="en-US" b="1" u="sng" dirty="0"/>
              <a:t>OOG’s website </a:t>
            </a:r>
            <a:r>
              <a:rPr lang="en-US" b="1" dirty="0"/>
              <a:t>–</a:t>
            </a:r>
            <a:r>
              <a:rPr lang="en-US" b="1" dirty="0">
                <a:solidFill>
                  <a:schemeClr val="bg2"/>
                </a:solidFill>
              </a:rPr>
              <a:t> </a:t>
            </a:r>
            <a:r>
              <a:rPr lang="en-US" b="1" dirty="0">
                <a:solidFill>
                  <a:schemeClr val="bg2"/>
                </a:solidFill>
                <a:hlinkClick r:id="rId2">
                  <a:extLst>
                    <a:ext uri="{A12FA001-AC4F-418D-AE19-62706E023703}">
                      <ahyp:hlinkClr xmlns:ahyp="http://schemas.microsoft.com/office/drawing/2018/hyperlinkcolor" val="tx"/>
                    </a:ext>
                  </a:extLst>
                </a:hlinkClick>
              </a:rPr>
              <a:t>www.open-dc.gov</a:t>
            </a:r>
            <a:r>
              <a:rPr lang="en-US" b="1" dirty="0">
                <a:solidFill>
                  <a:schemeClr val="bg2"/>
                </a:solidFill>
              </a:rPr>
              <a:t>  </a:t>
            </a:r>
            <a:br>
              <a:rPr lang="en-US" b="1" dirty="0">
                <a:solidFill>
                  <a:schemeClr val="bg1"/>
                </a:solidFill>
              </a:rPr>
            </a:br>
            <a:endParaRPr lang="en-US" b="1" dirty="0">
              <a:solidFill>
                <a:schemeClr val="bg1"/>
              </a:solidFill>
            </a:endParaRPr>
          </a:p>
          <a:p>
            <a:pPr>
              <a:buFont typeface="Wingdings" panose="05000000000000000000" pitchFamily="2" charset="2"/>
              <a:buChar char="v"/>
            </a:pPr>
            <a:r>
              <a:rPr lang="en-US" b="1" dirty="0"/>
              <a:t> </a:t>
            </a:r>
            <a:r>
              <a:rPr lang="en-US" b="1" u="sng" dirty="0"/>
              <a:t>OMA Compliance Checklist</a:t>
            </a:r>
            <a:br>
              <a:rPr lang="en-US" b="1" dirty="0">
                <a:solidFill>
                  <a:schemeClr val="bg2"/>
                </a:solidFill>
              </a:rPr>
            </a:br>
            <a:r>
              <a:rPr lang="en-US" b="1" dirty="0">
                <a:solidFill>
                  <a:schemeClr val="bg2"/>
                </a:solidFill>
                <a:hlinkClick r:id="rId3">
                  <a:extLst>
                    <a:ext uri="{A12FA001-AC4F-418D-AE19-62706E023703}">
                      <ahyp:hlinkClr xmlns:ahyp="http://schemas.microsoft.com/office/drawing/2018/hyperlinkcolor" val="tx"/>
                    </a:ext>
                  </a:extLst>
                </a:hlinkClick>
              </a:rPr>
              <a:t>https://www.open-dc.gov/documents/oma-compliance-checklist</a:t>
            </a:r>
            <a:r>
              <a:rPr lang="en-US" b="1" dirty="0">
                <a:solidFill>
                  <a:schemeClr val="bg2"/>
                </a:solidFill>
              </a:rPr>
              <a:t> </a:t>
            </a:r>
          </a:p>
          <a:p>
            <a:endParaRPr lang="en-US" b="1" dirty="0">
              <a:solidFill>
                <a:schemeClr val="bg1"/>
              </a:solidFill>
            </a:endParaRPr>
          </a:p>
          <a:p>
            <a:pPr>
              <a:buFont typeface="Wingdings" panose="05000000000000000000" pitchFamily="2" charset="2"/>
              <a:buChar char="v"/>
            </a:pPr>
            <a:r>
              <a:rPr lang="en-US" b="1" dirty="0"/>
              <a:t> </a:t>
            </a:r>
            <a:r>
              <a:rPr lang="en-US" b="1" u="sng" dirty="0"/>
              <a:t>D.C. Official Code - </a:t>
            </a:r>
            <a:r>
              <a:rPr lang="en-US" b="1" u="sng" dirty="0">
                <a:solidFill>
                  <a:schemeClr val="bg2"/>
                </a:solidFill>
                <a:hlinkClick r:id="rId4">
                  <a:extLst>
                    <a:ext uri="{A12FA001-AC4F-418D-AE19-62706E023703}">
                      <ahyp:hlinkClr xmlns:ahyp="http://schemas.microsoft.com/office/drawing/2018/hyperlinkcolor" val="tx"/>
                    </a:ext>
                  </a:extLst>
                </a:hlinkClick>
              </a:rPr>
              <a:t>https://code.dccouncil.gov/us/dc/council/code/titles/2/chapters/5/subchapters/IV</a:t>
            </a:r>
            <a:r>
              <a:rPr lang="en-US" b="1" u="sng" dirty="0">
                <a:solidFill>
                  <a:schemeClr val="bg2"/>
                </a:solidFill>
              </a:rPr>
              <a:t> </a:t>
            </a:r>
            <a:endParaRPr lang="en-US" b="1" dirty="0">
              <a:solidFill>
                <a:schemeClr val="bg2"/>
              </a:solidFill>
            </a:endParaRPr>
          </a:p>
          <a:p>
            <a:endParaRPr lang="en-US" b="1" dirty="0">
              <a:solidFill>
                <a:schemeClr val="bg1"/>
              </a:solidFill>
            </a:endParaRPr>
          </a:p>
          <a:p>
            <a:pPr>
              <a:buFont typeface="Wingdings" panose="05000000000000000000" pitchFamily="2" charset="2"/>
              <a:buChar char="v"/>
            </a:pPr>
            <a:r>
              <a:rPr lang="en-US" b="1" dirty="0"/>
              <a:t> </a:t>
            </a:r>
            <a:r>
              <a:rPr lang="en-US" b="1" u="sng" dirty="0"/>
              <a:t>D.C. Municipal Regulations - </a:t>
            </a:r>
            <a:r>
              <a:rPr lang="en-US" b="1" u="sng" dirty="0">
                <a:solidFill>
                  <a:schemeClr val="bg2"/>
                </a:solidFill>
                <a:hlinkClick r:id="rId5">
                  <a:extLst>
                    <a:ext uri="{A12FA001-AC4F-418D-AE19-62706E023703}">
                      <ahyp:hlinkClr xmlns:ahyp="http://schemas.microsoft.com/office/drawing/2018/hyperlinkcolor" val="tx"/>
                    </a:ext>
                  </a:extLst>
                </a:hlinkClick>
              </a:rPr>
              <a:t>https://dcregs.dc.gov/Common/DCMR/RuleList.aspx?ChapterNum=3-104</a:t>
            </a:r>
            <a:r>
              <a:rPr lang="en-US" b="1" u="sng" dirty="0">
                <a:solidFill>
                  <a:schemeClr val="bg2"/>
                </a:solidFill>
              </a:rPr>
              <a:t> </a:t>
            </a:r>
            <a:endParaRPr lang="en-US" b="1" dirty="0">
              <a:solidFill>
                <a:schemeClr val="bg2"/>
              </a:solidFill>
            </a:endParaRPr>
          </a:p>
          <a:p>
            <a:endParaRPr lang="en-US" dirty="0">
              <a:solidFill>
                <a:schemeClr val="bg2"/>
              </a:solidFill>
            </a:endParaRPr>
          </a:p>
          <a:p>
            <a:endParaRPr lang="en-US" dirty="0"/>
          </a:p>
        </p:txBody>
      </p:sp>
      <p:sp>
        <p:nvSpPr>
          <p:cNvPr id="4" name="Slide Number Placeholder 3">
            <a:extLst>
              <a:ext uri="{FF2B5EF4-FFF2-40B4-BE49-F238E27FC236}">
                <a16:creationId xmlns:a16="http://schemas.microsoft.com/office/drawing/2014/main" id="{164B019F-6859-E9EB-FDB1-1D017830F1D5}"/>
              </a:ext>
            </a:extLst>
          </p:cNvPr>
          <p:cNvSpPr>
            <a:spLocks noGrp="1" noRot="1" noMove="1" noResize="1" noEditPoints="1" noAdjustHandles="1" noChangeArrowheads="1" noChangeShapeType="1"/>
          </p:cNvSpPr>
          <p:nvPr>
            <p:ph type="sldNum" sz="quarter" idx="12"/>
          </p:nvPr>
        </p:nvSpPr>
        <p:spPr/>
        <p:txBody>
          <a:bodyPr/>
          <a:lstStyle/>
          <a:p>
            <a:pPr algn="ctr"/>
            <a:fld id="{8B37D5FE-740C-46F5-801A-FA5477D9711F}" type="slidenum">
              <a:rPr lang="en-US" b="1" smtClean="0"/>
              <a:pPr algn="ctr"/>
              <a:t>57</a:t>
            </a:fld>
            <a:endParaRPr lang="en-US" b="1" dirty="0"/>
          </a:p>
        </p:txBody>
      </p:sp>
    </p:spTree>
    <p:extLst>
      <p:ext uri="{BB962C8B-B14F-4D97-AF65-F5344CB8AC3E}">
        <p14:creationId xmlns:p14="http://schemas.microsoft.com/office/powerpoint/2010/main" val="4320389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F9D0603-724A-829D-2C65-019B0F43B16D}"/>
              </a:ext>
            </a:extLst>
          </p:cNvPr>
          <p:cNvSpPr txBox="1">
            <a:spLocks noGrp="1" noRot="1" noMove="1" noResize="1" noEditPoints="1" noAdjustHandles="1" noChangeArrowheads="1" noChangeShapeType="1"/>
          </p:cNvSpPr>
          <p:nvPr/>
        </p:nvSpPr>
        <p:spPr>
          <a:xfrm>
            <a:off x="680321" y="753228"/>
            <a:ext cx="9613861" cy="1080938"/>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5400" b="1" dirty="0">
                <a:latin typeface="+mj-lt"/>
                <a:ea typeface="+mj-ea"/>
                <a:cs typeface="+mj-cs"/>
              </a:rPr>
              <a:t>Contact Information</a:t>
            </a:r>
          </a:p>
        </p:txBody>
      </p:sp>
      <p:pic>
        <p:nvPicPr>
          <p:cNvPr id="9" name="Picture Placeholder 4" descr="A picture containing logo&#10;&#10;Description automatically generated">
            <a:extLst>
              <a:ext uri="{FF2B5EF4-FFF2-40B4-BE49-F238E27FC236}">
                <a16:creationId xmlns:a16="http://schemas.microsoft.com/office/drawing/2014/main" id="{B2F6AC07-110C-ED32-9417-39D48313F4C3}"/>
              </a:ext>
            </a:extLst>
          </p:cNvPr>
          <p:cNvPicPr>
            <a:picLocks noGrp="1" noRot="1" noMove="1" noResize="1" noEditPoints="1" noAdjustHandles="1" noChangeArrowheads="1" noChangeShapeType="1" noCrop="1"/>
          </p:cNvPicPr>
          <p:nvPr>
            <p:ph idx="1"/>
          </p:nvPr>
        </p:nvPicPr>
        <p:blipFill>
          <a:blip r:embed="rId2"/>
          <a:srcRect l="56" r="56"/>
          <a:stretch>
            <a:fillRect/>
          </a:stretch>
        </p:blipFill>
        <p:spPr>
          <a:xfrm>
            <a:off x="8231564" y="2336799"/>
            <a:ext cx="1720597" cy="1721852"/>
          </a:xfrm>
          <a:prstGeom prst="rect">
            <a:avLst/>
          </a:prstGeom>
          <a:ln>
            <a:noFill/>
          </a:ln>
          <a:effectLst>
            <a:outerShdw blurRad="76200" dist="63500" dir="5040000" algn="tl" rotWithShape="0">
              <a:srgbClr val="000000">
                <a:alpha val="41000"/>
              </a:srgbClr>
            </a:outerShdw>
          </a:effectLst>
        </p:spPr>
      </p:pic>
      <p:sp>
        <p:nvSpPr>
          <p:cNvPr id="4" name="Slide Number Placeholder 3">
            <a:extLst>
              <a:ext uri="{FF2B5EF4-FFF2-40B4-BE49-F238E27FC236}">
                <a16:creationId xmlns:a16="http://schemas.microsoft.com/office/drawing/2014/main" id="{187508F7-BE5F-8E87-1683-6BF4B2849200}"/>
              </a:ext>
            </a:extLst>
          </p:cNvPr>
          <p:cNvSpPr>
            <a:spLocks noGrp="1" noRot="1" noMove="1" noResize="1" noEditPoints="1" noAdjustHandles="1" noChangeArrowheads="1" noChangeShapeType="1"/>
          </p:cNvSpPr>
          <p:nvPr>
            <p:ph type="sldNum" sz="quarter" idx="12"/>
          </p:nvPr>
        </p:nvSpPr>
        <p:spPr/>
        <p:txBody>
          <a:bodyPr vert="horz" lIns="91440" tIns="45720" rIns="91440" bIns="45720" rtlCol="0" anchor="ctr">
            <a:normAutofit/>
          </a:bodyPr>
          <a:lstStyle/>
          <a:p>
            <a:pPr algn="ctr" defTabSz="914400">
              <a:spcAft>
                <a:spcPts val="600"/>
              </a:spcAft>
            </a:pPr>
            <a:fld id="{8B37D5FE-740C-46F5-801A-FA5477D9711F}" type="slidenum">
              <a:rPr lang="en-US" b="1" smtClean="0"/>
              <a:pPr algn="ctr" defTabSz="914400">
                <a:spcAft>
                  <a:spcPts val="600"/>
                </a:spcAft>
              </a:pPr>
              <a:t>58</a:t>
            </a:fld>
            <a:endParaRPr lang="en-US" b="1" dirty="0"/>
          </a:p>
        </p:txBody>
      </p:sp>
      <p:graphicFrame>
        <p:nvGraphicFramePr>
          <p:cNvPr id="11" name="Content Placeholder 2">
            <a:extLst>
              <a:ext uri="{FF2B5EF4-FFF2-40B4-BE49-F238E27FC236}">
                <a16:creationId xmlns:a16="http://schemas.microsoft.com/office/drawing/2014/main" id="{8BED7885-BA7B-1AF6-B02B-E74A2D9CBA7F}"/>
              </a:ext>
            </a:extLst>
          </p:cNvPr>
          <p:cNvGraphicFramePr>
            <a:graphicFrameLocks noGrp="1" noDrilldown="1" noMove="1" noResize="1"/>
          </p:cNvGraphicFramePr>
          <p:nvPr>
            <p:ph idx="4294967295"/>
            <p:extLst>
              <p:ext uri="{D42A27DB-BD31-4B8C-83A1-F6EECF244321}">
                <p14:modId xmlns:p14="http://schemas.microsoft.com/office/powerpoint/2010/main" val="1678596124"/>
              </p:ext>
            </p:extLst>
          </p:nvPr>
        </p:nvGraphicFramePr>
        <p:xfrm>
          <a:off x="0" y="2290763"/>
          <a:ext cx="7285038" cy="3644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Picture Placeholder 4" descr="A picture containing logo&#10;&#10;Description automatically generated">
            <a:extLst>
              <a:ext uri="{FF2B5EF4-FFF2-40B4-BE49-F238E27FC236}">
                <a16:creationId xmlns:a16="http://schemas.microsoft.com/office/drawing/2014/main" id="{9375CA15-E880-D308-1895-738154A24E1F}"/>
              </a:ext>
            </a:extLst>
          </p:cNvPr>
          <p:cNvPicPr>
            <a:picLocks noGrp="1" noRot="1" noMove="1" noResize="1" noEditPoints="1" noAdjustHandles="1" noChangeArrowheads="1" noChangeShapeType="1" noCrop="1"/>
          </p:cNvPicPr>
          <p:nvPr/>
        </p:nvPicPr>
        <p:blipFill>
          <a:blip r:embed="rId2"/>
          <a:srcRect l="56" r="56"/>
          <a:stretch>
            <a:fillRect/>
          </a:stretch>
        </p:blipFill>
        <p:spPr>
          <a:xfrm>
            <a:off x="8270080" y="4226650"/>
            <a:ext cx="1643564" cy="1644763"/>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2862589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168E4-5A1B-BAA4-C2E6-CC6B71465A7B}"/>
              </a:ext>
            </a:extLst>
          </p:cNvPr>
          <p:cNvSpPr>
            <a:spLocks noGrp="1" noRot="1" noMove="1" noResize="1" noEditPoints="1" noAdjustHandles="1" noChangeArrowheads="1" noChangeShapeType="1"/>
          </p:cNvSpPr>
          <p:nvPr>
            <p:ph type="title"/>
          </p:nvPr>
        </p:nvSpPr>
        <p:spPr/>
        <p:txBody>
          <a:bodyPr>
            <a:normAutofit/>
          </a:bodyPr>
          <a:lstStyle/>
          <a:p>
            <a:pPr algn="ctr"/>
            <a:r>
              <a:rPr lang="en-US" sz="4800" b="1" dirty="0"/>
              <a:t>Upcoming Training </a:t>
            </a:r>
          </a:p>
        </p:txBody>
      </p:sp>
      <p:graphicFrame>
        <p:nvGraphicFramePr>
          <p:cNvPr id="5" name="Content Placeholder 4">
            <a:extLst>
              <a:ext uri="{FF2B5EF4-FFF2-40B4-BE49-F238E27FC236}">
                <a16:creationId xmlns:a16="http://schemas.microsoft.com/office/drawing/2014/main" id="{932A7360-7444-E406-9C5A-2E03E052B30C}"/>
              </a:ext>
            </a:extLst>
          </p:cNvPr>
          <p:cNvGraphicFramePr>
            <a:graphicFrameLocks noGrp="1"/>
          </p:cNvGraphicFramePr>
          <p:nvPr>
            <p:ph idx="1"/>
            <p:extLst>
              <p:ext uri="{D42A27DB-BD31-4B8C-83A1-F6EECF244321}">
                <p14:modId xmlns:p14="http://schemas.microsoft.com/office/powerpoint/2010/main" val="973389759"/>
              </p:ext>
            </p:extLst>
          </p:nvPr>
        </p:nvGraphicFramePr>
        <p:xfrm>
          <a:off x="1957674" y="2473176"/>
          <a:ext cx="8336508" cy="3853981"/>
        </p:xfrm>
        <a:graphic>
          <a:graphicData uri="http://schemas.openxmlformats.org/drawingml/2006/table">
            <a:tbl>
              <a:tblPr firstRow="1" firstCol="1" bandRow="1">
                <a:tableStyleId>{3B4B98B0-60AC-42C2-AFA5-B58CD77FA1E5}</a:tableStyleId>
              </a:tblPr>
              <a:tblGrid>
                <a:gridCol w="2700379">
                  <a:extLst>
                    <a:ext uri="{9D8B030D-6E8A-4147-A177-3AD203B41FA5}">
                      <a16:colId xmlns:a16="http://schemas.microsoft.com/office/drawing/2014/main" val="3858624778"/>
                    </a:ext>
                  </a:extLst>
                </a:gridCol>
                <a:gridCol w="5636129">
                  <a:extLst>
                    <a:ext uri="{9D8B030D-6E8A-4147-A177-3AD203B41FA5}">
                      <a16:colId xmlns:a16="http://schemas.microsoft.com/office/drawing/2014/main" val="3255464186"/>
                    </a:ext>
                  </a:extLst>
                </a:gridCol>
              </a:tblGrid>
              <a:tr h="3853981">
                <a:tc>
                  <a:txBody>
                    <a:bodyPr/>
                    <a:lstStyle/>
                    <a:p>
                      <a:pPr marL="0" marR="0">
                        <a:buNone/>
                      </a:pPr>
                      <a:endParaRPr lang="en-US" sz="2800" kern="100" dirty="0">
                        <a:solidFill>
                          <a:srgbClr val="3A7C22"/>
                        </a:solidFill>
                        <a:effectLst/>
                        <a:latin typeface="Aptos" panose="020B0004020202020204" pitchFamily="34" charset="0"/>
                        <a:ea typeface="Aptos" panose="020B0004020202020204" pitchFamily="34" charset="0"/>
                        <a:cs typeface="Times New Roman" panose="02020603050405020304" pitchFamily="18" charset="0"/>
                      </a:endParaRPr>
                    </a:p>
                  </a:txBody>
                  <a:tcPr marL="161653" marR="161653" marT="0" marB="0"/>
                </a:tc>
                <a:tc>
                  <a:txBody>
                    <a:bodyPr/>
                    <a:lstStyle/>
                    <a:p>
                      <a:pPr marL="0" marR="0">
                        <a:buNone/>
                      </a:pPr>
                      <a:endParaRPr lang="en-US" sz="2800" kern="100" dirty="0">
                        <a:solidFill>
                          <a:srgbClr val="3A7C22"/>
                        </a:solidFill>
                        <a:effectLst/>
                        <a:latin typeface="Aptos" panose="020B0004020202020204" pitchFamily="34" charset="0"/>
                        <a:ea typeface="Aptos" panose="020B0004020202020204" pitchFamily="34" charset="0"/>
                        <a:cs typeface="Times New Roman" panose="02020603050405020304" pitchFamily="18" charset="0"/>
                      </a:endParaRPr>
                    </a:p>
                  </a:txBody>
                  <a:tcPr marL="161653" marR="161653" marT="0" marB="0"/>
                </a:tc>
                <a:extLst>
                  <a:ext uri="{0D108BD9-81ED-4DB2-BD59-A6C34878D82A}">
                    <a16:rowId xmlns:a16="http://schemas.microsoft.com/office/drawing/2014/main" val="3193220890"/>
                  </a:ext>
                </a:extLst>
              </a:tr>
            </a:tbl>
          </a:graphicData>
        </a:graphic>
      </p:graphicFrame>
      <p:sp>
        <p:nvSpPr>
          <p:cNvPr id="4" name="Slide Number Placeholder 3">
            <a:extLst>
              <a:ext uri="{FF2B5EF4-FFF2-40B4-BE49-F238E27FC236}">
                <a16:creationId xmlns:a16="http://schemas.microsoft.com/office/drawing/2014/main" id="{2CECBB9E-C25D-5CCE-EB6D-02D1FAAEB422}"/>
              </a:ext>
            </a:extLst>
          </p:cNvPr>
          <p:cNvSpPr>
            <a:spLocks noGrp="1" noRot="1" noMove="1" noResize="1" noEditPoints="1" noAdjustHandles="1" noChangeArrowheads="1" noChangeShapeType="1"/>
          </p:cNvSpPr>
          <p:nvPr>
            <p:ph type="sldNum" sz="quarter" idx="12"/>
          </p:nvPr>
        </p:nvSpPr>
        <p:spPr/>
        <p:txBody>
          <a:bodyPr>
            <a:normAutofit/>
          </a:bodyPr>
          <a:lstStyle/>
          <a:p>
            <a:pPr algn="ctr">
              <a:spcAft>
                <a:spcPts val="600"/>
              </a:spcAft>
            </a:pPr>
            <a:fld id="{8B37D5FE-740C-46F5-801A-FA5477D9711F}" type="slidenum">
              <a:rPr lang="en-US" b="1" smtClean="0"/>
              <a:pPr algn="ctr">
                <a:spcAft>
                  <a:spcPts val="600"/>
                </a:spcAft>
              </a:pPr>
              <a:t>59</a:t>
            </a:fld>
            <a:endParaRPr lang="en-US" b="1" dirty="0"/>
          </a:p>
        </p:txBody>
      </p:sp>
      <p:pic>
        <p:nvPicPr>
          <p:cNvPr id="8" name="Picture 7">
            <a:extLst>
              <a:ext uri="{FF2B5EF4-FFF2-40B4-BE49-F238E27FC236}">
                <a16:creationId xmlns:a16="http://schemas.microsoft.com/office/drawing/2014/main" id="{19F5F5A7-BF14-01F2-9E2C-FAD60BE01A1E}"/>
              </a:ext>
            </a:extLst>
          </p:cNvPr>
          <p:cNvPicPr>
            <a:picLocks noGrp="1" noRot="1" noChangeAspect="1" noMove="1" noResize="1" noEditPoints="1" noAdjustHandles="1" noChangeArrowheads="1" noChangeShapeType="1" noCrop="1"/>
          </p:cNvPicPr>
          <p:nvPr/>
        </p:nvPicPr>
        <p:blipFill>
          <a:blip r:embed="rId2"/>
          <a:stretch>
            <a:fillRect/>
          </a:stretch>
        </p:blipFill>
        <p:spPr>
          <a:xfrm>
            <a:off x="892404" y="2036802"/>
            <a:ext cx="9515800" cy="4312267"/>
          </a:xfrm>
          <a:prstGeom prst="rect">
            <a:avLst/>
          </a:prstGeom>
        </p:spPr>
      </p:pic>
    </p:spTree>
    <p:extLst>
      <p:ext uri="{BB962C8B-B14F-4D97-AF65-F5344CB8AC3E}">
        <p14:creationId xmlns:p14="http://schemas.microsoft.com/office/powerpoint/2010/main" val="21525661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88681-0C8E-5791-4859-D6299151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90074-6105-ED37-2999-5FAA9BA453A9}"/>
              </a:ext>
            </a:extLst>
          </p:cNvPr>
          <p:cNvSpPr>
            <a:spLocks noGrp="1" noRot="1" noMove="1" noResize="1" noEditPoints="1" noAdjustHandles="1" noChangeArrowheads="1" noChangeShapeType="1"/>
          </p:cNvSpPr>
          <p:nvPr>
            <p:ph type="title"/>
          </p:nvPr>
        </p:nvSpPr>
        <p:spPr/>
        <p:txBody>
          <a:bodyPr>
            <a:normAutofit/>
          </a:bodyPr>
          <a:lstStyle/>
          <a:p>
            <a:pPr algn="ctr"/>
            <a:r>
              <a:rPr lang="en-US" sz="4800" b="1" dirty="0"/>
              <a:t>Upcoming Training </a:t>
            </a:r>
          </a:p>
        </p:txBody>
      </p:sp>
      <p:sp>
        <p:nvSpPr>
          <p:cNvPr id="4" name="Slide Number Placeholder 3">
            <a:extLst>
              <a:ext uri="{FF2B5EF4-FFF2-40B4-BE49-F238E27FC236}">
                <a16:creationId xmlns:a16="http://schemas.microsoft.com/office/drawing/2014/main" id="{E3157945-431C-4678-804E-178F8C905AF0}"/>
              </a:ext>
            </a:extLst>
          </p:cNvPr>
          <p:cNvSpPr>
            <a:spLocks noGrp="1" noRot="1" noMove="1" noResize="1" noEditPoints="1" noAdjustHandles="1" noChangeArrowheads="1" noChangeShapeType="1"/>
          </p:cNvSpPr>
          <p:nvPr>
            <p:ph type="sldNum" sz="quarter" idx="12"/>
          </p:nvPr>
        </p:nvSpPr>
        <p:spPr/>
        <p:txBody>
          <a:bodyPr>
            <a:normAutofit/>
          </a:bodyPr>
          <a:lstStyle/>
          <a:p>
            <a:pPr algn="ctr">
              <a:spcAft>
                <a:spcPts val="600"/>
              </a:spcAft>
            </a:pPr>
            <a:fld id="{8B37D5FE-740C-46F5-801A-FA5477D9711F}" type="slidenum">
              <a:rPr lang="en-US" b="1" smtClean="0"/>
              <a:pPr algn="ctr">
                <a:spcAft>
                  <a:spcPts val="600"/>
                </a:spcAft>
              </a:pPr>
              <a:t>60</a:t>
            </a:fld>
            <a:endParaRPr lang="en-US" b="1" dirty="0"/>
          </a:p>
        </p:txBody>
      </p:sp>
      <p:sp>
        <p:nvSpPr>
          <p:cNvPr id="6" name="Content Placeholder 5">
            <a:extLst>
              <a:ext uri="{FF2B5EF4-FFF2-40B4-BE49-F238E27FC236}">
                <a16:creationId xmlns:a16="http://schemas.microsoft.com/office/drawing/2014/main" id="{08A4CF5C-EA19-9ED3-B888-3B51EAEDEC98}"/>
              </a:ext>
            </a:extLst>
          </p:cNvPr>
          <p:cNvSpPr>
            <a:spLocks noGrp="1"/>
          </p:cNvSpPr>
          <p:nvPr>
            <p:ph idx="1"/>
          </p:nvPr>
        </p:nvSpPr>
        <p:spPr/>
        <p:txBody>
          <a:bodyPr>
            <a:normAutofit fontScale="92500" lnSpcReduction="10000"/>
          </a:bodyPr>
          <a:lstStyle/>
          <a:p>
            <a:pPr marL="0" indent="0">
              <a:buNone/>
            </a:pPr>
            <a:r>
              <a:rPr lang="en-US" dirty="0"/>
              <a:t>                                     </a:t>
            </a:r>
            <a:r>
              <a:rPr lang="en-US" sz="3600" b="1" dirty="0"/>
              <a:t>Ethics Week 2026 </a:t>
            </a:r>
          </a:p>
          <a:p>
            <a:pPr marL="0" indent="0">
              <a:buNone/>
            </a:pPr>
            <a:endParaRPr lang="en-US" sz="3600" b="1" dirty="0"/>
          </a:p>
          <a:p>
            <a:pPr marL="0" indent="0">
              <a:buNone/>
            </a:pPr>
            <a:r>
              <a:rPr lang="en-US" sz="3600" b="1" dirty="0"/>
              <a:t>October 13-16, 2026 (15</a:t>
            </a:r>
            <a:r>
              <a:rPr lang="en-US" sz="3600" b="1" baseline="30000" dirty="0"/>
              <a:t>th</a:t>
            </a:r>
            <a:r>
              <a:rPr lang="en-US" sz="3600" b="1" dirty="0"/>
              <a:t> - OOG Trainings)</a:t>
            </a:r>
          </a:p>
          <a:p>
            <a:pPr marL="0" indent="0">
              <a:buNone/>
            </a:pPr>
            <a:endParaRPr lang="en-US" sz="3600" b="1" dirty="0"/>
          </a:p>
          <a:p>
            <a:pPr marL="0" indent="0">
              <a:buNone/>
            </a:pPr>
            <a:r>
              <a:rPr lang="en-US" sz="3600" b="1" dirty="0"/>
              <a:t>Schedule and Access Info:</a:t>
            </a:r>
          </a:p>
          <a:p>
            <a:pPr marL="0" indent="0">
              <a:buNone/>
            </a:pPr>
            <a:r>
              <a:rPr lang="en-US" sz="3600" b="1" dirty="0"/>
              <a:t> </a:t>
            </a:r>
            <a:r>
              <a:rPr lang="en-US" sz="3600" b="1" dirty="0">
                <a:hlinkClick r:id="rId2"/>
              </a:rPr>
              <a:t>https://bega.dc.gov/event/begas-2026-ethics-week</a:t>
            </a:r>
            <a:r>
              <a:rPr lang="en-US" sz="3600" b="1" dirty="0"/>
              <a:t> </a:t>
            </a:r>
          </a:p>
        </p:txBody>
      </p:sp>
    </p:spTree>
    <p:extLst>
      <p:ext uri="{BB962C8B-B14F-4D97-AF65-F5344CB8AC3E}">
        <p14:creationId xmlns:p14="http://schemas.microsoft.com/office/powerpoint/2010/main" val="37434196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A8B9A2-D1E0-6411-4A24-C0EF2897854B}"/>
              </a:ext>
            </a:extLst>
          </p:cNvPr>
          <p:cNvSpPr>
            <a:spLocks noGrp="1"/>
          </p:cNvSpPr>
          <p:nvPr>
            <p:ph type="sldNum" sz="quarter" idx="12"/>
          </p:nvPr>
        </p:nvSpPr>
        <p:spPr/>
        <p:txBody>
          <a:bodyPr>
            <a:normAutofit/>
          </a:bodyPr>
          <a:lstStyle/>
          <a:p>
            <a:pPr algn="ctr">
              <a:spcAft>
                <a:spcPts val="600"/>
              </a:spcAft>
            </a:pPr>
            <a:fld id="{8B37D5FE-740C-46F5-801A-FA5477D9711F}" type="slidenum">
              <a:rPr lang="en-US" b="1" smtClean="0"/>
              <a:pPr algn="ctr">
                <a:spcAft>
                  <a:spcPts val="600"/>
                </a:spcAft>
              </a:pPr>
              <a:t>61</a:t>
            </a:fld>
            <a:endParaRPr lang="en-US" b="1" dirty="0"/>
          </a:p>
        </p:txBody>
      </p:sp>
      <p:sp>
        <p:nvSpPr>
          <p:cNvPr id="10" name="TextBox 9">
            <a:extLst>
              <a:ext uri="{FF2B5EF4-FFF2-40B4-BE49-F238E27FC236}">
                <a16:creationId xmlns:a16="http://schemas.microsoft.com/office/drawing/2014/main" id="{952E64B8-CCB1-CED0-3205-73ED573D77D2}"/>
              </a:ext>
            </a:extLst>
          </p:cNvPr>
          <p:cNvSpPr txBox="1">
            <a:spLocks noGrp="1" noRot="1" noMove="1" noResize="1" noEditPoints="1" noAdjustHandles="1" noChangeArrowheads="1" noChangeShapeType="1"/>
          </p:cNvSpPr>
          <p:nvPr/>
        </p:nvSpPr>
        <p:spPr>
          <a:xfrm>
            <a:off x="6308746" y="5118185"/>
            <a:ext cx="2724789" cy="243721"/>
          </a:xfrm>
          <a:prstGeom prst="rect">
            <a:avLst/>
          </a:prstGeom>
          <a:noFill/>
        </p:spPr>
        <p:txBody>
          <a:bodyPr wrap="square">
            <a:spAutoFit/>
          </a:bodyPr>
          <a:lstStyle/>
          <a:p>
            <a:pPr marL="0" marR="0">
              <a:lnSpc>
                <a:spcPct val="115000"/>
              </a:lnSpc>
              <a:spcAft>
                <a:spcPts val="800"/>
              </a:spcAft>
            </a:pPr>
            <a:r>
              <a:rPr lang="en-US" sz="900" kern="100" dirty="0">
                <a:solidFill>
                  <a:srgbClr val="E97132"/>
                </a:solidFill>
                <a:effectLst/>
                <a:latin typeface="Aptos" panose="020B0004020202020204" pitchFamily="34" charset="0"/>
                <a:ea typeface="Aptos" panose="020B0004020202020204" pitchFamily="34" charset="0"/>
                <a:cs typeface="Times New Roman" panose="02020603050405020304" pitchFamily="18" charset="0"/>
              </a:rPr>
              <a:t>©Fotolia</a:t>
            </a:r>
            <a:endParaRPr lang="en-US" sz="9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ADC51D4-6609-26B5-B560-F0050F5374A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2120900" y="615950"/>
            <a:ext cx="7950200" cy="5626100"/>
          </a:xfrm>
          <a:prstGeom prst="rect">
            <a:avLst/>
          </a:prstGeom>
        </p:spPr>
      </p:pic>
    </p:spTree>
    <p:extLst>
      <p:ext uri="{BB962C8B-B14F-4D97-AF65-F5344CB8AC3E}">
        <p14:creationId xmlns:p14="http://schemas.microsoft.com/office/powerpoint/2010/main" val="1695595310"/>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Berlin</Template>
  <TotalTime>7291</TotalTime>
  <Words>3857</Words>
  <Application>Microsoft Office PowerPoint</Application>
  <PresentationFormat>Widescreen</PresentationFormat>
  <Paragraphs>411</Paragraphs>
  <Slides>61</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61</vt:i4>
      </vt:variant>
    </vt:vector>
  </HeadingPairs>
  <TitlesOfParts>
    <vt:vector size="67" baseType="lpstr">
      <vt:lpstr>Aptos</vt:lpstr>
      <vt:lpstr>Arial</vt:lpstr>
      <vt:lpstr>Calibri</vt:lpstr>
      <vt:lpstr>Trebuchet MS</vt:lpstr>
      <vt:lpstr>Wingdings</vt:lpstr>
      <vt:lpstr>Berlin</vt:lpstr>
      <vt:lpstr>OPEN MEETINGS ACT TRAINING FOR BOARDS OF TRUSTEES FOR DC PUBLIC CHARTER SCHOOLS</vt:lpstr>
      <vt:lpstr>Office of Open Government (OOG)</vt:lpstr>
      <vt:lpstr>Staff of OOG</vt:lpstr>
      <vt:lpstr>OOG’s Functions</vt:lpstr>
      <vt:lpstr>Functions of OOG Continue -</vt:lpstr>
      <vt:lpstr>The “PREAMBLE”</vt:lpstr>
      <vt:lpstr>Rules of Construction</vt:lpstr>
      <vt:lpstr>Public Bodies are Subject to the OMA</vt:lpstr>
      <vt:lpstr>NOT PUBLIC BODIES</vt:lpstr>
      <vt:lpstr>  What Constitutes a Meeting under the OMA?</vt:lpstr>
      <vt:lpstr>Public Business Includes:</vt:lpstr>
      <vt:lpstr>What Constitutes an Open Meeting?</vt:lpstr>
      <vt:lpstr>FINAL OPEN MEETINGS LEGISLATIVE MEASURE:</vt:lpstr>
      <vt:lpstr>Means of Gathering Under the OMA</vt:lpstr>
      <vt:lpstr>A MEETING IS NOT:</vt:lpstr>
      <vt:lpstr>Electronic Meetings</vt:lpstr>
      <vt:lpstr>Notice of Meetings D.C. Official Code § 2-576</vt:lpstr>
      <vt:lpstr>OMA REQUIREMENTS:  What Notice is Required?</vt:lpstr>
      <vt:lpstr>Notice Requirements Continue:</vt:lpstr>
      <vt:lpstr>Contents of Agenda</vt:lpstr>
      <vt:lpstr>Closed/Executive Session</vt:lpstr>
      <vt:lpstr> CLOSED SESSIONS</vt:lpstr>
      <vt:lpstr>Executive Session/Closed Session Justification</vt:lpstr>
      <vt:lpstr>Executive Session/Closed Session Justification Continues -</vt:lpstr>
      <vt:lpstr>Executive Session/Closed Session Justification Continues -</vt:lpstr>
      <vt:lpstr>INTENT - CLOSED SESSIONS</vt:lpstr>
      <vt:lpstr>PROTOCOL CLOSED/EXECUTIVE SESSION</vt:lpstr>
      <vt:lpstr>Final Open Meetings Legislation</vt:lpstr>
      <vt:lpstr>PROTOCOL CLOSED/EXECUTIVE SESSION</vt:lpstr>
      <vt:lpstr>PROTOCOL CLOSED/EXECUTIVE SESSION</vt:lpstr>
      <vt:lpstr>PROTOCOL CLOSED/EXECUTIVE SESSION</vt:lpstr>
      <vt:lpstr>PROTOCOL CLOSED/EXECUTIVE SESSION</vt:lpstr>
      <vt:lpstr>EMERGENCY MEETINGS</vt:lpstr>
      <vt:lpstr>Recording Requirements</vt:lpstr>
      <vt:lpstr>Publication Requirements D.C. OFFICIAL CODE § 2-578</vt:lpstr>
      <vt:lpstr>Publication Requirements </vt:lpstr>
      <vt:lpstr>Contents of Meeting Minutes (DCMR § 10409.6) </vt:lpstr>
      <vt:lpstr>Record Preservation</vt:lpstr>
      <vt:lpstr> CANCELLATIONS</vt:lpstr>
      <vt:lpstr> PUBLIC COMMENT</vt:lpstr>
      <vt:lpstr>PARLIAMENTARY PROCEDURE</vt:lpstr>
      <vt:lpstr>PARLIAMENTARY PROCEDURE Continues – QR Code</vt:lpstr>
      <vt:lpstr>COMPLAINTS AND ENFORCEMENT</vt:lpstr>
      <vt:lpstr>COMPLAINTS</vt:lpstr>
      <vt:lpstr>ENFORCEMENT</vt:lpstr>
      <vt:lpstr>TEST YOUR KNOWLEDGE</vt:lpstr>
      <vt:lpstr>Question</vt:lpstr>
      <vt:lpstr>Answer </vt:lpstr>
      <vt:lpstr>Question</vt:lpstr>
      <vt:lpstr>Answer</vt:lpstr>
      <vt:lpstr>QUESTION</vt:lpstr>
      <vt:lpstr>Answer</vt:lpstr>
      <vt:lpstr>QUESTION</vt:lpstr>
      <vt:lpstr>Answer</vt:lpstr>
      <vt:lpstr>Question</vt:lpstr>
      <vt:lpstr>Answer</vt:lpstr>
      <vt:lpstr>ACCESS TO HELPFUL RESOURCES</vt:lpstr>
      <vt:lpstr>PowerPoint Presentation</vt:lpstr>
      <vt:lpstr>Upcoming Training </vt:lpstr>
      <vt:lpstr>Upcoming Training </vt:lpstr>
      <vt:lpstr>PowerPoint Presentation</vt:lpstr>
    </vt:vector>
  </TitlesOfParts>
  <Company>DC Office of Open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MEETINGS ACT TRAINING</dc:title>
  <dc:creator>Niquelle Allen</dc:creator>
  <cp:lastModifiedBy>Lelma, Joan (BEGA)</cp:lastModifiedBy>
  <cp:revision>24</cp:revision>
  <dcterms:created xsi:type="dcterms:W3CDTF">2018-10-18T16:37:49Z</dcterms:created>
  <dcterms:modified xsi:type="dcterms:W3CDTF">2026-09-10T16:36:47Z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1383568</vt:lpwstr>
  </property>
  <property fmtid="{D5CDD505-2E9C-101B-9397-08002B2CF9AE}" pid="3" name="NXPowerLiteSettings">
    <vt:lpwstr>F7000400038000</vt:lpwstr>
  </property>
  <property fmtid="{D5CDD505-2E9C-101B-9397-08002B2CF9AE}" pid="4" name="NXPowerLiteVersion">
    <vt:lpwstr>S11.0.1</vt:lpwstr>
  </property>
</Properties>
</file>