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4"/>
  </p:notesMasterIdLst>
  <p:sldIdLst>
    <p:sldId id="311" r:id="rId2"/>
    <p:sldId id="315" r:id="rId3"/>
    <p:sldId id="262" r:id="rId4"/>
    <p:sldId id="292" r:id="rId5"/>
    <p:sldId id="293" r:id="rId6"/>
    <p:sldId id="284" r:id="rId7"/>
    <p:sldId id="303" r:id="rId8"/>
    <p:sldId id="294" r:id="rId9"/>
    <p:sldId id="285" r:id="rId10"/>
    <p:sldId id="267" r:id="rId11"/>
    <p:sldId id="286" r:id="rId12"/>
    <p:sldId id="308" r:id="rId13"/>
    <p:sldId id="319" r:id="rId14"/>
    <p:sldId id="287" r:id="rId15"/>
    <p:sldId id="309" r:id="rId16"/>
    <p:sldId id="288" r:id="rId17"/>
    <p:sldId id="290" r:id="rId18"/>
    <p:sldId id="295" r:id="rId19"/>
    <p:sldId id="320" r:id="rId20"/>
    <p:sldId id="297" r:id="rId21"/>
    <p:sldId id="298" r:id="rId22"/>
    <p:sldId id="305" r:id="rId23"/>
    <p:sldId id="300" r:id="rId24"/>
    <p:sldId id="301" r:id="rId25"/>
    <p:sldId id="302" r:id="rId26"/>
    <p:sldId id="271" r:id="rId27"/>
    <p:sldId id="289" r:id="rId28"/>
    <p:sldId id="304" r:id="rId29"/>
    <p:sldId id="277" r:id="rId30"/>
    <p:sldId id="307" r:id="rId31"/>
    <p:sldId id="317" r:id="rId32"/>
    <p:sldId id="318" r:id="rId33"/>
  </p:sldIdLst>
  <p:sldSz cx="13004800" cy="97536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80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0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75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The public body must adhere to all other provisions of the OMA when conducting electronic meetings.</a:t>
            </a:r>
          </a:p>
        </p:txBody>
      </p:sp>
    </p:spTree>
    <p:extLst>
      <p:ext uri="{BB962C8B-B14F-4D97-AF65-F5344CB8AC3E}">
        <p14:creationId xmlns:p14="http://schemas.microsoft.com/office/powerpoint/2010/main" val="295504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Public bodies should provide as much notice as possible under the OMA.  This will ensure sufficient time to correct a defective notice and not preclude from occurring.</a:t>
            </a:r>
          </a:p>
        </p:txBody>
      </p:sp>
    </p:spTree>
    <p:extLst>
      <p:ext uri="{BB962C8B-B14F-4D97-AF65-F5344CB8AC3E}">
        <p14:creationId xmlns:p14="http://schemas.microsoft.com/office/powerpoint/2010/main" val="223061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Public bodies should provide as much notice as possible under the OMA.  This will ensure sufficient time to correct a defective notice and not preclude from occurring.</a:t>
            </a:r>
          </a:p>
        </p:txBody>
      </p:sp>
    </p:spTree>
    <p:extLst>
      <p:ext uri="{BB962C8B-B14F-4D97-AF65-F5344CB8AC3E}">
        <p14:creationId xmlns:p14="http://schemas.microsoft.com/office/powerpoint/2010/main" val="428219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Public bodies should provide as much notice as possible under the OMA.  This will ensure sufficient time to correct a defective notice and not preclude from occurring.</a:t>
            </a:r>
          </a:p>
        </p:txBody>
      </p:sp>
    </p:spTree>
    <p:extLst>
      <p:ext uri="{BB962C8B-B14F-4D97-AF65-F5344CB8AC3E}">
        <p14:creationId xmlns:p14="http://schemas.microsoft.com/office/powerpoint/2010/main" val="385664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When resuming the open session the public if appropriate is to put on the record any official action taken during the closure.</a:t>
            </a:r>
          </a:p>
        </p:txBody>
      </p:sp>
    </p:spTree>
    <p:extLst>
      <p:ext uri="{BB962C8B-B14F-4D97-AF65-F5344CB8AC3E}">
        <p14:creationId xmlns:p14="http://schemas.microsoft.com/office/powerpoint/2010/main" val="232239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When resuming the open session the public if appropriate is to put on the record any official action taken during the closure.</a:t>
            </a:r>
          </a:p>
        </p:txBody>
      </p:sp>
    </p:spTree>
    <p:extLst>
      <p:ext uri="{BB962C8B-B14F-4D97-AF65-F5344CB8AC3E}">
        <p14:creationId xmlns:p14="http://schemas.microsoft.com/office/powerpoint/2010/main" val="384215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The OOG has opined that it is feasible to record meetings by electronic means.</a:t>
            </a:r>
          </a:p>
        </p:txBody>
      </p:sp>
    </p:spTree>
    <p:extLst>
      <p:ext uri="{BB962C8B-B14F-4D97-AF65-F5344CB8AC3E}">
        <p14:creationId xmlns:p14="http://schemas.microsoft.com/office/powerpoint/2010/main" val="16286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The OOG has opined that it is feasible to record meetings by electronic means.</a:t>
            </a:r>
          </a:p>
        </p:txBody>
      </p:sp>
    </p:spTree>
    <p:extLst>
      <p:ext uri="{BB962C8B-B14F-4D97-AF65-F5344CB8AC3E}">
        <p14:creationId xmlns:p14="http://schemas.microsoft.com/office/powerpoint/2010/main" val="16286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3" y="2059096"/>
            <a:ext cx="9416488" cy="4735404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3" y="6794496"/>
            <a:ext cx="9416488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7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6827502"/>
            <a:ext cx="9416486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3" y="975360"/>
            <a:ext cx="9416488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4" y="7633529"/>
            <a:ext cx="9416485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3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3" y="2059093"/>
            <a:ext cx="9416488" cy="2817707"/>
          </a:xfrm>
        </p:spPr>
        <p:txBody>
          <a:bodyPr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5201920"/>
            <a:ext cx="9416488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27" y="2059093"/>
            <a:ext cx="8534825" cy="3304354"/>
          </a:xfrm>
        </p:spPr>
        <p:txBody>
          <a:bodyPr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59630" y="5363448"/>
            <a:ext cx="7766982" cy="4866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6187601"/>
            <a:ext cx="9416488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8432" y="1381339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5115" y="3717387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77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4443308"/>
            <a:ext cx="9416489" cy="2351189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320" y="2817706"/>
            <a:ext cx="314414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142" y="3793067"/>
            <a:ext cx="3123319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650" y="2817706"/>
            <a:ext cx="3132806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2390" y="3793067"/>
            <a:ext cx="3144065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2817706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01660" y="3793067"/>
            <a:ext cx="3128402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42" y="6045794"/>
            <a:ext cx="313687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6142" y="3142827"/>
            <a:ext cx="3136870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142" y="6865369"/>
            <a:ext cx="3136870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9749" y="6045794"/>
            <a:ext cx="312670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9747" y="3142827"/>
            <a:ext cx="312670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8304" y="6865368"/>
            <a:ext cx="3130849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6045794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01659" y="3142827"/>
            <a:ext cx="312840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01528" y="6865365"/>
            <a:ext cx="3132545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9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0135" y="611861"/>
            <a:ext cx="1869928" cy="82860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142" y="1099669"/>
            <a:ext cx="7920088" cy="779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6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5679" y="6242949"/>
            <a:ext cx="11013440" cy="181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42424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82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1543" y="2716670"/>
            <a:ext cx="5245735" cy="636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62626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7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4070022"/>
            <a:ext cx="9416486" cy="2724476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174" y="2930598"/>
            <a:ext cx="4690650" cy="5967307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032" y="2924222"/>
            <a:ext cx="4690652" cy="597368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3" y="2709333"/>
            <a:ext cx="469064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7174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033" y="2709333"/>
            <a:ext cx="469065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3033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0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2059094"/>
            <a:ext cx="3628746" cy="2059093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921" y="2059093"/>
            <a:ext cx="5543841" cy="6502400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4450534"/>
            <a:ext cx="3628746" cy="4118185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1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5" y="2637073"/>
            <a:ext cx="5433847" cy="2239727"/>
          </a:xfrm>
        </p:spPr>
        <p:txBody>
          <a:bodyPr anchor="b">
            <a:normAutofit/>
          </a:bodyPr>
          <a:lstStyle>
            <a:lvl1pPr algn="l">
              <a:defRPr sz="51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4780" y="1625600"/>
            <a:ext cx="3414649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5201920"/>
            <a:ext cx="5425391" cy="195072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9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959192" y="2384214"/>
            <a:ext cx="4009813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092206" y="-650240"/>
            <a:ext cx="2275840" cy="22758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959192" y="8669867"/>
            <a:ext cx="1408853" cy="14088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19005" y="3793067"/>
            <a:ext cx="5960533" cy="596053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94365" y="4118187"/>
            <a:ext cx="3359573" cy="335957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365" y="643866"/>
            <a:ext cx="10034318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4" y="2919716"/>
            <a:ext cx="9545463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9541" y="2600919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5188" y="4641239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5591" y="420603"/>
            <a:ext cx="894312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984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7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650240" rtl="0" eaLnBrk="1" latinLnBrk="0" hangingPunct="1">
        <a:spcBef>
          <a:spcPct val="0"/>
        </a:spcBef>
        <a:buNone/>
        <a:defRPr sz="597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81" indent="-48768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4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56641" indent="-40640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5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2560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7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27584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92608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57632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22656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87680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52704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5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office@dc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223107/business-meeti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ohnnie.barton@dc.gov" TargetMode="External"/><Relationship Id="rId2" Type="http://schemas.openxmlformats.org/officeDocument/2006/relationships/hyperlink" Target="mailto:niquelle.allen@d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ffany.montgomery@dc.go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159-263F-4502-828F-93FAE74C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9416486" cy="2343476"/>
          </a:xfrm>
          <a:solidFill>
            <a:srgbClr val="387C79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OPEN MEETINGS ACT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82D78-D3BC-4C26-B187-F62467FB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712" y="7480297"/>
            <a:ext cx="7054288" cy="1587503"/>
          </a:xfrm>
          <a:solidFill>
            <a:srgbClr val="387C79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For Public Bodies &amp; 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51182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00"/>
            <a:ext cx="6311900" cy="8966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959600" y="1852136"/>
            <a:ext cx="5410200" cy="738664"/>
          </a:xfrm>
          <a:prstGeom prst="rect">
            <a:avLst/>
          </a:prstGeom>
          <a:noFill/>
          <a:ln>
            <a:solidFill>
              <a:srgbClr val="74767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Notice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693420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early as possible, but notice must be given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 Hours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Business Days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before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Meeting, whichever is greater . . 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be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physically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posted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office of the public body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a place readily accessible to th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public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be posted on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website of the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Body or the District of Columbia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Upcoming meetings and an Annual Schedule of Meetings in the DC Register.</a:t>
            </a: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239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include: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Proposed Agenda</a:t>
            </a:r>
            <a:r>
              <a:rPr lang="en-US" sz="3516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there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be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notice must include the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OMA Citation and  state the reason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justifying the Closure.</a:t>
            </a: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239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following statement MUST be included at the end of all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eeting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gendas:</a:t>
            </a:r>
          </a:p>
          <a:p>
            <a:pPr marL="0" indent="0">
              <a:buNone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“This meeting is governed by the Open Meetings Act.  Please address any questions or complaints arising under this meeting to the Office of Open Government at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opengovoffice@dc.gov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3295-599C-4B77-BA5A-1060F41A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846659"/>
          </a:xfrm>
        </p:spPr>
        <p:txBody>
          <a:bodyPr/>
          <a:lstStyle/>
          <a:p>
            <a:pPr algn="ctr"/>
            <a: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  <a:b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OMA Justification for Closed Meeting</a:t>
            </a:r>
            <a:endParaRPr lang="en-US" sz="50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B8E0-906F-4C12-83D2-B1BACC7EB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543" y="2716670"/>
            <a:ext cx="5245735" cy="582210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Order / Statute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 / Client Privilege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Secrets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Testing/ Grading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67C7-DDB5-4017-881D-60A1C0E35FA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700989" y="2680602"/>
            <a:ext cx="5657088" cy="80278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Collective bargaining negotiations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Administering, preparing or gradi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 tests</a:t>
            </a: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Deliberations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PROTOCOL FOR CLOSED/EXECUTIVE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1"/>
            <a:ext cx="12496800" cy="7848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the Public Meeting and Establish a Quorum</a:t>
            </a: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Move to Enter into Executive Session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 incl. Reference to OMA Citation, to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ustify Closed/Executive Session)</a:t>
            </a: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Roll Call Vote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and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Motion Passes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 into Closed/Executive Session</a:t>
            </a:r>
          </a:p>
          <a:p>
            <a:pPr marL="0" indent="0" algn="r">
              <a:buNone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(more…)</a:t>
            </a: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PROTOCOL FOR CLOSED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1"/>
            <a:ext cx="12496800" cy="7696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 startAt="4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Discuss the Matter(s) referenced in the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Draft Agenda</a:t>
            </a: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 startAt="4"/>
            </a:pP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what is discussed in Executive Session</a:t>
            </a: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 startAt="4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Re-Open the Public Meeting, when appropriate report publicly any official action taken in closure and Adjourn</a:t>
            </a: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RECORDING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162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 RECORDING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 RECORDING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TRANSCRIPT – confer with Vendor to ensure no copyright restrictions with posting minutes publicly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DETAILED MEETING MINUTES</a:t>
            </a: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PUBLICATION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391400"/>
          </a:xfrm>
        </p:spPr>
        <p:txBody>
          <a:bodyPr/>
          <a:lstStyle/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OPINED BY THE OOG, DRAFT DETAILED MEETING MINUTES MUST BE PUBLICLY AVAILABLE NO LATER THAN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THREE (3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AFTER THE MEETING.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 RECORDINGS, VIDEO RECORDINGS, AND TRANSCRIPTS (COPY OF THE FULL RECORD) MUST BE AVAILABLE NO LATER THAN SEVEN (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AFTER THE MEETING.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RECORD MAINTENANCE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162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DCMR § 10409.8 requires compliance with District record preservation law and the District of Columbia General Records Schedules (DGRS) concerning the disposition of its electronic meeting recordings and written meeting minutes.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D.C.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OFFICIAL CODE § 2-578(a)  Requires preservation of all meeting records for a minimum of 5 years. </a:t>
            </a: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0130-1472-4E3C-9CCF-B6206727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57" y="2895600"/>
            <a:ext cx="9416486" cy="2057400"/>
          </a:xfrm>
          <a:solidFill>
            <a:srgbClr val="387C79"/>
          </a:solidFill>
        </p:spPr>
        <p:txBody>
          <a:bodyPr/>
          <a:lstStyle/>
          <a:p>
            <a:pPr algn="ctr"/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OPEN MEETINGS ACT (OMA)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78E03-1F71-44BD-9F06-AA0EB6BE3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8456" y="7010400"/>
            <a:ext cx="9416488" cy="1676399"/>
          </a:xfrm>
          <a:solidFill>
            <a:srgbClr val="387C79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D.C. OFFICIAL CODE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§§ 2-571 to 2-580</a:t>
            </a:r>
          </a:p>
        </p:txBody>
      </p:sp>
    </p:spTree>
    <p:extLst>
      <p:ext uri="{BB962C8B-B14F-4D97-AF65-F5344CB8AC3E}">
        <p14:creationId xmlns:p14="http://schemas.microsoft.com/office/powerpoint/2010/main" val="427873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FF873-05F9-4553-9395-306807E7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8178800" cy="975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E9DD14-4974-4E20-9BAE-B83B9C5D0576}"/>
              </a:ext>
            </a:extLst>
          </p:cNvPr>
          <p:cNvSpPr/>
          <p:nvPr/>
        </p:nvSpPr>
        <p:spPr>
          <a:xfrm>
            <a:off x="8407400" y="2514600"/>
            <a:ext cx="42672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83154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3046988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Does the Public Have a Right to Comment?</a:t>
            </a:r>
            <a:b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52600"/>
            <a:ext cx="12496800" cy="67056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if the public body’s enabling legislation mandates a period for public comment.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However, a public body may allow public comment absent a statutory requirement to do so.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ody has the right to regulate the time allotted and duration of public comments if they choose to allow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them, unless the requirement is already spelled out in enabling legislation or by-laws.</a:t>
            </a: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Parliamentary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52600"/>
            <a:ext cx="12496800" cy="70104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Body may conduct public meetings using the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edition of Robert’s Rules of Order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Director of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Government</a:t>
            </a: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may provide advice and training on parliamentary procedure.</a:t>
            </a:r>
          </a:p>
        </p:txBody>
      </p:sp>
    </p:spTree>
    <p:extLst>
      <p:ext uri="{BB962C8B-B14F-4D97-AF65-F5344CB8AC3E}">
        <p14:creationId xmlns:p14="http://schemas.microsoft.com/office/powerpoint/2010/main" val="22070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88291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How Do We Cancel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905000"/>
            <a:ext cx="12496800" cy="7162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Meeting Cancelation is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Change in Schedule.</a:t>
            </a:r>
          </a:p>
          <a:p>
            <a:pPr marL="0" indent="0">
              <a:buNone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Most Instances, Requires as Much Notice to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Public as Possible, But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Whichever is Greater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Before Meeting was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Occur.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Establish a Record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Meeting Notice to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Public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Cancelled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09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Can We Hold an Electronic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924800"/>
          </a:xfrm>
        </p:spPr>
        <p:txBody>
          <a:bodyPr>
            <a:normAutofit/>
          </a:bodyPr>
          <a:lstStyle/>
          <a:p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Body Can Meet via Video, Electronic, Conference, or Other Electronic Means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Reasonable Arrangements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to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Accommodate Public’s Right to Attend;</a:t>
            </a:r>
          </a:p>
          <a:p>
            <a:pPr marL="742950" indent="-742950">
              <a:buFont typeface="+mj-lt"/>
              <a:buAutoNum type="arabicPeriod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are Recorded;</a:t>
            </a:r>
          </a:p>
          <a:p>
            <a:pPr marL="742950" indent="-742950">
              <a:buFont typeface="+mj-lt"/>
              <a:buAutoNum type="arabicPeriod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Votes are Taken by Roll Call; an</a:t>
            </a:r>
          </a:p>
          <a:p>
            <a:pPr marL="742950" indent="-742950">
              <a:buFont typeface="+mj-lt"/>
              <a:buAutoNum type="arabicPeriod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Provisions of the OMA are Adhered To</a:t>
            </a:r>
          </a:p>
        </p:txBody>
      </p:sp>
    </p:spTree>
    <p:extLst>
      <p:ext uri="{BB962C8B-B14F-4D97-AF65-F5344CB8AC3E}">
        <p14:creationId xmlns:p14="http://schemas.microsoft.com/office/powerpoint/2010/main" val="216789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Can We Hold an Emergency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819400"/>
            <a:ext cx="12344400" cy="8001000"/>
          </a:xfrm>
        </p:spPr>
        <p:txBody>
          <a:bodyPr/>
          <a:lstStyle/>
          <a:p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Yes, a Public Body may meet in case of an emergency.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residing officer must:</a:t>
            </a:r>
          </a:p>
          <a:p>
            <a:pPr marL="742950" indent="-742950">
              <a:buFont typeface="Wingdings 3" charset="2"/>
              <a:buAutoNum type="arabicPeriod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Be Given to the Public at the Same Time it is Given to the Members; </a:t>
            </a:r>
          </a:p>
          <a:p>
            <a:pPr marL="742950" indent="-742950"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the Meeting with a Statement Explaining the Subject of the Meeting;</a:t>
            </a:r>
          </a:p>
          <a:p>
            <a:pPr marL="742950" indent="-742950"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 the Nature of the Emergency; and</a:t>
            </a:r>
          </a:p>
          <a:p>
            <a:pPr marL="742950" indent="-742950"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 How Public Notice was Provided.</a:t>
            </a:r>
          </a:p>
        </p:txBody>
      </p:sp>
    </p:spTree>
    <p:extLst>
      <p:ext uri="{BB962C8B-B14F-4D97-AF65-F5344CB8AC3E}">
        <p14:creationId xmlns:p14="http://schemas.microsoft.com/office/powerpoint/2010/main" val="5956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ChangeAspect="1"/>
          </p:cNvSpPr>
          <p:nvPr/>
        </p:nvSpPr>
        <p:spPr>
          <a:xfrm>
            <a:off x="4945380" y="7527498"/>
            <a:ext cx="7653020" cy="549702"/>
          </a:xfrm>
          <a:prstGeom prst="rect">
            <a:avLst/>
          </a:prstGeom>
          <a:solidFill>
            <a:srgbClr val="387C79"/>
          </a:solidFill>
          <a:ln>
            <a:solidFill>
              <a:srgbClr val="74767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45388" marR="1885314" indent="-7491413" algn="ctr">
              <a:lnSpc>
                <a:spcPct val="106500"/>
              </a:lnSpc>
              <a:tabLst>
                <a:tab pos="2869565" algn="l"/>
                <a:tab pos="4184650" algn="l"/>
                <a:tab pos="4427220" algn="l"/>
              </a:tabLst>
            </a:pPr>
            <a:r>
              <a:rPr lang="en-US" sz="3600" b="1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COMPLAINT PROCESS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COMPLAINTS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33834"/>
            <a:ext cx="12496800" cy="8587992"/>
          </a:xfrm>
        </p:spPr>
        <p:txBody>
          <a:bodyPr>
            <a:normAutofit/>
          </a:bodyPr>
          <a:lstStyle/>
          <a:p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aggrieved party, </a:t>
            </a:r>
            <a:r>
              <a:rPr lang="en-US" sz="3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including anonymous parties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may complain to the Office of Open Government for relief if a meeting may have been conducted in violation of the OMA.</a:t>
            </a: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b="1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4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</a:t>
            </a: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en-US" sz="4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meetings.</a:t>
            </a:r>
          </a:p>
          <a:p>
            <a:pPr marL="584200" indent="-571500">
              <a:lnSpc>
                <a:spcPct val="100000"/>
              </a:lnSpc>
              <a:spcBef>
                <a:spcPts val="1840"/>
              </a:spcBef>
              <a:buFont typeface="Wingdings" panose="05000000000000000000" pitchFamily="2" charset="2"/>
              <a:buChar char="Ø"/>
            </a:pP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</a:t>
            </a:r>
            <a:r>
              <a:rPr lang="en-US" sz="4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</a:t>
            </a:r>
            <a:r>
              <a:rPr lang="en-US" sz="4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4000" b="1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l;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email.</a:t>
            </a:r>
          </a:p>
          <a:p>
            <a:pPr marL="584200" marR="5080" indent="-571500">
              <a:lnSpc>
                <a:spcPct val="113100"/>
              </a:lnSpc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lang="en-US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</a:t>
            </a:r>
            <a:r>
              <a:rPr lang="en-US" sz="4000" b="1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US" sz="4000" b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esolv</a:t>
            </a:r>
            <a:r>
              <a:rPr lang="en-US" sz="4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</a:t>
            </a:r>
            <a:r>
              <a:rPr lang="en-US" sz="40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4000" b="1" spc="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(additiona</a:t>
            </a:r>
            <a:r>
              <a:rPr lang="en-US" sz="40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info;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dismissal; binding</a:t>
            </a:r>
            <a:r>
              <a:rPr lang="en-US" sz="4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conciliation).</a:t>
            </a:r>
          </a:p>
        </p:txBody>
      </p:sp>
    </p:spTree>
    <p:extLst>
      <p:ext uri="{BB962C8B-B14F-4D97-AF65-F5344CB8AC3E}">
        <p14:creationId xmlns:p14="http://schemas.microsoft.com/office/powerpoint/2010/main" val="19414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APPEALS FOR OMA ADVICE</a:t>
            </a:r>
            <a:b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OR OPINIONS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33834"/>
            <a:ext cx="12496800" cy="6786473"/>
          </a:xfrm>
        </p:spPr>
        <p:txBody>
          <a:bodyPr/>
          <a:lstStyle/>
          <a:p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aggrieved party may appeal to the Board of Ethics and Government Accountability (BEGA) for reconsideration of an OMA opinion issued by the OOG Director: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b="1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a public official’s or employee’s request for advice; or</a:t>
            </a:r>
            <a:endParaRPr lang="en-US" sz="4000" b="1" spc="-5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4000" b="1" spc="-5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spcBef>
                <a:spcPts val="1840"/>
              </a:spcBef>
              <a:buFont typeface="Wingdings" panose="05000000000000000000" pitchFamily="2" charset="2"/>
              <a:buChar char="Ø"/>
            </a:pP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‘</a:t>
            </a:r>
            <a:r>
              <a:rPr lang="en-US" sz="4000" b="1" i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sponte</a:t>
            </a: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(without outside prompting)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71500"/>
            <a:ext cx="7429500" cy="731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128000" y="571500"/>
            <a:ext cx="4305300" cy="3594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128000" y="4292600"/>
            <a:ext cx="4305300" cy="35941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9600" y="8188320"/>
            <a:ext cx="11531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0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Palatino Linotype"/>
              </a:rPr>
              <a:t>O</a:t>
            </a:r>
            <a:r>
              <a:rPr lang="en-US" sz="60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Palatino Linotype"/>
              </a:rPr>
              <a:t>PEN MEETINGS ACT SUMMARY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1432560" y="5681109"/>
            <a:ext cx="11013440" cy="37394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5080" indent="0" algn="ctr">
              <a:lnSpc>
                <a:spcPct val="80700"/>
              </a:lnSpc>
              <a:buNone/>
            </a:pPr>
            <a:r>
              <a:rPr sz="6000" i="0" spc="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“</a:t>
            </a:r>
            <a:r>
              <a:rPr sz="6000" i="0" spc="-434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50" dirty="0">
                <a:solidFill>
                  <a:schemeClr val="tx1"/>
                </a:solidFill>
                <a:latin typeface="Arial Nova Cond Light" panose="020B0604020202020204" pitchFamily="34" charset="0"/>
              </a:rPr>
              <a:t>s</a:t>
            </a:r>
            <a:r>
              <a:rPr sz="6000" i="0" spc="-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u</a:t>
            </a:r>
            <a:r>
              <a:rPr sz="6000" i="0" spc="-20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h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25" dirty="0">
                <a:solidFill>
                  <a:schemeClr val="tx1"/>
                </a:solidFill>
                <a:latin typeface="Arial Nova Cond Light" panose="020B0604020202020204" pitchFamily="34" charset="0"/>
              </a:rPr>
              <a:t>g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200" dirty="0">
                <a:solidFill>
                  <a:schemeClr val="tx1"/>
                </a:solidFill>
                <a:latin typeface="Arial Nova Cond Light" panose="020B0604020202020204" pitchFamily="34" charset="0"/>
              </a:rPr>
              <a:t>m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io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50" dirty="0">
                <a:solidFill>
                  <a:schemeClr val="tx1"/>
                </a:solidFill>
                <a:latin typeface="Arial Nova Cond Light" panose="020B0604020202020204" pitchFamily="34" charset="0"/>
              </a:rPr>
              <a:t>s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375" dirty="0">
                <a:solidFill>
                  <a:schemeClr val="tx1"/>
                </a:solidFill>
                <a:latin typeface="Arial Nova Cond Light" panose="020B0604020202020204" pitchFamily="34" charset="0"/>
              </a:rPr>
              <a:t>y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l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l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20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50" dirty="0">
                <a:solidFill>
                  <a:schemeClr val="tx1"/>
                </a:solidFill>
                <a:latin typeface="Arial Nova Cond Light" panose="020B0604020202020204" pitchFamily="34" charset="0"/>
              </a:rPr>
              <a:t>s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pa</a:t>
            </a:r>
            <a:r>
              <a:rPr sz="6000" i="0" u="sng" spc="-20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90" dirty="0">
                <a:solidFill>
                  <a:schemeClr val="tx1"/>
                </a:solidFill>
                <a:latin typeface="Arial Nova Cond Light" panose="020B0604020202020204" pitchFamily="34" charset="0"/>
              </a:rPr>
              <a:t>,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-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h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7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u="sng" spc="-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u</a:t>
            </a:r>
            <a:r>
              <a:rPr sz="6000" i="0" u="sng" spc="-105" dirty="0">
                <a:solidFill>
                  <a:schemeClr val="tx1"/>
                </a:solidFill>
                <a:latin typeface="Arial Nova Cond Light" panose="020B0604020202020204" pitchFamily="34" charset="0"/>
              </a:rPr>
              <a:t>b</a:t>
            </a:r>
            <a:r>
              <a:rPr sz="6000" i="0" u="sng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l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ic</a:t>
            </a:r>
            <a:r>
              <a:rPr lang="en-US"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,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10" dirty="0">
                <a:solidFill>
                  <a:schemeClr val="tx1"/>
                </a:solidFill>
                <a:latin typeface="Arial Nova Cond Light" panose="020B0604020202020204" pitchFamily="34" charset="0"/>
              </a:rPr>
              <a:t>d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u="sng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-200" dirty="0">
                <a:solidFill>
                  <a:schemeClr val="tx1"/>
                </a:solidFill>
                <a:latin typeface="Arial Nova Cond Light" panose="020B0604020202020204" pitchFamily="34" charset="0"/>
              </a:rPr>
              <a:t>m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ci</a:t>
            </a:r>
            <a:r>
              <a:rPr sz="6000" i="0" u="sng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ic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10" dirty="0">
                <a:solidFill>
                  <a:schemeClr val="tx1"/>
                </a:solidFill>
                <a:latin typeface="Arial Nova Cond Light" panose="020B0604020202020204" pitchFamily="34" charset="0"/>
              </a:rPr>
              <a:t>ga</a:t>
            </a:r>
            <a:r>
              <a:rPr sz="6000" i="0" u="sng" spc="-80" dirty="0">
                <a:solidFill>
                  <a:schemeClr val="tx1"/>
                </a:solidFill>
                <a:latin typeface="Arial Nova Cond Light" panose="020B0604020202020204" pitchFamily="34" charset="0"/>
              </a:rPr>
              <a:t>g</a:t>
            </a:r>
            <a:r>
              <a:rPr sz="6000" i="0" u="sng" spc="-65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200" dirty="0">
                <a:solidFill>
                  <a:schemeClr val="tx1"/>
                </a:solidFill>
                <a:latin typeface="Arial Nova Cond Light" panose="020B0604020202020204" pitchFamily="34" charset="0"/>
              </a:rPr>
              <a:t>m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40" dirty="0">
                <a:solidFill>
                  <a:schemeClr val="tx1"/>
                </a:solidFill>
                <a:latin typeface="Arial Nova Cond Light" panose="020B0604020202020204" pitchFamily="34" charset="0"/>
              </a:rPr>
              <a:t>.”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0761" y="685800"/>
            <a:ext cx="2769839" cy="1354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734">
              <a:lnSpc>
                <a:spcPct val="100000"/>
              </a:lnSpc>
            </a:pPr>
            <a:r>
              <a:rPr lang="en-US" sz="4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OOG </a:t>
            </a:r>
            <a:r>
              <a:rPr sz="4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Mission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BE33-0430-4A5D-9C01-BBD7C2AA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738664"/>
          </a:xfrm>
        </p:spPr>
        <p:txBody>
          <a:bodyPr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Questions &amp; 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B0D3-3EEC-479B-BBD3-64B17269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1981200"/>
            <a:ext cx="11658601" cy="7086600"/>
          </a:xfrm>
        </p:spPr>
        <p:txBody>
          <a:bodyPr>
            <a:normAutofit/>
          </a:bodyPr>
          <a:lstStyle/>
          <a:p>
            <a:pPr marL="569595" marR="278130" indent="-456565" algn="l">
              <a:lnSpc>
                <a:spcPct val="102299"/>
              </a:lnSpc>
              <a:tabLst>
                <a:tab pos="582295" algn="l"/>
              </a:tabLst>
            </a:pPr>
            <a:r>
              <a:rPr lang="en-US" sz="5200" b="1" spc="3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OMA</a:t>
            </a:r>
            <a:r>
              <a:rPr lang="en-US" sz="5200" b="1" spc="6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spc="8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5200" b="1" spc="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5200" b="1" spc="-5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200" b="1" spc="2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stions?</a:t>
            </a:r>
            <a:r>
              <a:rPr lang="en-US" sz="5200" b="1" i="0" spc="2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Contact OOG:</a:t>
            </a:r>
          </a:p>
          <a:p>
            <a:pPr marL="569595" marR="278130" indent="-456565" algn="l">
              <a:lnSpc>
                <a:spcPct val="102299"/>
              </a:lnSpc>
              <a:tabLst>
                <a:tab pos="582295" algn="l"/>
              </a:tabLst>
            </a:pPr>
            <a:endParaRPr lang="en-US" sz="5200" b="1" i="0" spc="2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30" marR="278130" indent="0" algn="ctr">
              <a:lnSpc>
                <a:spcPct val="102299"/>
              </a:lnSpc>
              <a:buNone/>
              <a:tabLst>
                <a:tab pos="582295" algn="l"/>
              </a:tabLst>
            </a:pPr>
            <a:endParaRPr lang="en-US" sz="5200" b="1" i="0" spc="2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30" marR="278130" indent="0" algn="ctr">
              <a:lnSpc>
                <a:spcPct val="102299"/>
              </a:lnSpc>
              <a:buNone/>
              <a:tabLst>
                <a:tab pos="582295" algn="l"/>
              </a:tabLst>
            </a:pPr>
            <a:endParaRPr lang="en-US" sz="5200" b="1" spc="2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638900-9856-4120-BBC2-561FFD920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55655"/>
              </p:ext>
            </p:extLst>
          </p:nvPr>
        </p:nvGraphicFramePr>
        <p:xfrm>
          <a:off x="609600" y="3124200"/>
          <a:ext cx="12065001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667">
                  <a:extLst>
                    <a:ext uri="{9D8B030D-6E8A-4147-A177-3AD203B41FA5}">
                      <a16:colId xmlns:a16="http://schemas.microsoft.com/office/drawing/2014/main" val="2219060819"/>
                    </a:ext>
                  </a:extLst>
                </a:gridCol>
                <a:gridCol w="4021667">
                  <a:extLst>
                    <a:ext uri="{9D8B030D-6E8A-4147-A177-3AD203B41FA5}">
                      <a16:colId xmlns:a16="http://schemas.microsoft.com/office/drawing/2014/main" val="3585219812"/>
                    </a:ext>
                  </a:extLst>
                </a:gridCol>
                <a:gridCol w="4021667">
                  <a:extLst>
                    <a:ext uri="{9D8B030D-6E8A-4147-A177-3AD203B41FA5}">
                      <a16:colId xmlns:a16="http://schemas.microsoft.com/office/drawing/2014/main" val="3753393318"/>
                    </a:ext>
                  </a:extLst>
                </a:gridCol>
              </a:tblGrid>
              <a:tr h="1966008"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3400" b="1" i="0" u="sng" spc="2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3400" b="1" i="0" u="sng" spc="2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Attorney Advisor</a:t>
                      </a:r>
                      <a:endParaRPr lang="en-US" sz="34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3400" b="1" u="sng" spc="2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Systems Analyst</a:t>
                      </a:r>
                      <a:endParaRPr lang="en-US" sz="34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13859"/>
                  </a:ext>
                </a:extLst>
              </a:tr>
              <a:tr h="1072368"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Niquelle Allen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Johnnie Barton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lvl="0" indent="0" algn="ctr" defTabSz="650240" rtl="0" eaLnBrk="1" fontAlgn="auto" latinLnBrk="0" hangingPunct="1">
                        <a:lnSpc>
                          <a:spcPct val="102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2295" algn="l"/>
                        </a:tabLst>
                        <a:defRPr/>
                      </a:pPr>
                      <a:r>
                        <a:rPr lang="en-US" sz="2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Tiffany Montgomery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28465"/>
                  </a:ext>
                </a:extLst>
              </a:tr>
              <a:tr h="1832855"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niquelle.allen</a:t>
                      </a:r>
                    </a:p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@dc.gov</a:t>
                      </a:r>
                      <a:endParaRPr lang="en-US" sz="2800" b="1" i="0" spc="2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johnnie.barton2</a:t>
                      </a:r>
                    </a:p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@dc.gov</a:t>
                      </a:r>
                      <a:endParaRPr lang="en-US" sz="2800" b="1" i="0" spc="2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tiffany.montgomery</a:t>
                      </a:r>
                    </a:p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@dc.gov</a:t>
                      </a:r>
                      <a:endParaRPr lang="en-US" sz="2800" b="1" spc="2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26191"/>
                  </a:ext>
                </a:extLst>
              </a:tr>
              <a:tr h="1072368">
                <a:tc>
                  <a:txBody>
                    <a:bodyPr/>
                    <a:lstStyle/>
                    <a:p>
                      <a:pPr marL="0" marR="0" lvl="0" indent="0" algn="ctr" defTabSz="650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202-481-3406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0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202-741-5373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0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202-741-0627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749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4077-57C9-4FAD-89FB-85D6234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1219200"/>
            <a:ext cx="8251435" cy="1524000"/>
          </a:xfrm>
          <a:solidFill>
            <a:srgbClr val="387C79"/>
          </a:solidFill>
        </p:spPr>
        <p:txBody>
          <a:bodyPr/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353989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8845-C599-48DC-8B5F-1F0F0C5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Image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DEAC-6853-466F-83F7-327736B3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74" y="2919716"/>
            <a:ext cx="9545463" cy="5157484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1 Wilson Building – brodylevesque ♦ 2 Analyzing – pixabay ♦ 3 Files – myrfa/pixabay ♦ 4 Open Doors Exit – mcmurryjulie/pixabay  ♦ 5 Ideas – pexels  ♦  6  Bubbles – pexels  ♦ 7 Board – pexels  ♦ 15, 16,20,23 Calendar/Gavel/Mic – pexels  ♦ 26 Conference – pixabay  ♦ 33 Complaint – theguardian  ♦ 36, 37, 38 OOG website  ♦ 39 ODAI website  ♦ 40 Board/Study/Meeting – pexels ♦ 45  DC gov - glassdoor</a:t>
            </a:r>
          </a:p>
          <a:p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526BE00-AE78-4069-906D-0D0423BB45D8}"/>
              </a:ext>
            </a:extLst>
          </p:cNvPr>
          <p:cNvSpPr/>
          <p:nvPr/>
        </p:nvSpPr>
        <p:spPr>
          <a:xfrm>
            <a:off x="6456681" y="216408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8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OPEN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547989"/>
            <a:ext cx="12496800" cy="86792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MEETING?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Gathering of a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Members of a Public Body;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Members of the Public Body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 Public Business;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Business includes: Gathering Information; Taking Testimony; Discussing; Deliberating; Recommending; and Voting;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Gathering May Be Held: In Person; By Telephone Conference; Video Conference; or By Other Electronic Means of Communication.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OPEN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12855"/>
            <a:ext cx="12496800" cy="6892945"/>
          </a:xfrm>
        </p:spPr>
        <p:txBody>
          <a:bodyPr>
            <a:normAutofit fontScale="92500" lnSpcReduction="10000"/>
          </a:bodyPr>
          <a:lstStyle/>
          <a:p>
            <a:endParaRPr lang="en-US" sz="4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MEETING IS </a:t>
            </a:r>
            <a:r>
              <a:rPr lang="en-US" sz="44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Chance or Social Gathering Where No Business is Discussed; or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Press Conference.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 If There is </a:t>
            </a:r>
            <a:r>
              <a:rPr lang="en-US" sz="4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Then The  Public Body Cannot Conduct a Meeting.</a:t>
            </a:r>
          </a:p>
        </p:txBody>
      </p:sp>
    </p:spTree>
    <p:extLst>
      <p:ext uri="{BB962C8B-B14F-4D97-AF65-F5344CB8AC3E}">
        <p14:creationId xmlns:p14="http://schemas.microsoft.com/office/powerpoint/2010/main" val="36792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OPEN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48890"/>
            <a:ext cx="12496800" cy="590931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Body’s Meeting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 to the Public, </a:t>
            </a:r>
            <a:r>
              <a:rPr lang="en-US" sz="4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OMA Permits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losure.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Meeting is Open </a:t>
            </a:r>
            <a:r>
              <a:rPr lang="en-US" sz="44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7662" lvl="2" indent="-571500">
              <a:buFont typeface="Wingdings" panose="05000000000000000000" pitchFamily="2" charset="2"/>
              <a:buChar char="Ø"/>
            </a:pPr>
            <a:r>
              <a:rPr lang="en-US" sz="3316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is Permitted to be Physically Present.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7662" lvl="2" indent="-571500">
              <a:buFont typeface="Wingdings" panose="05000000000000000000" pitchFamily="2" charset="2"/>
              <a:buChar char="Ø"/>
            </a:pPr>
            <a:r>
              <a:rPr lang="en-US" sz="3316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News Media is Permitted to be Physically Present.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7662" lvl="2" indent="-571500">
              <a:buFont typeface="Wingdings" panose="05000000000000000000" pitchFamily="2" charset="2"/>
              <a:buChar char="Ø"/>
            </a:pPr>
            <a:r>
              <a:rPr lang="en-US" sz="3316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is Televised.</a:t>
            </a:r>
            <a:endParaRPr lang="en-US" sz="3316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14600"/>
            <a:ext cx="12496800" cy="43434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 EXCHANGES BETWEEN MEMBERS OF A PUBLIC BODY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6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SUBCOMMITTEE MEETINGS</a:t>
            </a:r>
          </a:p>
        </p:txBody>
      </p:sp>
    </p:spTree>
    <p:extLst>
      <p:ext uri="{BB962C8B-B14F-4D97-AF65-F5344CB8AC3E}">
        <p14:creationId xmlns:p14="http://schemas.microsoft.com/office/powerpoint/2010/main" val="15412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DEFINITION OF PUBLIC BODIES SUBJECT TO THE OMA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743200"/>
            <a:ext cx="12496800" cy="6432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Government Council (including the DC Council)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Board, Commission, or Similar Entity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that Supervises, or Controls, an Agency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 Board that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akes Official Action by the Vote of its Members Convened for Such Purpose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EXCLUDED FROM THE OMA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828800"/>
            <a:ext cx="12496800" cy="74676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Governing Bodies Of Public Charter Schools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Mayor’s Cabinet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 or Administrative Staff of Public Bodies When Gathered Outside the Presence of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Quorum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 Neighborhood Commissions</a:t>
            </a: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2058</TotalTime>
  <Words>1471</Words>
  <Application>Microsoft Office PowerPoint</Application>
  <PresentationFormat>Custom</PresentationFormat>
  <Paragraphs>209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Nova Cond Light</vt:lpstr>
      <vt:lpstr>Berlin Sans FB</vt:lpstr>
      <vt:lpstr>Book Antiqua</vt:lpstr>
      <vt:lpstr>Calibri</vt:lpstr>
      <vt:lpstr>Century Gothic</vt:lpstr>
      <vt:lpstr>Palatino Linotype</vt:lpstr>
      <vt:lpstr>Wingdings</vt:lpstr>
      <vt:lpstr>Wingdings 3</vt:lpstr>
      <vt:lpstr>Ion</vt:lpstr>
      <vt:lpstr>OPEN MEETINGS ACT TRAINING</vt:lpstr>
      <vt:lpstr>OPEN MEETINGS ACT (OMA)</vt:lpstr>
      <vt:lpstr>PowerPoint Presentation</vt:lpstr>
      <vt:lpstr>OPEN MEETINGS</vt:lpstr>
      <vt:lpstr>OPEN MEETINGS</vt:lpstr>
      <vt:lpstr>OPEN MEETINGS</vt:lpstr>
      <vt:lpstr>NOT MEETINGS</vt:lpstr>
      <vt:lpstr>DEFINITION OF PUBLIC BODIES SUBJECT TO THE OMA</vt:lpstr>
      <vt:lpstr>EXCLUDED FROM THE OMA</vt:lpstr>
      <vt:lpstr>PowerPoint Presentation</vt:lpstr>
      <vt:lpstr>NOTICE REQUIREMENTS</vt:lpstr>
      <vt:lpstr>NOTICE REQUIREMENTS</vt:lpstr>
      <vt:lpstr>NOTICE REQUIREMENTS</vt:lpstr>
      <vt:lpstr>NOTICE REQUIREMENTS OMA Justification for Closed Meeting</vt:lpstr>
      <vt:lpstr>PROTOCOL FOR CLOSED/EXECUTIVE SESSION</vt:lpstr>
      <vt:lpstr>PROTOCOL FOR CLOSED SESSION</vt:lpstr>
      <vt:lpstr>RECORDING REQUIREMENTS</vt:lpstr>
      <vt:lpstr>PUBLICATION REQUIREMENTS</vt:lpstr>
      <vt:lpstr>RECORD MAINTENANCE</vt:lpstr>
      <vt:lpstr>PowerPoint Presentation</vt:lpstr>
      <vt:lpstr>Does the Public Have a Right to Comment? </vt:lpstr>
      <vt:lpstr>Parliamentary Procedure</vt:lpstr>
      <vt:lpstr>How Do We Cancel ?</vt:lpstr>
      <vt:lpstr>Can We Hold an Electronic Meeting?</vt:lpstr>
      <vt:lpstr>Can We Hold an Emergency Meeting?</vt:lpstr>
      <vt:lpstr>PowerPoint Presentation</vt:lpstr>
      <vt:lpstr>COMPLAINTS </vt:lpstr>
      <vt:lpstr>APPEALS FOR OMA ADVICE OR OPINIONS</vt:lpstr>
      <vt:lpstr>PowerPoint Presentation</vt:lpstr>
      <vt:lpstr>Questions &amp; Contact</vt:lpstr>
      <vt:lpstr>THANK YOU !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 Training copy</dc:title>
  <dc:creator>Barton, Johnnie (BEGA)</dc:creator>
  <cp:lastModifiedBy>Barton, Johnnie (BEGA)</cp:lastModifiedBy>
  <cp:revision>113</cp:revision>
  <cp:lastPrinted>2019-12-03T17:35:17Z</cp:lastPrinted>
  <dcterms:created xsi:type="dcterms:W3CDTF">2018-10-17T08:54:49Z</dcterms:created>
  <dcterms:modified xsi:type="dcterms:W3CDTF">2019-12-17T17:46:03Z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LastSaved">
    <vt:filetime>2018-10-17T00:00:00Z</vt:filetime>
  </property>
</Properties>
</file>