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98" r:id="rId1"/>
  </p:sldMasterIdLst>
  <p:notesMasterIdLst>
    <p:notesMasterId r:id="rId60"/>
  </p:notesMasterIdLst>
  <p:handoutMasterIdLst>
    <p:handoutMasterId r:id="rId61"/>
  </p:handoutMasterIdLst>
  <p:sldIdLst>
    <p:sldId id="349" r:id="rId2"/>
    <p:sldId id="3805" r:id="rId3"/>
    <p:sldId id="3806" r:id="rId4"/>
    <p:sldId id="371" r:id="rId5"/>
    <p:sldId id="266" r:id="rId6"/>
    <p:sldId id="373" r:id="rId7"/>
    <p:sldId id="410" r:id="rId8"/>
    <p:sldId id="411" r:id="rId9"/>
    <p:sldId id="413" r:id="rId10"/>
    <p:sldId id="374" r:id="rId11"/>
    <p:sldId id="375" r:id="rId12"/>
    <p:sldId id="376" r:id="rId13"/>
    <p:sldId id="414" r:id="rId14"/>
    <p:sldId id="372" r:id="rId15"/>
    <p:sldId id="369" r:id="rId16"/>
    <p:sldId id="367" r:id="rId17"/>
    <p:sldId id="368" r:id="rId18"/>
    <p:sldId id="370" r:id="rId19"/>
    <p:sldId id="389" r:id="rId20"/>
    <p:sldId id="3808" r:id="rId21"/>
    <p:sldId id="3809" r:id="rId22"/>
    <p:sldId id="390" r:id="rId23"/>
    <p:sldId id="381" r:id="rId24"/>
    <p:sldId id="382" r:id="rId25"/>
    <p:sldId id="383" r:id="rId26"/>
    <p:sldId id="416" r:id="rId27"/>
    <p:sldId id="417" r:id="rId28"/>
    <p:sldId id="418" r:id="rId29"/>
    <p:sldId id="3816" r:id="rId30"/>
    <p:sldId id="3817" r:id="rId31"/>
    <p:sldId id="3807" r:id="rId32"/>
    <p:sldId id="3810" r:id="rId33"/>
    <p:sldId id="3818" r:id="rId34"/>
    <p:sldId id="395" r:id="rId35"/>
    <p:sldId id="396" r:id="rId36"/>
    <p:sldId id="397" r:id="rId37"/>
    <p:sldId id="3792" r:id="rId38"/>
    <p:sldId id="3793" r:id="rId39"/>
    <p:sldId id="3794" r:id="rId40"/>
    <p:sldId id="3795" r:id="rId41"/>
    <p:sldId id="3796" r:id="rId42"/>
    <p:sldId id="3811" r:id="rId43"/>
    <p:sldId id="3813" r:id="rId44"/>
    <p:sldId id="3797" r:id="rId45"/>
    <p:sldId id="3798" r:id="rId46"/>
    <p:sldId id="394" r:id="rId47"/>
    <p:sldId id="398" r:id="rId48"/>
    <p:sldId id="399" r:id="rId49"/>
    <p:sldId id="3814" r:id="rId50"/>
    <p:sldId id="3799" r:id="rId51"/>
    <p:sldId id="3815" r:id="rId52"/>
    <p:sldId id="3800" r:id="rId53"/>
    <p:sldId id="3802" r:id="rId54"/>
    <p:sldId id="3803" r:id="rId55"/>
    <p:sldId id="3804" r:id="rId56"/>
    <p:sldId id="341" r:id="rId57"/>
    <p:sldId id="3819" r:id="rId58"/>
    <p:sldId id="343"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hnnie Barton" initials="JB" lastIdx="2" clrIdx="0">
    <p:extLst>
      <p:ext uri="{19B8F6BF-5375-455C-9EA6-DF929625EA0E}">
        <p15:presenceInfo xmlns:p15="http://schemas.microsoft.com/office/powerpoint/2012/main" userId="441cabc141e876f5" providerId="Windows Live"/>
      </p:ext>
    </p:extLst>
  </p:cmAuthor>
  <p:cmAuthor id="2" name="Barton, Johnnie (BEGA)" initials="BJ(" lastIdx="1" clrIdx="1">
    <p:extLst>
      <p:ext uri="{19B8F6BF-5375-455C-9EA6-DF929625EA0E}">
        <p15:presenceInfo xmlns:p15="http://schemas.microsoft.com/office/powerpoint/2012/main" userId="S::Johnnie.Barton2@dc.gov::61e4eb33-ae3c-42a4-b9b5-d678a17c473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1464D"/>
    <a:srgbClr val="4348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27" autoAdjust="0"/>
    <p:restoredTop sz="94675" autoAdjust="0"/>
  </p:normalViewPr>
  <p:slideViewPr>
    <p:cSldViewPr>
      <p:cViewPr varScale="1">
        <p:scale>
          <a:sx n="67" d="100"/>
          <a:sy n="67" d="100"/>
        </p:scale>
        <p:origin x="1092" y="5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5778"/>
    </p:cViewPr>
  </p:sorterViewPr>
  <p:notesViewPr>
    <p:cSldViewPr>
      <p:cViewPr varScale="1">
        <p:scale>
          <a:sx n="51" d="100"/>
          <a:sy n="51" d="100"/>
        </p:scale>
        <p:origin x="2692" y="2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handoutMaster" Target="handoutMasters/handoutMaster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_rels/data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_rels/drawing2.xml.rels><?xml version="1.0" encoding="UTF-8" standalone="yes"?>
<Relationships xmlns="http://schemas.openxmlformats.org/package/2006/relationships"><Relationship Id="rId8" Type="http://schemas.openxmlformats.org/officeDocument/2006/relationships/image" Target="../media/image23.sv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svg"/><Relationship Id="rId1" Type="http://schemas.openxmlformats.org/officeDocument/2006/relationships/image" Target="../media/image16.png"/><Relationship Id="rId6" Type="http://schemas.openxmlformats.org/officeDocument/2006/relationships/image" Target="../media/image21.svg"/><Relationship Id="rId5" Type="http://schemas.openxmlformats.org/officeDocument/2006/relationships/image" Target="../media/image20.png"/><Relationship Id="rId4" Type="http://schemas.openxmlformats.org/officeDocument/2006/relationships/image" Target="../media/image19.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7AB74A2-AC7A-447A-8C05-9C23A3E3303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CC89AE0-350D-4860-A551-84D9AEFC1A40}">
      <dgm:prSet/>
      <dgm:spPr/>
      <dgm:t>
        <a:bodyPr/>
        <a:lstStyle/>
        <a:p>
          <a:pPr rtl="0"/>
          <a:r>
            <a:rPr lang="en-US" dirty="0">
              <a:latin typeface="Century Gothic" panose="020B0502020202020204"/>
            </a:rPr>
            <a:t>§ 2–531</a:t>
          </a:r>
          <a:r>
            <a:rPr lang="en-US" dirty="0"/>
            <a:t>. Public policy</a:t>
          </a:r>
          <a:r>
            <a:rPr lang="en-US" dirty="0">
              <a:latin typeface="Century Gothic" panose="020B0502020202020204"/>
            </a:rPr>
            <a:t>.</a:t>
          </a:r>
          <a:endParaRPr lang="en-US" dirty="0"/>
        </a:p>
      </dgm:t>
    </dgm:pt>
    <dgm:pt modelId="{F761A64A-AFAF-4DF6-AC1A-95DC5FBF7AC3}" type="parTrans" cxnId="{CFCA0B28-16E2-48FB-ADEB-F3C95C2B1510}">
      <dgm:prSet/>
      <dgm:spPr/>
      <dgm:t>
        <a:bodyPr/>
        <a:lstStyle/>
        <a:p>
          <a:endParaRPr lang="en-US"/>
        </a:p>
      </dgm:t>
    </dgm:pt>
    <dgm:pt modelId="{84E51723-03EE-47DA-83EA-87381EB3DD5F}" type="sibTrans" cxnId="{CFCA0B28-16E2-48FB-ADEB-F3C95C2B1510}">
      <dgm:prSet/>
      <dgm:spPr/>
      <dgm:t>
        <a:bodyPr/>
        <a:lstStyle/>
        <a:p>
          <a:endParaRPr lang="en-US"/>
        </a:p>
      </dgm:t>
    </dgm:pt>
    <dgm:pt modelId="{C73620D9-4F78-43C3-8CBC-F9BDF1DCB819}">
      <dgm:prSet/>
      <dgm:spPr/>
      <dgm:t>
        <a:bodyPr/>
        <a:lstStyle/>
        <a:p>
          <a:r>
            <a:rPr lang="en-US" dirty="0"/>
            <a:t>§ 2–532. Right of access to public records; allowable costs; time limits</a:t>
          </a:r>
          <a:r>
            <a:rPr lang="en-US" dirty="0">
              <a:latin typeface="Century Gothic" panose="020B0502020202020204"/>
            </a:rPr>
            <a:t>.</a:t>
          </a:r>
          <a:endParaRPr lang="en-US" dirty="0"/>
        </a:p>
      </dgm:t>
    </dgm:pt>
    <dgm:pt modelId="{020B002B-0F93-45D2-9C0A-7E04DC394E6F}" type="parTrans" cxnId="{0504FDFA-B21E-4D1B-B4D6-A40DE80EC3B3}">
      <dgm:prSet/>
      <dgm:spPr/>
      <dgm:t>
        <a:bodyPr/>
        <a:lstStyle/>
        <a:p>
          <a:endParaRPr lang="en-US"/>
        </a:p>
      </dgm:t>
    </dgm:pt>
    <dgm:pt modelId="{B2A29C47-48B6-4596-BE48-C2859D7EFFF3}" type="sibTrans" cxnId="{0504FDFA-B21E-4D1B-B4D6-A40DE80EC3B3}">
      <dgm:prSet/>
      <dgm:spPr/>
      <dgm:t>
        <a:bodyPr/>
        <a:lstStyle/>
        <a:p>
          <a:endParaRPr lang="en-US"/>
        </a:p>
      </dgm:t>
    </dgm:pt>
    <dgm:pt modelId="{9ABC344C-348D-4622-9D59-57D92B784458}">
      <dgm:prSet/>
      <dgm:spPr/>
      <dgm:t>
        <a:bodyPr/>
        <a:lstStyle/>
        <a:p>
          <a:r>
            <a:rPr lang="en-US" dirty="0"/>
            <a:t>§ 2–533. Letters of denial.</a:t>
          </a:r>
        </a:p>
      </dgm:t>
    </dgm:pt>
    <dgm:pt modelId="{E5F86167-04B2-4BDA-B843-2133251DAFAD}" type="parTrans" cxnId="{6FBC324B-8184-42EB-9610-CC360CD651AE}">
      <dgm:prSet/>
      <dgm:spPr/>
      <dgm:t>
        <a:bodyPr/>
        <a:lstStyle/>
        <a:p>
          <a:endParaRPr lang="en-US"/>
        </a:p>
      </dgm:t>
    </dgm:pt>
    <dgm:pt modelId="{A210CB80-8905-4AD6-8D09-5E5DAA8F9ADB}" type="sibTrans" cxnId="{6FBC324B-8184-42EB-9610-CC360CD651AE}">
      <dgm:prSet/>
      <dgm:spPr/>
      <dgm:t>
        <a:bodyPr/>
        <a:lstStyle/>
        <a:p>
          <a:endParaRPr lang="en-US"/>
        </a:p>
      </dgm:t>
    </dgm:pt>
    <dgm:pt modelId="{4745323C-A7D6-4603-9352-8ED14BBE34B5}">
      <dgm:prSet/>
      <dgm:spPr/>
      <dgm:t>
        <a:bodyPr/>
        <a:lstStyle/>
        <a:p>
          <a:r>
            <a:rPr lang="en-US" dirty="0"/>
            <a:t>§ 2–534. Exemptions from disclosure</a:t>
          </a:r>
          <a:r>
            <a:rPr lang="en-US" dirty="0">
              <a:latin typeface="Century Gothic" panose="020B0502020202020204"/>
            </a:rPr>
            <a:t>.</a:t>
          </a:r>
          <a:endParaRPr lang="en-US" dirty="0"/>
        </a:p>
      </dgm:t>
    </dgm:pt>
    <dgm:pt modelId="{151F2B60-DECB-48F5-A781-2695E3711E2E}" type="parTrans" cxnId="{4EC07377-4399-489B-A7BE-279791B4032F}">
      <dgm:prSet/>
      <dgm:spPr/>
      <dgm:t>
        <a:bodyPr/>
        <a:lstStyle/>
        <a:p>
          <a:endParaRPr lang="en-US"/>
        </a:p>
      </dgm:t>
    </dgm:pt>
    <dgm:pt modelId="{F04A723D-1D4A-460B-A9F9-BDFC96A22702}" type="sibTrans" cxnId="{4EC07377-4399-489B-A7BE-279791B4032F}">
      <dgm:prSet/>
      <dgm:spPr/>
      <dgm:t>
        <a:bodyPr/>
        <a:lstStyle/>
        <a:p>
          <a:endParaRPr lang="en-US"/>
        </a:p>
      </dgm:t>
    </dgm:pt>
    <dgm:pt modelId="{C33BAD28-9E86-4A18-974C-5F0774633A13}">
      <dgm:prSet/>
      <dgm:spPr/>
      <dgm:t>
        <a:bodyPr/>
        <a:lstStyle/>
        <a:p>
          <a:r>
            <a:rPr lang="en-US" dirty="0"/>
            <a:t>§ 2–535. Recording of final votes.</a:t>
          </a:r>
        </a:p>
      </dgm:t>
    </dgm:pt>
    <dgm:pt modelId="{F3C79747-7243-4E0B-8030-4BB560131E02}" type="parTrans" cxnId="{A912E723-F645-42FA-90B6-AABA5D6E6F80}">
      <dgm:prSet/>
      <dgm:spPr/>
      <dgm:t>
        <a:bodyPr/>
        <a:lstStyle/>
        <a:p>
          <a:endParaRPr lang="en-US"/>
        </a:p>
      </dgm:t>
    </dgm:pt>
    <dgm:pt modelId="{51E10FC2-56E6-4B1E-81FC-1752B90F89EA}" type="sibTrans" cxnId="{A912E723-F645-42FA-90B6-AABA5D6E6F80}">
      <dgm:prSet/>
      <dgm:spPr/>
      <dgm:t>
        <a:bodyPr/>
        <a:lstStyle/>
        <a:p>
          <a:endParaRPr lang="en-US"/>
        </a:p>
      </dgm:t>
    </dgm:pt>
    <dgm:pt modelId="{A5400A51-B256-4064-82B6-8B4DFF03D00D}">
      <dgm:prSet/>
      <dgm:spPr/>
      <dgm:t>
        <a:bodyPr/>
        <a:lstStyle/>
        <a:p>
          <a:r>
            <a:rPr lang="en-US" dirty="0"/>
            <a:t>§ 2–536. Information which must be made public</a:t>
          </a:r>
          <a:r>
            <a:rPr lang="en-US" dirty="0">
              <a:latin typeface="Century Gothic" panose="020B0502020202020204"/>
            </a:rPr>
            <a:t>.</a:t>
          </a:r>
          <a:endParaRPr lang="en-US" dirty="0"/>
        </a:p>
      </dgm:t>
    </dgm:pt>
    <dgm:pt modelId="{4B39F7A1-DC23-4946-A5BC-295DDB8B32C9}" type="parTrans" cxnId="{25DDD081-7AF7-4D30-B709-DD479DCA9B72}">
      <dgm:prSet/>
      <dgm:spPr/>
      <dgm:t>
        <a:bodyPr/>
        <a:lstStyle/>
        <a:p>
          <a:endParaRPr lang="en-US"/>
        </a:p>
      </dgm:t>
    </dgm:pt>
    <dgm:pt modelId="{52708A3F-5625-4C4D-822D-9A4DE099F987}" type="sibTrans" cxnId="{25DDD081-7AF7-4D30-B709-DD479DCA9B72}">
      <dgm:prSet/>
      <dgm:spPr/>
      <dgm:t>
        <a:bodyPr/>
        <a:lstStyle/>
        <a:p>
          <a:endParaRPr lang="en-US"/>
        </a:p>
      </dgm:t>
    </dgm:pt>
    <dgm:pt modelId="{885A2C8F-AAF8-4519-A17F-D2885546BD08}">
      <dgm:prSet/>
      <dgm:spPr/>
      <dgm:t>
        <a:bodyPr/>
        <a:lstStyle/>
        <a:p>
          <a:r>
            <a:rPr lang="en-US" dirty="0"/>
            <a:t>§ 2–537. Administrative appeals.</a:t>
          </a:r>
        </a:p>
      </dgm:t>
    </dgm:pt>
    <dgm:pt modelId="{B2561DA1-52B4-49D4-89BB-CCEA699CD1BB}" type="parTrans" cxnId="{C3D70B93-D83F-4600-8FF6-1DB458B924E0}">
      <dgm:prSet/>
      <dgm:spPr/>
      <dgm:t>
        <a:bodyPr/>
        <a:lstStyle/>
        <a:p>
          <a:endParaRPr lang="en-US"/>
        </a:p>
      </dgm:t>
    </dgm:pt>
    <dgm:pt modelId="{A8D7A33D-BF1F-4953-8836-B9C94C5788E3}" type="sibTrans" cxnId="{C3D70B93-D83F-4600-8FF6-1DB458B924E0}">
      <dgm:prSet/>
      <dgm:spPr/>
      <dgm:t>
        <a:bodyPr/>
        <a:lstStyle/>
        <a:p>
          <a:endParaRPr lang="en-US"/>
        </a:p>
      </dgm:t>
    </dgm:pt>
    <dgm:pt modelId="{62488DC9-8C39-42FB-BC99-E032E210A12E}">
      <dgm:prSet/>
      <dgm:spPr/>
      <dgm:t>
        <a:bodyPr/>
        <a:lstStyle/>
        <a:p>
          <a:r>
            <a:rPr lang="en-US" dirty="0"/>
            <a:t>§ 2–538. Oversight of disclosure activities.</a:t>
          </a:r>
        </a:p>
      </dgm:t>
    </dgm:pt>
    <dgm:pt modelId="{1903E605-48CB-460D-9DC7-7D1BF4587A52}" type="parTrans" cxnId="{0BAF3A08-FE02-4056-A93D-14BD43799F60}">
      <dgm:prSet/>
      <dgm:spPr/>
      <dgm:t>
        <a:bodyPr/>
        <a:lstStyle/>
        <a:p>
          <a:endParaRPr lang="en-US"/>
        </a:p>
      </dgm:t>
    </dgm:pt>
    <dgm:pt modelId="{2A805F08-F767-4A31-BB49-3923640A5D85}" type="sibTrans" cxnId="{0BAF3A08-FE02-4056-A93D-14BD43799F60}">
      <dgm:prSet/>
      <dgm:spPr/>
      <dgm:t>
        <a:bodyPr/>
        <a:lstStyle/>
        <a:p>
          <a:endParaRPr lang="en-US"/>
        </a:p>
      </dgm:t>
    </dgm:pt>
    <dgm:pt modelId="{3902452B-04E0-48FA-8502-057F536375AC}">
      <dgm:prSet/>
      <dgm:spPr/>
      <dgm:t>
        <a:bodyPr/>
        <a:lstStyle/>
        <a:p>
          <a:r>
            <a:rPr lang="en-US" dirty="0"/>
            <a:t>§ 2–539. Definitions.</a:t>
          </a:r>
        </a:p>
      </dgm:t>
    </dgm:pt>
    <dgm:pt modelId="{2D00725D-9BE4-4E65-AA2B-22AB819E3546}" type="parTrans" cxnId="{11237FEA-32CA-4DB5-A68C-D421B2C0ECDA}">
      <dgm:prSet/>
      <dgm:spPr/>
      <dgm:t>
        <a:bodyPr/>
        <a:lstStyle/>
        <a:p>
          <a:endParaRPr lang="en-US"/>
        </a:p>
      </dgm:t>
    </dgm:pt>
    <dgm:pt modelId="{FCF81E3E-B83A-48DC-A3D1-A615A89E78AE}" type="sibTrans" cxnId="{11237FEA-32CA-4DB5-A68C-D421B2C0ECDA}">
      <dgm:prSet/>
      <dgm:spPr/>
      <dgm:t>
        <a:bodyPr/>
        <a:lstStyle/>
        <a:p>
          <a:endParaRPr lang="en-US"/>
        </a:p>
      </dgm:t>
    </dgm:pt>
    <dgm:pt modelId="{39E2DA25-0A76-4662-9D8C-E584F8FF6E68}">
      <dgm:prSet/>
      <dgm:spPr/>
      <dgm:t>
        <a:bodyPr/>
        <a:lstStyle/>
        <a:p>
          <a:r>
            <a:rPr lang="en-US" dirty="0"/>
            <a:t>§ 2–540. Short title.</a:t>
          </a:r>
        </a:p>
      </dgm:t>
    </dgm:pt>
    <dgm:pt modelId="{B376E2AD-C3CE-464A-AA0C-B92B71055C01}" type="parTrans" cxnId="{163D53E9-BCEC-4CE7-9C0C-91B8E5DC4925}">
      <dgm:prSet/>
      <dgm:spPr/>
      <dgm:t>
        <a:bodyPr/>
        <a:lstStyle/>
        <a:p>
          <a:endParaRPr lang="en-US"/>
        </a:p>
      </dgm:t>
    </dgm:pt>
    <dgm:pt modelId="{C3A2FE6F-1337-498B-9403-258BE53C7403}" type="sibTrans" cxnId="{163D53E9-BCEC-4CE7-9C0C-91B8E5DC4925}">
      <dgm:prSet/>
      <dgm:spPr/>
      <dgm:t>
        <a:bodyPr/>
        <a:lstStyle/>
        <a:p>
          <a:endParaRPr lang="en-US"/>
        </a:p>
      </dgm:t>
    </dgm:pt>
    <dgm:pt modelId="{5DD6D118-740A-4ED8-96E0-11DCBF034F5F}" type="pres">
      <dgm:prSet presAssocID="{F7AB74A2-AC7A-447A-8C05-9C23A3E33035}" presName="linear" presStyleCnt="0">
        <dgm:presLayoutVars>
          <dgm:animLvl val="lvl"/>
          <dgm:resizeHandles val="exact"/>
        </dgm:presLayoutVars>
      </dgm:prSet>
      <dgm:spPr/>
    </dgm:pt>
    <dgm:pt modelId="{6C600B8A-0C9C-4991-AABA-CC143E5D109D}" type="pres">
      <dgm:prSet presAssocID="{1CC89AE0-350D-4860-A551-84D9AEFC1A40}" presName="parentText" presStyleLbl="node1" presStyleIdx="0" presStyleCnt="10">
        <dgm:presLayoutVars>
          <dgm:chMax val="0"/>
          <dgm:bulletEnabled val="1"/>
        </dgm:presLayoutVars>
      </dgm:prSet>
      <dgm:spPr/>
    </dgm:pt>
    <dgm:pt modelId="{16D719D6-EA24-4673-8282-CAB0017DB5AA}" type="pres">
      <dgm:prSet presAssocID="{84E51723-03EE-47DA-83EA-87381EB3DD5F}" presName="spacer" presStyleCnt="0"/>
      <dgm:spPr/>
    </dgm:pt>
    <dgm:pt modelId="{53CF279F-CD81-4760-98E3-AA2FD0B9D36D}" type="pres">
      <dgm:prSet presAssocID="{C73620D9-4F78-43C3-8CBC-F9BDF1DCB819}" presName="parentText" presStyleLbl="node1" presStyleIdx="1" presStyleCnt="10">
        <dgm:presLayoutVars>
          <dgm:chMax val="0"/>
          <dgm:bulletEnabled val="1"/>
        </dgm:presLayoutVars>
      </dgm:prSet>
      <dgm:spPr/>
    </dgm:pt>
    <dgm:pt modelId="{6CFD8D35-99A0-4AAF-8577-D90CAC93DF56}" type="pres">
      <dgm:prSet presAssocID="{B2A29C47-48B6-4596-BE48-C2859D7EFFF3}" presName="spacer" presStyleCnt="0"/>
      <dgm:spPr/>
    </dgm:pt>
    <dgm:pt modelId="{D853DC66-1CBB-4520-B5D8-114E03F0D010}" type="pres">
      <dgm:prSet presAssocID="{9ABC344C-348D-4622-9D59-57D92B784458}" presName="parentText" presStyleLbl="node1" presStyleIdx="2" presStyleCnt="10">
        <dgm:presLayoutVars>
          <dgm:chMax val="0"/>
          <dgm:bulletEnabled val="1"/>
        </dgm:presLayoutVars>
      </dgm:prSet>
      <dgm:spPr/>
    </dgm:pt>
    <dgm:pt modelId="{4DEA55F7-2F08-42FB-BE1A-203BCABF1C3C}" type="pres">
      <dgm:prSet presAssocID="{A210CB80-8905-4AD6-8D09-5E5DAA8F9ADB}" presName="spacer" presStyleCnt="0"/>
      <dgm:spPr/>
    </dgm:pt>
    <dgm:pt modelId="{B7961D28-0489-4BF1-A10B-84D07417FC6C}" type="pres">
      <dgm:prSet presAssocID="{4745323C-A7D6-4603-9352-8ED14BBE34B5}" presName="parentText" presStyleLbl="node1" presStyleIdx="3" presStyleCnt="10">
        <dgm:presLayoutVars>
          <dgm:chMax val="0"/>
          <dgm:bulletEnabled val="1"/>
        </dgm:presLayoutVars>
      </dgm:prSet>
      <dgm:spPr/>
    </dgm:pt>
    <dgm:pt modelId="{AAD995B6-32EA-4429-99F7-28AFE0960266}" type="pres">
      <dgm:prSet presAssocID="{F04A723D-1D4A-460B-A9F9-BDFC96A22702}" presName="spacer" presStyleCnt="0"/>
      <dgm:spPr/>
    </dgm:pt>
    <dgm:pt modelId="{6BFEECC4-0BD6-4DF2-A0CA-92BF0A51E3E4}" type="pres">
      <dgm:prSet presAssocID="{C33BAD28-9E86-4A18-974C-5F0774633A13}" presName="parentText" presStyleLbl="node1" presStyleIdx="4" presStyleCnt="10">
        <dgm:presLayoutVars>
          <dgm:chMax val="0"/>
          <dgm:bulletEnabled val="1"/>
        </dgm:presLayoutVars>
      </dgm:prSet>
      <dgm:spPr/>
    </dgm:pt>
    <dgm:pt modelId="{968F1030-20E8-4771-92C4-9A9C88C72F97}" type="pres">
      <dgm:prSet presAssocID="{51E10FC2-56E6-4B1E-81FC-1752B90F89EA}" presName="spacer" presStyleCnt="0"/>
      <dgm:spPr/>
    </dgm:pt>
    <dgm:pt modelId="{869BAB58-1C24-4DEA-B8AC-63860F5A8D5B}" type="pres">
      <dgm:prSet presAssocID="{A5400A51-B256-4064-82B6-8B4DFF03D00D}" presName="parentText" presStyleLbl="node1" presStyleIdx="5" presStyleCnt="10">
        <dgm:presLayoutVars>
          <dgm:chMax val="0"/>
          <dgm:bulletEnabled val="1"/>
        </dgm:presLayoutVars>
      </dgm:prSet>
      <dgm:spPr/>
    </dgm:pt>
    <dgm:pt modelId="{B920D212-4A64-4066-A23C-AF1BCB77FECC}" type="pres">
      <dgm:prSet presAssocID="{52708A3F-5625-4C4D-822D-9A4DE099F987}" presName="spacer" presStyleCnt="0"/>
      <dgm:spPr/>
    </dgm:pt>
    <dgm:pt modelId="{66492155-051F-465D-915D-C0B67A6D45B6}" type="pres">
      <dgm:prSet presAssocID="{885A2C8F-AAF8-4519-A17F-D2885546BD08}" presName="parentText" presStyleLbl="node1" presStyleIdx="6" presStyleCnt="10">
        <dgm:presLayoutVars>
          <dgm:chMax val="0"/>
          <dgm:bulletEnabled val="1"/>
        </dgm:presLayoutVars>
      </dgm:prSet>
      <dgm:spPr/>
    </dgm:pt>
    <dgm:pt modelId="{8514A60D-7533-4687-9999-D77BE549D718}" type="pres">
      <dgm:prSet presAssocID="{A8D7A33D-BF1F-4953-8836-B9C94C5788E3}" presName="spacer" presStyleCnt="0"/>
      <dgm:spPr/>
    </dgm:pt>
    <dgm:pt modelId="{7CD9938D-87AA-4561-9F49-96F3AC1AEAD5}" type="pres">
      <dgm:prSet presAssocID="{62488DC9-8C39-42FB-BC99-E032E210A12E}" presName="parentText" presStyleLbl="node1" presStyleIdx="7" presStyleCnt="10">
        <dgm:presLayoutVars>
          <dgm:chMax val="0"/>
          <dgm:bulletEnabled val="1"/>
        </dgm:presLayoutVars>
      </dgm:prSet>
      <dgm:spPr/>
    </dgm:pt>
    <dgm:pt modelId="{AA3AEEF5-C802-4889-AAD7-08466AE7ECE0}" type="pres">
      <dgm:prSet presAssocID="{2A805F08-F767-4A31-BB49-3923640A5D85}" presName="spacer" presStyleCnt="0"/>
      <dgm:spPr/>
    </dgm:pt>
    <dgm:pt modelId="{11653633-CFF8-47D8-85CA-7C3AB20EE541}" type="pres">
      <dgm:prSet presAssocID="{3902452B-04E0-48FA-8502-057F536375AC}" presName="parentText" presStyleLbl="node1" presStyleIdx="8" presStyleCnt="10">
        <dgm:presLayoutVars>
          <dgm:chMax val="0"/>
          <dgm:bulletEnabled val="1"/>
        </dgm:presLayoutVars>
      </dgm:prSet>
      <dgm:spPr/>
    </dgm:pt>
    <dgm:pt modelId="{C43EAD4B-A2B6-42D5-AF89-10FB623F7BF8}" type="pres">
      <dgm:prSet presAssocID="{FCF81E3E-B83A-48DC-A3D1-A615A89E78AE}" presName="spacer" presStyleCnt="0"/>
      <dgm:spPr/>
    </dgm:pt>
    <dgm:pt modelId="{946D8B07-4AF8-4207-81FD-6DEC0D76ECD7}" type="pres">
      <dgm:prSet presAssocID="{39E2DA25-0A76-4662-9D8C-E584F8FF6E68}" presName="parentText" presStyleLbl="node1" presStyleIdx="9" presStyleCnt="10">
        <dgm:presLayoutVars>
          <dgm:chMax val="0"/>
          <dgm:bulletEnabled val="1"/>
        </dgm:presLayoutVars>
      </dgm:prSet>
      <dgm:spPr/>
    </dgm:pt>
  </dgm:ptLst>
  <dgm:cxnLst>
    <dgm:cxn modelId="{0BAF3A08-FE02-4056-A93D-14BD43799F60}" srcId="{F7AB74A2-AC7A-447A-8C05-9C23A3E33035}" destId="{62488DC9-8C39-42FB-BC99-E032E210A12E}" srcOrd="7" destOrd="0" parTransId="{1903E605-48CB-460D-9DC7-7D1BF4587A52}" sibTransId="{2A805F08-F767-4A31-BB49-3923640A5D85}"/>
    <dgm:cxn modelId="{C9F0A31C-A045-4B93-B59F-1C57DADE502D}" type="presOf" srcId="{1CC89AE0-350D-4860-A551-84D9AEFC1A40}" destId="{6C600B8A-0C9C-4991-AABA-CC143E5D109D}" srcOrd="0" destOrd="0" presId="urn:microsoft.com/office/officeart/2005/8/layout/vList2"/>
    <dgm:cxn modelId="{A912E723-F645-42FA-90B6-AABA5D6E6F80}" srcId="{F7AB74A2-AC7A-447A-8C05-9C23A3E33035}" destId="{C33BAD28-9E86-4A18-974C-5F0774633A13}" srcOrd="4" destOrd="0" parTransId="{F3C79747-7243-4E0B-8030-4BB560131E02}" sibTransId="{51E10FC2-56E6-4B1E-81FC-1752B90F89EA}"/>
    <dgm:cxn modelId="{CFCA0B28-16E2-48FB-ADEB-F3C95C2B1510}" srcId="{F7AB74A2-AC7A-447A-8C05-9C23A3E33035}" destId="{1CC89AE0-350D-4860-A551-84D9AEFC1A40}" srcOrd="0" destOrd="0" parTransId="{F761A64A-AFAF-4DF6-AC1A-95DC5FBF7AC3}" sibTransId="{84E51723-03EE-47DA-83EA-87381EB3DD5F}"/>
    <dgm:cxn modelId="{0C87B537-F860-469A-AD38-A4CB1A896F26}" type="presOf" srcId="{9ABC344C-348D-4622-9D59-57D92B784458}" destId="{D853DC66-1CBB-4520-B5D8-114E03F0D010}" srcOrd="0" destOrd="0" presId="urn:microsoft.com/office/officeart/2005/8/layout/vList2"/>
    <dgm:cxn modelId="{8080456A-8F94-4BDE-B89C-7D77D473B4D4}" type="presOf" srcId="{39E2DA25-0A76-4662-9D8C-E584F8FF6E68}" destId="{946D8B07-4AF8-4207-81FD-6DEC0D76ECD7}" srcOrd="0" destOrd="0" presId="urn:microsoft.com/office/officeart/2005/8/layout/vList2"/>
    <dgm:cxn modelId="{6FBC324B-8184-42EB-9610-CC360CD651AE}" srcId="{F7AB74A2-AC7A-447A-8C05-9C23A3E33035}" destId="{9ABC344C-348D-4622-9D59-57D92B784458}" srcOrd="2" destOrd="0" parTransId="{E5F86167-04B2-4BDA-B843-2133251DAFAD}" sibTransId="{A210CB80-8905-4AD6-8D09-5E5DAA8F9ADB}"/>
    <dgm:cxn modelId="{224C556B-F3C2-4CCC-A186-A2DDCDE4970B}" type="presOf" srcId="{C73620D9-4F78-43C3-8CBC-F9BDF1DCB819}" destId="{53CF279F-CD81-4760-98E3-AA2FD0B9D36D}" srcOrd="0" destOrd="0" presId="urn:microsoft.com/office/officeart/2005/8/layout/vList2"/>
    <dgm:cxn modelId="{5AF39D4D-C00A-44D2-A153-EFDAD4965845}" type="presOf" srcId="{4745323C-A7D6-4603-9352-8ED14BBE34B5}" destId="{B7961D28-0489-4BF1-A10B-84D07417FC6C}" srcOrd="0" destOrd="0" presId="urn:microsoft.com/office/officeart/2005/8/layout/vList2"/>
    <dgm:cxn modelId="{44FF596F-3DA9-4E8D-A7F7-34E31E830509}" type="presOf" srcId="{A5400A51-B256-4064-82B6-8B4DFF03D00D}" destId="{869BAB58-1C24-4DEA-B8AC-63860F5A8D5B}" srcOrd="0" destOrd="0" presId="urn:microsoft.com/office/officeart/2005/8/layout/vList2"/>
    <dgm:cxn modelId="{4EC07377-4399-489B-A7BE-279791B4032F}" srcId="{F7AB74A2-AC7A-447A-8C05-9C23A3E33035}" destId="{4745323C-A7D6-4603-9352-8ED14BBE34B5}" srcOrd="3" destOrd="0" parTransId="{151F2B60-DECB-48F5-A781-2695E3711E2E}" sibTransId="{F04A723D-1D4A-460B-A9F9-BDFC96A22702}"/>
    <dgm:cxn modelId="{4D58457A-A079-4FEF-95E1-DD85319C78B5}" type="presOf" srcId="{C33BAD28-9E86-4A18-974C-5F0774633A13}" destId="{6BFEECC4-0BD6-4DF2-A0CA-92BF0A51E3E4}" srcOrd="0" destOrd="0" presId="urn:microsoft.com/office/officeart/2005/8/layout/vList2"/>
    <dgm:cxn modelId="{25DDD081-7AF7-4D30-B709-DD479DCA9B72}" srcId="{F7AB74A2-AC7A-447A-8C05-9C23A3E33035}" destId="{A5400A51-B256-4064-82B6-8B4DFF03D00D}" srcOrd="5" destOrd="0" parTransId="{4B39F7A1-DC23-4946-A5BC-295DDB8B32C9}" sibTransId="{52708A3F-5625-4C4D-822D-9A4DE099F987}"/>
    <dgm:cxn modelId="{C3D70B93-D83F-4600-8FF6-1DB458B924E0}" srcId="{F7AB74A2-AC7A-447A-8C05-9C23A3E33035}" destId="{885A2C8F-AAF8-4519-A17F-D2885546BD08}" srcOrd="6" destOrd="0" parTransId="{B2561DA1-52B4-49D4-89BB-CCEA699CD1BB}" sibTransId="{A8D7A33D-BF1F-4953-8836-B9C94C5788E3}"/>
    <dgm:cxn modelId="{2A2B6DA7-8A52-45D5-A5BA-2FBEE86050F2}" type="presOf" srcId="{62488DC9-8C39-42FB-BC99-E032E210A12E}" destId="{7CD9938D-87AA-4561-9F49-96F3AC1AEAD5}" srcOrd="0" destOrd="0" presId="urn:microsoft.com/office/officeart/2005/8/layout/vList2"/>
    <dgm:cxn modelId="{F33A8BD0-7EDF-4DD4-8F97-5DA924CE8F40}" type="presOf" srcId="{3902452B-04E0-48FA-8502-057F536375AC}" destId="{11653633-CFF8-47D8-85CA-7C3AB20EE541}" srcOrd="0" destOrd="0" presId="urn:microsoft.com/office/officeart/2005/8/layout/vList2"/>
    <dgm:cxn modelId="{AB5223E1-8FB3-4D38-82A2-EA33509E708F}" type="presOf" srcId="{885A2C8F-AAF8-4519-A17F-D2885546BD08}" destId="{66492155-051F-465D-915D-C0B67A6D45B6}" srcOrd="0" destOrd="0" presId="urn:microsoft.com/office/officeart/2005/8/layout/vList2"/>
    <dgm:cxn modelId="{697D22E3-D2F0-4402-A7AA-A0AF63BFEA22}" type="presOf" srcId="{F7AB74A2-AC7A-447A-8C05-9C23A3E33035}" destId="{5DD6D118-740A-4ED8-96E0-11DCBF034F5F}" srcOrd="0" destOrd="0" presId="urn:microsoft.com/office/officeart/2005/8/layout/vList2"/>
    <dgm:cxn modelId="{163D53E9-BCEC-4CE7-9C0C-91B8E5DC4925}" srcId="{F7AB74A2-AC7A-447A-8C05-9C23A3E33035}" destId="{39E2DA25-0A76-4662-9D8C-E584F8FF6E68}" srcOrd="9" destOrd="0" parTransId="{B376E2AD-C3CE-464A-AA0C-B92B71055C01}" sibTransId="{C3A2FE6F-1337-498B-9403-258BE53C7403}"/>
    <dgm:cxn modelId="{11237FEA-32CA-4DB5-A68C-D421B2C0ECDA}" srcId="{F7AB74A2-AC7A-447A-8C05-9C23A3E33035}" destId="{3902452B-04E0-48FA-8502-057F536375AC}" srcOrd="8" destOrd="0" parTransId="{2D00725D-9BE4-4E65-AA2B-22AB819E3546}" sibTransId="{FCF81E3E-B83A-48DC-A3D1-A615A89E78AE}"/>
    <dgm:cxn modelId="{0504FDFA-B21E-4D1B-B4D6-A40DE80EC3B3}" srcId="{F7AB74A2-AC7A-447A-8C05-9C23A3E33035}" destId="{C73620D9-4F78-43C3-8CBC-F9BDF1DCB819}" srcOrd="1" destOrd="0" parTransId="{020B002B-0F93-45D2-9C0A-7E04DC394E6F}" sibTransId="{B2A29C47-48B6-4596-BE48-C2859D7EFFF3}"/>
    <dgm:cxn modelId="{CB50A4A4-5842-46C8-90F1-3FE4CCBB3436}" type="presParOf" srcId="{5DD6D118-740A-4ED8-96E0-11DCBF034F5F}" destId="{6C600B8A-0C9C-4991-AABA-CC143E5D109D}" srcOrd="0" destOrd="0" presId="urn:microsoft.com/office/officeart/2005/8/layout/vList2"/>
    <dgm:cxn modelId="{D4E92F98-EC23-4945-BA45-561BDADF67FE}" type="presParOf" srcId="{5DD6D118-740A-4ED8-96E0-11DCBF034F5F}" destId="{16D719D6-EA24-4673-8282-CAB0017DB5AA}" srcOrd="1" destOrd="0" presId="urn:microsoft.com/office/officeart/2005/8/layout/vList2"/>
    <dgm:cxn modelId="{3240FED0-FC27-4ACB-BF62-3115EBE425D3}" type="presParOf" srcId="{5DD6D118-740A-4ED8-96E0-11DCBF034F5F}" destId="{53CF279F-CD81-4760-98E3-AA2FD0B9D36D}" srcOrd="2" destOrd="0" presId="urn:microsoft.com/office/officeart/2005/8/layout/vList2"/>
    <dgm:cxn modelId="{5E1C1B15-FF82-4480-A7FF-B5FD1D52EC7A}" type="presParOf" srcId="{5DD6D118-740A-4ED8-96E0-11DCBF034F5F}" destId="{6CFD8D35-99A0-4AAF-8577-D90CAC93DF56}" srcOrd="3" destOrd="0" presId="urn:microsoft.com/office/officeart/2005/8/layout/vList2"/>
    <dgm:cxn modelId="{F1F70CC5-BDFE-4AE6-A08C-06DFC0C72E61}" type="presParOf" srcId="{5DD6D118-740A-4ED8-96E0-11DCBF034F5F}" destId="{D853DC66-1CBB-4520-B5D8-114E03F0D010}" srcOrd="4" destOrd="0" presId="urn:microsoft.com/office/officeart/2005/8/layout/vList2"/>
    <dgm:cxn modelId="{E92DE1A1-F9CF-461E-B779-F3424D0C2ACD}" type="presParOf" srcId="{5DD6D118-740A-4ED8-96E0-11DCBF034F5F}" destId="{4DEA55F7-2F08-42FB-BE1A-203BCABF1C3C}" srcOrd="5" destOrd="0" presId="urn:microsoft.com/office/officeart/2005/8/layout/vList2"/>
    <dgm:cxn modelId="{CB2FE996-B179-4286-BF79-81706928E533}" type="presParOf" srcId="{5DD6D118-740A-4ED8-96E0-11DCBF034F5F}" destId="{B7961D28-0489-4BF1-A10B-84D07417FC6C}" srcOrd="6" destOrd="0" presId="urn:microsoft.com/office/officeart/2005/8/layout/vList2"/>
    <dgm:cxn modelId="{146EEAAE-915F-44CE-AA66-2E8A1B89F249}" type="presParOf" srcId="{5DD6D118-740A-4ED8-96E0-11DCBF034F5F}" destId="{AAD995B6-32EA-4429-99F7-28AFE0960266}" srcOrd="7" destOrd="0" presId="urn:microsoft.com/office/officeart/2005/8/layout/vList2"/>
    <dgm:cxn modelId="{642968D3-5487-4344-86DB-25A8C5F7070A}" type="presParOf" srcId="{5DD6D118-740A-4ED8-96E0-11DCBF034F5F}" destId="{6BFEECC4-0BD6-4DF2-A0CA-92BF0A51E3E4}" srcOrd="8" destOrd="0" presId="urn:microsoft.com/office/officeart/2005/8/layout/vList2"/>
    <dgm:cxn modelId="{2FEDA1BF-9378-48EC-B232-EB9DAA23C183}" type="presParOf" srcId="{5DD6D118-740A-4ED8-96E0-11DCBF034F5F}" destId="{968F1030-20E8-4771-92C4-9A9C88C72F97}" srcOrd="9" destOrd="0" presId="urn:microsoft.com/office/officeart/2005/8/layout/vList2"/>
    <dgm:cxn modelId="{D7AF29C3-23F4-412F-B92B-B8CCA0AF47CC}" type="presParOf" srcId="{5DD6D118-740A-4ED8-96E0-11DCBF034F5F}" destId="{869BAB58-1C24-4DEA-B8AC-63860F5A8D5B}" srcOrd="10" destOrd="0" presId="urn:microsoft.com/office/officeart/2005/8/layout/vList2"/>
    <dgm:cxn modelId="{3703AA1C-514A-48C8-ACCD-561E10858F98}" type="presParOf" srcId="{5DD6D118-740A-4ED8-96E0-11DCBF034F5F}" destId="{B920D212-4A64-4066-A23C-AF1BCB77FECC}" srcOrd="11" destOrd="0" presId="urn:microsoft.com/office/officeart/2005/8/layout/vList2"/>
    <dgm:cxn modelId="{3F6BDC65-0EB4-4A37-92B7-6C2D0EF289D5}" type="presParOf" srcId="{5DD6D118-740A-4ED8-96E0-11DCBF034F5F}" destId="{66492155-051F-465D-915D-C0B67A6D45B6}" srcOrd="12" destOrd="0" presId="urn:microsoft.com/office/officeart/2005/8/layout/vList2"/>
    <dgm:cxn modelId="{BFF80A3F-6A41-4523-9FC2-918E365843F9}" type="presParOf" srcId="{5DD6D118-740A-4ED8-96E0-11DCBF034F5F}" destId="{8514A60D-7533-4687-9999-D77BE549D718}" srcOrd="13" destOrd="0" presId="urn:microsoft.com/office/officeart/2005/8/layout/vList2"/>
    <dgm:cxn modelId="{540A7E09-1B41-4A40-BA43-DD7E394A860B}" type="presParOf" srcId="{5DD6D118-740A-4ED8-96E0-11DCBF034F5F}" destId="{7CD9938D-87AA-4561-9F49-96F3AC1AEAD5}" srcOrd="14" destOrd="0" presId="urn:microsoft.com/office/officeart/2005/8/layout/vList2"/>
    <dgm:cxn modelId="{6B944A10-043B-4BAF-911D-1CF1E091F718}" type="presParOf" srcId="{5DD6D118-740A-4ED8-96E0-11DCBF034F5F}" destId="{AA3AEEF5-C802-4889-AAD7-08466AE7ECE0}" srcOrd="15" destOrd="0" presId="urn:microsoft.com/office/officeart/2005/8/layout/vList2"/>
    <dgm:cxn modelId="{CBCA9779-37A7-4224-B818-42764967B62D}" type="presParOf" srcId="{5DD6D118-740A-4ED8-96E0-11DCBF034F5F}" destId="{11653633-CFF8-47D8-85CA-7C3AB20EE541}" srcOrd="16" destOrd="0" presId="urn:microsoft.com/office/officeart/2005/8/layout/vList2"/>
    <dgm:cxn modelId="{A793948E-E5C3-4760-8462-5C40A6712026}" type="presParOf" srcId="{5DD6D118-740A-4ED8-96E0-11DCBF034F5F}" destId="{C43EAD4B-A2B6-42D5-AF89-10FB623F7BF8}" srcOrd="17" destOrd="0" presId="urn:microsoft.com/office/officeart/2005/8/layout/vList2"/>
    <dgm:cxn modelId="{C1A40033-C97F-4C74-ABCE-330D32699D08}" type="presParOf" srcId="{5DD6D118-740A-4ED8-96E0-11DCBF034F5F}" destId="{946D8B07-4AF8-4207-81FD-6DEC0D76ECD7}" srcOrd="1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5C6FF93-5F51-4C50-B7F3-D4E8B2968679}"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CE9EB02D-52F0-4357-B476-1ECAFD3E49AF}">
      <dgm:prSet/>
      <dgm:spPr/>
      <dgm:t>
        <a:bodyPr/>
        <a:lstStyle/>
        <a:p>
          <a:r>
            <a:rPr lang="en-US" dirty="0"/>
            <a:t>(A) EMAIL THE REQUSTER AND ASK FOR THEIR NAME, TELEPHONE NUMBER AND MAILING ADDRESS.</a:t>
          </a:r>
        </a:p>
      </dgm:t>
    </dgm:pt>
    <dgm:pt modelId="{9980C71B-7FA4-405F-8D0D-D29A4A582188}" type="parTrans" cxnId="{DAEB9360-77B2-4046-8580-FE8FD35D55A0}">
      <dgm:prSet/>
      <dgm:spPr/>
      <dgm:t>
        <a:bodyPr/>
        <a:lstStyle/>
        <a:p>
          <a:endParaRPr lang="en-US"/>
        </a:p>
      </dgm:t>
    </dgm:pt>
    <dgm:pt modelId="{2D13B66C-0BD3-41F5-AE58-4DCBB6BAFAB8}" type="sibTrans" cxnId="{DAEB9360-77B2-4046-8580-FE8FD35D55A0}">
      <dgm:prSet/>
      <dgm:spPr/>
      <dgm:t>
        <a:bodyPr/>
        <a:lstStyle/>
        <a:p>
          <a:endParaRPr lang="en-US"/>
        </a:p>
      </dgm:t>
    </dgm:pt>
    <dgm:pt modelId="{9A7F7F4F-2535-46A3-98C0-0A58732E7AAB}">
      <dgm:prSet/>
      <dgm:spPr/>
      <dgm:t>
        <a:bodyPr/>
        <a:lstStyle/>
        <a:p>
          <a:r>
            <a:rPr lang="en-US" dirty="0"/>
            <a:t>(B) DELETE IT FROM YOUR INBOX AS TRASH.</a:t>
          </a:r>
        </a:p>
      </dgm:t>
    </dgm:pt>
    <dgm:pt modelId="{10287E8A-87AB-4386-9DFB-648193EBA378}" type="parTrans" cxnId="{3A75CA27-690C-4D19-9B56-00B1E333E3F8}">
      <dgm:prSet/>
      <dgm:spPr/>
      <dgm:t>
        <a:bodyPr/>
        <a:lstStyle/>
        <a:p>
          <a:endParaRPr lang="en-US"/>
        </a:p>
      </dgm:t>
    </dgm:pt>
    <dgm:pt modelId="{1AEC2484-A53B-43C3-8024-AB695A58C828}" type="sibTrans" cxnId="{3A75CA27-690C-4D19-9B56-00B1E333E3F8}">
      <dgm:prSet/>
      <dgm:spPr/>
      <dgm:t>
        <a:bodyPr/>
        <a:lstStyle/>
        <a:p>
          <a:endParaRPr lang="en-US"/>
        </a:p>
      </dgm:t>
    </dgm:pt>
    <dgm:pt modelId="{616C4832-36CD-495E-955E-D7D620E4B6D9}">
      <dgm:prSet/>
      <dgm:spPr/>
      <dgm:t>
        <a:bodyPr/>
        <a:lstStyle/>
        <a:p>
          <a:r>
            <a:rPr lang="en-US" dirty="0"/>
            <a:t>(C) SEND IT TO YOUR SUBORDINATE  TO HANDLE IF YOU ARE A SUPERVISOR, OR TO YOUR SUPERVISOR IF YOU’RE A SUBORDINATE AND REQUEST THEY HANDLE IT.</a:t>
          </a:r>
        </a:p>
      </dgm:t>
    </dgm:pt>
    <dgm:pt modelId="{2E8914A0-1C1F-4046-94C6-44A944834914}" type="parTrans" cxnId="{A6ED0DA4-478F-4FF3-B1B9-69111A17E196}">
      <dgm:prSet/>
      <dgm:spPr/>
      <dgm:t>
        <a:bodyPr/>
        <a:lstStyle/>
        <a:p>
          <a:endParaRPr lang="en-US"/>
        </a:p>
      </dgm:t>
    </dgm:pt>
    <dgm:pt modelId="{4471D897-B397-4558-AF4B-919FF772FA19}" type="sibTrans" cxnId="{A6ED0DA4-478F-4FF3-B1B9-69111A17E196}">
      <dgm:prSet/>
      <dgm:spPr/>
      <dgm:t>
        <a:bodyPr/>
        <a:lstStyle/>
        <a:p>
          <a:endParaRPr lang="en-US"/>
        </a:p>
      </dgm:t>
    </dgm:pt>
    <dgm:pt modelId="{12426724-22FD-43D3-89E3-64E19201FAF2}">
      <dgm:prSet/>
      <dgm:spPr/>
      <dgm:t>
        <a:bodyPr/>
        <a:lstStyle/>
        <a:p>
          <a:r>
            <a:rPr lang="en-US" dirty="0"/>
            <a:t>(D) PROCESS THE REQUEST WITH THE EMAIL ADDRESS YOU HAVE.</a:t>
          </a:r>
        </a:p>
      </dgm:t>
    </dgm:pt>
    <dgm:pt modelId="{695D01EB-4454-46DD-8454-CDC27E2F9B40}" type="parTrans" cxnId="{D52CDF59-73A3-45FB-8E7A-CB6AE315C260}">
      <dgm:prSet/>
      <dgm:spPr/>
      <dgm:t>
        <a:bodyPr/>
        <a:lstStyle/>
        <a:p>
          <a:endParaRPr lang="en-US"/>
        </a:p>
      </dgm:t>
    </dgm:pt>
    <dgm:pt modelId="{A4F6BB43-41C8-48A7-B5C8-A456F0A342C3}" type="sibTrans" cxnId="{D52CDF59-73A3-45FB-8E7A-CB6AE315C260}">
      <dgm:prSet/>
      <dgm:spPr/>
      <dgm:t>
        <a:bodyPr/>
        <a:lstStyle/>
        <a:p>
          <a:endParaRPr lang="en-US"/>
        </a:p>
      </dgm:t>
    </dgm:pt>
    <dgm:pt modelId="{F200C062-3EB9-489B-B7D7-65D7B9F939A6}" type="pres">
      <dgm:prSet presAssocID="{F5C6FF93-5F51-4C50-B7F3-D4E8B2968679}" presName="root" presStyleCnt="0">
        <dgm:presLayoutVars>
          <dgm:dir/>
          <dgm:resizeHandles val="exact"/>
        </dgm:presLayoutVars>
      </dgm:prSet>
      <dgm:spPr/>
    </dgm:pt>
    <dgm:pt modelId="{1270DD28-DB3A-49E0-91F6-B5485A898FB3}" type="pres">
      <dgm:prSet presAssocID="{CE9EB02D-52F0-4357-B476-1ECAFD3E49AF}" presName="compNode" presStyleCnt="0"/>
      <dgm:spPr/>
    </dgm:pt>
    <dgm:pt modelId="{395C48F1-174D-47CA-B19D-2AE4753C0717}" type="pres">
      <dgm:prSet presAssocID="{CE9EB02D-52F0-4357-B476-1ECAFD3E49AF}" presName="bgRect" presStyleLbl="bgShp" presStyleIdx="0" presStyleCnt="4"/>
      <dgm:spPr/>
    </dgm:pt>
    <dgm:pt modelId="{06626785-6F59-418A-8D47-E7607BC1000B}" type="pres">
      <dgm:prSet presAssocID="{CE9EB02D-52F0-4357-B476-1ECAFD3E49AF}"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Employee Badge"/>
        </a:ext>
      </dgm:extLst>
    </dgm:pt>
    <dgm:pt modelId="{8D695CE3-8932-4D52-9316-DB89250E1482}" type="pres">
      <dgm:prSet presAssocID="{CE9EB02D-52F0-4357-B476-1ECAFD3E49AF}" presName="spaceRect" presStyleCnt="0"/>
      <dgm:spPr/>
    </dgm:pt>
    <dgm:pt modelId="{5CD92502-C2B7-4768-9AB8-967D7FC110AE}" type="pres">
      <dgm:prSet presAssocID="{CE9EB02D-52F0-4357-B476-1ECAFD3E49AF}" presName="parTx" presStyleLbl="revTx" presStyleIdx="0" presStyleCnt="4">
        <dgm:presLayoutVars>
          <dgm:chMax val="0"/>
          <dgm:chPref val="0"/>
        </dgm:presLayoutVars>
      </dgm:prSet>
      <dgm:spPr/>
    </dgm:pt>
    <dgm:pt modelId="{BEFBD784-63A5-4E4E-80D2-4AA7704F9D98}" type="pres">
      <dgm:prSet presAssocID="{2D13B66C-0BD3-41F5-AE58-4DCBB6BAFAB8}" presName="sibTrans" presStyleCnt="0"/>
      <dgm:spPr/>
    </dgm:pt>
    <dgm:pt modelId="{76B01601-BF2C-4851-8208-F80929E2680B}" type="pres">
      <dgm:prSet presAssocID="{9A7F7F4F-2535-46A3-98C0-0A58732E7AAB}" presName="compNode" presStyleCnt="0"/>
      <dgm:spPr/>
    </dgm:pt>
    <dgm:pt modelId="{FB8FAD21-8EDA-43A6-8F85-E5EB12FBD1E2}" type="pres">
      <dgm:prSet presAssocID="{9A7F7F4F-2535-46A3-98C0-0A58732E7AAB}" presName="bgRect" presStyleLbl="bgShp" presStyleIdx="1" presStyleCnt="4"/>
      <dgm:spPr/>
    </dgm:pt>
    <dgm:pt modelId="{AD539FC0-26AD-4DB1-A897-1D2460323638}" type="pres">
      <dgm:prSet presAssocID="{9A7F7F4F-2535-46A3-98C0-0A58732E7AAB}"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Garbage"/>
        </a:ext>
      </dgm:extLst>
    </dgm:pt>
    <dgm:pt modelId="{3F4CC206-477F-4519-BD77-C3D6013B4D88}" type="pres">
      <dgm:prSet presAssocID="{9A7F7F4F-2535-46A3-98C0-0A58732E7AAB}" presName="spaceRect" presStyleCnt="0"/>
      <dgm:spPr/>
    </dgm:pt>
    <dgm:pt modelId="{9D168A95-5B1E-4DE7-924C-C55E212F4269}" type="pres">
      <dgm:prSet presAssocID="{9A7F7F4F-2535-46A3-98C0-0A58732E7AAB}" presName="parTx" presStyleLbl="revTx" presStyleIdx="1" presStyleCnt="4">
        <dgm:presLayoutVars>
          <dgm:chMax val="0"/>
          <dgm:chPref val="0"/>
        </dgm:presLayoutVars>
      </dgm:prSet>
      <dgm:spPr/>
    </dgm:pt>
    <dgm:pt modelId="{CF7D7344-4454-4161-BF34-7B25974C76CD}" type="pres">
      <dgm:prSet presAssocID="{1AEC2484-A53B-43C3-8024-AB695A58C828}" presName="sibTrans" presStyleCnt="0"/>
      <dgm:spPr/>
    </dgm:pt>
    <dgm:pt modelId="{1638E425-0166-4733-A972-81B2B8E0D7AE}" type="pres">
      <dgm:prSet presAssocID="{616C4832-36CD-495E-955E-D7D620E4B6D9}" presName="compNode" presStyleCnt="0"/>
      <dgm:spPr/>
    </dgm:pt>
    <dgm:pt modelId="{48434209-4479-481D-93F4-7CBB36C4A625}" type="pres">
      <dgm:prSet presAssocID="{616C4832-36CD-495E-955E-D7D620E4B6D9}" presName="bgRect" presStyleLbl="bgShp" presStyleIdx="2" presStyleCnt="4"/>
      <dgm:spPr/>
    </dgm:pt>
    <dgm:pt modelId="{929F9DC4-EACE-4DB9-B322-3D2E3EEE038D}" type="pres">
      <dgm:prSet presAssocID="{616C4832-36CD-495E-955E-D7D620E4B6D9}"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erarchy"/>
        </a:ext>
      </dgm:extLst>
    </dgm:pt>
    <dgm:pt modelId="{3CC6E4C2-86DF-4C14-9C45-B6EA55D5582F}" type="pres">
      <dgm:prSet presAssocID="{616C4832-36CD-495E-955E-D7D620E4B6D9}" presName="spaceRect" presStyleCnt="0"/>
      <dgm:spPr/>
    </dgm:pt>
    <dgm:pt modelId="{A40D321D-15D2-4498-BE2F-C07C565D3A4E}" type="pres">
      <dgm:prSet presAssocID="{616C4832-36CD-495E-955E-D7D620E4B6D9}" presName="parTx" presStyleLbl="revTx" presStyleIdx="2" presStyleCnt="4">
        <dgm:presLayoutVars>
          <dgm:chMax val="0"/>
          <dgm:chPref val="0"/>
        </dgm:presLayoutVars>
      </dgm:prSet>
      <dgm:spPr/>
    </dgm:pt>
    <dgm:pt modelId="{FE0F5DAE-A390-4995-AEC0-9FADCCC162E5}" type="pres">
      <dgm:prSet presAssocID="{4471D897-B397-4558-AF4B-919FF772FA19}" presName="sibTrans" presStyleCnt="0"/>
      <dgm:spPr/>
    </dgm:pt>
    <dgm:pt modelId="{669CF94D-27E7-4B2A-A1A2-470D15D35750}" type="pres">
      <dgm:prSet presAssocID="{12426724-22FD-43D3-89E3-64E19201FAF2}" presName="compNode" presStyleCnt="0"/>
      <dgm:spPr/>
    </dgm:pt>
    <dgm:pt modelId="{C39BF841-08E3-4761-AF2F-83E5A3B8B2E1}" type="pres">
      <dgm:prSet presAssocID="{12426724-22FD-43D3-89E3-64E19201FAF2}" presName="bgRect" presStyleLbl="bgShp" presStyleIdx="3" presStyleCnt="4"/>
      <dgm:spPr/>
    </dgm:pt>
    <dgm:pt modelId="{34E565BA-EADB-4919-AAC3-848501E94BA9}" type="pres">
      <dgm:prSet presAssocID="{12426724-22FD-43D3-89E3-64E19201FAF2}"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Envelope"/>
        </a:ext>
      </dgm:extLst>
    </dgm:pt>
    <dgm:pt modelId="{0657E253-6647-4F82-A1C4-FBF63A4FBDF2}" type="pres">
      <dgm:prSet presAssocID="{12426724-22FD-43D3-89E3-64E19201FAF2}" presName="spaceRect" presStyleCnt="0"/>
      <dgm:spPr/>
    </dgm:pt>
    <dgm:pt modelId="{9D7F57CD-752B-499A-8546-146DAAD6D7B7}" type="pres">
      <dgm:prSet presAssocID="{12426724-22FD-43D3-89E3-64E19201FAF2}" presName="parTx" presStyleLbl="revTx" presStyleIdx="3" presStyleCnt="4">
        <dgm:presLayoutVars>
          <dgm:chMax val="0"/>
          <dgm:chPref val="0"/>
        </dgm:presLayoutVars>
      </dgm:prSet>
      <dgm:spPr/>
    </dgm:pt>
  </dgm:ptLst>
  <dgm:cxnLst>
    <dgm:cxn modelId="{39E7DA11-0000-4C3F-B173-E83394046CA6}" type="presOf" srcId="{616C4832-36CD-495E-955E-D7D620E4B6D9}" destId="{A40D321D-15D2-4498-BE2F-C07C565D3A4E}" srcOrd="0" destOrd="0" presId="urn:microsoft.com/office/officeart/2018/2/layout/IconVerticalSolidList"/>
    <dgm:cxn modelId="{2AA99A27-7737-4963-AD27-08570265DAAB}" type="presOf" srcId="{12426724-22FD-43D3-89E3-64E19201FAF2}" destId="{9D7F57CD-752B-499A-8546-146DAAD6D7B7}" srcOrd="0" destOrd="0" presId="urn:microsoft.com/office/officeart/2018/2/layout/IconVerticalSolidList"/>
    <dgm:cxn modelId="{3A75CA27-690C-4D19-9B56-00B1E333E3F8}" srcId="{F5C6FF93-5F51-4C50-B7F3-D4E8B2968679}" destId="{9A7F7F4F-2535-46A3-98C0-0A58732E7AAB}" srcOrd="1" destOrd="0" parTransId="{10287E8A-87AB-4386-9DFB-648193EBA378}" sibTransId="{1AEC2484-A53B-43C3-8024-AB695A58C828}"/>
    <dgm:cxn modelId="{DAEB9360-77B2-4046-8580-FE8FD35D55A0}" srcId="{F5C6FF93-5F51-4C50-B7F3-D4E8B2968679}" destId="{CE9EB02D-52F0-4357-B476-1ECAFD3E49AF}" srcOrd="0" destOrd="0" parTransId="{9980C71B-7FA4-405F-8D0D-D29A4A582188}" sibTransId="{2D13B66C-0BD3-41F5-AE58-4DCBB6BAFAB8}"/>
    <dgm:cxn modelId="{B582D776-02D4-4DF3-8C87-5B756DA909B6}" type="presOf" srcId="{9A7F7F4F-2535-46A3-98C0-0A58732E7AAB}" destId="{9D168A95-5B1E-4DE7-924C-C55E212F4269}" srcOrd="0" destOrd="0" presId="urn:microsoft.com/office/officeart/2018/2/layout/IconVerticalSolidList"/>
    <dgm:cxn modelId="{D52CDF59-73A3-45FB-8E7A-CB6AE315C260}" srcId="{F5C6FF93-5F51-4C50-B7F3-D4E8B2968679}" destId="{12426724-22FD-43D3-89E3-64E19201FAF2}" srcOrd="3" destOrd="0" parTransId="{695D01EB-4454-46DD-8454-CDC27E2F9B40}" sibTransId="{A4F6BB43-41C8-48A7-B5C8-A456F0A342C3}"/>
    <dgm:cxn modelId="{1CB31B7C-EB0B-4EA4-AD9A-15BDE704E368}" type="presOf" srcId="{F5C6FF93-5F51-4C50-B7F3-D4E8B2968679}" destId="{F200C062-3EB9-489B-B7D7-65D7B9F939A6}" srcOrd="0" destOrd="0" presId="urn:microsoft.com/office/officeart/2018/2/layout/IconVerticalSolidList"/>
    <dgm:cxn modelId="{A6ED0DA4-478F-4FF3-B1B9-69111A17E196}" srcId="{F5C6FF93-5F51-4C50-B7F3-D4E8B2968679}" destId="{616C4832-36CD-495E-955E-D7D620E4B6D9}" srcOrd="2" destOrd="0" parTransId="{2E8914A0-1C1F-4046-94C6-44A944834914}" sibTransId="{4471D897-B397-4558-AF4B-919FF772FA19}"/>
    <dgm:cxn modelId="{FF1D27C1-A014-4399-8083-4BE5C99B5256}" type="presOf" srcId="{CE9EB02D-52F0-4357-B476-1ECAFD3E49AF}" destId="{5CD92502-C2B7-4768-9AB8-967D7FC110AE}" srcOrd="0" destOrd="0" presId="urn:microsoft.com/office/officeart/2018/2/layout/IconVerticalSolidList"/>
    <dgm:cxn modelId="{91602FCD-F526-455D-8C64-1ABE507AB044}" type="presParOf" srcId="{F200C062-3EB9-489B-B7D7-65D7B9F939A6}" destId="{1270DD28-DB3A-49E0-91F6-B5485A898FB3}" srcOrd="0" destOrd="0" presId="urn:microsoft.com/office/officeart/2018/2/layout/IconVerticalSolidList"/>
    <dgm:cxn modelId="{635E3D56-8B6B-4859-8210-CE73935B108C}" type="presParOf" srcId="{1270DD28-DB3A-49E0-91F6-B5485A898FB3}" destId="{395C48F1-174D-47CA-B19D-2AE4753C0717}" srcOrd="0" destOrd="0" presId="urn:microsoft.com/office/officeart/2018/2/layout/IconVerticalSolidList"/>
    <dgm:cxn modelId="{CEF6C756-ED53-4574-B105-D388A9ECF6EB}" type="presParOf" srcId="{1270DD28-DB3A-49E0-91F6-B5485A898FB3}" destId="{06626785-6F59-418A-8D47-E7607BC1000B}" srcOrd="1" destOrd="0" presId="urn:microsoft.com/office/officeart/2018/2/layout/IconVerticalSolidList"/>
    <dgm:cxn modelId="{978DAFF0-ACBB-405C-90FC-51D0B788817B}" type="presParOf" srcId="{1270DD28-DB3A-49E0-91F6-B5485A898FB3}" destId="{8D695CE3-8932-4D52-9316-DB89250E1482}" srcOrd="2" destOrd="0" presId="urn:microsoft.com/office/officeart/2018/2/layout/IconVerticalSolidList"/>
    <dgm:cxn modelId="{77BB2D78-B30A-4FA7-A0A1-2D9EF3AE6B4F}" type="presParOf" srcId="{1270DD28-DB3A-49E0-91F6-B5485A898FB3}" destId="{5CD92502-C2B7-4768-9AB8-967D7FC110AE}" srcOrd="3" destOrd="0" presId="urn:microsoft.com/office/officeart/2018/2/layout/IconVerticalSolidList"/>
    <dgm:cxn modelId="{913942C4-1C10-4DCC-8115-EB5B1961BE3D}" type="presParOf" srcId="{F200C062-3EB9-489B-B7D7-65D7B9F939A6}" destId="{BEFBD784-63A5-4E4E-80D2-4AA7704F9D98}" srcOrd="1" destOrd="0" presId="urn:microsoft.com/office/officeart/2018/2/layout/IconVerticalSolidList"/>
    <dgm:cxn modelId="{D6A7BF8A-4891-4867-9EB3-101394093029}" type="presParOf" srcId="{F200C062-3EB9-489B-B7D7-65D7B9F939A6}" destId="{76B01601-BF2C-4851-8208-F80929E2680B}" srcOrd="2" destOrd="0" presId="urn:microsoft.com/office/officeart/2018/2/layout/IconVerticalSolidList"/>
    <dgm:cxn modelId="{8FF0733E-AEA6-41A1-A739-0B7FA5C75608}" type="presParOf" srcId="{76B01601-BF2C-4851-8208-F80929E2680B}" destId="{FB8FAD21-8EDA-43A6-8F85-E5EB12FBD1E2}" srcOrd="0" destOrd="0" presId="urn:microsoft.com/office/officeart/2018/2/layout/IconVerticalSolidList"/>
    <dgm:cxn modelId="{F3B14A33-4501-486F-B394-B7A656141E54}" type="presParOf" srcId="{76B01601-BF2C-4851-8208-F80929E2680B}" destId="{AD539FC0-26AD-4DB1-A897-1D2460323638}" srcOrd="1" destOrd="0" presId="urn:microsoft.com/office/officeart/2018/2/layout/IconVerticalSolidList"/>
    <dgm:cxn modelId="{EA2E83D9-6F45-4744-A45A-380C16762EAF}" type="presParOf" srcId="{76B01601-BF2C-4851-8208-F80929E2680B}" destId="{3F4CC206-477F-4519-BD77-C3D6013B4D88}" srcOrd="2" destOrd="0" presId="urn:microsoft.com/office/officeart/2018/2/layout/IconVerticalSolidList"/>
    <dgm:cxn modelId="{23A1572A-CBCC-4EAF-B6DD-C3C452E3B648}" type="presParOf" srcId="{76B01601-BF2C-4851-8208-F80929E2680B}" destId="{9D168A95-5B1E-4DE7-924C-C55E212F4269}" srcOrd="3" destOrd="0" presId="urn:microsoft.com/office/officeart/2018/2/layout/IconVerticalSolidList"/>
    <dgm:cxn modelId="{17EC6078-1FE9-46B2-84A6-2D135CEC8743}" type="presParOf" srcId="{F200C062-3EB9-489B-B7D7-65D7B9F939A6}" destId="{CF7D7344-4454-4161-BF34-7B25974C76CD}" srcOrd="3" destOrd="0" presId="urn:microsoft.com/office/officeart/2018/2/layout/IconVerticalSolidList"/>
    <dgm:cxn modelId="{7A1D9C2F-E47E-4F52-B336-DC4550ECCF95}" type="presParOf" srcId="{F200C062-3EB9-489B-B7D7-65D7B9F939A6}" destId="{1638E425-0166-4733-A972-81B2B8E0D7AE}" srcOrd="4" destOrd="0" presId="urn:microsoft.com/office/officeart/2018/2/layout/IconVerticalSolidList"/>
    <dgm:cxn modelId="{99D4B12C-82A9-4980-A94F-C76049B675D7}" type="presParOf" srcId="{1638E425-0166-4733-A972-81B2B8E0D7AE}" destId="{48434209-4479-481D-93F4-7CBB36C4A625}" srcOrd="0" destOrd="0" presId="urn:microsoft.com/office/officeart/2018/2/layout/IconVerticalSolidList"/>
    <dgm:cxn modelId="{EDB02320-03A4-43E5-9BBD-0338B430AB35}" type="presParOf" srcId="{1638E425-0166-4733-A972-81B2B8E0D7AE}" destId="{929F9DC4-EACE-4DB9-B322-3D2E3EEE038D}" srcOrd="1" destOrd="0" presId="urn:microsoft.com/office/officeart/2018/2/layout/IconVerticalSolidList"/>
    <dgm:cxn modelId="{5832D290-B3E0-46C7-9B2E-2E43E0FCBC46}" type="presParOf" srcId="{1638E425-0166-4733-A972-81B2B8E0D7AE}" destId="{3CC6E4C2-86DF-4C14-9C45-B6EA55D5582F}" srcOrd="2" destOrd="0" presId="urn:microsoft.com/office/officeart/2018/2/layout/IconVerticalSolidList"/>
    <dgm:cxn modelId="{4AE4CCE6-6D76-4413-8451-2A0E2CE2C307}" type="presParOf" srcId="{1638E425-0166-4733-A972-81B2B8E0D7AE}" destId="{A40D321D-15D2-4498-BE2F-C07C565D3A4E}" srcOrd="3" destOrd="0" presId="urn:microsoft.com/office/officeart/2018/2/layout/IconVerticalSolidList"/>
    <dgm:cxn modelId="{00EDEE3C-6C0E-485B-BB46-CA2215EF8E7B}" type="presParOf" srcId="{F200C062-3EB9-489B-B7D7-65D7B9F939A6}" destId="{FE0F5DAE-A390-4995-AEC0-9FADCCC162E5}" srcOrd="5" destOrd="0" presId="urn:microsoft.com/office/officeart/2018/2/layout/IconVerticalSolidList"/>
    <dgm:cxn modelId="{6F73E8CE-5B70-4EBF-82C5-9A4BC8A2F5B4}" type="presParOf" srcId="{F200C062-3EB9-489B-B7D7-65D7B9F939A6}" destId="{669CF94D-27E7-4B2A-A1A2-470D15D35750}" srcOrd="6" destOrd="0" presId="urn:microsoft.com/office/officeart/2018/2/layout/IconVerticalSolidList"/>
    <dgm:cxn modelId="{BB38FF29-D069-45C6-8C38-DC626BCE6679}" type="presParOf" srcId="{669CF94D-27E7-4B2A-A1A2-470D15D35750}" destId="{C39BF841-08E3-4761-AF2F-83E5A3B8B2E1}" srcOrd="0" destOrd="0" presId="urn:microsoft.com/office/officeart/2018/2/layout/IconVerticalSolidList"/>
    <dgm:cxn modelId="{980CE910-0289-40C6-826C-BDCDE3D2FADB}" type="presParOf" srcId="{669CF94D-27E7-4B2A-A1A2-470D15D35750}" destId="{34E565BA-EADB-4919-AAC3-848501E94BA9}" srcOrd="1" destOrd="0" presId="urn:microsoft.com/office/officeart/2018/2/layout/IconVerticalSolidList"/>
    <dgm:cxn modelId="{E6E3B675-A287-4D02-833A-D2CA9005120E}" type="presParOf" srcId="{669CF94D-27E7-4B2A-A1A2-470D15D35750}" destId="{0657E253-6647-4F82-A1C4-FBF63A4FBDF2}" srcOrd="2" destOrd="0" presId="urn:microsoft.com/office/officeart/2018/2/layout/IconVerticalSolidList"/>
    <dgm:cxn modelId="{249DD94B-78A4-4E5F-9841-AB65560DF2CA}" type="presParOf" srcId="{669CF94D-27E7-4B2A-A1A2-470D15D35750}" destId="{9D7F57CD-752B-499A-8546-146DAAD6D7B7}"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23C604-64E8-4614-8602-EBD91A59F7F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46AA8050-3A60-4FF6-A8EC-DC585A014385}">
      <dgm:prSet/>
      <dgm:spPr/>
      <dgm:t>
        <a:bodyPr/>
        <a:lstStyle/>
        <a:p>
          <a:r>
            <a:rPr lang="en-US" dirty="0"/>
            <a:t>402.4	A request shall reasonably describe the desired record(s).Where possible, specific information regarding names, places, events, subjects, dates, files, titles, file designation, or other identifying information shall be supplied.</a:t>
          </a:r>
        </a:p>
      </dgm:t>
    </dgm:pt>
    <dgm:pt modelId="{CEDECA1B-DDCD-4A45-8784-0547A64BEB84}" type="parTrans" cxnId="{509C2441-8C7B-4A56-BA71-8A397245AB5A}">
      <dgm:prSet/>
      <dgm:spPr/>
      <dgm:t>
        <a:bodyPr/>
        <a:lstStyle/>
        <a:p>
          <a:endParaRPr lang="en-US"/>
        </a:p>
      </dgm:t>
    </dgm:pt>
    <dgm:pt modelId="{2C3265FF-5F0D-45D6-BCB5-0F91C4AB0950}" type="sibTrans" cxnId="{509C2441-8C7B-4A56-BA71-8A397245AB5A}">
      <dgm:prSet/>
      <dgm:spPr/>
      <dgm:t>
        <a:bodyPr/>
        <a:lstStyle/>
        <a:p>
          <a:endParaRPr lang="en-US"/>
        </a:p>
      </dgm:t>
    </dgm:pt>
    <dgm:pt modelId="{687D9B9A-9C6A-4E75-BEFE-7DEECB41DF3A}">
      <dgm:prSet/>
      <dgm:spPr/>
      <dgm:t>
        <a:bodyPr/>
        <a:lstStyle/>
        <a:p>
          <a:r>
            <a:rPr lang="en-US" dirty="0"/>
            <a:t>402.5	Where the information supplied by the requester is not sufficient to permit the identification and location of the record by the agency without an unreasonable amount of effort, the requester shall be contacted and asked to supplement the request with the necessary information. Every reasonable effort shall be made by the agency to assist in the identification and location of requested records.</a:t>
          </a:r>
        </a:p>
      </dgm:t>
    </dgm:pt>
    <dgm:pt modelId="{A421B894-F941-47AB-92CE-BFFFB4E5889A}" type="parTrans" cxnId="{52FD2233-8CFF-4A47-A518-EEC80850474C}">
      <dgm:prSet/>
      <dgm:spPr/>
      <dgm:t>
        <a:bodyPr/>
        <a:lstStyle/>
        <a:p>
          <a:endParaRPr lang="en-US"/>
        </a:p>
      </dgm:t>
    </dgm:pt>
    <dgm:pt modelId="{AC42378F-EED9-4718-84D3-B16C18A8BEA8}" type="sibTrans" cxnId="{52FD2233-8CFF-4A47-A518-EEC80850474C}">
      <dgm:prSet/>
      <dgm:spPr/>
      <dgm:t>
        <a:bodyPr/>
        <a:lstStyle/>
        <a:p>
          <a:endParaRPr lang="en-US"/>
        </a:p>
      </dgm:t>
    </dgm:pt>
    <dgm:pt modelId="{E967BFE7-C680-4599-89AE-610B2384107F}">
      <dgm:prSet/>
      <dgm:spPr/>
      <dgm:t>
        <a:bodyPr/>
        <a:lstStyle/>
        <a:p>
          <a:r>
            <a:rPr lang="en-US" dirty="0"/>
            <a:t>407.3	If a requested record cannot be located from the information supplied . . .  the requester shall be so notified.</a:t>
          </a:r>
        </a:p>
        <a:p>
          <a:r>
            <a:rPr lang="en-US" dirty="0"/>
            <a:t>405.6	When the Freedom of Information Officer, pursuant to § 402.5, contacts the requester for additional information, then the request is deemed received when the Freedom of Information Officer receives the additional information.</a:t>
          </a:r>
        </a:p>
      </dgm:t>
    </dgm:pt>
    <dgm:pt modelId="{CE4F3746-E80A-48EB-8605-EDEE0B56A456}" type="parTrans" cxnId="{3A91DBA7-4924-49AB-8E28-60E888A0A98A}">
      <dgm:prSet/>
      <dgm:spPr/>
      <dgm:t>
        <a:bodyPr/>
        <a:lstStyle/>
        <a:p>
          <a:endParaRPr lang="en-US"/>
        </a:p>
      </dgm:t>
    </dgm:pt>
    <dgm:pt modelId="{3687FBCE-8863-46F6-A8D6-70E2B02A5C9C}" type="sibTrans" cxnId="{3A91DBA7-4924-49AB-8E28-60E888A0A98A}">
      <dgm:prSet/>
      <dgm:spPr/>
      <dgm:t>
        <a:bodyPr/>
        <a:lstStyle/>
        <a:p>
          <a:endParaRPr lang="en-US"/>
        </a:p>
      </dgm:t>
    </dgm:pt>
    <dgm:pt modelId="{CABCB931-D2CD-4FC0-9CFA-22E22D2B5783}" type="pres">
      <dgm:prSet presAssocID="{E123C604-64E8-4614-8602-EBD91A59F7FC}" presName="linear" presStyleCnt="0">
        <dgm:presLayoutVars>
          <dgm:animLvl val="lvl"/>
          <dgm:resizeHandles val="exact"/>
        </dgm:presLayoutVars>
      </dgm:prSet>
      <dgm:spPr/>
    </dgm:pt>
    <dgm:pt modelId="{A25BAD15-3049-493F-A024-81531C4C97AD}" type="pres">
      <dgm:prSet presAssocID="{46AA8050-3A60-4FF6-A8EC-DC585A014385}" presName="parentText" presStyleLbl="node1" presStyleIdx="0" presStyleCnt="3">
        <dgm:presLayoutVars>
          <dgm:chMax val="0"/>
          <dgm:bulletEnabled val="1"/>
        </dgm:presLayoutVars>
      </dgm:prSet>
      <dgm:spPr/>
    </dgm:pt>
    <dgm:pt modelId="{7AA79846-4B60-4B2E-A9A6-AAAA85E29BC7}" type="pres">
      <dgm:prSet presAssocID="{2C3265FF-5F0D-45D6-BCB5-0F91C4AB0950}" presName="spacer" presStyleCnt="0"/>
      <dgm:spPr/>
    </dgm:pt>
    <dgm:pt modelId="{06FB7751-CB1F-4AC3-9CC5-06A155DF0D6B}" type="pres">
      <dgm:prSet presAssocID="{687D9B9A-9C6A-4E75-BEFE-7DEECB41DF3A}" presName="parentText" presStyleLbl="node1" presStyleIdx="1" presStyleCnt="3">
        <dgm:presLayoutVars>
          <dgm:chMax val="0"/>
          <dgm:bulletEnabled val="1"/>
        </dgm:presLayoutVars>
      </dgm:prSet>
      <dgm:spPr/>
    </dgm:pt>
    <dgm:pt modelId="{62908558-A692-4A05-9A3F-AFE558F73C6C}" type="pres">
      <dgm:prSet presAssocID="{AC42378F-EED9-4718-84D3-B16C18A8BEA8}" presName="spacer" presStyleCnt="0"/>
      <dgm:spPr/>
    </dgm:pt>
    <dgm:pt modelId="{E261ED25-727D-470E-BF2D-6394F8F1A485}" type="pres">
      <dgm:prSet presAssocID="{E967BFE7-C680-4599-89AE-610B2384107F}" presName="parentText" presStyleLbl="node1" presStyleIdx="2" presStyleCnt="3">
        <dgm:presLayoutVars>
          <dgm:chMax val="0"/>
          <dgm:bulletEnabled val="1"/>
        </dgm:presLayoutVars>
      </dgm:prSet>
      <dgm:spPr/>
    </dgm:pt>
  </dgm:ptLst>
  <dgm:cxnLst>
    <dgm:cxn modelId="{8E12EC27-4A18-465A-97D5-C7D4FA021EEF}" type="presOf" srcId="{E967BFE7-C680-4599-89AE-610B2384107F}" destId="{E261ED25-727D-470E-BF2D-6394F8F1A485}" srcOrd="0" destOrd="0" presId="urn:microsoft.com/office/officeart/2005/8/layout/vList2"/>
    <dgm:cxn modelId="{52FD2233-8CFF-4A47-A518-EEC80850474C}" srcId="{E123C604-64E8-4614-8602-EBD91A59F7FC}" destId="{687D9B9A-9C6A-4E75-BEFE-7DEECB41DF3A}" srcOrd="1" destOrd="0" parTransId="{A421B894-F941-47AB-92CE-BFFFB4E5889A}" sibTransId="{AC42378F-EED9-4718-84D3-B16C18A8BEA8}"/>
    <dgm:cxn modelId="{8FB2DF39-6C45-4F44-B884-6F8CDBF77787}" type="presOf" srcId="{46AA8050-3A60-4FF6-A8EC-DC585A014385}" destId="{A25BAD15-3049-493F-A024-81531C4C97AD}" srcOrd="0" destOrd="0" presId="urn:microsoft.com/office/officeart/2005/8/layout/vList2"/>
    <dgm:cxn modelId="{509C2441-8C7B-4A56-BA71-8A397245AB5A}" srcId="{E123C604-64E8-4614-8602-EBD91A59F7FC}" destId="{46AA8050-3A60-4FF6-A8EC-DC585A014385}" srcOrd="0" destOrd="0" parTransId="{CEDECA1B-DDCD-4A45-8784-0547A64BEB84}" sibTransId="{2C3265FF-5F0D-45D6-BCB5-0F91C4AB0950}"/>
    <dgm:cxn modelId="{8AE00648-7BEC-4088-BA20-3DB680EC1CDC}" type="presOf" srcId="{687D9B9A-9C6A-4E75-BEFE-7DEECB41DF3A}" destId="{06FB7751-CB1F-4AC3-9CC5-06A155DF0D6B}" srcOrd="0" destOrd="0" presId="urn:microsoft.com/office/officeart/2005/8/layout/vList2"/>
    <dgm:cxn modelId="{3A91DBA7-4924-49AB-8E28-60E888A0A98A}" srcId="{E123C604-64E8-4614-8602-EBD91A59F7FC}" destId="{E967BFE7-C680-4599-89AE-610B2384107F}" srcOrd="2" destOrd="0" parTransId="{CE4F3746-E80A-48EB-8605-EDEE0B56A456}" sibTransId="{3687FBCE-8863-46F6-A8D6-70E2B02A5C9C}"/>
    <dgm:cxn modelId="{F7940CEB-4579-4A35-938F-2695D3867777}" type="presOf" srcId="{E123C604-64E8-4614-8602-EBD91A59F7FC}" destId="{CABCB931-D2CD-4FC0-9CFA-22E22D2B5783}" srcOrd="0" destOrd="0" presId="urn:microsoft.com/office/officeart/2005/8/layout/vList2"/>
    <dgm:cxn modelId="{FE842C60-B9FF-4169-9DA7-B9818833BCB8}" type="presParOf" srcId="{CABCB931-D2CD-4FC0-9CFA-22E22D2B5783}" destId="{A25BAD15-3049-493F-A024-81531C4C97AD}" srcOrd="0" destOrd="0" presId="urn:microsoft.com/office/officeart/2005/8/layout/vList2"/>
    <dgm:cxn modelId="{9D356A80-77FE-439C-BB92-8FA4BEB43E35}" type="presParOf" srcId="{CABCB931-D2CD-4FC0-9CFA-22E22D2B5783}" destId="{7AA79846-4B60-4B2E-A9A6-AAAA85E29BC7}" srcOrd="1" destOrd="0" presId="urn:microsoft.com/office/officeart/2005/8/layout/vList2"/>
    <dgm:cxn modelId="{2560719B-D00A-4293-B443-8DA47FE66F04}" type="presParOf" srcId="{CABCB931-D2CD-4FC0-9CFA-22E22D2B5783}" destId="{06FB7751-CB1F-4AC3-9CC5-06A155DF0D6B}" srcOrd="2" destOrd="0" presId="urn:microsoft.com/office/officeart/2005/8/layout/vList2"/>
    <dgm:cxn modelId="{7A028B24-A0C9-40A8-B64A-2DB5D4C35276}" type="presParOf" srcId="{CABCB931-D2CD-4FC0-9CFA-22E22D2B5783}" destId="{62908558-A692-4A05-9A3F-AFE558F73C6C}" srcOrd="3" destOrd="0" presId="urn:microsoft.com/office/officeart/2005/8/layout/vList2"/>
    <dgm:cxn modelId="{30CAD731-AE0E-4E5F-85DC-155DF49893C2}" type="presParOf" srcId="{CABCB931-D2CD-4FC0-9CFA-22E22D2B5783}" destId="{E261ED25-727D-470E-BF2D-6394F8F1A485}"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600B8A-0C9C-4991-AABA-CC143E5D109D}">
      <dsp:nvSpPr>
        <dsp:cNvPr id="0" name=""/>
        <dsp:cNvSpPr/>
      </dsp:nvSpPr>
      <dsp:spPr>
        <a:xfrm>
          <a:off x="0" y="21687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rtl="0">
            <a:lnSpc>
              <a:spcPct val="90000"/>
            </a:lnSpc>
            <a:spcBef>
              <a:spcPct val="0"/>
            </a:spcBef>
            <a:spcAft>
              <a:spcPct val="35000"/>
            </a:spcAft>
            <a:buNone/>
          </a:pPr>
          <a:r>
            <a:rPr lang="en-US" sz="1700" kern="1200" dirty="0">
              <a:latin typeface="Century Gothic" panose="020B0502020202020204"/>
            </a:rPr>
            <a:t>§ 2–531</a:t>
          </a:r>
          <a:r>
            <a:rPr lang="en-US" sz="1700" kern="1200" dirty="0"/>
            <a:t>. Public policy</a:t>
          </a:r>
          <a:r>
            <a:rPr lang="en-US" sz="1700" kern="1200" dirty="0">
              <a:latin typeface="Century Gothic" panose="020B0502020202020204"/>
            </a:rPr>
            <a:t>.</a:t>
          </a:r>
          <a:endParaRPr lang="en-US" sz="1700" kern="1200" dirty="0"/>
        </a:p>
      </dsp:txBody>
      <dsp:txXfrm>
        <a:off x="19904" y="236781"/>
        <a:ext cx="7471664" cy="367937"/>
      </dsp:txXfrm>
    </dsp:sp>
    <dsp:sp modelId="{53CF279F-CD81-4760-98E3-AA2FD0B9D36D}">
      <dsp:nvSpPr>
        <dsp:cNvPr id="0" name=""/>
        <dsp:cNvSpPr/>
      </dsp:nvSpPr>
      <dsp:spPr>
        <a:xfrm>
          <a:off x="0" y="67358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2–532. Right of access to public records; allowable costs; time limits</a:t>
          </a:r>
          <a:r>
            <a:rPr lang="en-US" sz="1700" kern="1200" dirty="0">
              <a:latin typeface="Century Gothic" panose="020B0502020202020204"/>
            </a:rPr>
            <a:t>.</a:t>
          </a:r>
          <a:endParaRPr lang="en-US" sz="1700" kern="1200" dirty="0"/>
        </a:p>
      </dsp:txBody>
      <dsp:txXfrm>
        <a:off x="19904" y="693486"/>
        <a:ext cx="7471664" cy="367937"/>
      </dsp:txXfrm>
    </dsp:sp>
    <dsp:sp modelId="{D853DC66-1CBB-4520-B5D8-114E03F0D010}">
      <dsp:nvSpPr>
        <dsp:cNvPr id="0" name=""/>
        <dsp:cNvSpPr/>
      </dsp:nvSpPr>
      <dsp:spPr>
        <a:xfrm>
          <a:off x="0" y="113028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2–533. Letters of denial.</a:t>
          </a:r>
        </a:p>
      </dsp:txBody>
      <dsp:txXfrm>
        <a:off x="19904" y="1150191"/>
        <a:ext cx="7471664" cy="367937"/>
      </dsp:txXfrm>
    </dsp:sp>
    <dsp:sp modelId="{B7961D28-0489-4BF1-A10B-84D07417FC6C}">
      <dsp:nvSpPr>
        <dsp:cNvPr id="0" name=""/>
        <dsp:cNvSpPr/>
      </dsp:nvSpPr>
      <dsp:spPr>
        <a:xfrm>
          <a:off x="0" y="158699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2–534. Exemptions from disclosure</a:t>
          </a:r>
          <a:r>
            <a:rPr lang="en-US" sz="1700" kern="1200" dirty="0">
              <a:latin typeface="Century Gothic" panose="020B0502020202020204"/>
            </a:rPr>
            <a:t>.</a:t>
          </a:r>
          <a:endParaRPr lang="en-US" sz="1700" kern="1200" dirty="0"/>
        </a:p>
      </dsp:txBody>
      <dsp:txXfrm>
        <a:off x="19904" y="1606896"/>
        <a:ext cx="7471664" cy="367937"/>
      </dsp:txXfrm>
    </dsp:sp>
    <dsp:sp modelId="{6BFEECC4-0BD6-4DF2-A0CA-92BF0A51E3E4}">
      <dsp:nvSpPr>
        <dsp:cNvPr id="0" name=""/>
        <dsp:cNvSpPr/>
      </dsp:nvSpPr>
      <dsp:spPr>
        <a:xfrm>
          <a:off x="0" y="204369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2–535. Recording of final votes.</a:t>
          </a:r>
        </a:p>
      </dsp:txBody>
      <dsp:txXfrm>
        <a:off x="19904" y="2063601"/>
        <a:ext cx="7471664" cy="367937"/>
      </dsp:txXfrm>
    </dsp:sp>
    <dsp:sp modelId="{869BAB58-1C24-4DEA-B8AC-63860F5A8D5B}">
      <dsp:nvSpPr>
        <dsp:cNvPr id="0" name=""/>
        <dsp:cNvSpPr/>
      </dsp:nvSpPr>
      <dsp:spPr>
        <a:xfrm>
          <a:off x="0" y="250040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2–536. Information which must be made public</a:t>
          </a:r>
          <a:r>
            <a:rPr lang="en-US" sz="1700" kern="1200" dirty="0">
              <a:latin typeface="Century Gothic" panose="020B0502020202020204"/>
            </a:rPr>
            <a:t>.</a:t>
          </a:r>
          <a:endParaRPr lang="en-US" sz="1700" kern="1200" dirty="0"/>
        </a:p>
      </dsp:txBody>
      <dsp:txXfrm>
        <a:off x="19904" y="2520306"/>
        <a:ext cx="7471664" cy="367937"/>
      </dsp:txXfrm>
    </dsp:sp>
    <dsp:sp modelId="{66492155-051F-465D-915D-C0B67A6D45B6}">
      <dsp:nvSpPr>
        <dsp:cNvPr id="0" name=""/>
        <dsp:cNvSpPr/>
      </dsp:nvSpPr>
      <dsp:spPr>
        <a:xfrm>
          <a:off x="0" y="295710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2–537. Administrative appeals.</a:t>
          </a:r>
        </a:p>
      </dsp:txBody>
      <dsp:txXfrm>
        <a:off x="19904" y="2977011"/>
        <a:ext cx="7471664" cy="367937"/>
      </dsp:txXfrm>
    </dsp:sp>
    <dsp:sp modelId="{7CD9938D-87AA-4561-9F49-96F3AC1AEAD5}">
      <dsp:nvSpPr>
        <dsp:cNvPr id="0" name=""/>
        <dsp:cNvSpPr/>
      </dsp:nvSpPr>
      <dsp:spPr>
        <a:xfrm>
          <a:off x="0" y="341381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2–538. Oversight of disclosure activities.</a:t>
          </a:r>
        </a:p>
      </dsp:txBody>
      <dsp:txXfrm>
        <a:off x="19904" y="3433716"/>
        <a:ext cx="7471664" cy="367937"/>
      </dsp:txXfrm>
    </dsp:sp>
    <dsp:sp modelId="{11653633-CFF8-47D8-85CA-7C3AB20EE541}">
      <dsp:nvSpPr>
        <dsp:cNvPr id="0" name=""/>
        <dsp:cNvSpPr/>
      </dsp:nvSpPr>
      <dsp:spPr>
        <a:xfrm>
          <a:off x="0" y="3870517"/>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2–539. Definitions.</a:t>
          </a:r>
        </a:p>
      </dsp:txBody>
      <dsp:txXfrm>
        <a:off x="19904" y="3890421"/>
        <a:ext cx="7471664" cy="367937"/>
      </dsp:txXfrm>
    </dsp:sp>
    <dsp:sp modelId="{946D8B07-4AF8-4207-81FD-6DEC0D76ECD7}">
      <dsp:nvSpPr>
        <dsp:cNvPr id="0" name=""/>
        <dsp:cNvSpPr/>
      </dsp:nvSpPr>
      <dsp:spPr>
        <a:xfrm>
          <a:off x="0" y="4327222"/>
          <a:ext cx="7511472" cy="407745"/>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dirty="0"/>
            <a:t>§ 2–540. Short title.</a:t>
          </a:r>
        </a:p>
      </dsp:txBody>
      <dsp:txXfrm>
        <a:off x="19904" y="4347126"/>
        <a:ext cx="7471664" cy="36793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95C48F1-174D-47CA-B19D-2AE4753C0717}">
      <dsp:nvSpPr>
        <dsp:cNvPr id="0" name=""/>
        <dsp:cNvSpPr/>
      </dsp:nvSpPr>
      <dsp:spPr>
        <a:xfrm>
          <a:off x="0" y="5437"/>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6626785-6F59-418A-8D47-E7607BC1000B}">
      <dsp:nvSpPr>
        <dsp:cNvPr id="0" name=""/>
        <dsp:cNvSpPr/>
      </dsp:nvSpPr>
      <dsp:spPr>
        <a:xfrm>
          <a:off x="357066" y="271024"/>
          <a:ext cx="649847" cy="6492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5CD92502-C2B7-4768-9AB8-967D7FC110AE}">
      <dsp:nvSpPr>
        <dsp:cNvPr id="0" name=""/>
        <dsp:cNvSpPr/>
      </dsp:nvSpPr>
      <dsp:spPr>
        <a:xfrm>
          <a:off x="1363980" y="5437"/>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622300">
            <a:lnSpc>
              <a:spcPct val="90000"/>
            </a:lnSpc>
            <a:spcBef>
              <a:spcPct val="0"/>
            </a:spcBef>
            <a:spcAft>
              <a:spcPct val="35000"/>
            </a:spcAft>
            <a:buNone/>
          </a:pPr>
          <a:r>
            <a:rPr lang="en-US" sz="1400" kern="1200" dirty="0"/>
            <a:t>(A) EMAIL THE REQUSTER AND ASK FOR THEIR NAME, TELEPHONE NUMBER AND MAILING ADDRESS.</a:t>
          </a:r>
        </a:p>
      </dsp:txBody>
      <dsp:txXfrm>
        <a:off x="1363980" y="5437"/>
        <a:ext cx="2990786" cy="1181540"/>
      </dsp:txXfrm>
    </dsp:sp>
    <dsp:sp modelId="{FB8FAD21-8EDA-43A6-8F85-E5EB12FBD1E2}">
      <dsp:nvSpPr>
        <dsp:cNvPr id="0" name=""/>
        <dsp:cNvSpPr/>
      </dsp:nvSpPr>
      <dsp:spPr>
        <a:xfrm>
          <a:off x="0" y="1464987"/>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D539FC0-26AD-4DB1-A897-1D2460323638}">
      <dsp:nvSpPr>
        <dsp:cNvPr id="0" name=""/>
        <dsp:cNvSpPr/>
      </dsp:nvSpPr>
      <dsp:spPr>
        <a:xfrm>
          <a:off x="357066" y="1730574"/>
          <a:ext cx="649847" cy="6492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168A95-5B1E-4DE7-924C-C55E212F4269}">
      <dsp:nvSpPr>
        <dsp:cNvPr id="0" name=""/>
        <dsp:cNvSpPr/>
      </dsp:nvSpPr>
      <dsp:spPr>
        <a:xfrm>
          <a:off x="1363980" y="1464987"/>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622300">
            <a:lnSpc>
              <a:spcPct val="90000"/>
            </a:lnSpc>
            <a:spcBef>
              <a:spcPct val="0"/>
            </a:spcBef>
            <a:spcAft>
              <a:spcPct val="35000"/>
            </a:spcAft>
            <a:buNone/>
          </a:pPr>
          <a:r>
            <a:rPr lang="en-US" sz="1400" kern="1200" dirty="0"/>
            <a:t>(B) DELETE IT FROM YOUR INBOX AS TRASH.</a:t>
          </a:r>
        </a:p>
      </dsp:txBody>
      <dsp:txXfrm>
        <a:off x="1363980" y="1464987"/>
        <a:ext cx="2990786" cy="1181540"/>
      </dsp:txXfrm>
    </dsp:sp>
    <dsp:sp modelId="{48434209-4479-481D-93F4-7CBB36C4A625}">
      <dsp:nvSpPr>
        <dsp:cNvPr id="0" name=""/>
        <dsp:cNvSpPr/>
      </dsp:nvSpPr>
      <dsp:spPr>
        <a:xfrm>
          <a:off x="0" y="2924537"/>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29F9DC4-EACE-4DB9-B322-3D2E3EEE038D}">
      <dsp:nvSpPr>
        <dsp:cNvPr id="0" name=""/>
        <dsp:cNvSpPr/>
      </dsp:nvSpPr>
      <dsp:spPr>
        <a:xfrm>
          <a:off x="357066" y="3190124"/>
          <a:ext cx="649847" cy="64921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40D321D-15D2-4498-BE2F-C07C565D3A4E}">
      <dsp:nvSpPr>
        <dsp:cNvPr id="0" name=""/>
        <dsp:cNvSpPr/>
      </dsp:nvSpPr>
      <dsp:spPr>
        <a:xfrm>
          <a:off x="1363980" y="2924537"/>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622300">
            <a:lnSpc>
              <a:spcPct val="90000"/>
            </a:lnSpc>
            <a:spcBef>
              <a:spcPct val="0"/>
            </a:spcBef>
            <a:spcAft>
              <a:spcPct val="35000"/>
            </a:spcAft>
            <a:buNone/>
          </a:pPr>
          <a:r>
            <a:rPr lang="en-US" sz="1400" kern="1200" dirty="0"/>
            <a:t>(C) SEND IT TO YOUR SUBORDINATE  TO HANDLE IF YOU ARE A SUPERVISOR, OR TO YOUR SUPERVISOR IF YOU’RE A SUBORDINATE AND REQUEST THEY HANDLE IT.</a:t>
          </a:r>
        </a:p>
      </dsp:txBody>
      <dsp:txXfrm>
        <a:off x="1363980" y="2924537"/>
        <a:ext cx="2990786" cy="1181540"/>
      </dsp:txXfrm>
    </dsp:sp>
    <dsp:sp modelId="{C39BF841-08E3-4761-AF2F-83E5A3B8B2E1}">
      <dsp:nvSpPr>
        <dsp:cNvPr id="0" name=""/>
        <dsp:cNvSpPr/>
      </dsp:nvSpPr>
      <dsp:spPr>
        <a:xfrm>
          <a:off x="0" y="4384086"/>
          <a:ext cx="4682994" cy="118038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4E565BA-EADB-4919-AAC3-848501E94BA9}">
      <dsp:nvSpPr>
        <dsp:cNvPr id="0" name=""/>
        <dsp:cNvSpPr/>
      </dsp:nvSpPr>
      <dsp:spPr>
        <a:xfrm>
          <a:off x="357066" y="4649673"/>
          <a:ext cx="649847" cy="649212"/>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9D7F57CD-752B-499A-8546-146DAAD6D7B7}">
      <dsp:nvSpPr>
        <dsp:cNvPr id="0" name=""/>
        <dsp:cNvSpPr/>
      </dsp:nvSpPr>
      <dsp:spPr>
        <a:xfrm>
          <a:off x="1363980" y="4384086"/>
          <a:ext cx="2990786" cy="11815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046" tIns="125046" rIns="125046" bIns="125046" numCol="1" spcCol="1270" anchor="ctr" anchorCtr="0">
          <a:noAutofit/>
        </a:bodyPr>
        <a:lstStyle/>
        <a:p>
          <a:pPr marL="0" lvl="0" indent="0" algn="l" defTabSz="622300">
            <a:lnSpc>
              <a:spcPct val="90000"/>
            </a:lnSpc>
            <a:spcBef>
              <a:spcPct val="0"/>
            </a:spcBef>
            <a:spcAft>
              <a:spcPct val="35000"/>
            </a:spcAft>
            <a:buNone/>
          </a:pPr>
          <a:r>
            <a:rPr lang="en-US" sz="1400" kern="1200" dirty="0"/>
            <a:t>(D) PROCESS THE REQUEST WITH THE EMAIL ADDRESS YOU HAVE.</a:t>
          </a:r>
        </a:p>
      </dsp:txBody>
      <dsp:txXfrm>
        <a:off x="1363980" y="4384086"/>
        <a:ext cx="2990786" cy="118154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BAD15-3049-493F-A024-81531C4C97AD}">
      <dsp:nvSpPr>
        <dsp:cNvPr id="0" name=""/>
        <dsp:cNvSpPr/>
      </dsp:nvSpPr>
      <dsp:spPr>
        <a:xfrm>
          <a:off x="0" y="72186"/>
          <a:ext cx="8915400" cy="20711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402.4	A request shall reasonably describe the desired record(s).Where possible, specific information regarding names, places, events, subjects, dates, files, titles, file designation, or other identifying information shall be supplied.</a:t>
          </a:r>
        </a:p>
      </dsp:txBody>
      <dsp:txXfrm>
        <a:off x="101104" y="173290"/>
        <a:ext cx="8713192" cy="1868915"/>
      </dsp:txXfrm>
    </dsp:sp>
    <dsp:sp modelId="{06FB7751-CB1F-4AC3-9CC5-06A155DF0D6B}">
      <dsp:nvSpPr>
        <dsp:cNvPr id="0" name=""/>
        <dsp:cNvSpPr/>
      </dsp:nvSpPr>
      <dsp:spPr>
        <a:xfrm>
          <a:off x="0" y="2198030"/>
          <a:ext cx="8915400" cy="20711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402.5	Where the information supplied by the requester is not sufficient to permit the identification and location of the record by the agency without an unreasonable amount of effort, the requester shall be contacted and asked to supplement the request with the necessary information. Every reasonable effort shall be made by the agency to assist in the identification and location of requested records.</a:t>
          </a:r>
        </a:p>
      </dsp:txBody>
      <dsp:txXfrm>
        <a:off x="101104" y="2299134"/>
        <a:ext cx="8713192" cy="1868915"/>
      </dsp:txXfrm>
    </dsp:sp>
    <dsp:sp modelId="{E261ED25-727D-470E-BF2D-6394F8F1A485}">
      <dsp:nvSpPr>
        <dsp:cNvPr id="0" name=""/>
        <dsp:cNvSpPr/>
      </dsp:nvSpPr>
      <dsp:spPr>
        <a:xfrm>
          <a:off x="0" y="4323874"/>
          <a:ext cx="8915400" cy="2071123"/>
        </a:xfrm>
        <a:prstGeom prst="round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dirty="0"/>
            <a:t>407.3	If a requested record cannot be located from the information supplied . . .  the requester shall be so notified.</a:t>
          </a:r>
        </a:p>
        <a:p>
          <a:pPr marL="0" lvl="0" indent="0" algn="l" defTabSz="844550">
            <a:lnSpc>
              <a:spcPct val="90000"/>
            </a:lnSpc>
            <a:spcBef>
              <a:spcPct val="0"/>
            </a:spcBef>
            <a:spcAft>
              <a:spcPct val="35000"/>
            </a:spcAft>
            <a:buNone/>
          </a:pPr>
          <a:r>
            <a:rPr lang="en-US" sz="1900" kern="1200" dirty="0"/>
            <a:t>405.6	When the Freedom of Information Officer, pursuant to § 402.5, contacts the requester for additional information, then the request is deemed received when the Freedom of Information Officer receives the additional information.</a:t>
          </a:r>
        </a:p>
      </dsp:txBody>
      <dsp:txXfrm>
        <a:off x="101104" y="4424978"/>
        <a:ext cx="8713192" cy="186891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295A436-CD85-BC49-9151-A89A06CDCA0F}" type="datetimeFigureOut">
              <a:rPr lang="en-US" smtClean="0"/>
              <a:t>6/15/2023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3EEAFEFD-A8F3-DF43-8B8B-36E9FAD7CCBF}" type="slidenum">
              <a:rPr lang="en-US" smtClean="0"/>
              <a:t>‹#›</a:t>
            </a:fld>
            <a:endParaRPr lang="en-US" dirty="0"/>
          </a:p>
        </p:txBody>
      </p:sp>
    </p:spTree>
    <p:extLst>
      <p:ext uri="{BB962C8B-B14F-4D97-AF65-F5344CB8AC3E}">
        <p14:creationId xmlns:p14="http://schemas.microsoft.com/office/powerpoint/2010/main" val="414780472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26091B-0770-47E7-8374-9807EC247727}" type="datetimeFigureOut">
              <a:rPr lang="en-US" smtClean="0"/>
              <a:t>6/15/2023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2BB5A-B358-4554-8C4D-920F0EB6B787}" type="slidenum">
              <a:rPr lang="en-US" smtClean="0"/>
              <a:t>‹#›</a:t>
            </a:fld>
            <a:endParaRPr lang="en-US" dirty="0"/>
          </a:p>
        </p:txBody>
      </p:sp>
    </p:spTree>
    <p:extLst>
      <p:ext uri="{BB962C8B-B14F-4D97-AF65-F5344CB8AC3E}">
        <p14:creationId xmlns:p14="http://schemas.microsoft.com/office/powerpoint/2010/main" val="2554026682"/>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1</a:t>
            </a:fld>
            <a:endParaRPr lang="en-US" dirty="0"/>
          </a:p>
        </p:txBody>
      </p:sp>
    </p:spTree>
    <p:extLst>
      <p:ext uri="{BB962C8B-B14F-4D97-AF65-F5344CB8AC3E}">
        <p14:creationId xmlns:p14="http://schemas.microsoft.com/office/powerpoint/2010/main" val="1243059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10</a:t>
            </a:fld>
            <a:endParaRPr lang="en-US" dirty="0"/>
          </a:p>
        </p:txBody>
      </p:sp>
    </p:spTree>
    <p:extLst>
      <p:ext uri="{BB962C8B-B14F-4D97-AF65-F5344CB8AC3E}">
        <p14:creationId xmlns:p14="http://schemas.microsoft.com/office/powerpoint/2010/main" val="38183107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11</a:t>
            </a:fld>
            <a:endParaRPr lang="en-US" dirty="0"/>
          </a:p>
        </p:txBody>
      </p:sp>
    </p:spTree>
    <p:extLst>
      <p:ext uri="{BB962C8B-B14F-4D97-AF65-F5344CB8AC3E}">
        <p14:creationId xmlns:p14="http://schemas.microsoft.com/office/powerpoint/2010/main" val="53568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12</a:t>
            </a:fld>
            <a:endParaRPr lang="en-US" dirty="0"/>
          </a:p>
        </p:txBody>
      </p:sp>
    </p:spTree>
    <p:extLst>
      <p:ext uri="{BB962C8B-B14F-4D97-AF65-F5344CB8AC3E}">
        <p14:creationId xmlns:p14="http://schemas.microsoft.com/office/powerpoint/2010/main" val="1108095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13</a:t>
            </a:fld>
            <a:endParaRPr lang="en-US" dirty="0"/>
          </a:p>
        </p:txBody>
      </p:sp>
    </p:spTree>
    <p:extLst>
      <p:ext uri="{BB962C8B-B14F-4D97-AF65-F5344CB8AC3E}">
        <p14:creationId xmlns:p14="http://schemas.microsoft.com/office/powerpoint/2010/main" val="217003220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14</a:t>
            </a:fld>
            <a:endParaRPr lang="en-US" dirty="0"/>
          </a:p>
        </p:txBody>
      </p:sp>
    </p:spTree>
    <p:extLst>
      <p:ext uri="{BB962C8B-B14F-4D97-AF65-F5344CB8AC3E}">
        <p14:creationId xmlns:p14="http://schemas.microsoft.com/office/powerpoint/2010/main" val="330961497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15</a:t>
            </a:fld>
            <a:endParaRPr lang="en-US" dirty="0"/>
          </a:p>
        </p:txBody>
      </p:sp>
    </p:spTree>
    <p:extLst>
      <p:ext uri="{BB962C8B-B14F-4D97-AF65-F5344CB8AC3E}">
        <p14:creationId xmlns:p14="http://schemas.microsoft.com/office/powerpoint/2010/main" val="13107619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16</a:t>
            </a:fld>
            <a:endParaRPr lang="en-US" dirty="0"/>
          </a:p>
        </p:txBody>
      </p:sp>
    </p:spTree>
    <p:extLst>
      <p:ext uri="{BB962C8B-B14F-4D97-AF65-F5344CB8AC3E}">
        <p14:creationId xmlns:p14="http://schemas.microsoft.com/office/powerpoint/2010/main" val="18074617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17</a:t>
            </a:fld>
            <a:endParaRPr lang="en-US" dirty="0"/>
          </a:p>
        </p:txBody>
      </p:sp>
    </p:spTree>
    <p:extLst>
      <p:ext uri="{BB962C8B-B14F-4D97-AF65-F5344CB8AC3E}">
        <p14:creationId xmlns:p14="http://schemas.microsoft.com/office/powerpoint/2010/main" val="23547275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18</a:t>
            </a:fld>
            <a:endParaRPr lang="en-US" dirty="0"/>
          </a:p>
        </p:txBody>
      </p:sp>
    </p:spTree>
    <p:extLst>
      <p:ext uri="{BB962C8B-B14F-4D97-AF65-F5344CB8AC3E}">
        <p14:creationId xmlns:p14="http://schemas.microsoft.com/office/powerpoint/2010/main" val="2535166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19</a:t>
            </a:fld>
            <a:endParaRPr lang="en-US" dirty="0"/>
          </a:p>
        </p:txBody>
      </p:sp>
    </p:spTree>
    <p:extLst>
      <p:ext uri="{BB962C8B-B14F-4D97-AF65-F5344CB8AC3E}">
        <p14:creationId xmlns:p14="http://schemas.microsoft.com/office/powerpoint/2010/main" val="381405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2</a:t>
            </a:fld>
            <a:endParaRPr lang="en-US" dirty="0"/>
          </a:p>
        </p:txBody>
      </p:sp>
    </p:spTree>
    <p:extLst>
      <p:ext uri="{BB962C8B-B14F-4D97-AF65-F5344CB8AC3E}">
        <p14:creationId xmlns:p14="http://schemas.microsoft.com/office/powerpoint/2010/main" val="2254999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20</a:t>
            </a:fld>
            <a:endParaRPr lang="en-US" dirty="0"/>
          </a:p>
        </p:txBody>
      </p:sp>
    </p:spTree>
    <p:extLst>
      <p:ext uri="{BB962C8B-B14F-4D97-AF65-F5344CB8AC3E}">
        <p14:creationId xmlns:p14="http://schemas.microsoft.com/office/powerpoint/2010/main" val="240573577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21</a:t>
            </a:fld>
            <a:endParaRPr lang="en-US" dirty="0"/>
          </a:p>
        </p:txBody>
      </p:sp>
    </p:spTree>
    <p:extLst>
      <p:ext uri="{BB962C8B-B14F-4D97-AF65-F5344CB8AC3E}">
        <p14:creationId xmlns:p14="http://schemas.microsoft.com/office/powerpoint/2010/main" val="78622492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22</a:t>
            </a:fld>
            <a:endParaRPr lang="en-US" dirty="0"/>
          </a:p>
        </p:txBody>
      </p:sp>
    </p:spTree>
    <p:extLst>
      <p:ext uri="{BB962C8B-B14F-4D97-AF65-F5344CB8AC3E}">
        <p14:creationId xmlns:p14="http://schemas.microsoft.com/office/powerpoint/2010/main" val="349379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23</a:t>
            </a:fld>
            <a:endParaRPr lang="en-US" dirty="0"/>
          </a:p>
        </p:txBody>
      </p:sp>
    </p:spTree>
    <p:extLst>
      <p:ext uri="{BB962C8B-B14F-4D97-AF65-F5344CB8AC3E}">
        <p14:creationId xmlns:p14="http://schemas.microsoft.com/office/powerpoint/2010/main" val="31749172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24</a:t>
            </a:fld>
            <a:endParaRPr lang="en-US" dirty="0"/>
          </a:p>
        </p:txBody>
      </p:sp>
    </p:spTree>
    <p:extLst>
      <p:ext uri="{BB962C8B-B14F-4D97-AF65-F5344CB8AC3E}">
        <p14:creationId xmlns:p14="http://schemas.microsoft.com/office/powerpoint/2010/main" val="352725160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25</a:t>
            </a:fld>
            <a:endParaRPr lang="en-US" dirty="0"/>
          </a:p>
        </p:txBody>
      </p:sp>
    </p:spTree>
    <p:extLst>
      <p:ext uri="{BB962C8B-B14F-4D97-AF65-F5344CB8AC3E}">
        <p14:creationId xmlns:p14="http://schemas.microsoft.com/office/powerpoint/2010/main" val="69985921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26</a:t>
            </a:fld>
            <a:endParaRPr lang="en-US" dirty="0"/>
          </a:p>
        </p:txBody>
      </p:sp>
    </p:spTree>
    <p:extLst>
      <p:ext uri="{BB962C8B-B14F-4D97-AF65-F5344CB8AC3E}">
        <p14:creationId xmlns:p14="http://schemas.microsoft.com/office/powerpoint/2010/main" val="2972438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27</a:t>
            </a:fld>
            <a:endParaRPr lang="en-US" dirty="0"/>
          </a:p>
        </p:txBody>
      </p:sp>
    </p:spTree>
    <p:extLst>
      <p:ext uri="{BB962C8B-B14F-4D97-AF65-F5344CB8AC3E}">
        <p14:creationId xmlns:p14="http://schemas.microsoft.com/office/powerpoint/2010/main" val="1444763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28</a:t>
            </a:fld>
            <a:endParaRPr lang="en-US" dirty="0"/>
          </a:p>
        </p:txBody>
      </p:sp>
    </p:spTree>
    <p:extLst>
      <p:ext uri="{BB962C8B-B14F-4D97-AF65-F5344CB8AC3E}">
        <p14:creationId xmlns:p14="http://schemas.microsoft.com/office/powerpoint/2010/main" val="5142449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29</a:t>
            </a:fld>
            <a:endParaRPr lang="en-US" dirty="0"/>
          </a:p>
        </p:txBody>
      </p:sp>
    </p:spTree>
    <p:extLst>
      <p:ext uri="{BB962C8B-B14F-4D97-AF65-F5344CB8AC3E}">
        <p14:creationId xmlns:p14="http://schemas.microsoft.com/office/powerpoint/2010/main" val="16822504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3</a:t>
            </a:fld>
            <a:endParaRPr lang="en-US" dirty="0"/>
          </a:p>
        </p:txBody>
      </p:sp>
    </p:spTree>
    <p:extLst>
      <p:ext uri="{BB962C8B-B14F-4D97-AF65-F5344CB8AC3E}">
        <p14:creationId xmlns:p14="http://schemas.microsoft.com/office/powerpoint/2010/main" val="27266720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30</a:t>
            </a:fld>
            <a:endParaRPr lang="en-US" dirty="0"/>
          </a:p>
        </p:txBody>
      </p:sp>
    </p:spTree>
    <p:extLst>
      <p:ext uri="{BB962C8B-B14F-4D97-AF65-F5344CB8AC3E}">
        <p14:creationId xmlns:p14="http://schemas.microsoft.com/office/powerpoint/2010/main" val="414737325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31</a:t>
            </a:fld>
            <a:endParaRPr lang="en-US" dirty="0"/>
          </a:p>
        </p:txBody>
      </p:sp>
    </p:spTree>
    <p:extLst>
      <p:ext uri="{BB962C8B-B14F-4D97-AF65-F5344CB8AC3E}">
        <p14:creationId xmlns:p14="http://schemas.microsoft.com/office/powerpoint/2010/main" val="2622188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32</a:t>
            </a:fld>
            <a:endParaRPr lang="en-US" dirty="0"/>
          </a:p>
        </p:txBody>
      </p:sp>
    </p:spTree>
    <p:extLst>
      <p:ext uri="{BB962C8B-B14F-4D97-AF65-F5344CB8AC3E}">
        <p14:creationId xmlns:p14="http://schemas.microsoft.com/office/powerpoint/2010/main" val="185716890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33</a:t>
            </a:fld>
            <a:endParaRPr lang="en-US" dirty="0"/>
          </a:p>
        </p:txBody>
      </p:sp>
    </p:spTree>
    <p:extLst>
      <p:ext uri="{BB962C8B-B14F-4D97-AF65-F5344CB8AC3E}">
        <p14:creationId xmlns:p14="http://schemas.microsoft.com/office/powerpoint/2010/main" val="154015122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34</a:t>
            </a:fld>
            <a:endParaRPr lang="en-US" dirty="0"/>
          </a:p>
        </p:txBody>
      </p:sp>
    </p:spTree>
    <p:extLst>
      <p:ext uri="{BB962C8B-B14F-4D97-AF65-F5344CB8AC3E}">
        <p14:creationId xmlns:p14="http://schemas.microsoft.com/office/powerpoint/2010/main" val="17268598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35</a:t>
            </a:fld>
            <a:endParaRPr lang="en-US" dirty="0"/>
          </a:p>
        </p:txBody>
      </p:sp>
    </p:spTree>
    <p:extLst>
      <p:ext uri="{BB962C8B-B14F-4D97-AF65-F5344CB8AC3E}">
        <p14:creationId xmlns:p14="http://schemas.microsoft.com/office/powerpoint/2010/main" val="387718554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36</a:t>
            </a:fld>
            <a:endParaRPr lang="en-US" dirty="0"/>
          </a:p>
        </p:txBody>
      </p:sp>
    </p:spTree>
    <p:extLst>
      <p:ext uri="{BB962C8B-B14F-4D97-AF65-F5344CB8AC3E}">
        <p14:creationId xmlns:p14="http://schemas.microsoft.com/office/powerpoint/2010/main" val="187589572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2BB5A-B358-4554-8C4D-920F0EB6B787}" type="slidenum">
              <a:rPr lang="en-US" smtClean="0"/>
              <a:t>37</a:t>
            </a:fld>
            <a:endParaRPr lang="en-US" dirty="0"/>
          </a:p>
        </p:txBody>
      </p:sp>
    </p:spTree>
    <p:extLst>
      <p:ext uri="{BB962C8B-B14F-4D97-AF65-F5344CB8AC3E}">
        <p14:creationId xmlns:p14="http://schemas.microsoft.com/office/powerpoint/2010/main" val="27657013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38</a:t>
            </a:fld>
            <a:endParaRPr lang="en-US" dirty="0"/>
          </a:p>
        </p:txBody>
      </p:sp>
    </p:spTree>
    <p:extLst>
      <p:ext uri="{BB962C8B-B14F-4D97-AF65-F5344CB8AC3E}">
        <p14:creationId xmlns:p14="http://schemas.microsoft.com/office/powerpoint/2010/main" val="58391154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39</a:t>
            </a:fld>
            <a:endParaRPr lang="en-US" dirty="0"/>
          </a:p>
        </p:txBody>
      </p:sp>
    </p:spTree>
    <p:extLst>
      <p:ext uri="{BB962C8B-B14F-4D97-AF65-F5344CB8AC3E}">
        <p14:creationId xmlns:p14="http://schemas.microsoft.com/office/powerpoint/2010/main" val="20276247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4</a:t>
            </a:fld>
            <a:endParaRPr lang="en-US" dirty="0"/>
          </a:p>
        </p:txBody>
      </p:sp>
    </p:spTree>
    <p:extLst>
      <p:ext uri="{BB962C8B-B14F-4D97-AF65-F5344CB8AC3E}">
        <p14:creationId xmlns:p14="http://schemas.microsoft.com/office/powerpoint/2010/main" val="314285282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40</a:t>
            </a:fld>
            <a:endParaRPr lang="en-US" dirty="0"/>
          </a:p>
        </p:txBody>
      </p:sp>
    </p:spTree>
    <p:extLst>
      <p:ext uri="{BB962C8B-B14F-4D97-AF65-F5344CB8AC3E}">
        <p14:creationId xmlns:p14="http://schemas.microsoft.com/office/powerpoint/2010/main" val="67018928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41</a:t>
            </a:fld>
            <a:endParaRPr lang="en-US" dirty="0"/>
          </a:p>
        </p:txBody>
      </p:sp>
    </p:spTree>
    <p:extLst>
      <p:ext uri="{BB962C8B-B14F-4D97-AF65-F5344CB8AC3E}">
        <p14:creationId xmlns:p14="http://schemas.microsoft.com/office/powerpoint/2010/main" val="7487191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42</a:t>
            </a:fld>
            <a:endParaRPr lang="en-US" dirty="0"/>
          </a:p>
        </p:txBody>
      </p:sp>
    </p:spTree>
    <p:extLst>
      <p:ext uri="{BB962C8B-B14F-4D97-AF65-F5344CB8AC3E}">
        <p14:creationId xmlns:p14="http://schemas.microsoft.com/office/powerpoint/2010/main" val="313719102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43</a:t>
            </a:fld>
            <a:endParaRPr lang="en-US" dirty="0"/>
          </a:p>
        </p:txBody>
      </p:sp>
    </p:spTree>
    <p:extLst>
      <p:ext uri="{BB962C8B-B14F-4D97-AF65-F5344CB8AC3E}">
        <p14:creationId xmlns:p14="http://schemas.microsoft.com/office/powerpoint/2010/main" val="147775249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44</a:t>
            </a:fld>
            <a:endParaRPr lang="en-US" dirty="0"/>
          </a:p>
        </p:txBody>
      </p:sp>
    </p:spTree>
    <p:extLst>
      <p:ext uri="{BB962C8B-B14F-4D97-AF65-F5344CB8AC3E}">
        <p14:creationId xmlns:p14="http://schemas.microsoft.com/office/powerpoint/2010/main" val="3273153470"/>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45</a:t>
            </a:fld>
            <a:endParaRPr lang="en-US" dirty="0"/>
          </a:p>
        </p:txBody>
      </p:sp>
    </p:spTree>
    <p:extLst>
      <p:ext uri="{BB962C8B-B14F-4D97-AF65-F5344CB8AC3E}">
        <p14:creationId xmlns:p14="http://schemas.microsoft.com/office/powerpoint/2010/main" val="14834510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46</a:t>
            </a:fld>
            <a:endParaRPr lang="en-US" dirty="0"/>
          </a:p>
        </p:txBody>
      </p:sp>
    </p:spTree>
    <p:extLst>
      <p:ext uri="{BB962C8B-B14F-4D97-AF65-F5344CB8AC3E}">
        <p14:creationId xmlns:p14="http://schemas.microsoft.com/office/powerpoint/2010/main" val="49607336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47</a:t>
            </a:fld>
            <a:endParaRPr lang="en-US" dirty="0"/>
          </a:p>
        </p:txBody>
      </p:sp>
    </p:spTree>
    <p:extLst>
      <p:ext uri="{BB962C8B-B14F-4D97-AF65-F5344CB8AC3E}">
        <p14:creationId xmlns:p14="http://schemas.microsoft.com/office/powerpoint/2010/main" val="376306563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48</a:t>
            </a:fld>
            <a:endParaRPr lang="en-US" dirty="0"/>
          </a:p>
        </p:txBody>
      </p:sp>
    </p:spTree>
    <p:extLst>
      <p:ext uri="{BB962C8B-B14F-4D97-AF65-F5344CB8AC3E}">
        <p14:creationId xmlns:p14="http://schemas.microsoft.com/office/powerpoint/2010/main" val="239134801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49</a:t>
            </a:fld>
            <a:endParaRPr lang="en-US" dirty="0"/>
          </a:p>
        </p:txBody>
      </p:sp>
    </p:spTree>
    <p:extLst>
      <p:ext uri="{BB962C8B-B14F-4D97-AF65-F5344CB8AC3E}">
        <p14:creationId xmlns:p14="http://schemas.microsoft.com/office/powerpoint/2010/main" val="16306745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5</a:t>
            </a:fld>
            <a:endParaRPr lang="en-US" dirty="0"/>
          </a:p>
        </p:txBody>
      </p:sp>
    </p:spTree>
    <p:extLst>
      <p:ext uri="{BB962C8B-B14F-4D97-AF65-F5344CB8AC3E}">
        <p14:creationId xmlns:p14="http://schemas.microsoft.com/office/powerpoint/2010/main" val="6870016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9F2BB5A-B358-4554-8C4D-920F0EB6B787}" type="slidenum">
              <a:rPr lang="en-US" smtClean="0"/>
              <a:t>50</a:t>
            </a:fld>
            <a:endParaRPr lang="en-US" dirty="0"/>
          </a:p>
        </p:txBody>
      </p:sp>
    </p:spTree>
    <p:extLst>
      <p:ext uri="{BB962C8B-B14F-4D97-AF65-F5344CB8AC3E}">
        <p14:creationId xmlns:p14="http://schemas.microsoft.com/office/powerpoint/2010/main" val="351617151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51</a:t>
            </a:fld>
            <a:endParaRPr lang="en-US" dirty="0"/>
          </a:p>
        </p:txBody>
      </p:sp>
    </p:spTree>
    <p:extLst>
      <p:ext uri="{BB962C8B-B14F-4D97-AF65-F5344CB8AC3E}">
        <p14:creationId xmlns:p14="http://schemas.microsoft.com/office/powerpoint/2010/main" val="16338053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52</a:t>
            </a:fld>
            <a:endParaRPr lang="en-US" dirty="0"/>
          </a:p>
        </p:txBody>
      </p:sp>
    </p:spTree>
    <p:extLst>
      <p:ext uri="{BB962C8B-B14F-4D97-AF65-F5344CB8AC3E}">
        <p14:creationId xmlns:p14="http://schemas.microsoft.com/office/powerpoint/2010/main" val="44419954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53</a:t>
            </a:fld>
            <a:endParaRPr lang="en-US" dirty="0"/>
          </a:p>
        </p:txBody>
      </p:sp>
    </p:spTree>
    <p:extLst>
      <p:ext uri="{BB962C8B-B14F-4D97-AF65-F5344CB8AC3E}">
        <p14:creationId xmlns:p14="http://schemas.microsoft.com/office/powerpoint/2010/main" val="1973764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6</a:t>
            </a:fld>
            <a:endParaRPr lang="en-US" dirty="0"/>
          </a:p>
        </p:txBody>
      </p:sp>
    </p:spTree>
    <p:extLst>
      <p:ext uri="{BB962C8B-B14F-4D97-AF65-F5344CB8AC3E}">
        <p14:creationId xmlns:p14="http://schemas.microsoft.com/office/powerpoint/2010/main" val="1019384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7</a:t>
            </a:fld>
            <a:endParaRPr lang="en-US" dirty="0"/>
          </a:p>
        </p:txBody>
      </p:sp>
    </p:spTree>
    <p:extLst>
      <p:ext uri="{BB962C8B-B14F-4D97-AF65-F5344CB8AC3E}">
        <p14:creationId xmlns:p14="http://schemas.microsoft.com/office/powerpoint/2010/main" val="12254283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8</a:t>
            </a:fld>
            <a:endParaRPr lang="en-US" dirty="0"/>
          </a:p>
        </p:txBody>
      </p:sp>
    </p:spTree>
    <p:extLst>
      <p:ext uri="{BB962C8B-B14F-4D97-AF65-F5344CB8AC3E}">
        <p14:creationId xmlns:p14="http://schemas.microsoft.com/office/powerpoint/2010/main" val="27784658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9F2BB5A-B358-4554-8C4D-920F0EB6B787}" type="slidenum">
              <a:rPr lang="en-US" smtClean="0"/>
              <a:t>9</a:t>
            </a:fld>
            <a:endParaRPr lang="en-US" dirty="0"/>
          </a:p>
        </p:txBody>
      </p:sp>
    </p:spTree>
    <p:extLst>
      <p:ext uri="{BB962C8B-B14F-4D97-AF65-F5344CB8AC3E}">
        <p14:creationId xmlns:p14="http://schemas.microsoft.com/office/powerpoint/2010/main" val="34192103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19314" y="596019"/>
            <a:ext cx="7510506" cy="3213982"/>
          </a:xfrm>
        </p:spPr>
        <p:txBody>
          <a:bodyPr anchor="b">
            <a:normAutofit/>
          </a:bodyPr>
          <a:lstStyle>
            <a:lvl1pPr algn="ctr">
              <a:defRPr sz="40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819314" y="3886200"/>
            <a:ext cx="7510506" cy="2219108"/>
          </a:xfrm>
        </p:spPr>
        <p:txBody>
          <a:bodyPr anchor="t">
            <a:normAutofit/>
          </a:bodyPr>
          <a:lstStyle>
            <a:lvl1pPr marL="0" indent="0" algn="ctr">
              <a:buNone/>
              <a:defRPr sz="1800">
                <a:gradFill flip="none" rotWithShape="1">
                  <a:gsLst>
                    <a:gs pos="0">
                      <a:schemeClr val="tx1"/>
                    </a:gs>
                    <a:gs pos="100000">
                      <a:schemeClr val="tx1">
                        <a:lumMod val="75000"/>
                      </a:schemeClr>
                    </a:gs>
                  </a:gsLst>
                  <a:lin ang="0" scaled="1"/>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A190AF4-9F54-444F-A8C0-C1FCA1496701}" type="datetime1">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6197312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677" y="4377485"/>
            <a:ext cx="7413007" cy="907505"/>
          </a:xfrm>
        </p:spPr>
        <p:txBody>
          <a:bodyPr anchor="b">
            <a:normAutofit/>
          </a:bodyPr>
          <a:lstStyle>
            <a:lvl1pPr algn="l">
              <a:defRPr sz="20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7678" y="996188"/>
            <a:ext cx="7301427" cy="298112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917677" y="5284990"/>
            <a:ext cx="7413007" cy="81707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0668520B-E091-AC4A-90BB-359AA5D7B5D5}" type="datetime1">
              <a:rPr lang="en-US" smtClean="0"/>
              <a:t>6/15/2023</a:t>
            </a:fld>
            <a:endParaRPr lang="en-US" dirty="0"/>
          </a:p>
        </p:txBody>
      </p:sp>
      <p:sp>
        <p:nvSpPr>
          <p:cNvPr id="6" name="Footer Placeholder 5"/>
          <p:cNvSpPr>
            <a:spLocks noGrp="1"/>
          </p:cNvSpPr>
          <p:nvPr>
            <p:ph type="ftr" sz="quarter" idx="11"/>
          </p:nvPr>
        </p:nvSpPr>
        <p:spPr>
          <a:xfrm>
            <a:off x="917678" y="6181344"/>
            <a:ext cx="5337278" cy="365125"/>
          </a:xfrm>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908165334"/>
      </p:ext>
    </p:extLst>
  </p:cSld>
  <p:clrMapOvr>
    <a:masterClrMapping/>
  </p:clrMapOvr>
  <p:hf sldNum="0" hd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596018"/>
            <a:ext cx="7511474" cy="3137782"/>
          </a:xfrm>
        </p:spPr>
        <p:txBody>
          <a:bodyPr anchor="ctr">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8347" y="4343400"/>
            <a:ext cx="7511474" cy="1758660"/>
          </a:xfrm>
        </p:spPr>
        <p:txBody>
          <a:bodyPr anchor="ctr">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4166035238"/>
      </p:ext>
    </p:extLst>
  </p:cSld>
  <p:clrMapOvr>
    <a:masterClrMapping/>
  </p:clrMapOvr>
  <p:hf sldNum="0" hd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583818" y="860276"/>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7888822" y="2985923"/>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304407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256436" y="3650606"/>
            <a:ext cx="6631128" cy="381000"/>
          </a:xfrm>
        </p:spPr>
        <p:txBody>
          <a:bodyPr anchor="ctr">
            <a:normAutofit/>
          </a:bodyPr>
          <a:lstStyle>
            <a:lvl1pPr marL="0" indent="0">
              <a:buFontTx/>
              <a:buNone/>
              <a:defRPr sz="14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818347" y="4641206"/>
            <a:ext cx="7511473" cy="1447800"/>
          </a:xfrm>
        </p:spPr>
        <p:txBody>
          <a:bodyPr anchor="ctr">
            <a:normAutofit/>
          </a:bodyPr>
          <a:lstStyle>
            <a:lvl1pPr marL="0" indent="0" algn="l">
              <a:buNone/>
              <a:defRPr sz="1800">
                <a:gradFill flip="none" rotWithShape="1">
                  <a:gsLst>
                    <a:gs pos="0">
                      <a:schemeClr val="tx1"/>
                    </a:gs>
                    <a:gs pos="100000">
                      <a:schemeClr val="tx1">
                        <a:lumMod val="75000"/>
                      </a:schemeClr>
                    </a:gs>
                  </a:gsLst>
                  <a:lin ang="0" scaled="1"/>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556921041"/>
      </p:ext>
    </p:extLst>
  </p:cSld>
  <p:clrMapOvr>
    <a:masterClrMapping/>
  </p:clrMapOvr>
  <p:hf sldNum="0" hd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18347" y="3603566"/>
            <a:ext cx="7512338" cy="1468800"/>
          </a:xfrm>
        </p:spPr>
        <p:txBody>
          <a:bodyPr anchor="b">
            <a:normAutofit/>
          </a:bodyPr>
          <a:lstStyle>
            <a:lvl1pPr algn="l">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21015" y="5072366"/>
            <a:ext cx="7512339" cy="1029694"/>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980050443"/>
      </p:ext>
    </p:extLst>
  </p:cSld>
  <p:clrMapOvr>
    <a:masterClrMapping/>
  </p:clrMapOvr>
  <p:hf sldNum="0"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extBox 12"/>
          <p:cNvSpPr txBox="1"/>
          <p:nvPr/>
        </p:nvSpPr>
        <p:spPr>
          <a:xfrm>
            <a:off x="583818" y="753851"/>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6" name="TextBox 15"/>
          <p:cNvSpPr txBox="1"/>
          <p:nvPr/>
        </p:nvSpPr>
        <p:spPr>
          <a:xfrm>
            <a:off x="7887556" y="2879498"/>
            <a:ext cx="457319"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084942" y="596018"/>
            <a:ext cx="6974115" cy="2844369"/>
          </a:xfrm>
        </p:spPr>
        <p:txBody>
          <a:bodyPr anchor="ctr">
            <a:normAutofit/>
          </a:bodyPr>
          <a:lstStyle>
            <a:lvl1pPr algn="l">
              <a:defRPr sz="28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818347" y="3886200"/>
            <a:ext cx="7512338" cy="1053662"/>
          </a:xfrm>
        </p:spPr>
        <p:txBody>
          <a:bodyPr vert="horz" lIns="91440" tIns="45720" rIns="91440" bIns="45720" rtlCol="0" anchor="b">
            <a:normAutofit/>
          </a:bodyPr>
          <a:lstStyle>
            <a:lvl1pPr>
              <a:buNone/>
              <a:defRPr lang="en-US" sz="2000" b="0" cap="all" dirty="0">
                <a:ln w="3175" cmpd="sng">
                  <a:noFill/>
                </a:ln>
                <a:gradFill flip="none" rotWithShape="1">
                  <a:gsLst>
                    <a:gs pos="0">
                      <a:schemeClr val="tx1"/>
                    </a:gs>
                    <a:gs pos="100000">
                      <a:schemeClr val="tx1">
                        <a:lumMod val="75000"/>
                      </a:schemeClr>
                    </a:gs>
                  </a:gsLst>
                  <a:lin ang="0" scaled="1"/>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939862"/>
            <a:ext cx="7512338" cy="1162198"/>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878170031"/>
      </p:ext>
    </p:extLst>
  </p:cSld>
  <p:clrMapOvr>
    <a:masterClrMapping/>
  </p:clrMapOvr>
  <p:hf sldNum="0" hd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818346" y="596018"/>
            <a:ext cx="7511473" cy="2756783"/>
          </a:xfrm>
        </p:spPr>
        <p:txBody>
          <a:bodyPr vert="horz" lIns="91440" tIns="45720" rIns="91440" bIns="45720" rtlCol="0" anchor="ctr">
            <a:normAutofit/>
          </a:bodyPr>
          <a:lstStyle>
            <a:lvl1pPr>
              <a:defRPr lang="en-US" sz="2800"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818346" y="3682941"/>
            <a:ext cx="7511473" cy="1049283"/>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Edit Master text styles</a:t>
            </a:r>
          </a:p>
        </p:txBody>
      </p:sp>
      <p:sp>
        <p:nvSpPr>
          <p:cNvPr id="3" name="Text Placeholder 2"/>
          <p:cNvSpPr>
            <a:spLocks noGrp="1"/>
          </p:cNvSpPr>
          <p:nvPr>
            <p:ph type="body" idx="1"/>
          </p:nvPr>
        </p:nvSpPr>
        <p:spPr>
          <a:xfrm>
            <a:off x="818347" y="4732224"/>
            <a:ext cx="7511472" cy="1369836"/>
          </a:xfrm>
        </p:spPr>
        <p:txBody>
          <a:bodyPr anchor="t">
            <a:normAutofit/>
          </a:bodyPr>
          <a:lstStyle>
            <a:lvl1pPr marL="0" indent="0" algn="l">
              <a:buNone/>
              <a:defRPr sz="1600">
                <a:gradFill flip="none" rotWithShape="1">
                  <a:gsLst>
                    <a:gs pos="0">
                      <a:schemeClr val="tx1"/>
                    </a:gs>
                    <a:gs pos="100000">
                      <a:schemeClr val="tx1">
                        <a:lumMod val="75000"/>
                      </a:schemeClr>
                    </a:gs>
                  </a:gsLst>
                  <a:lin ang="5400000" scaled="0"/>
                  <a:tileRect/>
                </a:gra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668520B-E091-AC4A-90BB-359AA5D7B5D5}" type="datetime1">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2097140543"/>
      </p:ext>
    </p:extLst>
  </p:cSld>
  <p:clrMapOvr>
    <a:masterClrMapping/>
  </p:clrMapOvr>
  <p:hf sldNum="0" hd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818347" y="596018"/>
            <a:ext cx="7511473" cy="131248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8E8918C-B47A-494E-A5A9-1A5C5CFCECFB}" type="datetime1">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1349429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1708" y="596018"/>
            <a:ext cx="1778112" cy="550604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18347" y="596018"/>
            <a:ext cx="5624137" cy="5506042"/>
          </a:xfrm>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7E3E96D-3D7C-8F4F-AF64-399B6BED7A92}" type="datetime1">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326627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8D487-18C3-1248-9887-FE69DD561588}" type="datetime1">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1997868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9314" y="3270698"/>
            <a:ext cx="7510506" cy="1823305"/>
          </a:xfrm>
        </p:spPr>
        <p:txBody>
          <a:bodyPr anchor="b">
            <a:normAutofit/>
          </a:bodyPr>
          <a:lstStyle>
            <a:lvl1pPr algn="r">
              <a:defRPr sz="2800" b="0" cap="all"/>
            </a:lvl1pPr>
          </a:lstStyle>
          <a:p>
            <a:r>
              <a:rPr lang="en-US"/>
              <a:t>Click to edit Master title style</a:t>
            </a:r>
            <a:endParaRPr lang="en-US" dirty="0"/>
          </a:p>
        </p:txBody>
      </p:sp>
      <p:sp>
        <p:nvSpPr>
          <p:cNvPr id="3" name="Text Placeholder 2"/>
          <p:cNvSpPr>
            <a:spLocks noGrp="1"/>
          </p:cNvSpPr>
          <p:nvPr>
            <p:ph type="body" idx="1"/>
          </p:nvPr>
        </p:nvSpPr>
        <p:spPr>
          <a:xfrm>
            <a:off x="819314" y="5103810"/>
            <a:ext cx="7510506" cy="998250"/>
          </a:xfrm>
        </p:spPr>
        <p:txBody>
          <a:bodyPr anchor="t">
            <a:normAutofit/>
          </a:bodyPr>
          <a:lstStyle>
            <a:lvl1pPr marL="0" indent="0" algn="r">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FB83CD6D-E7FA-3642-8D8D-9E8E6F660D1A}" type="datetime1">
              <a:rPr lang="en-US" smtClean="0"/>
              <a:t>6/15/2023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620511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18347" y="2060898"/>
            <a:ext cx="3685073" cy="4031331"/>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0580" y="2060898"/>
            <a:ext cx="3689239" cy="4031330"/>
          </a:xfrm>
        </p:spPr>
        <p:txBody>
          <a:bodyPr>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668520B-E091-AC4A-90BB-359AA5D7B5D5}" type="datetime1">
              <a:rPr lang="en-US" smtClean="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1618607122"/>
      </p:ext>
    </p:extLst>
  </p:cSld>
  <p:clrMapOvr>
    <a:masterClrMapping/>
  </p:clrMapOvr>
  <p:hf sldNum="0"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6306" y="2060898"/>
            <a:ext cx="3397113" cy="733596"/>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18347" y="2786027"/>
            <a:ext cx="3685073"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910150" y="2060898"/>
            <a:ext cx="3419670" cy="725129"/>
          </a:xfrm>
        </p:spPr>
        <p:txBody>
          <a:bodyPr anchor="b">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29165" y="2786027"/>
            <a:ext cx="3701520" cy="3316033"/>
          </a:xfrm>
        </p:spPr>
        <p:txBody>
          <a:bodyPr anchor="t">
            <a:normAutofit/>
          </a:bodyPr>
          <a:lstStyle>
            <a:lvl1pPr>
              <a:defRPr sz="1600"/>
            </a:lvl1pPr>
            <a:lvl2pPr>
              <a:defRPr sz="1400"/>
            </a:lvl2pPr>
            <a:lvl3pPr>
              <a:defRPr sz="1200"/>
            </a:lvl3pPr>
            <a:lvl4pPr>
              <a:defRPr sz="11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1298EAC-0C6F-9A48-8CE6-F3E4943DEFE6}" type="datetime1">
              <a:rPr lang="en-US" smtClean="0"/>
              <a:t>6/15/2023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391701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2600"/>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1E18ECE-FD14-834B-8BE6-2B4238F8F10B}" type="datetime1">
              <a:rPr lang="en-US" smtClean="0"/>
              <a:t>6/15/2023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9068469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98BD22-A218-614D-8924-DD49695C44A7}" type="datetime1">
              <a:rPr lang="en-US" smtClean="0"/>
              <a:t>6/15/2023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41815550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754928"/>
            <a:ext cx="2729523" cy="1371600"/>
          </a:xfrm>
        </p:spPr>
        <p:txBody>
          <a:bodyPr anchor="b">
            <a:normAutofit/>
          </a:bodyPr>
          <a:lstStyle>
            <a:lvl1pPr algn="l">
              <a:defRPr sz="2200" b="0"/>
            </a:lvl1pPr>
          </a:lstStyle>
          <a:p>
            <a:r>
              <a:rPr lang="en-US"/>
              <a:t>Click to edit Master title style</a:t>
            </a:r>
            <a:endParaRPr lang="en-US" dirty="0"/>
          </a:p>
        </p:txBody>
      </p:sp>
      <p:sp>
        <p:nvSpPr>
          <p:cNvPr id="3" name="Content Placeholder 2"/>
          <p:cNvSpPr>
            <a:spLocks noGrp="1"/>
          </p:cNvSpPr>
          <p:nvPr>
            <p:ph idx="1"/>
          </p:nvPr>
        </p:nvSpPr>
        <p:spPr>
          <a:xfrm>
            <a:off x="3828856" y="596018"/>
            <a:ext cx="4500964" cy="5506041"/>
          </a:xfrm>
        </p:spPr>
        <p:txBody>
          <a:bodyPr anchor="ctr">
            <a:normAutofit/>
          </a:bodyPr>
          <a:lstStyle>
            <a:lvl1pPr>
              <a:defRPr sz="1800"/>
            </a:lvl1pPr>
            <a:lvl2pPr>
              <a:defRPr sz="1600"/>
            </a:lvl2pPr>
            <a:lvl3pPr>
              <a:defRPr sz="1400"/>
            </a:lvl3pPr>
            <a:lvl4pPr>
              <a:defRPr sz="1200"/>
            </a:lvl4pPr>
            <a:lvl5pPr>
              <a:defRPr sz="1100"/>
            </a:lvl5pPr>
            <a:lvl6pPr>
              <a:defRPr sz="1100"/>
            </a:lvl6pPr>
            <a:lvl7pPr>
              <a:defRPr sz="1100"/>
            </a:lvl7pPr>
            <a:lvl8pPr>
              <a:defRPr sz="1100"/>
            </a:lvl8pPr>
            <a:lvl9pPr>
              <a:defRPr sz="11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18347" y="3126528"/>
            <a:ext cx="272952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90E74520-6C50-D34B-A095-75FDB6D28936}" type="datetime1">
              <a:rPr lang="en-US" smtClean="0"/>
              <a:t>6/15/2023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272170396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8347" y="1898269"/>
            <a:ext cx="4423803" cy="1371600"/>
          </a:xfrm>
        </p:spPr>
        <p:txBody>
          <a:bodyPr anchor="b">
            <a:normAutofit/>
          </a:bodyPr>
          <a:lstStyle>
            <a:lvl1pPr algn="l">
              <a:defRPr sz="24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5515442" y="-18288"/>
            <a:ext cx="2500062"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dirty="0"/>
              <a:t>Click icon to add picture</a:t>
            </a:r>
          </a:p>
        </p:txBody>
      </p:sp>
      <p:sp>
        <p:nvSpPr>
          <p:cNvPr id="4" name="Text Placeholder 3"/>
          <p:cNvSpPr>
            <a:spLocks noGrp="1"/>
          </p:cNvSpPr>
          <p:nvPr>
            <p:ph type="body" sz="half" idx="2"/>
          </p:nvPr>
        </p:nvSpPr>
        <p:spPr>
          <a:xfrm>
            <a:off x="817318" y="3269869"/>
            <a:ext cx="4423803"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523649" y="6181344"/>
            <a:ext cx="718502" cy="365125"/>
          </a:xfrm>
        </p:spPr>
        <p:txBody>
          <a:bodyPr/>
          <a:lstStyle/>
          <a:p>
            <a:fld id="{3C6284EC-D689-F84B-A677-DF433FB64381}" type="datetime1">
              <a:rPr lang="en-US" smtClean="0"/>
              <a:t>6/15/2023</a:t>
            </a:fld>
            <a:endParaRPr lang="en-US" dirty="0"/>
          </a:p>
        </p:txBody>
      </p:sp>
      <p:sp>
        <p:nvSpPr>
          <p:cNvPr id="6" name="Footer Placeholder 5"/>
          <p:cNvSpPr>
            <a:spLocks noGrp="1"/>
          </p:cNvSpPr>
          <p:nvPr>
            <p:ph type="ftr" sz="quarter" idx="11"/>
          </p:nvPr>
        </p:nvSpPr>
        <p:spPr>
          <a:xfrm>
            <a:off x="818348" y="6181344"/>
            <a:ext cx="3705300" cy="365125"/>
          </a:xfrm>
        </p:spPr>
        <p:txBody>
          <a:bodyPr/>
          <a:lstStyle/>
          <a:p>
            <a:endParaRPr lang="en-US" dirty="0"/>
          </a:p>
        </p:txBody>
      </p:sp>
      <p:sp>
        <p:nvSpPr>
          <p:cNvPr id="7" name="Slide Number Placeholder 6"/>
          <p:cNvSpPr>
            <a:spLocks noGrp="1"/>
          </p:cNvSpPr>
          <p:nvPr>
            <p:ph type="sldNum" sz="quarter" idx="12"/>
          </p:nvPr>
        </p:nvSpPr>
        <p:spPr>
          <a:xfrm>
            <a:off x="8024262" y="6181344"/>
            <a:ext cx="305186" cy="329250"/>
          </a:xfrm>
        </p:spPr>
        <p:txBody>
          <a:bodyPr/>
          <a:lstStyle/>
          <a:p>
            <a:fld id="{60CB18B6-A2CF-492A-A7AC-21DF4BEF755B}" type="slidenum">
              <a:rPr lang="en-US" smtClean="0"/>
              <a:t>‹#›</a:t>
            </a:fld>
            <a:endParaRPr lang="en-US" dirty="0"/>
          </a:p>
        </p:txBody>
      </p:sp>
    </p:spTree>
    <p:extLst>
      <p:ext uri="{BB962C8B-B14F-4D97-AF65-F5344CB8AC3E}">
        <p14:creationId xmlns:p14="http://schemas.microsoft.com/office/powerpoint/2010/main" val="36348148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18347" y="596018"/>
            <a:ext cx="7511473" cy="131248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18348" y="2060898"/>
            <a:ext cx="7511472" cy="4041162"/>
          </a:xfrm>
          <a:prstGeom prst="rect">
            <a:avLst/>
          </a:prstGeom>
        </p:spPr>
        <p:txBody>
          <a:bodyPr vert="horz" lIns="91440" tIns="45720" rIns="91440" bIns="45720" rtlCol="0"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551708" y="6178260"/>
            <a:ext cx="1287464"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0668520B-E091-AC4A-90BB-359AA5D7B5D5}" type="datetime1">
              <a:rPr lang="en-US" smtClean="0"/>
              <a:t>6/15/2023</a:t>
            </a:fld>
            <a:endParaRPr lang="en-US" dirty="0"/>
          </a:p>
        </p:txBody>
      </p:sp>
      <p:sp>
        <p:nvSpPr>
          <p:cNvPr id="5" name="Footer Placeholder 4"/>
          <p:cNvSpPr>
            <a:spLocks noGrp="1"/>
          </p:cNvSpPr>
          <p:nvPr>
            <p:ph type="ftr" sz="quarter" idx="3"/>
          </p:nvPr>
        </p:nvSpPr>
        <p:spPr>
          <a:xfrm>
            <a:off x="818347" y="6178260"/>
            <a:ext cx="5624137" cy="365125"/>
          </a:xfrm>
          <a:prstGeom prst="rect">
            <a:avLst/>
          </a:prstGeom>
        </p:spPr>
        <p:txBody>
          <a:bodyPr vert="horz" lIns="91440" tIns="45720" rIns="91440" bIns="45720" rtlCol="0" anchor="ctr"/>
          <a:lstStyle>
            <a:lvl1pPr algn="l">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dirty="0"/>
          </a:p>
        </p:txBody>
      </p:sp>
      <p:sp>
        <p:nvSpPr>
          <p:cNvPr id="6" name="Slide Number Placeholder 5"/>
          <p:cNvSpPr>
            <a:spLocks noGrp="1"/>
          </p:cNvSpPr>
          <p:nvPr>
            <p:ph type="sldNum" sz="quarter" idx="4"/>
          </p:nvPr>
        </p:nvSpPr>
        <p:spPr>
          <a:xfrm>
            <a:off x="7917202" y="6178260"/>
            <a:ext cx="413483" cy="365125"/>
          </a:xfrm>
          <a:prstGeom prst="rect">
            <a:avLst/>
          </a:prstGeom>
        </p:spPr>
        <p:txBody>
          <a:bodyPr vert="horz" lIns="91440" tIns="45720" rIns="91440" bIns="45720" rtlCol="0" anchor="ctr"/>
          <a:lstStyle>
            <a:lvl1pPr algn="r">
              <a:defRPr sz="800" b="1" i="0">
                <a:solidFill>
                  <a:schemeClr val="tx1">
                    <a:lumMod val="75000"/>
                  </a:schemeClr>
                </a:solidFill>
                <a:effectLst>
                  <a:outerShdw blurRad="50800" dist="38100" dir="2700000" algn="tl" rotWithShape="0">
                    <a:srgbClr val="000000">
                      <a:alpha val="43000"/>
                    </a:srgbClr>
                  </a:outerShdw>
                </a:effectLst>
                <a:latin typeface="+mn-lt"/>
              </a:defRPr>
            </a:lvl1pPr>
          </a:lstStyle>
          <a:p>
            <a:fld id="{60CB18B6-A2CF-492A-A7AC-21DF4BEF755B}" type="slidenum">
              <a:rPr lang="en-US" smtClean="0"/>
              <a:t>‹#›</a:t>
            </a:fld>
            <a:endParaRPr lang="en-US" dirty="0"/>
          </a:p>
        </p:txBody>
      </p:sp>
    </p:spTree>
    <p:extLst>
      <p:ext uri="{BB962C8B-B14F-4D97-AF65-F5344CB8AC3E}">
        <p14:creationId xmlns:p14="http://schemas.microsoft.com/office/powerpoint/2010/main" val="3998078550"/>
      </p:ext>
    </p:extLst>
  </p:cSld>
  <p:clrMap bg1="dk1" tx1="lt1" bg2="dk2" tx2="lt2" accent1="accent1" accent2="accent2" accent3="accent3" accent4="accent4" accent5="accent5" accent6="accent6" hlink="hlink" folHlink="folHlink"/>
  <p:sldLayoutIdLst>
    <p:sldLayoutId id="2147483799" r:id="rId1"/>
    <p:sldLayoutId id="2147483800" r:id="rId2"/>
    <p:sldLayoutId id="2147483801" r:id="rId3"/>
    <p:sldLayoutId id="2147483802" r:id="rId4"/>
    <p:sldLayoutId id="2147483803" r:id="rId5"/>
    <p:sldLayoutId id="2147483804" r:id="rId6"/>
    <p:sldLayoutId id="2147483805" r:id="rId7"/>
    <p:sldLayoutId id="2147483806" r:id="rId8"/>
    <p:sldLayoutId id="2147483807" r:id="rId9"/>
    <p:sldLayoutId id="2147483808" r:id="rId10"/>
    <p:sldLayoutId id="2147483809" r:id="rId11"/>
    <p:sldLayoutId id="2147483810" r:id="rId12"/>
    <p:sldLayoutId id="2147483811" r:id="rId13"/>
    <p:sldLayoutId id="2147483812" r:id="rId14"/>
    <p:sldLayoutId id="2147483813" r:id="rId15"/>
    <p:sldLayoutId id="2147483814" r:id="rId16"/>
    <p:sldLayoutId id="2147483815" r:id="rId17"/>
  </p:sldLayoutIdLst>
  <p:hf sldNum="0" hdr="0" dt="0"/>
  <p:txStyles>
    <p:titleStyle>
      <a:lvl1pPr algn="l" defTabSz="457200" rtl="0" eaLnBrk="1" latinLnBrk="0" hangingPunct="1">
        <a:spcBef>
          <a:spcPct val="0"/>
        </a:spcBef>
        <a:buNone/>
        <a:defRPr sz="2800" kern="1200" cap="all">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30000"/>
        <a:buFont typeface="Arial"/>
        <a:buChar char="•"/>
        <a:defRPr sz="18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30000"/>
        <a:buFont typeface="Arial"/>
        <a:buChar char="•"/>
        <a:defRPr sz="16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30000"/>
        <a:buFont typeface="Arial"/>
        <a:buChar char="•"/>
        <a:defRPr sz="14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30000"/>
        <a:buFont typeface="Arial"/>
        <a:buChar char="•"/>
        <a:defRPr sz="12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3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100" kern="1200" cap="small">
          <a:gradFill flip="none" rotWithShape="1">
            <a:gsLst>
              <a:gs pos="0">
                <a:schemeClr val="tx1"/>
              </a:gs>
              <a:gs pos="100000">
                <a:schemeClr val="tx1">
                  <a:lumMod val="75000"/>
                </a:schemeClr>
              </a:gs>
            </a:gsLst>
            <a:lin ang="540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www.open-dc.gov" TargetMode="Externa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mailto:AM@HOTMAIL.COM" TargetMode="External"/></Relationships>
</file>

<file path=ppt/slides/_rels/slide21.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2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3.xml.rels><?xml version="1.0" encoding="UTF-8" standalone="yes"?>
<Relationships xmlns="http://schemas.openxmlformats.org/package/2006/relationships"><Relationship Id="rId8" Type="http://schemas.openxmlformats.org/officeDocument/2006/relationships/hyperlink" Target="https://www.archives.gov/ogis" TargetMode="External"/><Relationship Id="rId3" Type="http://schemas.openxmlformats.org/officeDocument/2006/relationships/hyperlink" Target="https://www.dcregs.dc.gov/Common/DCMR/RuleList.aspx?ChapterNum=1-4" TargetMode="External"/><Relationship Id="rId7" Type="http://schemas.openxmlformats.org/officeDocument/2006/relationships/hyperlink" Target="https://doc.dc.gov/sites/default/files/dc/sites/doc/publication/attachments/PM%201300.1I%20Freedom%20of%20Information%20Act%20%28FOIA%29%2004232019.pdf"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www.open-dc.gov/documents/foia-advisory-opinions" TargetMode="External"/><Relationship Id="rId5" Type="http://schemas.openxmlformats.org/officeDocument/2006/relationships/hyperlink" Target="https://www.justice.gov/oip/doj-guide-freedom-information-act-0" TargetMode="External"/><Relationship Id="rId4" Type="http://schemas.openxmlformats.org/officeDocument/2006/relationships/hyperlink" Target="https://dc.gov/node/822632"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30.svg"/><Relationship Id="rId4" Type="http://schemas.openxmlformats.org/officeDocument/2006/relationships/image" Target="../media/image29.png"/></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33.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4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43.jpe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image" Target="../media/image44.jpe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58.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3259" y="4363271"/>
            <a:ext cx="6507166" cy="1472533"/>
          </a:xfrm>
        </p:spPr>
        <p:txBody>
          <a:bodyPr vert="horz" lIns="91440" tIns="45720" rIns="91440" bIns="45720" rtlCol="0" anchor="b">
            <a:normAutofit fontScale="90000"/>
          </a:bodyPr>
          <a:lstStyle/>
          <a:p>
            <a:pPr algn="ctr"/>
            <a:r>
              <a:rPr lang="en-US" sz="40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Nuts and Bolts of the freedom of information act of 1976 ("DC Foia")</a:t>
            </a:r>
            <a:endParaRPr lang="en-US" sz="4000" b="1" dirty="0">
              <a:gradFill flip="none" rotWithShape="1">
                <a:gsLst>
                  <a:gs pos="0">
                    <a:schemeClr val="tx1"/>
                  </a:gs>
                  <a:gs pos="100000">
                    <a:schemeClr val="tx1">
                      <a:lumMod val="65000"/>
                    </a:schemeClr>
                  </a:gs>
                </a:gsLst>
                <a:lin ang="5580000" scaled="0"/>
                <a:tileRect/>
              </a:gradFill>
              <a:effectLst>
                <a:glow rad="38100">
                  <a:prstClr val="black">
                    <a:lumMod val="65000"/>
                    <a:lumOff val="35000"/>
                    <a:alpha val="50000"/>
                  </a:prstClr>
                </a:glow>
                <a:outerShdw blurRad="28575" dist="31750" dir="13200000" algn="tl" rotWithShape="0">
                  <a:srgbClr val="000000">
                    <a:alpha val="25000"/>
                  </a:srgbClr>
                </a:outerShdw>
              </a:effectLst>
            </a:endParaRPr>
          </a:p>
        </p:txBody>
      </p:sp>
      <p:pic>
        <p:nvPicPr>
          <p:cNvPr id="4" name="Content Placeholder 3"/>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t="6601" b="16777"/>
          <a:stretch/>
        </p:blipFill>
        <p:spPr>
          <a:xfrm>
            <a:off x="-27858" y="-213722"/>
            <a:ext cx="9143980" cy="4273816"/>
          </a:xfrm>
          <a:prstGeom prst="rect">
            <a:avLst/>
          </a:prstGeom>
        </p:spPr>
      </p:pic>
      <p:sp>
        <p:nvSpPr>
          <p:cNvPr id="5" name="Footer Placeholder 4"/>
          <p:cNvSpPr>
            <a:spLocks noGrp="1"/>
          </p:cNvSpPr>
          <p:nvPr>
            <p:ph type="ftr" sz="quarter" idx="11"/>
          </p:nvPr>
        </p:nvSpPr>
        <p:spPr>
          <a:xfrm>
            <a:off x="838200" y="6019800"/>
            <a:ext cx="5657850" cy="593725"/>
          </a:xfrm>
        </p:spPr>
        <p:txBody>
          <a:bodyPr vert="horz" lIns="91440" tIns="45720" rIns="91440" bIns="45720" rtlCol="0" anchor="ctr">
            <a:noAutofit/>
          </a:bodyPr>
          <a:lstStyle/>
          <a:p>
            <a:pPr defTabSz="914400">
              <a:lnSpc>
                <a:spcPct val="90000"/>
              </a:lnSpc>
              <a:spcAft>
                <a:spcPts val="600"/>
              </a:spcAft>
            </a:pPr>
            <a:r>
              <a:rPr lang="en-US" sz="1400" b="1" i="0" kern="1200" dirty="0">
                <a:solidFill>
                  <a:schemeClr val="tx1">
                    <a:lumMod val="75000"/>
                  </a:schemeClr>
                </a:solidFill>
                <a:effectLst>
                  <a:outerShdw blurRad="50800" dist="38100" dir="2700000" algn="tl" rotWithShape="0">
                    <a:srgbClr val="000000">
                      <a:alpha val="43000"/>
                    </a:srgbClr>
                  </a:outerShdw>
                </a:effectLst>
                <a:latin typeface="+mn-lt"/>
                <a:ea typeface="+mn-ea"/>
                <a:cs typeface="+mn-cs"/>
              </a:rPr>
              <a:t>DC Office of Open Government</a:t>
            </a:r>
          </a:p>
          <a:p>
            <a:pPr defTabSz="914400">
              <a:lnSpc>
                <a:spcPct val="90000"/>
              </a:lnSpc>
              <a:spcAft>
                <a:spcPts val="600"/>
              </a:spcAft>
            </a:pPr>
            <a:r>
              <a:rPr lang="en-US" sz="1400" b="1" i="0" kern="1200" dirty="0">
                <a:effectLst>
                  <a:outerShdw blurRad="50800" dist="38100" dir="2700000" algn="tl" rotWithShape="0">
                    <a:srgbClr val="000000">
                      <a:alpha val="43000"/>
                    </a:srgbClr>
                  </a:outerShdw>
                </a:effectLst>
                <a:latin typeface="+mn-lt"/>
                <a:ea typeface="+mn-ea"/>
                <a:cs typeface="+mn-cs"/>
                <a:hlinkClick r:id="rId5">
                  <a:extLst>
                    <a:ext uri="{A12FA001-AC4F-418D-AE19-62706E023703}">
                      <ahyp:hlinkClr xmlns:ahyp="http://schemas.microsoft.com/office/drawing/2018/hyperlinkcolor" val="tx"/>
                    </a:ext>
                  </a:extLst>
                </a:hlinkClick>
              </a:rPr>
              <a:t>www.open-dc.gov</a:t>
            </a:r>
            <a:r>
              <a:rPr lang="en-US" sz="1400" dirty="0"/>
              <a:t>          Johnnie Barton, Chief Counsel  </a:t>
            </a:r>
            <a:endParaRPr lang="en-US" sz="1400" b="1" i="0" kern="1200" dirty="0">
              <a:effectLst>
                <a:outerShdw blurRad="50800" dist="38100" dir="2700000" algn="tl" rotWithShape="0">
                  <a:srgbClr val="000000">
                    <a:alpha val="43000"/>
                  </a:srgbClr>
                </a:outerShdw>
              </a:effectLst>
              <a:latin typeface="+mn-lt"/>
            </a:endParaRPr>
          </a:p>
        </p:txBody>
      </p:sp>
    </p:spTree>
    <p:extLst>
      <p:ext uri="{BB962C8B-B14F-4D97-AF65-F5344CB8AC3E}">
        <p14:creationId xmlns:p14="http://schemas.microsoft.com/office/powerpoint/2010/main" val="29048497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4BA999-E810-5748-78D4-DE585E58C411}"/>
              </a:ext>
            </a:extLst>
          </p:cNvPr>
          <p:cNvSpPr>
            <a:spLocks noGrp="1"/>
          </p:cNvSpPr>
          <p:nvPr>
            <p:ph type="title" idx="4294967295"/>
          </p:nvPr>
        </p:nvSpPr>
        <p:spPr>
          <a:xfrm>
            <a:off x="1631950" y="595313"/>
            <a:ext cx="7512050" cy="1312862"/>
          </a:xfrm>
        </p:spPr>
        <p:txBody>
          <a:bodyPr>
            <a:normAutofit fontScale="90000"/>
          </a:bodyPr>
          <a:lstStyle/>
          <a:p>
            <a:r>
              <a:rPr lang="en-US" dirty="0"/>
              <a:t>What if we store agency records on a personal server and email account at the agency director’s home or offsite?</a:t>
            </a:r>
          </a:p>
        </p:txBody>
      </p:sp>
      <p:pic>
        <p:nvPicPr>
          <p:cNvPr id="6" name="Content Placeholder 5" descr="Illuminated server room panel">
            <a:extLst>
              <a:ext uri="{FF2B5EF4-FFF2-40B4-BE49-F238E27FC236}">
                <a16:creationId xmlns:a16="http://schemas.microsoft.com/office/drawing/2014/main" id="{9041A38C-E877-D5EF-ABFF-AD00A2ED4677}"/>
              </a:ext>
            </a:extLst>
          </p:cNvPr>
          <p:cNvPicPr>
            <a:picLocks noGrp="1" noChangeAspect="1"/>
          </p:cNvPicPr>
          <p:nvPr>
            <p:ph idx="4294967295"/>
          </p:nvPr>
        </p:nvPicPr>
        <p:blipFill>
          <a:blip r:embed="rId3" cstate="print">
            <a:extLst>
              <a:ext uri="{28A0092B-C50C-407E-A947-70E740481C1C}">
                <a14:useLocalDpi xmlns:a14="http://schemas.microsoft.com/office/drawing/2010/main" val="0"/>
              </a:ext>
            </a:extLst>
          </a:blip>
          <a:stretch>
            <a:fillRect/>
          </a:stretch>
        </p:blipFill>
        <p:spPr>
          <a:xfrm>
            <a:off x="4419600" y="3725863"/>
            <a:ext cx="4724400" cy="2974975"/>
          </a:xfrm>
        </p:spPr>
      </p:pic>
      <p:pic>
        <p:nvPicPr>
          <p:cNvPr id="8" name="Picture 7" descr="Colorful row houses">
            <a:extLst>
              <a:ext uri="{FF2B5EF4-FFF2-40B4-BE49-F238E27FC236}">
                <a16:creationId xmlns:a16="http://schemas.microsoft.com/office/drawing/2014/main" id="{14D220A4-9F33-43CD-D846-E9BEDE7C10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2400" y="1908498"/>
            <a:ext cx="3810000" cy="4791923"/>
          </a:xfrm>
          <a:prstGeom prst="rect">
            <a:avLst/>
          </a:prstGeom>
        </p:spPr>
      </p:pic>
    </p:spTree>
    <p:extLst>
      <p:ext uri="{BB962C8B-B14F-4D97-AF65-F5344CB8AC3E}">
        <p14:creationId xmlns:p14="http://schemas.microsoft.com/office/powerpoint/2010/main" val="11177465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A0321F-906C-025E-20B9-A02EBA71D3D9}"/>
              </a:ext>
            </a:extLst>
          </p:cNvPr>
          <p:cNvSpPr>
            <a:spLocks noGrp="1"/>
          </p:cNvSpPr>
          <p:nvPr>
            <p:ph type="title"/>
          </p:nvPr>
        </p:nvSpPr>
        <p:spPr>
          <a:xfrm>
            <a:off x="914400" y="977018"/>
            <a:ext cx="7415420" cy="4204582"/>
          </a:xfrm>
        </p:spPr>
        <p:txBody>
          <a:bodyPr>
            <a:normAutofit fontScale="90000"/>
          </a:bodyPr>
          <a:lstStyle/>
          <a:p>
            <a:r>
              <a:rPr lang="en-US" dirty="0"/>
              <a:t>The responses are:</a:t>
            </a:r>
            <a:br>
              <a:rPr lang="en-US" dirty="0"/>
            </a:br>
            <a:br>
              <a:rPr lang="en-US" dirty="0"/>
            </a:br>
            <a:r>
              <a:rPr lang="en-US" sz="2700" dirty="0"/>
              <a:t>A.  They are Still agency records subject to foia.</a:t>
            </a:r>
            <a:br>
              <a:rPr lang="en-US" sz="2700" dirty="0"/>
            </a:br>
            <a:br>
              <a:rPr lang="en-US" sz="2700" dirty="0"/>
            </a:br>
            <a:r>
              <a:rPr lang="en-US" sz="2700" dirty="0"/>
              <a:t>b.   They are not maintained by the government and therefore not public records.</a:t>
            </a:r>
            <a:br>
              <a:rPr lang="en-US" sz="2700" dirty="0"/>
            </a:br>
            <a:br>
              <a:rPr lang="en-US" sz="2700" dirty="0"/>
            </a:br>
            <a:r>
              <a:rPr lang="en-US" dirty="0"/>
              <a:t>C.	They are not government records and lose their character once on the private server of stored offsite.</a:t>
            </a:r>
            <a:br>
              <a:rPr lang="en-US" dirty="0"/>
            </a:br>
            <a:endParaRPr lang="en-US" dirty="0"/>
          </a:p>
        </p:txBody>
      </p:sp>
    </p:spTree>
    <p:extLst>
      <p:ext uri="{BB962C8B-B14F-4D97-AF65-F5344CB8AC3E}">
        <p14:creationId xmlns:p14="http://schemas.microsoft.com/office/powerpoint/2010/main" val="348583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CB917E-B959-7988-0557-D48E1E7097E7}"/>
              </a:ext>
            </a:extLst>
          </p:cNvPr>
          <p:cNvSpPr>
            <a:spLocks noGrp="1"/>
          </p:cNvSpPr>
          <p:nvPr>
            <p:ph type="title"/>
          </p:nvPr>
        </p:nvSpPr>
        <p:spPr>
          <a:xfrm>
            <a:off x="482393" y="609600"/>
            <a:ext cx="4930264" cy="1905000"/>
          </a:xfrm>
        </p:spPr>
        <p:txBody>
          <a:bodyPr vert="horz" lIns="91440" tIns="45720" rIns="91440" bIns="45720" rtlCol="0">
            <a:normAutofit/>
          </a:bodyPr>
          <a:lstStyle/>
          <a:p>
            <a:r>
              <a:rPr lang="en-US" dirty="0">
                <a:effectLst>
                  <a:glow rad="38100">
                    <a:schemeClr val="bg1">
                      <a:lumMod val="65000"/>
                      <a:lumOff val="35000"/>
                      <a:alpha val="50000"/>
                    </a:schemeClr>
                  </a:glow>
                  <a:outerShdw blurRad="28575" dist="31750" dir="13200000" algn="tl" rotWithShape="0">
                    <a:srgbClr val="000000">
                      <a:alpha val="25000"/>
                    </a:srgbClr>
                  </a:outerShdw>
                </a:effectLst>
              </a:rPr>
              <a:t>“</a:t>
            </a:r>
            <a:r>
              <a:rPr lang="en-US" b="1" dirty="0">
                <a:effectLst>
                  <a:glow rad="38100">
                    <a:schemeClr val="bg1">
                      <a:lumMod val="65000"/>
                      <a:lumOff val="35000"/>
                      <a:alpha val="50000"/>
                    </a:schemeClr>
                  </a:glow>
                  <a:outerShdw blurRad="28575" dist="31750" dir="13200000" algn="tl" rotWithShape="0">
                    <a:srgbClr val="000000">
                      <a:alpha val="25000"/>
                    </a:srgbClr>
                  </a:outerShdw>
                </a:effectLst>
              </a:rPr>
              <a:t>A</a:t>
            </a:r>
            <a:r>
              <a:rPr lang="en-US" dirty="0">
                <a:effectLst>
                  <a:glow rad="38100">
                    <a:schemeClr val="bg1">
                      <a:lumMod val="65000"/>
                      <a:lumOff val="35000"/>
                      <a:alpha val="50000"/>
                    </a:schemeClr>
                  </a:glow>
                  <a:outerShdw blurRad="28575" dist="31750" dir="13200000" algn="tl" rotWithShape="0">
                    <a:srgbClr val="000000">
                      <a:alpha val="25000"/>
                    </a:srgbClr>
                  </a:outerShdw>
                </a:effectLst>
              </a:rPr>
              <a:t>” is the correct response. They are public records subject to foia. </a:t>
            </a:r>
          </a:p>
        </p:txBody>
      </p:sp>
      <p:pic>
        <p:nvPicPr>
          <p:cNvPr id="4" name="Content Placeholder 3" descr="Happy face balloon">
            <a:extLst>
              <a:ext uri="{FF2B5EF4-FFF2-40B4-BE49-F238E27FC236}">
                <a16:creationId xmlns:a16="http://schemas.microsoft.com/office/drawing/2014/main" id="{3D77CD38-064F-1950-B73B-8522C94B3908}"/>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614363" y="2812798"/>
            <a:ext cx="4930775" cy="3061204"/>
          </a:xfrm>
        </p:spPr>
      </p:pic>
      <p:pic>
        <p:nvPicPr>
          <p:cNvPr id="6" name="Content Placeholder 5" descr="Yellow and blue symbols">
            <a:extLst>
              <a:ext uri="{FF2B5EF4-FFF2-40B4-BE49-F238E27FC236}">
                <a16:creationId xmlns:a16="http://schemas.microsoft.com/office/drawing/2014/main" id="{934721D0-8E8E-DBCB-D455-AC9512797CF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78129" y="2031204"/>
            <a:ext cx="2982591" cy="247555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1017974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EFFE54-BB5F-B1EF-A6F9-7045039BC4B8}"/>
              </a:ext>
            </a:extLst>
          </p:cNvPr>
          <p:cNvSpPr>
            <a:spLocks noGrp="1"/>
          </p:cNvSpPr>
          <p:nvPr>
            <p:ph type="title"/>
          </p:nvPr>
        </p:nvSpPr>
        <p:spPr>
          <a:xfrm>
            <a:off x="3227732" y="609600"/>
            <a:ext cx="5057825" cy="1905000"/>
          </a:xfrm>
        </p:spPr>
        <p:txBody>
          <a:bodyPr>
            <a:normAutofit/>
          </a:bodyPr>
          <a:lstStyle/>
          <a:p>
            <a:r>
              <a:rPr lang="en-US" dirty="0"/>
              <a:t>Back to the definition of public record.</a:t>
            </a:r>
          </a:p>
        </p:txBody>
      </p:sp>
      <p:pic>
        <p:nvPicPr>
          <p:cNvPr id="6" name="Picture 5" descr="Computer script on a screen">
            <a:extLst>
              <a:ext uri="{FF2B5EF4-FFF2-40B4-BE49-F238E27FC236}">
                <a16:creationId xmlns:a16="http://schemas.microsoft.com/office/drawing/2014/main" id="{96706721-1686-96C6-661F-838D13E8AEE3}"/>
              </a:ext>
            </a:extLst>
          </p:cNvPr>
          <p:cNvPicPr>
            <a:picLocks noChangeAspect="1"/>
          </p:cNvPicPr>
          <p:nvPr/>
        </p:nvPicPr>
        <p:blipFill rotWithShape="1">
          <a:blip r:embed="rId4"/>
          <a:srcRect l="17414" r="57186"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96269764-358A-9CD3-C371-2BD0784CCDA3}"/>
              </a:ext>
            </a:extLst>
          </p:cNvPr>
          <p:cNvSpPr>
            <a:spLocks noGrp="1"/>
          </p:cNvSpPr>
          <p:nvPr>
            <p:ph idx="1"/>
          </p:nvPr>
        </p:nvSpPr>
        <p:spPr>
          <a:xfrm>
            <a:off x="3227732" y="2666999"/>
            <a:ext cx="5285133" cy="3415749"/>
          </a:xfrm>
        </p:spPr>
        <p:txBody>
          <a:bodyPr>
            <a:normAutofit/>
          </a:bodyPr>
          <a:lstStyle/>
          <a:p>
            <a:r>
              <a:rPr lang="en-US" sz="2400" dirty="0"/>
              <a:t>The term “public record” applies where the content is merely “prepared” or “used” by a public body; the means of storage is immaterial. Government personnel cannot evade D.C. FOIA simply by preparing records on media they happen to own.</a:t>
            </a:r>
          </a:p>
        </p:txBody>
      </p:sp>
    </p:spTree>
    <p:extLst>
      <p:ext uri="{BB962C8B-B14F-4D97-AF65-F5344CB8AC3E}">
        <p14:creationId xmlns:p14="http://schemas.microsoft.com/office/powerpoint/2010/main" val="655922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3BB94-989A-051D-B482-7FA8F486F92A}"/>
              </a:ext>
            </a:extLst>
          </p:cNvPr>
          <p:cNvSpPr>
            <a:spLocks noGrp="1"/>
          </p:cNvSpPr>
          <p:nvPr>
            <p:ph type="title"/>
          </p:nvPr>
        </p:nvSpPr>
        <p:spPr/>
        <p:txBody>
          <a:bodyPr>
            <a:normAutofit fontScale="90000"/>
          </a:bodyPr>
          <a:lstStyle/>
          <a:p>
            <a:r>
              <a:rPr lang="en-US" dirty="0"/>
              <a:t>Competitive Enter. Inst. v. Office of Sci. &amp; Tech. Policy, 827 F.3d 145, 146</a:t>
            </a:r>
            <a:br>
              <a:rPr lang="en-US" dirty="0"/>
            </a:br>
            <a:endParaRPr lang="en-US" dirty="0"/>
          </a:p>
        </p:txBody>
      </p:sp>
      <p:sp>
        <p:nvSpPr>
          <p:cNvPr id="3" name="Content Placeholder 2">
            <a:extLst>
              <a:ext uri="{FF2B5EF4-FFF2-40B4-BE49-F238E27FC236}">
                <a16:creationId xmlns:a16="http://schemas.microsoft.com/office/drawing/2014/main" id="{6D348EE2-B266-59EC-DCA0-22274B2017FF}"/>
              </a:ext>
            </a:extLst>
          </p:cNvPr>
          <p:cNvSpPr>
            <a:spLocks noGrp="1"/>
          </p:cNvSpPr>
          <p:nvPr>
            <p:ph idx="1"/>
          </p:nvPr>
        </p:nvSpPr>
        <p:spPr/>
        <p:txBody>
          <a:bodyPr>
            <a:normAutofit fontScale="92500" lnSpcReduction="10000"/>
          </a:bodyPr>
          <a:lstStyle/>
          <a:p>
            <a:r>
              <a:rPr lang="en-US" dirty="0"/>
              <a:t>HOLDINGS: [1]-Where an agency refused to provide requested records on the basis that the agency head maintained them on a private e-mail account in his name at a site other than the government e-mail site which the agency had searched, the requestor's FOIA compliance action was erroneously dismissed because an agency could not shield its records under FOIA by the expedient of storing them in a private e-mail account controlled by the agency head; [2]-If the agency head controlled what would otherwise be an agency record, then it was still an agency record and still must be searched or produced; [3]-It was not apparent that the domain where an e-mail account was maintained controlled the e-mails therein to the exclusion of the user; [4]-The agency's claim was inconsistent with the purpose of FOIA, which was to serve the citizens' right to be informed about their government.</a:t>
            </a:r>
          </a:p>
          <a:p>
            <a:r>
              <a:rPr lang="en-US" dirty="0"/>
              <a:t>Competitive Enter. Inst. v. Office of Sci. &amp; Tech. Policy, 827 F.3d 145, 146</a:t>
            </a:r>
          </a:p>
        </p:txBody>
      </p:sp>
    </p:spTree>
    <p:extLst>
      <p:ext uri="{BB962C8B-B14F-4D97-AF65-F5344CB8AC3E}">
        <p14:creationId xmlns:p14="http://schemas.microsoft.com/office/powerpoint/2010/main" val="27651429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5BBD3ED2-B0E6-45A2-ABD5-ECF31BC37C2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F2D2D1E8-4ABF-4B6B-B39D-40B080B61E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2370" y="0"/>
            <a:ext cx="7027065" cy="6857999"/>
          </a:xfrm>
          <a:prstGeom prst="rect">
            <a:avLst/>
          </a:prstGeom>
          <a:gradFill flip="none" rotWithShape="1">
            <a:gsLst>
              <a:gs pos="10000">
                <a:schemeClr val="bg2">
                  <a:lumMod val="60000"/>
                  <a:lumOff val="40000"/>
                  <a:alpha val="40000"/>
                </a:schemeClr>
              </a:gs>
              <a:gs pos="70000">
                <a:schemeClr val="bg2">
                  <a:alpha val="0"/>
                </a:schemeClr>
              </a:gs>
              <a:gs pos="0">
                <a:schemeClr val="bg2">
                  <a:lumMod val="40000"/>
                  <a:lumOff val="60000"/>
                  <a:alpha val="5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21" name="Freeform: Shape 20">
            <a:extLst>
              <a:ext uri="{FF2B5EF4-FFF2-40B4-BE49-F238E27FC236}">
                <a16:creationId xmlns:a16="http://schemas.microsoft.com/office/drawing/2014/main" id="{BC7AB4B5-66A5-48D1-BD88-C60A16ED971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4566366" cy="6858002"/>
          </a:xfrm>
          <a:custGeom>
            <a:avLst/>
            <a:gdLst>
              <a:gd name="connsiteX0" fmla="*/ 0 w 6088489"/>
              <a:gd name="connsiteY0" fmla="*/ 0 h 6858002"/>
              <a:gd name="connsiteX1" fmla="*/ 3563332 w 6088489"/>
              <a:gd name="connsiteY1" fmla="*/ 0 h 6858002"/>
              <a:gd name="connsiteX2" fmla="*/ 3563332 w 6088489"/>
              <a:gd name="connsiteY2" fmla="*/ 3 h 6858002"/>
              <a:gd name="connsiteX3" fmla="*/ 5842099 w 6088489"/>
              <a:gd name="connsiteY3" fmla="*/ 3 h 6858002"/>
              <a:gd name="connsiteX4" fmla="*/ 5842099 w 6088489"/>
              <a:gd name="connsiteY4" fmla="*/ 4 h 6858002"/>
              <a:gd name="connsiteX5" fmla="*/ 5835346 w 6088489"/>
              <a:gd name="connsiteY5" fmla="*/ 4 h 6858002"/>
              <a:gd name="connsiteX6" fmla="*/ 5841229 w 6088489"/>
              <a:gd name="connsiteY6" fmla="*/ 40466 h 6858002"/>
              <a:gd name="connsiteX7" fmla="*/ 5858543 w 6088489"/>
              <a:gd name="connsiteY7" fmla="*/ 159110 h 6858002"/>
              <a:gd name="connsiteX8" fmla="*/ 5870645 w 6088489"/>
              <a:gd name="connsiteY8" fmla="*/ 245521 h 6858002"/>
              <a:gd name="connsiteX9" fmla="*/ 5883420 w 6088489"/>
              <a:gd name="connsiteY9" fmla="*/ 348391 h 6858002"/>
              <a:gd name="connsiteX10" fmla="*/ 5898716 w 6088489"/>
              <a:gd name="connsiteY10" fmla="*/ 470463 h 6858002"/>
              <a:gd name="connsiteX11" fmla="*/ 5914853 w 6088489"/>
              <a:gd name="connsiteY11" fmla="*/ 605566 h 6858002"/>
              <a:gd name="connsiteX12" fmla="*/ 5931830 w 6088489"/>
              <a:gd name="connsiteY12" fmla="*/ 757813 h 6858002"/>
              <a:gd name="connsiteX13" fmla="*/ 5949815 w 6088489"/>
              <a:gd name="connsiteY13" fmla="*/ 923777 h 6858002"/>
              <a:gd name="connsiteX14" fmla="*/ 5967801 w 6088489"/>
              <a:gd name="connsiteY14" fmla="*/ 1104142 h 6858002"/>
              <a:gd name="connsiteX15" fmla="*/ 5986122 w 6088489"/>
              <a:gd name="connsiteY15" fmla="*/ 1296166 h 6858002"/>
              <a:gd name="connsiteX16" fmla="*/ 6003099 w 6088489"/>
              <a:gd name="connsiteY16" fmla="*/ 1503278 h 6858002"/>
              <a:gd name="connsiteX17" fmla="*/ 6019404 w 6088489"/>
              <a:gd name="connsiteY17" fmla="*/ 1719991 h 6858002"/>
              <a:gd name="connsiteX18" fmla="*/ 6034196 w 6088489"/>
              <a:gd name="connsiteY18" fmla="*/ 1949048 h 6858002"/>
              <a:gd name="connsiteX19" fmla="*/ 6048315 w 6088489"/>
              <a:gd name="connsiteY19" fmla="*/ 2187706 h 6858002"/>
              <a:gd name="connsiteX20" fmla="*/ 6061595 w 6088489"/>
              <a:gd name="connsiteY20" fmla="*/ 2436652 h 6858002"/>
              <a:gd name="connsiteX21" fmla="*/ 6066301 w 6088489"/>
              <a:gd name="connsiteY21" fmla="*/ 2564211 h 6858002"/>
              <a:gd name="connsiteX22" fmla="*/ 6071512 w 6088489"/>
              <a:gd name="connsiteY22" fmla="*/ 2694512 h 6858002"/>
              <a:gd name="connsiteX23" fmla="*/ 6076386 w 6088489"/>
              <a:gd name="connsiteY23" fmla="*/ 2826871 h 6858002"/>
              <a:gd name="connsiteX24" fmla="*/ 6079580 w 6088489"/>
              <a:gd name="connsiteY24" fmla="*/ 2959917 h 6858002"/>
              <a:gd name="connsiteX25" fmla="*/ 6082438 w 6088489"/>
              <a:gd name="connsiteY25" fmla="*/ 3095705 h 6858002"/>
              <a:gd name="connsiteX26" fmla="*/ 6085463 w 6088489"/>
              <a:gd name="connsiteY26" fmla="*/ 3232865 h 6858002"/>
              <a:gd name="connsiteX27" fmla="*/ 6087480 w 6088489"/>
              <a:gd name="connsiteY27" fmla="*/ 3372768 h 6858002"/>
              <a:gd name="connsiteX28" fmla="*/ 6087480 w 6088489"/>
              <a:gd name="connsiteY28" fmla="*/ 3514043 h 6858002"/>
              <a:gd name="connsiteX29" fmla="*/ 6088489 w 6088489"/>
              <a:gd name="connsiteY29" fmla="*/ 3656689 h 6858002"/>
              <a:gd name="connsiteX30" fmla="*/ 6087480 w 6088489"/>
              <a:gd name="connsiteY30" fmla="*/ 3800707 h 6858002"/>
              <a:gd name="connsiteX31" fmla="*/ 6085463 w 6088489"/>
              <a:gd name="connsiteY31" fmla="*/ 3946783 h 6858002"/>
              <a:gd name="connsiteX32" fmla="*/ 6083614 w 6088489"/>
              <a:gd name="connsiteY32" fmla="*/ 4092858 h 6858002"/>
              <a:gd name="connsiteX33" fmla="*/ 6079580 w 6088489"/>
              <a:gd name="connsiteY33" fmla="*/ 4240991 h 6858002"/>
              <a:gd name="connsiteX34" fmla="*/ 6075378 w 6088489"/>
              <a:gd name="connsiteY34" fmla="*/ 4390495 h 6858002"/>
              <a:gd name="connsiteX35" fmla="*/ 6070503 w 6088489"/>
              <a:gd name="connsiteY35" fmla="*/ 4540000 h 6858002"/>
              <a:gd name="connsiteX36" fmla="*/ 6063612 w 6088489"/>
              <a:gd name="connsiteY36" fmla="*/ 4690876 h 6858002"/>
              <a:gd name="connsiteX37" fmla="*/ 6055375 w 6088489"/>
              <a:gd name="connsiteY37" fmla="*/ 4843123 h 6858002"/>
              <a:gd name="connsiteX38" fmla="*/ 6047475 w 6088489"/>
              <a:gd name="connsiteY38" fmla="*/ 4996057 h 6858002"/>
              <a:gd name="connsiteX39" fmla="*/ 6037390 w 6088489"/>
              <a:gd name="connsiteY39" fmla="*/ 5148990 h 6858002"/>
              <a:gd name="connsiteX40" fmla="*/ 6025287 w 6088489"/>
              <a:gd name="connsiteY40" fmla="*/ 5303981 h 6858002"/>
              <a:gd name="connsiteX41" fmla="*/ 6013185 w 6088489"/>
              <a:gd name="connsiteY41" fmla="*/ 5456914 h 6858002"/>
              <a:gd name="connsiteX42" fmla="*/ 5999233 w 6088489"/>
              <a:gd name="connsiteY42" fmla="*/ 5612591 h 6858002"/>
              <a:gd name="connsiteX43" fmla="*/ 5983937 w 6088489"/>
              <a:gd name="connsiteY43" fmla="*/ 5768953 h 6858002"/>
              <a:gd name="connsiteX44" fmla="*/ 5967801 w 6088489"/>
              <a:gd name="connsiteY44" fmla="*/ 5923258 h 6858002"/>
              <a:gd name="connsiteX45" fmla="*/ 5948975 w 6088489"/>
              <a:gd name="connsiteY45" fmla="*/ 6079621 h 6858002"/>
              <a:gd name="connsiteX46" fmla="*/ 5928804 w 6088489"/>
              <a:gd name="connsiteY46" fmla="*/ 6235297 h 6858002"/>
              <a:gd name="connsiteX47" fmla="*/ 5908801 w 6088489"/>
              <a:gd name="connsiteY47" fmla="*/ 6391660 h 6858002"/>
              <a:gd name="connsiteX48" fmla="*/ 5885437 w 6088489"/>
              <a:gd name="connsiteY48" fmla="*/ 6547336 h 6858002"/>
              <a:gd name="connsiteX49" fmla="*/ 5861568 w 6088489"/>
              <a:gd name="connsiteY49" fmla="*/ 6702327 h 6858002"/>
              <a:gd name="connsiteX50" fmla="*/ 5836524 w 6088489"/>
              <a:gd name="connsiteY50" fmla="*/ 6858002 h 6858002"/>
              <a:gd name="connsiteX51" fmla="*/ 3563332 w 6088489"/>
              <a:gd name="connsiteY51" fmla="*/ 6858002 h 6858002"/>
              <a:gd name="connsiteX52" fmla="*/ 1223490 w 6088489"/>
              <a:gd name="connsiteY52" fmla="*/ 6858002 h 6858002"/>
              <a:gd name="connsiteX53" fmla="*/ 0 w 6088489"/>
              <a:gd name="connsiteY53"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6088489" h="6858002">
                <a:moveTo>
                  <a:pt x="0" y="0"/>
                </a:moveTo>
                <a:lnTo>
                  <a:pt x="3563332" y="0"/>
                </a:lnTo>
                <a:lnTo>
                  <a:pt x="3563332" y="3"/>
                </a:lnTo>
                <a:lnTo>
                  <a:pt x="5842099" y="3"/>
                </a:lnTo>
                <a:lnTo>
                  <a:pt x="5842099" y="4"/>
                </a:lnTo>
                <a:lnTo>
                  <a:pt x="5835346" y="4"/>
                </a:lnTo>
                <a:lnTo>
                  <a:pt x="5841229" y="40466"/>
                </a:lnTo>
                <a:lnTo>
                  <a:pt x="5858543" y="159110"/>
                </a:lnTo>
                <a:lnTo>
                  <a:pt x="5870645" y="245521"/>
                </a:lnTo>
                <a:lnTo>
                  <a:pt x="5883420" y="348391"/>
                </a:lnTo>
                <a:lnTo>
                  <a:pt x="5898716" y="470463"/>
                </a:lnTo>
                <a:lnTo>
                  <a:pt x="5914853" y="605566"/>
                </a:lnTo>
                <a:lnTo>
                  <a:pt x="5931830" y="757813"/>
                </a:lnTo>
                <a:lnTo>
                  <a:pt x="5949815" y="923777"/>
                </a:lnTo>
                <a:lnTo>
                  <a:pt x="5967801" y="1104142"/>
                </a:lnTo>
                <a:lnTo>
                  <a:pt x="5986122" y="1296166"/>
                </a:lnTo>
                <a:lnTo>
                  <a:pt x="6003099" y="1503278"/>
                </a:lnTo>
                <a:lnTo>
                  <a:pt x="6019404" y="1719991"/>
                </a:lnTo>
                <a:lnTo>
                  <a:pt x="6034196" y="1949048"/>
                </a:lnTo>
                <a:lnTo>
                  <a:pt x="6048315" y="2187706"/>
                </a:lnTo>
                <a:lnTo>
                  <a:pt x="6061595" y="2436652"/>
                </a:lnTo>
                <a:lnTo>
                  <a:pt x="6066301" y="2564211"/>
                </a:lnTo>
                <a:lnTo>
                  <a:pt x="6071512" y="2694512"/>
                </a:lnTo>
                <a:lnTo>
                  <a:pt x="6076386" y="2826871"/>
                </a:lnTo>
                <a:lnTo>
                  <a:pt x="6079580" y="2959917"/>
                </a:lnTo>
                <a:lnTo>
                  <a:pt x="6082438" y="3095705"/>
                </a:lnTo>
                <a:lnTo>
                  <a:pt x="6085463" y="3232865"/>
                </a:lnTo>
                <a:lnTo>
                  <a:pt x="6087480" y="3372768"/>
                </a:lnTo>
                <a:lnTo>
                  <a:pt x="6087480" y="3514043"/>
                </a:lnTo>
                <a:lnTo>
                  <a:pt x="6088489" y="3656689"/>
                </a:lnTo>
                <a:lnTo>
                  <a:pt x="6087480" y="3800707"/>
                </a:lnTo>
                <a:lnTo>
                  <a:pt x="6085463" y="3946783"/>
                </a:lnTo>
                <a:lnTo>
                  <a:pt x="6083614" y="4092858"/>
                </a:lnTo>
                <a:lnTo>
                  <a:pt x="6079580" y="4240991"/>
                </a:lnTo>
                <a:lnTo>
                  <a:pt x="6075378" y="4390495"/>
                </a:lnTo>
                <a:lnTo>
                  <a:pt x="6070503" y="4540000"/>
                </a:lnTo>
                <a:lnTo>
                  <a:pt x="6063612" y="4690876"/>
                </a:lnTo>
                <a:lnTo>
                  <a:pt x="6055375" y="4843123"/>
                </a:lnTo>
                <a:lnTo>
                  <a:pt x="6047475" y="4996057"/>
                </a:lnTo>
                <a:lnTo>
                  <a:pt x="6037390" y="5148990"/>
                </a:lnTo>
                <a:lnTo>
                  <a:pt x="6025287" y="5303981"/>
                </a:lnTo>
                <a:lnTo>
                  <a:pt x="6013185" y="5456914"/>
                </a:lnTo>
                <a:lnTo>
                  <a:pt x="5999233" y="5612591"/>
                </a:lnTo>
                <a:lnTo>
                  <a:pt x="5983937" y="5768953"/>
                </a:lnTo>
                <a:lnTo>
                  <a:pt x="5967801" y="5923258"/>
                </a:lnTo>
                <a:lnTo>
                  <a:pt x="5948975" y="6079621"/>
                </a:lnTo>
                <a:lnTo>
                  <a:pt x="5928804" y="6235297"/>
                </a:lnTo>
                <a:lnTo>
                  <a:pt x="5908801" y="6391660"/>
                </a:lnTo>
                <a:lnTo>
                  <a:pt x="5885437" y="6547336"/>
                </a:lnTo>
                <a:lnTo>
                  <a:pt x="5861568" y="6702327"/>
                </a:lnTo>
                <a:lnTo>
                  <a:pt x="5836524" y="6858002"/>
                </a:lnTo>
                <a:lnTo>
                  <a:pt x="3563332" y="6858002"/>
                </a:lnTo>
                <a:lnTo>
                  <a:pt x="1223490" y="6858002"/>
                </a:lnTo>
                <a:lnTo>
                  <a:pt x="0" y="6858002"/>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algn="l"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70EAA52D-F307-B456-5090-6BBB11B93EA1}"/>
              </a:ext>
            </a:extLst>
          </p:cNvPr>
          <p:cNvSpPr>
            <a:spLocks noGrp="1"/>
          </p:cNvSpPr>
          <p:nvPr>
            <p:ph type="title"/>
          </p:nvPr>
        </p:nvSpPr>
        <p:spPr>
          <a:xfrm>
            <a:off x="721516" y="643467"/>
            <a:ext cx="3255017" cy="5571064"/>
          </a:xfrm>
        </p:spPr>
        <p:txBody>
          <a:bodyPr anchor="ctr">
            <a:normAutofit/>
          </a:bodyPr>
          <a:lstStyle/>
          <a:p>
            <a:r>
              <a:rPr lang="en-US" sz="3800" dirty="0"/>
              <a:t>  D.C. Official Code § 2-532</a:t>
            </a:r>
            <a:r>
              <a:rPr lang="en-US" sz="3800" cap="none" dirty="0"/>
              <a:t>(a).</a:t>
            </a:r>
            <a:r>
              <a:rPr lang="en-US" sz="3800" dirty="0"/>
              <a:t> </a:t>
            </a:r>
          </a:p>
        </p:txBody>
      </p:sp>
      <p:sp>
        <p:nvSpPr>
          <p:cNvPr id="3" name="Content Placeholder 2">
            <a:extLst>
              <a:ext uri="{FF2B5EF4-FFF2-40B4-BE49-F238E27FC236}">
                <a16:creationId xmlns:a16="http://schemas.microsoft.com/office/drawing/2014/main" id="{9375EE2F-1DAE-5268-D40D-CE5D0FE76EDC}"/>
              </a:ext>
            </a:extLst>
          </p:cNvPr>
          <p:cNvSpPr>
            <a:spLocks noGrp="1"/>
          </p:cNvSpPr>
          <p:nvPr>
            <p:ph idx="1"/>
          </p:nvPr>
        </p:nvSpPr>
        <p:spPr>
          <a:xfrm>
            <a:off x="5031374" y="643467"/>
            <a:ext cx="3391110" cy="5571064"/>
          </a:xfrm>
        </p:spPr>
        <p:txBody>
          <a:bodyPr>
            <a:normAutofit/>
          </a:bodyPr>
          <a:lstStyle/>
          <a:p>
            <a:r>
              <a:rPr lang="en-US" sz="2800" b="1" u="sng" dirty="0"/>
              <a:t>ANY</a:t>
            </a:r>
            <a:r>
              <a:rPr lang="en-US" sz="2800" dirty="0"/>
              <a:t> person has a right to inspect, and at his or her discretion, to copy </a:t>
            </a:r>
            <a:r>
              <a:rPr lang="en-US" sz="2800" b="1" u="sng" dirty="0"/>
              <a:t>ANY</a:t>
            </a:r>
            <a:r>
              <a:rPr lang="en-US" sz="2800" dirty="0"/>
              <a:t> public record of a public body except as expressly provided by the FOIA exemptions.</a:t>
            </a:r>
          </a:p>
        </p:txBody>
      </p:sp>
    </p:spTree>
    <p:extLst>
      <p:ext uri="{BB962C8B-B14F-4D97-AF65-F5344CB8AC3E}">
        <p14:creationId xmlns:p14="http://schemas.microsoft.com/office/powerpoint/2010/main" val="39473198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5D45-8190-B956-6CC2-2DC1F9E4621F}"/>
              </a:ext>
            </a:extLst>
          </p:cNvPr>
          <p:cNvSpPr>
            <a:spLocks noGrp="1"/>
          </p:cNvSpPr>
          <p:nvPr>
            <p:ph type="title"/>
          </p:nvPr>
        </p:nvSpPr>
        <p:spPr/>
        <p:txBody>
          <a:bodyPr>
            <a:normAutofit fontScale="90000"/>
          </a:bodyPr>
          <a:lstStyle/>
          <a:p>
            <a:r>
              <a:rPr lang="en-US" dirty="0"/>
              <a:t>Who is “any person” that may submit a dc foia request? </a:t>
            </a:r>
            <a:r>
              <a:rPr lang="en-US" sz="2800" dirty="0"/>
              <a:t>(D.C. Official Code § 2-532</a:t>
            </a:r>
            <a:r>
              <a:rPr lang="en-US" sz="2800" cap="none" dirty="0"/>
              <a:t>(a)).</a:t>
            </a:r>
            <a:r>
              <a:rPr lang="en-US" sz="2800" dirty="0"/>
              <a:t> </a:t>
            </a:r>
            <a:br>
              <a:rPr lang="en-US" sz="2800" dirty="0"/>
            </a:br>
            <a:br>
              <a:rPr lang="en-US" dirty="0"/>
            </a:br>
            <a:r>
              <a:rPr lang="en-US" sz="1800" dirty="0">
                <a:effectLst/>
                <a:latin typeface="Times New Roman" panose="02020603050405020304" pitchFamily="18" charset="0"/>
                <a:ea typeface="Calibri" panose="020F0502020204030204" pitchFamily="34" charset="0"/>
              </a:rPr>
              <a:t>.  </a:t>
            </a:r>
            <a:endParaRPr lang="en-US" dirty="0"/>
          </a:p>
        </p:txBody>
      </p:sp>
      <p:pic>
        <p:nvPicPr>
          <p:cNvPr id="6" name="Content Placeholder 5" descr="Smiling work colleagues">
            <a:extLst>
              <a:ext uri="{FF2B5EF4-FFF2-40B4-BE49-F238E27FC236}">
                <a16:creationId xmlns:a16="http://schemas.microsoft.com/office/drawing/2014/main" id="{C3756940-9994-D96F-A126-72C2189DE96B}"/>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814180" y="1908498"/>
            <a:ext cx="7319538" cy="4187502"/>
          </a:xfrm>
        </p:spPr>
      </p:pic>
    </p:spTree>
    <p:extLst>
      <p:ext uri="{BB962C8B-B14F-4D97-AF65-F5344CB8AC3E}">
        <p14:creationId xmlns:p14="http://schemas.microsoft.com/office/powerpoint/2010/main" val="216803964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801A2E-B4D2-E6A6-D4E6-4B51B7A1FF47}"/>
              </a:ext>
            </a:extLst>
          </p:cNvPr>
          <p:cNvSpPr>
            <a:spLocks noGrp="1"/>
          </p:cNvSpPr>
          <p:nvPr>
            <p:ph type="title"/>
          </p:nvPr>
        </p:nvSpPr>
        <p:spPr>
          <a:xfrm>
            <a:off x="818347" y="1"/>
            <a:ext cx="7511473" cy="2590800"/>
          </a:xfrm>
        </p:spPr>
        <p:txBody>
          <a:bodyPr>
            <a:normAutofit fontScale="90000"/>
          </a:bodyPr>
          <a:lstStyle/>
          <a:p>
            <a:r>
              <a:rPr lang="en-US" dirty="0"/>
              <a:t>Does Any person refer to:</a:t>
            </a:r>
            <a:br>
              <a:rPr lang="en-US" dirty="0"/>
            </a:br>
            <a:br>
              <a:rPr lang="en-US" dirty="0"/>
            </a:br>
            <a:r>
              <a:rPr lang="en-US" dirty="0"/>
              <a:t>A.	any district of Columbia resident.</a:t>
            </a:r>
            <a:br>
              <a:rPr lang="en-US" dirty="0"/>
            </a:br>
            <a:r>
              <a:rPr lang="en-US" dirty="0"/>
              <a:t>B.	Any Natural person.</a:t>
            </a:r>
            <a:br>
              <a:rPr lang="en-US" dirty="0"/>
            </a:br>
            <a:r>
              <a:rPr lang="en-US" dirty="0"/>
              <a:t>C. A person, natural or corporate     	Regardless of their residency or 	location.</a:t>
            </a:r>
          </a:p>
        </p:txBody>
      </p:sp>
      <p:pic>
        <p:nvPicPr>
          <p:cNvPr id="6" name="Content Placeholder 5" descr="3D black question marks with one yellow question mark">
            <a:extLst>
              <a:ext uri="{FF2B5EF4-FFF2-40B4-BE49-F238E27FC236}">
                <a16:creationId xmlns:a16="http://schemas.microsoft.com/office/drawing/2014/main" id="{EB617DB8-DEAD-901A-363D-6C3E1D5E28FE}"/>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609023" y="2706664"/>
            <a:ext cx="7512050" cy="3121072"/>
          </a:xfrm>
        </p:spPr>
      </p:pic>
    </p:spTree>
    <p:extLst>
      <p:ext uri="{BB962C8B-B14F-4D97-AF65-F5344CB8AC3E}">
        <p14:creationId xmlns:p14="http://schemas.microsoft.com/office/powerpoint/2010/main" val="109164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2C8B3-9DB1-8425-961C-5CDC44032491}"/>
              </a:ext>
            </a:extLst>
          </p:cNvPr>
          <p:cNvSpPr>
            <a:spLocks noGrp="1"/>
          </p:cNvSpPr>
          <p:nvPr>
            <p:ph type="title"/>
          </p:nvPr>
        </p:nvSpPr>
        <p:spPr>
          <a:xfrm>
            <a:off x="3982063" y="609600"/>
            <a:ext cx="4667866" cy="3642851"/>
          </a:xfrm>
        </p:spPr>
        <p:txBody>
          <a:bodyPr vert="horz" lIns="91440" tIns="45720" rIns="91440" bIns="45720" rtlCol="0" anchor="b">
            <a:normAutofit/>
          </a:bodyPr>
          <a:lstStyle/>
          <a:p>
            <a:pPr algn="ctr">
              <a:lnSpc>
                <a:spcPct val="90000"/>
              </a:lnSpc>
            </a:pPr>
            <a:r>
              <a:rPr lang="en-US" sz="23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The correct response is C.  </a:t>
            </a: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While you must be a Virginia resident to submit a FOIA request for its records,  Under dc FOIA any person includes non-residents and corporate entities.</a:t>
            </a: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23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See D.C. Official Code §§2-539(8); 2-502(9)</a:t>
            </a:r>
          </a:p>
        </p:txBody>
      </p:sp>
      <p:pic>
        <p:nvPicPr>
          <p:cNvPr id="14" name="Content Placeholder 13" descr="Hammer hitting nail">
            <a:extLst>
              <a:ext uri="{FF2B5EF4-FFF2-40B4-BE49-F238E27FC236}">
                <a16:creationId xmlns:a16="http://schemas.microsoft.com/office/drawing/2014/main" id="{7C730EF3-1904-999E-30EE-75CBEDBDE803}"/>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75499" y="1168070"/>
            <a:ext cx="3000986" cy="451276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148811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6597DD-FC62-EFA4-9260-B8487D955CA0}"/>
              </a:ext>
            </a:extLst>
          </p:cNvPr>
          <p:cNvSpPr>
            <a:spLocks noGrp="1"/>
          </p:cNvSpPr>
          <p:nvPr>
            <p:ph type="title"/>
          </p:nvPr>
        </p:nvSpPr>
        <p:spPr>
          <a:xfrm>
            <a:off x="3982063" y="609600"/>
            <a:ext cx="4667866" cy="3642851"/>
          </a:xfrm>
        </p:spPr>
        <p:txBody>
          <a:bodyPr vert="horz" lIns="91440" tIns="45720" rIns="91440" bIns="45720" rtlCol="0" anchor="b">
            <a:normAutofit/>
          </a:bodyPr>
          <a:lstStyle/>
          <a:p>
            <a:pPr algn="ctr">
              <a:lnSpc>
                <a:spcPct val="90000"/>
              </a:lnSpc>
            </a:pPr>
            <a:r>
              <a:rPr lang="en-US" sz="4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Does any person include an anonymous requester?</a:t>
            </a:r>
          </a:p>
        </p:txBody>
      </p:sp>
      <p:pic>
        <p:nvPicPr>
          <p:cNvPr id="8" name="Content Placeholder 7" descr="Mardi Gras mask and beads">
            <a:extLst>
              <a:ext uri="{FF2B5EF4-FFF2-40B4-BE49-F238E27FC236}">
                <a16:creationId xmlns:a16="http://schemas.microsoft.com/office/drawing/2014/main" id="{CD7A762B-2784-88A5-0C41-CF2F61128CCE}"/>
              </a:ext>
            </a:extLst>
          </p:cNvPr>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475499" y="756908"/>
            <a:ext cx="3000986" cy="533508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8299903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5A0EA-97B5-E84A-7F26-5AB4F0A01DFE}"/>
              </a:ext>
            </a:extLst>
          </p:cNvPr>
          <p:cNvSpPr>
            <a:spLocks noGrp="1"/>
          </p:cNvSpPr>
          <p:nvPr>
            <p:ph type="title"/>
          </p:nvPr>
        </p:nvSpPr>
        <p:spPr>
          <a:xfrm>
            <a:off x="818347" y="317237"/>
            <a:ext cx="7511473" cy="652702"/>
          </a:xfrm>
        </p:spPr>
        <p:txBody>
          <a:bodyPr>
            <a:normAutofit fontScale="90000"/>
          </a:bodyPr>
          <a:lstStyle/>
          <a:p>
            <a:br>
              <a:rPr lang="en-US" dirty="0">
                <a:effectLst>
                  <a:glow rad="38100">
                    <a:prstClr val="black">
                      <a:lumMod val="65000"/>
                      <a:lumOff val="35000"/>
                      <a:alpha val="40000"/>
                    </a:prstClr>
                  </a:glow>
                  <a:outerShdw blurRad="28575" dist="38100" dir="14040000" algn="tl" rotWithShape="0">
                    <a:srgbClr val="000000">
                      <a:alpha val="25000"/>
                    </a:srgbClr>
                  </a:outerShdw>
                </a:effectLst>
              </a:rPr>
            </a:br>
            <a:r>
              <a:rPr lang="en-US" dirty="0">
                <a:effectLst>
                  <a:glow rad="38100">
                    <a:prstClr val="black">
                      <a:lumMod val="65000"/>
                      <a:lumOff val="35000"/>
                      <a:alpha val="40000"/>
                    </a:prstClr>
                  </a:glow>
                  <a:outerShdw blurRad="28575" dist="38100" dir="14040000" algn="tl" rotWithShape="0">
                    <a:srgbClr val="000000">
                      <a:alpha val="25000"/>
                    </a:srgbClr>
                  </a:outerShdw>
                </a:effectLst>
              </a:rPr>
              <a:t>D.C. Official Code § 2-531 </a:t>
            </a:r>
            <a:r>
              <a:rPr lang="en-US" i="1" cap="none" dirty="0">
                <a:effectLst>
                  <a:glow rad="38100">
                    <a:prstClr val="black">
                      <a:lumMod val="65000"/>
                      <a:lumOff val="35000"/>
                      <a:alpha val="40000"/>
                    </a:prstClr>
                  </a:glow>
                  <a:outerShdw blurRad="28575" dist="38100" dir="14040000" algn="tl" rotWithShape="0">
                    <a:srgbClr val="000000">
                      <a:alpha val="25000"/>
                    </a:srgbClr>
                  </a:outerShdw>
                </a:effectLst>
              </a:rPr>
              <a:t>et seq</a:t>
            </a:r>
            <a:r>
              <a:rPr lang="en-US" cap="none" dirty="0">
                <a:effectLst>
                  <a:glow rad="38100">
                    <a:prstClr val="black">
                      <a:lumMod val="65000"/>
                      <a:lumOff val="35000"/>
                      <a:alpha val="40000"/>
                    </a:prstClr>
                  </a:glow>
                  <a:outerShdw blurRad="28575" dist="38100" dir="14040000" algn="tl" rotWithShape="0">
                    <a:srgbClr val="000000">
                      <a:alpha val="25000"/>
                    </a:srgbClr>
                  </a:outerShdw>
                </a:effectLst>
              </a:rPr>
              <a:t>.</a:t>
            </a:r>
          </a:p>
          <a:p>
            <a:endParaRPr lang="en-US" dirty="0">
              <a:effectLst>
                <a:glow rad="38100">
                  <a:prstClr val="black">
                    <a:lumMod val="65000"/>
                    <a:lumOff val="35000"/>
                    <a:alpha val="40000"/>
                  </a:prstClr>
                </a:glow>
                <a:outerShdw blurRad="28575" dist="38100" dir="14040000" algn="tl" rotWithShape="0">
                  <a:srgbClr val="000000">
                    <a:alpha val="25000"/>
                  </a:srgbClr>
                </a:outerShdw>
              </a:effectLst>
            </a:endParaRPr>
          </a:p>
        </p:txBody>
      </p:sp>
      <p:graphicFrame>
        <p:nvGraphicFramePr>
          <p:cNvPr id="17" name="Content Placeholder 2">
            <a:extLst>
              <a:ext uri="{FF2B5EF4-FFF2-40B4-BE49-F238E27FC236}">
                <a16:creationId xmlns:a16="http://schemas.microsoft.com/office/drawing/2014/main" id="{19A71FB9-B0D4-4289-B680-7A26588747F1}"/>
              </a:ext>
            </a:extLst>
          </p:cNvPr>
          <p:cNvGraphicFramePr>
            <a:graphicFrameLocks noGrp="1"/>
          </p:cNvGraphicFramePr>
          <p:nvPr>
            <p:ph idx="1"/>
            <p:extLst>
              <p:ext uri="{D42A27DB-BD31-4B8C-83A1-F6EECF244321}">
                <p14:modId xmlns:p14="http://schemas.microsoft.com/office/powerpoint/2010/main" val="4133521222"/>
              </p:ext>
            </p:extLst>
          </p:nvPr>
        </p:nvGraphicFramePr>
        <p:xfrm>
          <a:off x="818348" y="1150216"/>
          <a:ext cx="7511472" cy="495184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269687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310B97-0BC9-9500-7021-ADFFC694CFD9}"/>
              </a:ext>
            </a:extLst>
          </p:cNvPr>
          <p:cNvSpPr>
            <a:spLocks noGrp="1"/>
          </p:cNvSpPr>
          <p:nvPr>
            <p:ph type="title"/>
          </p:nvPr>
        </p:nvSpPr>
        <p:spPr>
          <a:xfrm>
            <a:off x="856059" y="609600"/>
            <a:ext cx="7429499" cy="1905000"/>
          </a:xfrm>
        </p:spPr>
        <p:txBody>
          <a:bodyPr>
            <a:normAutofit/>
          </a:bodyPr>
          <a:lstStyle/>
          <a:p>
            <a:r>
              <a:rPr lang="en-US" dirty="0"/>
              <a:t>Anonymous foia request</a:t>
            </a:r>
          </a:p>
        </p:txBody>
      </p:sp>
      <p:sp>
        <p:nvSpPr>
          <p:cNvPr id="3" name="Content Placeholder 2">
            <a:extLst>
              <a:ext uri="{FF2B5EF4-FFF2-40B4-BE49-F238E27FC236}">
                <a16:creationId xmlns:a16="http://schemas.microsoft.com/office/drawing/2014/main" id="{C5D9CB57-5E65-BA77-9C57-AC65A06BBD2E}"/>
              </a:ext>
            </a:extLst>
          </p:cNvPr>
          <p:cNvSpPr>
            <a:spLocks noGrp="1"/>
          </p:cNvSpPr>
          <p:nvPr>
            <p:ph idx="1"/>
          </p:nvPr>
        </p:nvSpPr>
        <p:spPr>
          <a:xfrm>
            <a:off x="856059" y="2133601"/>
            <a:ext cx="7429499" cy="3657600"/>
          </a:xfrm>
        </p:spPr>
        <p:txBody>
          <a:bodyPr>
            <a:normAutofit fontScale="92500" lnSpcReduction="20000"/>
          </a:bodyPr>
          <a:lstStyle/>
          <a:p>
            <a:pPr marL="0" indent="0">
              <a:buNone/>
            </a:pPr>
            <a:r>
              <a:rPr lang="en-US" dirty="0"/>
              <a:t>From: NO WAY TO TELL WHO I AM HAHA @HOTMAIL.COM</a:t>
            </a:r>
          </a:p>
          <a:p>
            <a:pPr marL="0" indent="0">
              <a:buNone/>
            </a:pPr>
            <a:r>
              <a:rPr lang="en-US" dirty="0"/>
              <a:t>To: FOIA</a:t>
            </a:r>
          </a:p>
          <a:p>
            <a:pPr marL="0" indent="0">
              <a:buNone/>
            </a:pPr>
            <a:r>
              <a:rPr lang="en-US" dirty="0"/>
              <a:t>Date: 6/13/2023</a:t>
            </a:r>
          </a:p>
          <a:p>
            <a:pPr marL="0" indent="0">
              <a:buNone/>
            </a:pPr>
            <a:r>
              <a:rPr lang="en-US" dirty="0"/>
              <a:t>Subject: D.C. FOIA Request</a:t>
            </a:r>
          </a:p>
          <a:p>
            <a:pPr marL="0" indent="0">
              <a:buNone/>
            </a:pPr>
            <a:endParaRPr lang="en-US" dirty="0"/>
          </a:p>
          <a:p>
            <a:pPr marL="0" indent="0">
              <a:buNone/>
            </a:pPr>
            <a:endParaRPr lang="en-US" dirty="0"/>
          </a:p>
          <a:p>
            <a:pPr marL="0" indent="0">
              <a:buNone/>
            </a:pPr>
            <a:r>
              <a:rPr lang="en-US" dirty="0"/>
              <a:t>DEAR FOIA OFFICER, I AM REQUESTING COPIES OF ALL RECORDS YOU HAVE THAT MENTION “RAY’S BOOM BOOM ROOM NIGHTCLUB.” I AM WILLING TO PAY UP TO $100 FOR THESE RECORDS. THE RECORDS MAY BE SENT TO ME OR ANY CORRESPONDENCE REGARDING THIS REQUEST AT MY EMAIL ADDRESS, “NO WAY TO TELL WHO I AM HAHA </a:t>
            </a:r>
            <a:r>
              <a:rPr lang="en-US" dirty="0">
                <a:hlinkClick r:id="rId4"/>
              </a:rPr>
              <a:t>@HOTMAIL.COM</a:t>
            </a:r>
            <a:r>
              <a:rPr lang="en-US" dirty="0"/>
              <a:t>.” THANK YOU AND HAVE A WONDERFUL DAY!</a:t>
            </a:r>
          </a:p>
          <a:p>
            <a:pPr marL="0" indent="0">
              <a:buNone/>
            </a:pPr>
            <a:endParaRPr lang="en-US" dirty="0"/>
          </a:p>
        </p:txBody>
      </p:sp>
      <p:sp>
        <p:nvSpPr>
          <p:cNvPr id="4" name="Footer Placeholder 3">
            <a:extLst>
              <a:ext uri="{FF2B5EF4-FFF2-40B4-BE49-F238E27FC236}">
                <a16:creationId xmlns:a16="http://schemas.microsoft.com/office/drawing/2014/main" id="{97AB0240-3CA0-CE8F-34DE-74031F99B381}"/>
              </a:ext>
            </a:extLst>
          </p:cNvPr>
          <p:cNvSpPr>
            <a:spLocks noGrp="1"/>
          </p:cNvSpPr>
          <p:nvPr>
            <p:ph type="ftr" sz="quarter" idx="11"/>
          </p:nvPr>
        </p:nvSpPr>
        <p:spPr>
          <a:xfrm>
            <a:off x="856059" y="5883275"/>
            <a:ext cx="5657850" cy="365125"/>
          </a:xfrm>
        </p:spPr>
        <p:txBody>
          <a:bodyPr>
            <a:normAutofit/>
          </a:bodyPr>
          <a:lstStyle/>
          <a:p>
            <a:endParaRPr lang="en-US" dirty="0">
              <a:solidFill>
                <a:prstClr val="white">
                  <a:lumMod val="75000"/>
                </a:prstClr>
              </a:solidFill>
            </a:endParaRPr>
          </a:p>
        </p:txBody>
      </p:sp>
    </p:spTree>
    <p:extLst>
      <p:ext uri="{BB962C8B-B14F-4D97-AF65-F5344CB8AC3E}">
        <p14:creationId xmlns:p14="http://schemas.microsoft.com/office/powerpoint/2010/main" val="21129960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3B7DE-3E2E-0566-4ADD-FE8F1E513C02}"/>
              </a:ext>
            </a:extLst>
          </p:cNvPr>
          <p:cNvSpPr>
            <a:spLocks noGrp="1"/>
          </p:cNvSpPr>
          <p:nvPr>
            <p:ph type="title"/>
          </p:nvPr>
        </p:nvSpPr>
        <p:spPr>
          <a:xfrm>
            <a:off x="6089901" y="643466"/>
            <a:ext cx="2357907" cy="5571065"/>
          </a:xfrm>
        </p:spPr>
        <p:txBody>
          <a:bodyPr anchor="ctr">
            <a:normAutofit/>
          </a:bodyPr>
          <a:lstStyle/>
          <a:p>
            <a:r>
              <a:rPr lang="en-US" sz="3100" dirty="0"/>
              <a:t>WHAT WOULD YOU DO?</a:t>
            </a:r>
          </a:p>
        </p:txBody>
      </p:sp>
      <p:sp>
        <p:nvSpPr>
          <p:cNvPr id="10" name="Rectangle 9">
            <a:extLst>
              <a:ext uri="{FF2B5EF4-FFF2-40B4-BE49-F238E27FC236}">
                <a16:creationId xmlns:a16="http://schemas.microsoft.com/office/drawing/2014/main" id="{D0672142-94D6-400E-B188-309B101D8B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649126" cy="6858000"/>
          </a:xfrm>
          <a:prstGeom prst="rect">
            <a:avLst/>
          </a:prstGeom>
          <a:solidFill>
            <a:schemeClr val="bg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127259A-B804-4AD2-9BC6-66F7BB2185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2073800"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4" name="Straight Connector 13">
            <a:extLst>
              <a:ext uri="{FF2B5EF4-FFF2-40B4-BE49-F238E27FC236}">
                <a16:creationId xmlns:a16="http://schemas.microsoft.com/office/drawing/2014/main" id="{39B4E8A7-8505-4752-9B81-C739116CE02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5400000">
            <a:off x="2255565" y="3429000"/>
            <a:ext cx="6858000" cy="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graphicFrame>
        <p:nvGraphicFramePr>
          <p:cNvPr id="11" name="Content Placeholder 2">
            <a:extLst>
              <a:ext uri="{FF2B5EF4-FFF2-40B4-BE49-F238E27FC236}">
                <a16:creationId xmlns:a16="http://schemas.microsoft.com/office/drawing/2014/main" id="{05D0C8CE-474B-0043-0E2B-D6A893117EA5}"/>
              </a:ext>
            </a:extLst>
          </p:cNvPr>
          <p:cNvGraphicFramePr>
            <a:graphicFrameLocks noGrp="1"/>
          </p:cNvGraphicFramePr>
          <p:nvPr>
            <p:ph idx="1"/>
            <p:extLst>
              <p:ext uri="{D42A27DB-BD31-4B8C-83A1-F6EECF244321}">
                <p14:modId xmlns:p14="http://schemas.microsoft.com/office/powerpoint/2010/main" val="1200244279"/>
              </p:ext>
            </p:extLst>
          </p:nvPr>
        </p:nvGraphicFramePr>
        <p:xfrm>
          <a:off x="482600" y="643467"/>
          <a:ext cx="4682994" cy="557106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0764600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C817DD-DAB3-8C85-F4E2-5DEF8AB7A95E}"/>
              </a:ext>
            </a:extLst>
          </p:cNvPr>
          <p:cNvSpPr>
            <a:spLocks noGrp="1"/>
          </p:cNvSpPr>
          <p:nvPr>
            <p:ph type="title"/>
          </p:nvPr>
        </p:nvSpPr>
        <p:spPr>
          <a:xfrm>
            <a:off x="3227732" y="609600"/>
            <a:ext cx="5057825" cy="990600"/>
          </a:xfrm>
        </p:spPr>
        <p:txBody>
          <a:bodyPr>
            <a:normAutofit/>
          </a:bodyPr>
          <a:lstStyle/>
          <a:p>
            <a:r>
              <a:rPr lang="en-US" b="1" dirty="0"/>
              <a:t>(</a:t>
            </a:r>
            <a:r>
              <a:rPr lang="en-US" sz="2400" b="1" dirty="0"/>
              <a:t>D) IS CORRECT.</a:t>
            </a:r>
            <a:r>
              <a:rPr lang="en-US" sz="2400" dirty="0"/>
              <a:t>  </a:t>
            </a:r>
          </a:p>
        </p:txBody>
      </p:sp>
      <p:pic>
        <p:nvPicPr>
          <p:cNvPr id="5" name="Picture 4" descr="Bubble sheet test paper and pencil">
            <a:extLst>
              <a:ext uri="{FF2B5EF4-FFF2-40B4-BE49-F238E27FC236}">
                <a16:creationId xmlns:a16="http://schemas.microsoft.com/office/drawing/2014/main" id="{115427D2-59CB-B75E-E6F6-2924683B7C4D}"/>
              </a:ext>
            </a:extLst>
          </p:cNvPr>
          <p:cNvPicPr>
            <a:picLocks noChangeAspect="1"/>
          </p:cNvPicPr>
          <p:nvPr/>
        </p:nvPicPr>
        <p:blipFill rotWithShape="1">
          <a:blip r:embed="rId4"/>
          <a:srcRect l="66082" r="9184"/>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C993BEE4-5B7E-BC59-C7FE-4DFF97302BB1}"/>
              </a:ext>
            </a:extLst>
          </p:cNvPr>
          <p:cNvSpPr>
            <a:spLocks noGrp="1"/>
          </p:cNvSpPr>
          <p:nvPr>
            <p:ph idx="1"/>
          </p:nvPr>
        </p:nvSpPr>
        <p:spPr>
          <a:xfrm>
            <a:off x="3227732" y="1447800"/>
            <a:ext cx="5611468" cy="5791200"/>
          </a:xfrm>
        </p:spPr>
        <p:txBody>
          <a:bodyPr>
            <a:noAutofit/>
          </a:bodyPr>
          <a:lstStyle/>
          <a:p>
            <a:r>
              <a:rPr lang="en-US" sz="2000" dirty="0"/>
              <a:t>1 DCMR § 402.3, does not require that the requester identify him or herself. In relevant part, this provision states, “[a] request shall include a daytime telephone number, e-mail address or mailing address for the requester.” See FOIA Appeal 2017-90R. The exceptions are when an individual requests records pertaining to himself/herself and, therefore, possesses the ability to waive his/her own privacy interests, or when a requester seeks a fee waiver based on affiliation with educational, news media, or other entities. </a:t>
            </a:r>
          </a:p>
        </p:txBody>
      </p:sp>
    </p:spTree>
    <p:extLst>
      <p:ext uri="{BB962C8B-B14F-4D97-AF65-F5344CB8AC3E}">
        <p14:creationId xmlns:p14="http://schemas.microsoft.com/office/powerpoint/2010/main" val="35830792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12D91F-25CE-2D51-4D13-7C74EF969245}"/>
              </a:ext>
            </a:extLst>
          </p:cNvPr>
          <p:cNvSpPr>
            <a:spLocks noGrp="1"/>
          </p:cNvSpPr>
          <p:nvPr>
            <p:ph type="title"/>
          </p:nvPr>
        </p:nvSpPr>
        <p:spPr/>
        <p:txBody>
          <a:bodyPr>
            <a:normAutofit fontScale="90000"/>
          </a:bodyPr>
          <a:lstStyle/>
          <a:p>
            <a:r>
              <a:rPr lang="en-US" dirty="0"/>
              <a:t>We work with private contractors.  Do “any records” include private contractors’ records? </a:t>
            </a:r>
          </a:p>
        </p:txBody>
      </p:sp>
      <p:pic>
        <p:nvPicPr>
          <p:cNvPr id="6" name="Content Placeholder 5" descr="Person opening laptop">
            <a:extLst>
              <a:ext uri="{FF2B5EF4-FFF2-40B4-BE49-F238E27FC236}">
                <a16:creationId xmlns:a16="http://schemas.microsoft.com/office/drawing/2014/main" id="{FC749471-D686-7358-E860-4D3884EFE37A}"/>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2256" y="1908499"/>
            <a:ext cx="6290777" cy="4193852"/>
          </a:xfrm>
        </p:spPr>
      </p:pic>
    </p:spTree>
    <p:extLst>
      <p:ext uri="{BB962C8B-B14F-4D97-AF65-F5344CB8AC3E}">
        <p14:creationId xmlns:p14="http://schemas.microsoft.com/office/powerpoint/2010/main" val="1959513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C18AED-DC22-5F52-28BD-229D3E7D1C65}"/>
              </a:ext>
            </a:extLst>
          </p:cNvPr>
          <p:cNvSpPr>
            <a:spLocks noGrp="1"/>
          </p:cNvSpPr>
          <p:nvPr>
            <p:ph type="title"/>
          </p:nvPr>
        </p:nvSpPr>
        <p:spPr>
          <a:xfrm>
            <a:off x="818347" y="596018"/>
            <a:ext cx="7511473" cy="5195182"/>
          </a:xfrm>
        </p:spPr>
        <p:txBody>
          <a:bodyPr>
            <a:normAutofit fontScale="90000"/>
          </a:bodyPr>
          <a:lstStyle/>
          <a:p>
            <a:r>
              <a:rPr lang="en-US" dirty="0"/>
              <a:t>The responses are:</a:t>
            </a:r>
            <a:br>
              <a:rPr lang="en-US" dirty="0"/>
            </a:br>
            <a:br>
              <a:rPr lang="en-US" dirty="0"/>
            </a:br>
            <a:r>
              <a:rPr lang="en-US" dirty="0"/>
              <a:t>A. DC FOIA doesn’t reach these records.</a:t>
            </a:r>
            <a:br>
              <a:rPr lang="en-US" dirty="0"/>
            </a:br>
            <a:br>
              <a:rPr lang="en-US" dirty="0"/>
            </a:br>
            <a:r>
              <a:rPr lang="en-US" dirty="0"/>
              <a:t>B.	Yes, if the contractors are performing a government function.</a:t>
            </a:r>
            <a:br>
              <a:rPr lang="en-US" dirty="0"/>
            </a:br>
            <a:br>
              <a:rPr lang="en-US" dirty="0"/>
            </a:br>
            <a:r>
              <a:rPr lang="en-US" dirty="0"/>
              <a:t>C.  DC FOIA doesn’t address this issue.</a:t>
            </a:r>
            <a:br>
              <a:rPr lang="en-US" dirty="0"/>
            </a:br>
            <a:br>
              <a:rPr lang="en-US" dirty="0"/>
            </a:br>
            <a:r>
              <a:rPr lang="en-US" dirty="0"/>
              <a:t>D.  Yes, But only if the contractors don’t mind sharing the records.</a:t>
            </a:r>
          </a:p>
        </p:txBody>
      </p:sp>
    </p:spTree>
    <p:extLst>
      <p:ext uri="{BB962C8B-B14F-4D97-AF65-F5344CB8AC3E}">
        <p14:creationId xmlns:p14="http://schemas.microsoft.com/office/powerpoint/2010/main" val="3828170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44AD5C-6756-4587-A8E9-99AC96EF78A0}"/>
              </a:ext>
            </a:extLst>
          </p:cNvPr>
          <p:cNvSpPr>
            <a:spLocks noGrp="1"/>
          </p:cNvSpPr>
          <p:nvPr>
            <p:ph type="title"/>
          </p:nvPr>
        </p:nvSpPr>
        <p:spPr/>
        <p:txBody>
          <a:bodyPr/>
          <a:lstStyle/>
          <a:p>
            <a:r>
              <a:rPr lang="en-US" dirty="0"/>
              <a:t>“B” is the correct response.</a:t>
            </a:r>
          </a:p>
        </p:txBody>
      </p:sp>
      <p:sp>
        <p:nvSpPr>
          <p:cNvPr id="3" name="Content Placeholder 2">
            <a:extLst>
              <a:ext uri="{FF2B5EF4-FFF2-40B4-BE49-F238E27FC236}">
                <a16:creationId xmlns:a16="http://schemas.microsoft.com/office/drawing/2014/main" id="{90F99979-ADE4-58F6-DF67-1EFEDE109C40}"/>
              </a:ext>
            </a:extLst>
          </p:cNvPr>
          <p:cNvSpPr>
            <a:spLocks noGrp="1"/>
          </p:cNvSpPr>
          <p:nvPr>
            <p:ph idx="1"/>
          </p:nvPr>
        </p:nvSpPr>
        <p:spPr/>
        <p:txBody>
          <a:bodyPr>
            <a:normAutofit/>
          </a:bodyPr>
          <a:lstStyle/>
          <a:p>
            <a:r>
              <a:rPr lang="en-US" sz="2400" dirty="0"/>
              <a:t>“A public body shall make available for inspection and copying any record produced or collected pursuant to a contract with a private contractor to perform a public function, and the public body with programmatic responsibility for the contractor shall be responsible for making such records available to the same extent as if the record were maintained by the public body.” D.C. Official Code § 2-532</a:t>
            </a:r>
            <a:r>
              <a:rPr lang="en-US" sz="2400" cap="none" dirty="0"/>
              <a:t>(a-</a:t>
            </a:r>
            <a:r>
              <a:rPr lang="en-US" sz="2400" dirty="0"/>
              <a:t>3).</a:t>
            </a:r>
          </a:p>
        </p:txBody>
      </p:sp>
      <p:sp>
        <p:nvSpPr>
          <p:cNvPr id="4" name="Footer Placeholder 3">
            <a:extLst>
              <a:ext uri="{FF2B5EF4-FFF2-40B4-BE49-F238E27FC236}">
                <a16:creationId xmlns:a16="http://schemas.microsoft.com/office/drawing/2014/main" id="{F358994A-668A-F33E-08A5-A6CDD4CB2A01}"/>
              </a:ext>
            </a:extLst>
          </p:cNvPr>
          <p:cNvSpPr>
            <a:spLocks noGrp="1"/>
          </p:cNvSpPr>
          <p:nvPr>
            <p:ph type="ftr" sz="quarter" idx="11"/>
          </p:nvPr>
        </p:nvSpPr>
        <p:spPr>
          <a:xfrm>
            <a:off x="818347" y="5943600"/>
            <a:ext cx="5624137" cy="599785"/>
          </a:xfrm>
        </p:spPr>
        <p:txBody>
          <a:bodyPr/>
          <a:lstStyle/>
          <a:p>
            <a:r>
              <a:rPr lang="en-US" sz="1400" dirty="0"/>
              <a:t>The Community Partnership for the Prevention of Homelessness is the type of contractor that D.C. Official Code § 2-532 (a-3)   covers.</a:t>
            </a:r>
          </a:p>
        </p:txBody>
      </p:sp>
    </p:spTree>
    <p:extLst>
      <p:ext uri="{BB962C8B-B14F-4D97-AF65-F5344CB8AC3E}">
        <p14:creationId xmlns:p14="http://schemas.microsoft.com/office/powerpoint/2010/main" val="23603414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9E0C30-2FAC-01E2-EBCE-E80ED1E21712}"/>
              </a:ext>
            </a:extLst>
          </p:cNvPr>
          <p:cNvSpPr>
            <a:spLocks noGrp="1"/>
          </p:cNvSpPr>
          <p:nvPr>
            <p:ph type="title"/>
          </p:nvPr>
        </p:nvSpPr>
        <p:spPr>
          <a:xfrm>
            <a:off x="3227732" y="609600"/>
            <a:ext cx="5057825" cy="1905000"/>
          </a:xfrm>
        </p:spPr>
        <p:txBody>
          <a:bodyPr>
            <a:normAutofit/>
          </a:bodyPr>
          <a:lstStyle/>
          <a:p>
            <a:r>
              <a:rPr lang="en-US" dirty="0"/>
              <a:t>RESPONDING TO A FOIA REQUEST</a:t>
            </a:r>
          </a:p>
        </p:txBody>
      </p:sp>
      <p:pic>
        <p:nvPicPr>
          <p:cNvPr id="6" name="Picture 5" descr="Red retro alarm clock on red background">
            <a:extLst>
              <a:ext uri="{FF2B5EF4-FFF2-40B4-BE49-F238E27FC236}">
                <a16:creationId xmlns:a16="http://schemas.microsoft.com/office/drawing/2014/main" id="{407537E7-B998-27B1-5A9C-0B6100873C2C}"/>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1124" r="53476"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6EFF6FCD-68DD-FF36-9146-7112FD0D4B6A}"/>
              </a:ext>
            </a:extLst>
          </p:cNvPr>
          <p:cNvSpPr>
            <a:spLocks noGrp="1"/>
          </p:cNvSpPr>
          <p:nvPr>
            <p:ph idx="1"/>
          </p:nvPr>
        </p:nvSpPr>
        <p:spPr>
          <a:xfrm>
            <a:off x="3227732" y="2133601"/>
            <a:ext cx="5285133" cy="3810000"/>
          </a:xfrm>
        </p:spPr>
        <p:txBody>
          <a:bodyPr>
            <a:normAutofit fontScale="85000" lnSpcReduction="10000"/>
          </a:bodyPr>
          <a:lstStyle/>
          <a:p>
            <a:pPr marL="0" indent="0">
              <a:buNone/>
            </a:pPr>
            <a:r>
              <a:rPr lang="en-US" sz="1900" dirty="0">
                <a:cs typeface="Times New Roman" panose="02020603050405020304" pitchFamily="18" charset="0"/>
              </a:rPr>
              <a:t>For records other than body-worn camera recordings an agency must respond within 15 business days. See D.C. Official Code § 2-532</a:t>
            </a:r>
            <a:r>
              <a:rPr lang="en-US" sz="1900" cap="none" dirty="0">
                <a:cs typeface="Times New Roman" panose="02020603050405020304" pitchFamily="18" charset="0"/>
              </a:rPr>
              <a:t>(c)(</a:t>
            </a:r>
            <a:r>
              <a:rPr lang="en-US" sz="1900" dirty="0">
                <a:cs typeface="Times New Roman" panose="02020603050405020304" pitchFamily="18" charset="0"/>
              </a:rPr>
              <a:t>1).</a:t>
            </a:r>
          </a:p>
          <a:p>
            <a:pPr marL="0" indent="0">
              <a:buNone/>
            </a:pPr>
            <a:r>
              <a:rPr lang="en-US" sz="1900" dirty="0">
                <a:cs typeface="Times New Roman" panose="02020603050405020304" pitchFamily="18" charset="0"/>
              </a:rPr>
              <a:t>For body-worn camera recordings an agency must respond within 25 business days. See D.C. Official Code § 2- 532</a:t>
            </a:r>
            <a:r>
              <a:rPr lang="en-US" sz="1900" cap="none" dirty="0">
                <a:cs typeface="Times New Roman" panose="02020603050405020304" pitchFamily="18" charset="0"/>
              </a:rPr>
              <a:t>(c)(</a:t>
            </a:r>
            <a:r>
              <a:rPr lang="en-US" sz="1900" dirty="0">
                <a:cs typeface="Times New Roman" panose="02020603050405020304" pitchFamily="18" charset="0"/>
              </a:rPr>
              <a:t>2)(A).</a:t>
            </a:r>
          </a:p>
          <a:p>
            <a:pPr marL="0" indent="0">
              <a:buNone/>
            </a:pPr>
            <a:r>
              <a:rPr lang="en-US" sz="1900" dirty="0">
                <a:cs typeface="Times New Roman" panose="02020603050405020304" pitchFamily="18" charset="0"/>
              </a:rPr>
              <a:t>In unusual circumstances, the agency may invoke an additional 10-day extension by written notice to the requester setting forth the reasons for extension and expected date for the determination See D.C. Official Code § 2- 532</a:t>
            </a:r>
            <a:r>
              <a:rPr lang="en-US" sz="1900" cap="none" dirty="0">
                <a:cs typeface="Times New Roman" panose="02020603050405020304" pitchFamily="18" charset="0"/>
              </a:rPr>
              <a:t>(d)(</a:t>
            </a:r>
            <a:r>
              <a:rPr lang="en-US" sz="1900" dirty="0">
                <a:cs typeface="Times New Roman" panose="02020603050405020304" pitchFamily="18" charset="0"/>
              </a:rPr>
              <a:t>1).</a:t>
            </a:r>
          </a:p>
          <a:p>
            <a:pPr marL="0" indent="0">
              <a:buNone/>
            </a:pPr>
            <a:r>
              <a:rPr lang="en-US" sz="1800" kern="100" dirty="0">
                <a:effectLst/>
                <a:ea typeface="Calibri" panose="020F0502020204030204" pitchFamily="34" charset="0"/>
                <a:cs typeface="Times New Roman" panose="02020603050405020304" pitchFamily="18" charset="0"/>
              </a:rPr>
              <a:t>D.C. Official Code </a:t>
            </a:r>
            <a:r>
              <a:rPr lang="en-US" sz="1800" b="1" kern="100" dirty="0">
                <a:effectLst/>
                <a:ea typeface="Calibri" panose="020F0502020204030204" pitchFamily="34" charset="0"/>
                <a:cs typeface="Times New Roman" panose="02020603050405020304" pitchFamily="18" charset="0"/>
              </a:rPr>
              <a:t>§</a:t>
            </a:r>
            <a:r>
              <a:rPr lang="en-US" sz="1800" kern="100" dirty="0">
                <a:effectLst/>
                <a:ea typeface="Calibri" panose="020F0502020204030204" pitchFamily="34" charset="0"/>
                <a:cs typeface="Times New Roman" panose="02020603050405020304" pitchFamily="18" charset="0"/>
              </a:rPr>
              <a:t> 2-532</a:t>
            </a:r>
            <a:r>
              <a:rPr lang="en-US" sz="1800" kern="100" cap="none" dirty="0">
                <a:effectLst/>
                <a:ea typeface="Calibri" panose="020F0502020204030204" pitchFamily="34" charset="0"/>
                <a:cs typeface="Times New Roman" panose="02020603050405020304" pitchFamily="18" charset="0"/>
              </a:rPr>
              <a:t>(e)</a:t>
            </a:r>
            <a:r>
              <a:rPr lang="en-US" sz="1800" kern="100" dirty="0">
                <a:effectLst/>
                <a:ea typeface="Calibri" panose="020F0502020204030204" pitchFamily="34" charset="0"/>
                <a:cs typeface="Times New Roman" panose="02020603050405020304" pitchFamily="18" charset="0"/>
              </a:rPr>
              <a:t> provides that failure to timely respond to a FOIA request is deemed a denial of the Request.</a:t>
            </a:r>
          </a:p>
          <a:p>
            <a:pPr marL="0" indent="0">
              <a:buNone/>
            </a:pPr>
            <a:endParaRPr lang="en-US" sz="1700" dirty="0"/>
          </a:p>
        </p:txBody>
      </p:sp>
    </p:spTree>
    <p:extLst>
      <p:ext uri="{BB962C8B-B14F-4D97-AF65-F5344CB8AC3E}">
        <p14:creationId xmlns:p14="http://schemas.microsoft.com/office/powerpoint/2010/main" val="30175761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650178-EC38-923B-2B06-6E48798B1831}"/>
              </a:ext>
            </a:extLst>
          </p:cNvPr>
          <p:cNvSpPr>
            <a:spLocks noGrp="1"/>
          </p:cNvSpPr>
          <p:nvPr>
            <p:ph type="title"/>
          </p:nvPr>
        </p:nvSpPr>
        <p:spPr>
          <a:xfrm>
            <a:off x="685800" y="152400"/>
            <a:ext cx="2529349" cy="1447800"/>
          </a:xfrm>
        </p:spPr>
        <p:txBody>
          <a:bodyPr>
            <a:normAutofit/>
          </a:bodyPr>
          <a:lstStyle/>
          <a:p>
            <a:r>
              <a:rPr lang="en-US" sz="2200" dirty="0"/>
              <a:t>What are Unusual circumstances?</a:t>
            </a:r>
          </a:p>
        </p:txBody>
      </p:sp>
      <p:sp>
        <p:nvSpPr>
          <p:cNvPr id="3" name="Content Placeholder 2">
            <a:extLst>
              <a:ext uri="{FF2B5EF4-FFF2-40B4-BE49-F238E27FC236}">
                <a16:creationId xmlns:a16="http://schemas.microsoft.com/office/drawing/2014/main" id="{D64DFA31-6AF4-D275-3D63-FD69C2B86517}"/>
              </a:ext>
            </a:extLst>
          </p:cNvPr>
          <p:cNvSpPr>
            <a:spLocks noGrp="1"/>
          </p:cNvSpPr>
          <p:nvPr>
            <p:ph idx="1"/>
          </p:nvPr>
        </p:nvSpPr>
        <p:spPr>
          <a:xfrm>
            <a:off x="482394" y="1676400"/>
            <a:ext cx="2870406" cy="4216453"/>
          </a:xfrm>
        </p:spPr>
        <p:txBody>
          <a:bodyPr>
            <a:noAutofit/>
          </a:bodyPr>
          <a:lstStyle/>
          <a:p>
            <a:pPr>
              <a:lnSpc>
                <a:spcPct val="90000"/>
              </a:lnSpc>
            </a:pPr>
            <a:r>
              <a:rPr lang="en-US" sz="1600" dirty="0"/>
              <a:t>FOIA officer believes the request for the review of 20 emails, given other non-foia responsibilities and the FOIA assistant on leave, to be unusual circumstance and  invokes the extension.  </a:t>
            </a:r>
          </a:p>
          <a:p>
            <a:pPr>
              <a:lnSpc>
                <a:spcPct val="90000"/>
              </a:lnSpc>
            </a:pPr>
            <a:r>
              <a:rPr lang="en-US" sz="1600" dirty="0"/>
              <a:t>A.  Sounds unusual and  I think its alright.</a:t>
            </a:r>
          </a:p>
          <a:p>
            <a:pPr>
              <a:lnSpc>
                <a:spcPct val="90000"/>
              </a:lnSpc>
            </a:pPr>
            <a:r>
              <a:rPr lang="en-US" sz="1600" dirty="0"/>
              <a:t>B.  D.C. FOIA states what are unusual circumstances.</a:t>
            </a:r>
          </a:p>
          <a:p>
            <a:pPr>
              <a:lnSpc>
                <a:spcPct val="90000"/>
              </a:lnSpc>
            </a:pPr>
            <a:r>
              <a:rPr lang="en-US" sz="1600" dirty="0"/>
              <a:t>C.  D.C. FOIA does not provide guidance on the issue. This is decided by the agency guidelines.</a:t>
            </a:r>
          </a:p>
        </p:txBody>
      </p:sp>
      <p:pic>
        <p:nvPicPr>
          <p:cNvPr id="8" name="Picture 7" descr="Silly monster cookies">
            <a:extLst>
              <a:ext uri="{FF2B5EF4-FFF2-40B4-BE49-F238E27FC236}">
                <a16:creationId xmlns:a16="http://schemas.microsoft.com/office/drawing/2014/main" id="{91D14D09-5FE8-B50F-2585-334C3ABDAF6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8100" r="15915" b="-2"/>
          <a:stretch/>
        </p:blipFill>
        <p:spPr>
          <a:xfrm>
            <a:off x="3473245" y="645106"/>
            <a:ext cx="5187475"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15235096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F1C027-B009-D22B-D3C6-874DE8B5BBBF}"/>
              </a:ext>
            </a:extLst>
          </p:cNvPr>
          <p:cNvSpPr>
            <a:spLocks noGrp="1"/>
          </p:cNvSpPr>
          <p:nvPr>
            <p:ph type="title"/>
          </p:nvPr>
        </p:nvSpPr>
        <p:spPr>
          <a:xfrm>
            <a:off x="730634" y="714375"/>
            <a:ext cx="2499716" cy="5076826"/>
          </a:xfrm>
        </p:spPr>
        <p:txBody>
          <a:bodyPr anchor="ctr">
            <a:normAutofit/>
          </a:bodyPr>
          <a:lstStyle/>
          <a:p>
            <a:r>
              <a:rPr lang="en-US" sz="3500" dirty="0"/>
              <a:t>B is correct.</a:t>
            </a:r>
            <a:br>
              <a:rPr lang="en-US" sz="3500" dirty="0"/>
            </a:br>
            <a:br>
              <a:rPr lang="en-US" sz="3500" dirty="0"/>
            </a:br>
            <a:r>
              <a:rPr lang="en-US" sz="2000" dirty="0"/>
              <a:t>B. D.C. FOIA states what are unusual circumstances.</a:t>
            </a:r>
            <a:br>
              <a:rPr lang="en-US" sz="2000" dirty="0"/>
            </a:br>
            <a:endParaRPr lang="en-US" sz="2000" dirty="0"/>
          </a:p>
        </p:txBody>
      </p:sp>
      <p:sp>
        <p:nvSpPr>
          <p:cNvPr id="9" name="Rectangle 8">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3" name="Straight Connector 12">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19" name="Content Placeholder 2">
            <a:extLst>
              <a:ext uri="{FF2B5EF4-FFF2-40B4-BE49-F238E27FC236}">
                <a16:creationId xmlns:a16="http://schemas.microsoft.com/office/drawing/2014/main" id="{E4E89003-8F90-155C-C631-2E898E82B209}"/>
              </a:ext>
            </a:extLst>
          </p:cNvPr>
          <p:cNvSpPr>
            <a:spLocks noGrp="1"/>
          </p:cNvSpPr>
          <p:nvPr>
            <p:ph idx="1"/>
          </p:nvPr>
        </p:nvSpPr>
        <p:spPr>
          <a:xfrm>
            <a:off x="3729784" y="714375"/>
            <a:ext cx="4690313" cy="5076825"/>
          </a:xfrm>
        </p:spPr>
        <p:txBody>
          <a:bodyPr>
            <a:normAutofit/>
          </a:bodyPr>
          <a:lstStyle/>
          <a:p>
            <a:pPr>
              <a:lnSpc>
                <a:spcPct val="90000"/>
              </a:lnSpc>
            </a:pPr>
            <a:r>
              <a:rPr lang="en-US" sz="1700" dirty="0">
                <a:solidFill>
                  <a:schemeClr val="tx1"/>
                </a:solidFill>
              </a:rPr>
              <a:t>D.C. Official Code § 2-532</a:t>
            </a:r>
            <a:r>
              <a:rPr lang="en-US" sz="1700" cap="none" dirty="0">
                <a:solidFill>
                  <a:schemeClr val="tx1"/>
                </a:solidFill>
              </a:rPr>
              <a:t>(d)(</a:t>
            </a:r>
            <a:r>
              <a:rPr lang="en-US" sz="1700" dirty="0">
                <a:solidFill>
                  <a:schemeClr val="tx1"/>
                </a:solidFill>
              </a:rPr>
              <a:t>2)</a:t>
            </a:r>
          </a:p>
          <a:p>
            <a:pPr>
              <a:lnSpc>
                <a:spcPct val="90000"/>
              </a:lnSpc>
            </a:pPr>
            <a:r>
              <a:rPr lang="en-US" sz="1700" dirty="0">
                <a:solidFill>
                  <a:schemeClr val="tx1"/>
                </a:solidFill>
              </a:rPr>
              <a:t>Unusual circumstances are defined as:</a:t>
            </a:r>
          </a:p>
          <a:p>
            <a:pPr>
              <a:lnSpc>
                <a:spcPct val="90000"/>
              </a:lnSpc>
            </a:pPr>
            <a:r>
              <a:rPr lang="en-US" sz="1700" dirty="0">
                <a:solidFill>
                  <a:schemeClr val="tx1"/>
                </a:solidFill>
              </a:rPr>
              <a:t>The need to search for, collect, and appropriately examine a voluminous amount of separate and distinct records that are demanded in a single request;</a:t>
            </a:r>
          </a:p>
          <a:p>
            <a:pPr>
              <a:lnSpc>
                <a:spcPct val="90000"/>
              </a:lnSpc>
            </a:pPr>
            <a:r>
              <a:rPr lang="en-US" sz="1700" dirty="0">
                <a:solidFill>
                  <a:schemeClr val="tx1"/>
                </a:solidFill>
              </a:rPr>
              <a:t>The need for consultation, which shall be conducted with all practicable speed, with another public body having a substantial interest in the determination of the request or among 2 or more components of a public body having substantial subject-matter interest therein, or;</a:t>
            </a:r>
          </a:p>
          <a:p>
            <a:pPr>
              <a:lnSpc>
                <a:spcPct val="90000"/>
              </a:lnSpc>
            </a:pPr>
            <a:r>
              <a:rPr lang="en-US" sz="1700" dirty="0">
                <a:solidFill>
                  <a:schemeClr val="tx1"/>
                </a:solidFill>
              </a:rPr>
              <a:t>For body-worn camera recordings, the inability to procure a vendor that is able to perform the redactions within the 25-day time period provided under subsection (c)(2) of this section.</a:t>
            </a:r>
          </a:p>
          <a:p>
            <a:pPr>
              <a:lnSpc>
                <a:spcPct val="90000"/>
              </a:lnSpc>
            </a:pPr>
            <a:endParaRPr lang="en-US" sz="1700" dirty="0">
              <a:solidFill>
                <a:schemeClr val="tx1"/>
              </a:solidFill>
            </a:endParaRPr>
          </a:p>
        </p:txBody>
      </p:sp>
    </p:spTree>
    <p:extLst>
      <p:ext uri="{BB962C8B-B14F-4D97-AF65-F5344CB8AC3E}">
        <p14:creationId xmlns:p14="http://schemas.microsoft.com/office/powerpoint/2010/main" val="380341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EE7D4C-C743-A6DD-B957-E0C9D04874EB}"/>
              </a:ext>
            </a:extLst>
          </p:cNvPr>
          <p:cNvSpPr>
            <a:spLocks noGrp="1"/>
          </p:cNvSpPr>
          <p:nvPr>
            <p:ph type="title"/>
          </p:nvPr>
        </p:nvSpPr>
        <p:spPr>
          <a:xfrm>
            <a:off x="5051323" y="609600"/>
            <a:ext cx="3598607" cy="3642851"/>
          </a:xfrm>
        </p:spPr>
        <p:txBody>
          <a:bodyPr vert="horz" lIns="91440" tIns="45720" rIns="91440" bIns="45720" rtlCol="0" anchor="b">
            <a:normAutofit/>
          </a:bodyPr>
          <a:lstStyle/>
          <a:p>
            <a:pPr algn="ctr"/>
            <a:r>
              <a:rPr lang="en-US" sz="3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communication may result in cooperation!</a:t>
            </a:r>
          </a:p>
        </p:txBody>
      </p:sp>
      <p:pic>
        <p:nvPicPr>
          <p:cNvPr id="6" name="Content Placeholder 5" descr="Hands forming circle">
            <a:extLst>
              <a:ext uri="{FF2B5EF4-FFF2-40B4-BE49-F238E27FC236}">
                <a16:creationId xmlns:a16="http://schemas.microsoft.com/office/drawing/2014/main" id="{90FE9658-8F9B-EB0A-7C5F-588FDFD8105E}"/>
              </a:ext>
            </a:extLst>
          </p:cNvPr>
          <p:cNvPicPr>
            <a:picLocks noGrp="1" noChangeAspect="1"/>
          </p:cNvPicPr>
          <p:nvPr>
            <p:ph idx="1"/>
          </p:nvPr>
        </p:nvPicPr>
        <p:blipFill rotWithShape="1">
          <a:blip r:embed="rId4" cstate="print">
            <a:extLst>
              <a:ext uri="{28A0092B-C50C-407E-A947-70E740481C1C}">
                <a14:useLocalDpi xmlns:a14="http://schemas.microsoft.com/office/drawing/2010/main" val="0"/>
              </a:ext>
            </a:extLst>
          </a:blip>
          <a:srcRect l="19471" r="27047" b="-1"/>
          <a:stretch/>
        </p:blipFill>
        <p:spPr>
          <a:xfrm>
            <a:off x="475499" y="636640"/>
            <a:ext cx="40965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4263627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6AF0EE-1503-B120-4A69-68F41925B167}"/>
              </a:ext>
            </a:extLst>
          </p:cNvPr>
          <p:cNvSpPr>
            <a:spLocks noGrp="1"/>
          </p:cNvSpPr>
          <p:nvPr>
            <p:ph type="title"/>
          </p:nvPr>
        </p:nvSpPr>
        <p:spPr/>
        <p:txBody>
          <a:bodyPr/>
          <a:lstStyle/>
          <a:p>
            <a:r>
              <a:rPr lang="en-US" dirty="0">
                <a:effectLst>
                  <a:glow rad="38100">
                    <a:prstClr val="black">
                      <a:lumMod val="65000"/>
                      <a:lumOff val="35000"/>
                      <a:alpha val="40000"/>
                    </a:prstClr>
                  </a:glow>
                  <a:outerShdw blurRad="28575" dist="38100" dir="14040000" algn="tl" rotWithShape="0">
                    <a:srgbClr val="000000">
                      <a:alpha val="25000"/>
                    </a:srgbClr>
                  </a:outerShdw>
                </a:effectLst>
              </a:rPr>
              <a:t>Additional sources for interpreting  dc FOIA and processing requests</a:t>
            </a:r>
            <a:endParaRPr lang="en-US" dirty="0"/>
          </a:p>
        </p:txBody>
      </p:sp>
      <p:sp>
        <p:nvSpPr>
          <p:cNvPr id="3" name="Content Placeholder 2">
            <a:extLst>
              <a:ext uri="{FF2B5EF4-FFF2-40B4-BE49-F238E27FC236}">
                <a16:creationId xmlns:a16="http://schemas.microsoft.com/office/drawing/2014/main" id="{937720B9-DF93-C1EF-EFEA-442007E651B1}"/>
              </a:ext>
            </a:extLst>
          </p:cNvPr>
          <p:cNvSpPr>
            <a:spLocks noGrp="1"/>
          </p:cNvSpPr>
          <p:nvPr>
            <p:ph idx="1"/>
          </p:nvPr>
        </p:nvSpPr>
        <p:spPr/>
        <p:txBody>
          <a:bodyPr>
            <a:normAutofit fontScale="85000" lnSpcReduction="20000"/>
          </a:bodyPr>
          <a:lstStyle/>
          <a:p>
            <a:r>
              <a:rPr lang="en-US" dirty="0">
                <a:effectLst>
                  <a:glow rad="38100">
                    <a:prstClr val="black">
                      <a:lumMod val="50000"/>
                      <a:lumOff val="50000"/>
                      <a:alpha val="20000"/>
                    </a:prstClr>
                  </a:glow>
                  <a:outerShdw blurRad="44450" dist="12700" dir="13860000" algn="tl" rotWithShape="0">
                    <a:srgbClr val="000000">
                      <a:alpha val="20000"/>
                    </a:srgbClr>
                  </a:outerShdw>
                </a:effectLst>
              </a:rPr>
              <a:t>DC FOIA REGULATIONS  1 DCMR  § 400 </a:t>
            </a:r>
            <a:r>
              <a:rPr lang="en-US" i="1" cap="none" dirty="0">
                <a:effectLst>
                  <a:glow rad="38100">
                    <a:prstClr val="black">
                      <a:lumMod val="50000"/>
                      <a:lumOff val="50000"/>
                      <a:alpha val="20000"/>
                    </a:prstClr>
                  </a:glow>
                  <a:outerShdw blurRad="44450" dist="12700" dir="13860000" algn="tl" rotWithShape="0">
                    <a:srgbClr val="000000">
                      <a:alpha val="20000"/>
                    </a:srgbClr>
                  </a:outerShdw>
                </a:effectLst>
              </a:rPr>
              <a:t>et seq</a:t>
            </a:r>
            <a:r>
              <a:rPr lang="en-US" dirty="0">
                <a:effectLst>
                  <a:glow rad="38100">
                    <a:prstClr val="black">
                      <a:lumMod val="50000"/>
                      <a:lumOff val="50000"/>
                      <a:alpha val="20000"/>
                    </a:prstClr>
                  </a:glow>
                  <a:outerShdw blurRad="44450" dist="12700" dir="13860000" algn="tl" rotWithShape="0">
                    <a:srgbClr val="000000">
                      <a:alpha val="20000"/>
                    </a:srgbClr>
                  </a:outerShdw>
                </a:effectLst>
              </a:rPr>
              <a:t>. </a:t>
            </a:r>
            <a:r>
              <a:rPr lang="en-US" dirty="0">
                <a:hlinkClick r:id="rId3"/>
              </a:rPr>
              <a:t> - DCRegs</a:t>
            </a:r>
            <a:r>
              <a:rPr lang="en-US" dirty="0"/>
              <a:t>  </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An Independent agency DC FOIA regulations</a:t>
            </a: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Mayor’s Office of Legal Counsel Advisory Opinions (“MOLC”)</a:t>
            </a:r>
            <a:r>
              <a:rPr lang="en-US" dirty="0">
                <a:hlinkClick r:id="rId4"/>
              </a:rPr>
              <a:t> Freedom of Information Act (FOIA) - Appeals | DC</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case law-  including federal when the  statutory provision in D.C. FOIA is also in federal foia. Although not binding is instructive. </a:t>
            </a:r>
            <a:r>
              <a:rPr lang="en-US" dirty="0"/>
              <a:t>District of Columbia v. Fraternal Order of Police Metro. Police Labor Comm., 33 A.3</a:t>
            </a:r>
            <a:r>
              <a:rPr lang="en-US" cap="none" dirty="0"/>
              <a:t>d</a:t>
            </a:r>
            <a:r>
              <a:rPr lang="en-US" dirty="0"/>
              <a:t> 332, 342 n.8 (D.C. 2011).</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Department of justice Guidance </a:t>
            </a:r>
            <a:r>
              <a:rPr lang="en-US" dirty="0">
                <a:effectLst>
                  <a:glow rad="38100">
                    <a:prstClr val="black">
                      <a:lumMod val="50000"/>
                      <a:lumOff val="50000"/>
                      <a:alpha val="20000"/>
                    </a:prstClr>
                  </a:glow>
                  <a:outerShdw blurRad="44450" dist="12700" dir="13860000" algn="tl" rotWithShape="0">
                    <a:srgbClr val="000000">
                      <a:alpha val="20000"/>
                    </a:srgbClr>
                  </a:outerShdw>
                </a:effectLst>
                <a:hlinkClick r:id="rId5"/>
              </a:rPr>
              <a:t>https://www.justice.gov/oip/doj-guide-freedom-information-act-0</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OOG FOIA advisory opinions </a:t>
            </a:r>
            <a:r>
              <a:rPr lang="en-US" dirty="0">
                <a:hlinkClick r:id="rId6"/>
              </a:rPr>
              <a:t>FOIA Advisory Opinions | Open DC (open-dc.gov)</a:t>
            </a:r>
            <a:endParaRPr lang="en-US" dirty="0"/>
          </a:p>
          <a:p>
            <a:r>
              <a:rPr lang="en-US" dirty="0">
                <a:effectLst>
                  <a:glow rad="38100">
                    <a:prstClr val="black">
                      <a:lumMod val="50000"/>
                      <a:lumOff val="50000"/>
                      <a:alpha val="20000"/>
                    </a:prstClr>
                  </a:glow>
                  <a:outerShdw blurRad="44450" dist="12700" dir="13860000" algn="tl" rotWithShape="0">
                    <a:srgbClr val="000000">
                      <a:alpha val="20000"/>
                    </a:srgbClr>
                  </a:outerShdw>
                </a:effectLst>
              </a:rPr>
              <a:t>Agency program manuals </a:t>
            </a:r>
            <a:r>
              <a:rPr lang="en-US" dirty="0">
                <a:hlinkClick r:id="rId7"/>
              </a:rPr>
              <a:t>PM 1300.1I Freedom of Information Act (FOIA) 04232019.pdf (dc.gov)</a:t>
            </a:r>
            <a:endParaRPr lang="en-US" dirty="0"/>
          </a:p>
          <a:p>
            <a:r>
              <a:rPr lang="en-US" b="0" i="0" dirty="0">
                <a:solidFill>
                  <a:srgbClr val="FFFFFF"/>
                </a:solidFill>
                <a:effectLst/>
              </a:rPr>
              <a:t>Office of Government Information Services (“OGIS”) </a:t>
            </a:r>
            <a:r>
              <a:rPr lang="en-US" dirty="0">
                <a:hlinkClick r:id="rId8"/>
              </a:rPr>
              <a:t>The Office of Government Information Services (OGIS) | National Archives</a:t>
            </a:r>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a:p>
            <a:endParaRPr lang="en-US" dirty="0">
              <a:effectLst>
                <a:glow rad="38100">
                  <a:prstClr val="black">
                    <a:lumMod val="50000"/>
                    <a:lumOff val="50000"/>
                    <a:alpha val="20000"/>
                  </a:prstClr>
                </a:glow>
                <a:outerShdw blurRad="44450" dist="12700" dir="13860000" algn="tl" rotWithShape="0">
                  <a:srgbClr val="000000">
                    <a:alpha val="20000"/>
                  </a:srgbClr>
                </a:outerShdw>
              </a:effectLst>
            </a:endParaRPr>
          </a:p>
        </p:txBody>
      </p:sp>
    </p:spTree>
    <p:extLst>
      <p:ext uri="{BB962C8B-B14F-4D97-AF65-F5344CB8AC3E}">
        <p14:creationId xmlns:p14="http://schemas.microsoft.com/office/powerpoint/2010/main" val="9853141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D737A3-08FD-FFD8-D75C-D356D06F6D69}"/>
              </a:ext>
            </a:extLst>
          </p:cNvPr>
          <p:cNvSpPr>
            <a:spLocks noGrp="1"/>
          </p:cNvSpPr>
          <p:nvPr>
            <p:ph type="title"/>
          </p:nvPr>
        </p:nvSpPr>
        <p:spPr>
          <a:xfrm>
            <a:off x="4815348" y="609600"/>
            <a:ext cx="3841955" cy="1905000"/>
          </a:xfrm>
        </p:spPr>
        <p:txBody>
          <a:bodyPr>
            <a:normAutofit/>
          </a:bodyPr>
          <a:lstStyle/>
          <a:p>
            <a:r>
              <a:rPr lang="en-US" dirty="0"/>
              <a:t>The court on communication and cooperation</a:t>
            </a:r>
          </a:p>
        </p:txBody>
      </p:sp>
      <p:sp>
        <p:nvSpPr>
          <p:cNvPr id="3" name="Content Placeholder 2">
            <a:extLst>
              <a:ext uri="{FF2B5EF4-FFF2-40B4-BE49-F238E27FC236}">
                <a16:creationId xmlns:a16="http://schemas.microsoft.com/office/drawing/2014/main" id="{81C7B35C-7F3B-C530-D8DF-AA32DD01AD15}"/>
              </a:ext>
            </a:extLst>
          </p:cNvPr>
          <p:cNvSpPr>
            <a:spLocks noGrp="1"/>
          </p:cNvSpPr>
          <p:nvPr>
            <p:ph idx="1"/>
          </p:nvPr>
        </p:nvSpPr>
        <p:spPr>
          <a:xfrm>
            <a:off x="4815348" y="2362200"/>
            <a:ext cx="3841955" cy="3521075"/>
          </a:xfrm>
        </p:spPr>
        <p:txBody>
          <a:bodyPr anchor="t">
            <a:normAutofit lnSpcReduction="10000"/>
          </a:bodyPr>
          <a:lstStyle/>
          <a:p>
            <a:pPr>
              <a:lnSpc>
                <a:spcPct val="90000"/>
              </a:lnSpc>
            </a:pPr>
            <a:r>
              <a:rPr lang="en-US" sz="1600" dirty="0"/>
              <a:t>In a 2016 decision the court stated:</a:t>
            </a:r>
          </a:p>
          <a:p>
            <a:pPr marL="0" indent="0">
              <a:lnSpc>
                <a:spcPct val="90000"/>
              </a:lnSpc>
              <a:buNone/>
            </a:pPr>
            <a:r>
              <a:rPr lang="en-US" sz="1600" dirty="0"/>
              <a:t>“FOIA requester and the District entity receiving a request are not—or should not be—in an inherently adversarial relationship. Litigation is authorized as an enforcement mechanism, but it is not meant to be the inevitable path. Each case has presented its own discrete issues, </a:t>
            </a:r>
            <a:r>
              <a:rPr lang="en-US" sz="1600" b="1" dirty="0"/>
              <a:t>but the constant is an apparent inability or unwillingness by both parties to communicate effectively</a:t>
            </a:r>
            <a:r>
              <a:rPr lang="en-US" sz="1600" dirty="0"/>
              <a:t> to achieve the objectives animating FOIA. Both parties seem to have forgotten what FOIA is all about.” </a:t>
            </a:r>
            <a:r>
              <a:rPr lang="en-US" sz="1600" i="1" dirty="0"/>
              <a:t>FOP v. District of Columbia</a:t>
            </a:r>
            <a:r>
              <a:rPr lang="en-US" sz="1600" dirty="0"/>
              <a:t>, 139 A.3d 853 (2016).</a:t>
            </a:r>
          </a:p>
          <a:p>
            <a:pPr>
              <a:lnSpc>
                <a:spcPct val="90000"/>
              </a:lnSpc>
            </a:pPr>
            <a:endParaRPr lang="en-US" sz="1400" dirty="0"/>
          </a:p>
          <a:p>
            <a:pPr>
              <a:lnSpc>
                <a:spcPct val="90000"/>
              </a:lnSpc>
            </a:pPr>
            <a:endParaRPr lang="en-US" sz="1400" dirty="0"/>
          </a:p>
        </p:txBody>
      </p:sp>
      <p:pic>
        <p:nvPicPr>
          <p:cNvPr id="8" name="Graphic 7" descr="Judge">
            <a:extLst>
              <a:ext uri="{FF2B5EF4-FFF2-40B4-BE49-F238E27FC236}">
                <a16:creationId xmlns:a16="http://schemas.microsoft.com/office/drawing/2014/main" id="{44C7E456-86F7-6EA1-FBC3-F7A7DA5D09D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2394" y="1224619"/>
            <a:ext cx="4088720" cy="4088720"/>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4043895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EFB066-CF46-A6A9-4F1F-FFD0AF0FF8FA}"/>
              </a:ext>
            </a:extLst>
          </p:cNvPr>
          <p:cNvSpPr>
            <a:spLocks noGrp="1"/>
          </p:cNvSpPr>
          <p:nvPr>
            <p:ph type="title"/>
          </p:nvPr>
        </p:nvSpPr>
        <p:spPr>
          <a:xfrm>
            <a:off x="482394" y="609600"/>
            <a:ext cx="2732755" cy="1905000"/>
          </a:xfrm>
        </p:spPr>
        <p:txBody>
          <a:bodyPr>
            <a:normAutofit fontScale="90000"/>
          </a:bodyPr>
          <a:lstStyle/>
          <a:p>
            <a:r>
              <a:rPr lang="en-US" sz="2200" dirty="0"/>
              <a:t>I NEED IT YESTERDAY! A request to EXPEDITE PROCESSING a FOIA  request.</a:t>
            </a:r>
          </a:p>
        </p:txBody>
      </p:sp>
      <p:sp>
        <p:nvSpPr>
          <p:cNvPr id="3" name="Content Placeholder 2">
            <a:extLst>
              <a:ext uri="{FF2B5EF4-FFF2-40B4-BE49-F238E27FC236}">
                <a16:creationId xmlns:a16="http://schemas.microsoft.com/office/drawing/2014/main" id="{FCF2D7F7-C0F1-2D89-1118-75B344428C71}"/>
              </a:ext>
            </a:extLst>
          </p:cNvPr>
          <p:cNvSpPr>
            <a:spLocks noGrp="1"/>
          </p:cNvSpPr>
          <p:nvPr>
            <p:ph idx="1"/>
          </p:nvPr>
        </p:nvSpPr>
        <p:spPr>
          <a:xfrm>
            <a:off x="482394" y="2514600"/>
            <a:ext cx="2870406" cy="3368675"/>
          </a:xfrm>
        </p:spPr>
        <p:txBody>
          <a:bodyPr>
            <a:normAutofit/>
          </a:bodyPr>
          <a:lstStyle/>
          <a:p>
            <a:pPr>
              <a:lnSpc>
                <a:spcPct val="90000"/>
              </a:lnSpc>
            </a:pPr>
            <a:r>
              <a:rPr lang="en-US" dirty="0"/>
              <a:t>YOU RECEIVE A DC FOIA REQUEST SEEKING EXPEDITED PROCESSING. THE REQUEST STATES and DEMONSTRATES A “COMPELLING NEED” AS  5 USC §552(a)(6)(E)(i)(I), (II)  FEDERAL FOIA’s EXPEDITED REVIEW PROVISION.</a:t>
            </a:r>
          </a:p>
        </p:txBody>
      </p:sp>
      <p:pic>
        <p:nvPicPr>
          <p:cNvPr id="6" name="Picture 5" descr="Cheetah running quickly with motion blur">
            <a:extLst>
              <a:ext uri="{FF2B5EF4-FFF2-40B4-BE49-F238E27FC236}">
                <a16:creationId xmlns:a16="http://schemas.microsoft.com/office/drawing/2014/main" id="{C4077F94-9A75-0C32-A31D-0AFAEE18113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r="34015" b="-2"/>
          <a:stretch/>
        </p:blipFill>
        <p:spPr>
          <a:xfrm>
            <a:off x="3473245" y="645106"/>
            <a:ext cx="5187475" cy="524774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40421973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EC7129-1C1D-8FC6-DC58-F82202910961}"/>
              </a:ext>
            </a:extLst>
          </p:cNvPr>
          <p:cNvSpPr>
            <a:spLocks noGrp="1"/>
          </p:cNvSpPr>
          <p:nvPr>
            <p:ph type="title"/>
          </p:nvPr>
        </p:nvSpPr>
        <p:spPr>
          <a:xfrm>
            <a:off x="3227732" y="609600"/>
            <a:ext cx="5057825" cy="1905000"/>
          </a:xfrm>
        </p:spPr>
        <p:txBody>
          <a:bodyPr>
            <a:normAutofit/>
          </a:bodyPr>
          <a:lstStyle/>
          <a:p>
            <a:r>
              <a:rPr lang="en-US" dirty="0"/>
              <a:t>I may:</a:t>
            </a:r>
          </a:p>
        </p:txBody>
      </p:sp>
      <p:pic>
        <p:nvPicPr>
          <p:cNvPr id="16" name="Picture 5" descr="A page in a planner">
            <a:extLst>
              <a:ext uri="{FF2B5EF4-FFF2-40B4-BE49-F238E27FC236}">
                <a16:creationId xmlns:a16="http://schemas.microsoft.com/office/drawing/2014/main" id="{5A35D656-20D8-D351-BFE7-5F45FC52F529}"/>
              </a:ext>
            </a:extLst>
          </p:cNvPr>
          <p:cNvPicPr>
            <a:picLocks noChangeAspect="1"/>
          </p:cNvPicPr>
          <p:nvPr/>
        </p:nvPicPr>
        <p:blipFill rotWithShape="1">
          <a:blip r:embed="rId4"/>
          <a:srcRect l="30878" r="43722"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17" name="Content Placeholder 2">
            <a:extLst>
              <a:ext uri="{FF2B5EF4-FFF2-40B4-BE49-F238E27FC236}">
                <a16:creationId xmlns:a16="http://schemas.microsoft.com/office/drawing/2014/main" id="{BD5A19C1-5D8C-461E-5280-A25DB75740AA}"/>
              </a:ext>
            </a:extLst>
          </p:cNvPr>
          <p:cNvSpPr>
            <a:spLocks noGrp="1"/>
          </p:cNvSpPr>
          <p:nvPr>
            <p:ph idx="1"/>
          </p:nvPr>
        </p:nvSpPr>
        <p:spPr>
          <a:xfrm>
            <a:off x="3227732" y="1828801"/>
            <a:ext cx="5285133" cy="4253948"/>
          </a:xfrm>
        </p:spPr>
        <p:txBody>
          <a:bodyPr>
            <a:normAutofit/>
          </a:bodyPr>
          <a:lstStyle/>
          <a:p>
            <a:r>
              <a:rPr lang="en-US" dirty="0"/>
              <a:t>(</a:t>
            </a:r>
            <a:r>
              <a:rPr lang="en-US" sz="2400" dirty="0"/>
              <a:t>a) ignore the request completely;</a:t>
            </a:r>
          </a:p>
          <a:p>
            <a:r>
              <a:rPr lang="en-US" sz="2400" dirty="0"/>
              <a:t>(B) Process the request under normal FOIA time frames and explain there is no expedited review under District law; or</a:t>
            </a:r>
          </a:p>
          <a:p>
            <a:r>
              <a:rPr lang="en-US" sz="2400" dirty="0"/>
              <a:t>(c) expedite the request and respond to the requester prior to the 15- calendar Day period and any lawful extension;</a:t>
            </a:r>
          </a:p>
          <a:p>
            <a:pPr marL="0" indent="0">
              <a:buNone/>
            </a:pPr>
            <a:endParaRPr lang="en-US" dirty="0"/>
          </a:p>
        </p:txBody>
      </p:sp>
    </p:spTree>
    <p:extLst>
      <p:ext uri="{BB962C8B-B14F-4D97-AF65-F5344CB8AC3E}">
        <p14:creationId xmlns:p14="http://schemas.microsoft.com/office/powerpoint/2010/main" val="36405280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C752-B7AC-BB93-4A68-9538887FA931}"/>
              </a:ext>
            </a:extLst>
          </p:cNvPr>
          <p:cNvSpPr>
            <a:spLocks noGrp="1"/>
          </p:cNvSpPr>
          <p:nvPr>
            <p:ph type="title"/>
          </p:nvPr>
        </p:nvSpPr>
        <p:spPr>
          <a:xfrm>
            <a:off x="3779352" y="609600"/>
            <a:ext cx="4599335" cy="1905000"/>
          </a:xfrm>
        </p:spPr>
        <p:txBody>
          <a:bodyPr>
            <a:normAutofit/>
          </a:bodyPr>
          <a:lstStyle/>
          <a:p>
            <a:pPr algn="ctr">
              <a:lnSpc>
                <a:spcPct val="90000"/>
              </a:lnSpc>
            </a:pPr>
            <a:r>
              <a:rPr lang="en-US" sz="2200" dirty="0"/>
              <a:t>(B) Is The correct response. process the request under normal FOIA time frames and explain there is no expedited review under District law.</a:t>
            </a:r>
          </a:p>
        </p:txBody>
      </p:sp>
      <p:pic>
        <p:nvPicPr>
          <p:cNvPr id="6" name="Picture 5" descr="Pencil and answer-sheet">
            <a:extLst>
              <a:ext uri="{FF2B5EF4-FFF2-40B4-BE49-F238E27FC236}">
                <a16:creationId xmlns:a16="http://schemas.microsoft.com/office/drawing/2014/main" id="{A778998E-1234-AE2E-741F-B2F14CCF6D00}"/>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302" r="23831" b="-1"/>
          <a:stretch/>
        </p:blipFill>
        <p:spPr>
          <a:xfrm>
            <a:off x="885555" y="720348"/>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3" name="Content Placeholder 2">
            <a:extLst>
              <a:ext uri="{FF2B5EF4-FFF2-40B4-BE49-F238E27FC236}">
                <a16:creationId xmlns:a16="http://schemas.microsoft.com/office/drawing/2014/main" id="{0DCD3A36-4EF0-92EC-4B14-E31BAFBB7690}"/>
              </a:ext>
            </a:extLst>
          </p:cNvPr>
          <p:cNvSpPr>
            <a:spLocks noGrp="1"/>
          </p:cNvSpPr>
          <p:nvPr>
            <p:ph idx="1"/>
          </p:nvPr>
        </p:nvSpPr>
        <p:spPr>
          <a:xfrm>
            <a:off x="3779353" y="2666999"/>
            <a:ext cx="4703693" cy="3395871"/>
          </a:xfrm>
        </p:spPr>
        <p:txBody>
          <a:bodyPr>
            <a:normAutofit/>
          </a:bodyPr>
          <a:lstStyle/>
          <a:p>
            <a:pPr marL="0" indent="0">
              <a:buNone/>
            </a:pPr>
            <a:endParaRPr lang="en-US" dirty="0"/>
          </a:p>
          <a:p>
            <a:pPr marL="0" indent="0">
              <a:buNone/>
            </a:pPr>
            <a:r>
              <a:rPr lang="en-US" dirty="0"/>
              <a:t>While there is a provision to expedite Federal foia requests, no similar provision is in dc FOIA.  </a:t>
            </a:r>
          </a:p>
        </p:txBody>
      </p:sp>
      <p:sp>
        <p:nvSpPr>
          <p:cNvPr id="4" name="Footer Placeholder 3">
            <a:extLst>
              <a:ext uri="{FF2B5EF4-FFF2-40B4-BE49-F238E27FC236}">
                <a16:creationId xmlns:a16="http://schemas.microsoft.com/office/drawing/2014/main" id="{720721A3-F1EE-0779-89B0-3AF917097560}"/>
              </a:ext>
            </a:extLst>
          </p:cNvPr>
          <p:cNvSpPr>
            <a:spLocks noGrp="1"/>
          </p:cNvSpPr>
          <p:nvPr>
            <p:ph type="ftr" sz="quarter" idx="11"/>
          </p:nvPr>
        </p:nvSpPr>
        <p:spPr>
          <a:xfrm>
            <a:off x="856059" y="6217920"/>
            <a:ext cx="5657850" cy="365125"/>
          </a:xfrm>
        </p:spPr>
        <p:txBody>
          <a:bodyPr>
            <a:normAutofit/>
          </a:bodyPr>
          <a:lstStyle/>
          <a:p>
            <a:endParaRPr lang="en-US" dirty="0">
              <a:solidFill>
                <a:prstClr val="white">
                  <a:lumMod val="75000"/>
                </a:prstClr>
              </a:solidFill>
            </a:endParaRPr>
          </a:p>
        </p:txBody>
      </p:sp>
    </p:spTree>
    <p:extLst>
      <p:ext uri="{BB962C8B-B14F-4D97-AF65-F5344CB8AC3E}">
        <p14:creationId xmlns:p14="http://schemas.microsoft.com/office/powerpoint/2010/main" val="16406654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E8817F-ABC7-7D96-EF46-BA57520F57F3}"/>
              </a:ext>
            </a:extLst>
          </p:cNvPr>
          <p:cNvSpPr>
            <a:spLocks noGrp="1"/>
          </p:cNvSpPr>
          <p:nvPr>
            <p:ph type="title"/>
          </p:nvPr>
        </p:nvSpPr>
        <p:spPr>
          <a:xfrm>
            <a:off x="914400" y="228600"/>
            <a:ext cx="7511473" cy="2971800"/>
          </a:xfrm>
        </p:spPr>
        <p:txBody>
          <a:bodyPr>
            <a:noAutofit/>
          </a:bodyPr>
          <a:lstStyle/>
          <a:p>
            <a:r>
              <a:rPr lang="en-US" sz="2400" dirty="0"/>
              <a:t>Agency website reads “Please use the Portal for submitting all foia requests. it’s the quickest method to get a response!”</a:t>
            </a:r>
            <a:br>
              <a:rPr lang="en-US" sz="2400" dirty="0"/>
            </a:br>
            <a:br>
              <a:rPr lang="en-US" sz="2400" dirty="0"/>
            </a:br>
            <a:r>
              <a:rPr lang="en-US" sz="2400" dirty="0"/>
              <a:t>The FOIA Portal may be the simplest and best means to submit and process FOIA requests.  But may an agency require the public to submit through the portal?</a:t>
            </a:r>
          </a:p>
        </p:txBody>
      </p:sp>
      <p:pic>
        <p:nvPicPr>
          <p:cNvPr id="6" name="Content Placeholder 5" descr="Wood human figure">
            <a:extLst>
              <a:ext uri="{FF2B5EF4-FFF2-40B4-BE49-F238E27FC236}">
                <a16:creationId xmlns:a16="http://schemas.microsoft.com/office/drawing/2014/main" id="{180D552D-64D1-D5E3-BBBD-E3094D7792B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509837" y="3638551"/>
            <a:ext cx="4124325" cy="2749550"/>
          </a:xfrm>
        </p:spPr>
      </p:pic>
    </p:spTree>
    <p:extLst>
      <p:ext uri="{BB962C8B-B14F-4D97-AF65-F5344CB8AC3E}">
        <p14:creationId xmlns:p14="http://schemas.microsoft.com/office/powerpoint/2010/main" val="28641964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90FEC3-2325-D799-6F5D-D024D0E4A78D}"/>
              </a:ext>
            </a:extLst>
          </p:cNvPr>
          <p:cNvSpPr>
            <a:spLocks noGrp="1"/>
          </p:cNvSpPr>
          <p:nvPr>
            <p:ph type="title"/>
          </p:nvPr>
        </p:nvSpPr>
        <p:spPr>
          <a:xfrm>
            <a:off x="818347" y="596018"/>
            <a:ext cx="7511473" cy="5118982"/>
          </a:xfrm>
        </p:spPr>
        <p:txBody>
          <a:bodyPr>
            <a:normAutofit/>
          </a:bodyPr>
          <a:lstStyle/>
          <a:p>
            <a:r>
              <a:rPr lang="en-US" dirty="0"/>
              <a:t>The Choices are:</a:t>
            </a:r>
            <a:br>
              <a:rPr lang="en-US" dirty="0"/>
            </a:br>
            <a:br>
              <a:rPr lang="en-US" dirty="0"/>
            </a:br>
            <a:r>
              <a:rPr lang="en-US" sz="2400" dirty="0"/>
              <a:t>A. Yes, because FOIA’s public Policy is to minimize of costs and time delays to persons requesting information (D.C. Official Code § 2-531).</a:t>
            </a:r>
            <a:br>
              <a:rPr lang="en-US" sz="2400" dirty="0"/>
            </a:br>
            <a:br>
              <a:rPr lang="en-US" sz="2400" dirty="0"/>
            </a:br>
            <a:r>
              <a:rPr lang="en-US" sz="2400" dirty="0"/>
              <a:t>B. Yes, Because of the ease of use of the portal.</a:t>
            </a:r>
            <a:br>
              <a:rPr lang="en-US" sz="2400" dirty="0"/>
            </a:br>
            <a:br>
              <a:rPr lang="en-US" sz="2400" dirty="0"/>
            </a:br>
            <a:r>
              <a:rPr lang="en-US" sz="2400" dirty="0"/>
              <a:t>C.  No,  an agency may not restrict the method a requester uses to submit a FOIA request.</a:t>
            </a:r>
          </a:p>
        </p:txBody>
      </p:sp>
    </p:spTree>
    <p:extLst>
      <p:ext uri="{BB962C8B-B14F-4D97-AF65-F5344CB8AC3E}">
        <p14:creationId xmlns:p14="http://schemas.microsoft.com/office/powerpoint/2010/main" val="14488160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846042-91EB-7035-B05D-D8EC288BB339}"/>
              </a:ext>
            </a:extLst>
          </p:cNvPr>
          <p:cNvSpPr>
            <a:spLocks noGrp="1"/>
          </p:cNvSpPr>
          <p:nvPr>
            <p:ph type="title"/>
          </p:nvPr>
        </p:nvSpPr>
        <p:spPr>
          <a:xfrm>
            <a:off x="818347" y="596018"/>
            <a:ext cx="7511473" cy="5195182"/>
          </a:xfrm>
        </p:spPr>
        <p:txBody>
          <a:bodyPr>
            <a:normAutofit fontScale="90000"/>
          </a:bodyPr>
          <a:lstStyle/>
          <a:p>
            <a:r>
              <a:rPr lang="en-US" dirty="0"/>
              <a:t>“C” is the correct response:</a:t>
            </a:r>
            <a:br>
              <a:rPr lang="en-US" dirty="0"/>
            </a:br>
            <a:r>
              <a:rPr lang="en-US" sz="2200" b="1" dirty="0"/>
              <a:t>C.  No,  an agency may not restrict the method a requester uses to submit a FOIA request.</a:t>
            </a:r>
            <a:br>
              <a:rPr lang="en-US" sz="2200" b="1" dirty="0"/>
            </a:br>
            <a:br>
              <a:rPr lang="en-US" dirty="0"/>
            </a:br>
            <a:r>
              <a:rPr lang="en-US" dirty="0"/>
              <a:t>1 DCMR § 402.1, “A request for a record of an agency may be made orally. . . .”</a:t>
            </a:r>
            <a:br>
              <a:rPr lang="en-US" dirty="0"/>
            </a:br>
            <a:br>
              <a:rPr lang="en-US" dirty="0"/>
            </a:br>
            <a:r>
              <a:rPr lang="en-US" dirty="0"/>
              <a:t>1 DCMR § 402.3, “…. requests “may be mailed, faxed or emailed.”</a:t>
            </a:r>
            <a:br>
              <a:rPr lang="en-US" dirty="0"/>
            </a:br>
            <a:br>
              <a:rPr lang="en-US" dirty="0"/>
            </a:br>
            <a:r>
              <a:rPr lang="en-US" dirty="0"/>
              <a:t>Email, faxes, and mail requests must state  “foia request” on the subject line or envelope.</a:t>
            </a:r>
            <a:br>
              <a:rPr lang="en-US" dirty="0"/>
            </a:br>
            <a:br>
              <a:rPr lang="en-US" dirty="0"/>
            </a:br>
            <a:r>
              <a:rPr lang="en-US" sz="1300" dirty="0"/>
              <a:t>1 DCMR § 1302.1	Unless agreed to in advance and confirmed in writing by the Office’s Freedom of Information Act Officer, or the Chief Deputy Attorney General in the absence of a designated Freedom of Information Act Officer, a request for a record shall be made in writing.</a:t>
            </a:r>
            <a:br>
              <a:rPr lang="en-US" sz="1300" dirty="0"/>
            </a:br>
            <a:br>
              <a:rPr lang="en-US" dirty="0"/>
            </a:br>
            <a:endParaRPr lang="en-US" dirty="0"/>
          </a:p>
        </p:txBody>
      </p:sp>
    </p:spTree>
    <p:extLst>
      <p:ext uri="{BB962C8B-B14F-4D97-AF65-F5344CB8AC3E}">
        <p14:creationId xmlns:p14="http://schemas.microsoft.com/office/powerpoint/2010/main" val="25668550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53A598-7BCA-6837-734A-82A2B7DA47CC}"/>
              </a:ext>
            </a:extLst>
          </p:cNvPr>
          <p:cNvSpPr>
            <a:spLocks noGrp="1"/>
          </p:cNvSpPr>
          <p:nvPr>
            <p:ph type="title"/>
          </p:nvPr>
        </p:nvSpPr>
        <p:spPr>
          <a:xfrm>
            <a:off x="3227732" y="609600"/>
            <a:ext cx="5057825" cy="990600"/>
          </a:xfrm>
        </p:spPr>
        <p:txBody>
          <a:bodyPr>
            <a:normAutofit fontScale="90000"/>
          </a:bodyPr>
          <a:lstStyle/>
          <a:p>
            <a:r>
              <a:rPr lang="en-US" sz="2600" dirty="0"/>
              <a:t>Categories of exemptions-D.C. official Code § 2-534</a:t>
            </a:r>
            <a:br>
              <a:rPr lang="en-US" sz="2600" dirty="0"/>
            </a:br>
            <a:br>
              <a:rPr lang="en-US" sz="2600" dirty="0"/>
            </a:br>
            <a:endParaRPr lang="en-US" sz="2600" dirty="0"/>
          </a:p>
        </p:txBody>
      </p:sp>
      <p:pic>
        <p:nvPicPr>
          <p:cNvPr id="10" name="Picture 5" descr="Graph on document with pen">
            <a:extLst>
              <a:ext uri="{FF2B5EF4-FFF2-40B4-BE49-F238E27FC236}">
                <a16:creationId xmlns:a16="http://schemas.microsoft.com/office/drawing/2014/main" id="{588BB978-1786-6638-7F99-004D481F181B}"/>
              </a:ext>
            </a:extLst>
          </p:cNvPr>
          <p:cNvPicPr>
            <a:picLocks noChangeAspect="1"/>
          </p:cNvPicPr>
          <p:nvPr/>
        </p:nvPicPr>
        <p:blipFill rotWithShape="1">
          <a:blip r:embed="rId4"/>
          <a:srcRect l="44161" r="30438"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1D7B58A5-3169-8EEE-DBD6-EBC5C78EDFC3}"/>
              </a:ext>
            </a:extLst>
          </p:cNvPr>
          <p:cNvSpPr>
            <a:spLocks noGrp="1"/>
          </p:cNvSpPr>
          <p:nvPr>
            <p:ph idx="1"/>
          </p:nvPr>
        </p:nvSpPr>
        <p:spPr>
          <a:xfrm>
            <a:off x="3227732" y="1371601"/>
            <a:ext cx="5285133" cy="4711148"/>
          </a:xfrm>
        </p:spPr>
        <p:txBody>
          <a:bodyPr>
            <a:normAutofit/>
          </a:bodyPr>
          <a:lstStyle/>
          <a:p>
            <a:pPr>
              <a:lnSpc>
                <a:spcPct val="90000"/>
              </a:lnSpc>
            </a:pPr>
            <a:r>
              <a:rPr lang="en-US" sz="1300" dirty="0"/>
              <a:t>(</a:t>
            </a:r>
            <a:r>
              <a:rPr lang="en-US" sz="1400" dirty="0"/>
              <a:t>1) TRADE SECRETS AND COMMERCIAL OR FINANCIAL INFORMATION OBTAINED FROM OUTSIDE THE GOVERNMENT, TO THE EXTENT THAT DISCLOSURE WOULD RESULT IN SUBSTANTIAL HARM TO THE COMPETITIVE POSITION OF THE PERSON FROM WHOM THE INFORMATION WAS OBTAINED.</a:t>
            </a:r>
          </a:p>
          <a:p>
            <a:pPr>
              <a:lnSpc>
                <a:spcPct val="90000"/>
              </a:lnSpc>
            </a:pPr>
            <a:r>
              <a:rPr lang="en-US" sz="1400" dirty="0"/>
              <a:t>(2) PERSONAL PRIVACY: INFORMATION OF A PERSONAL NATURE WHERE THE PUBLIC DISCLOSURE THEREOF WOULD CONSTITUTE A CLEARLY UNWARRANTED INVASION OF PERSONAL PRIVACY</a:t>
            </a:r>
          </a:p>
          <a:p>
            <a:pPr>
              <a:lnSpc>
                <a:spcPct val="90000"/>
              </a:lnSpc>
            </a:pPr>
            <a:r>
              <a:rPr lang="en-US" sz="1400" dirty="0"/>
              <a:t>(2A) ANY BODY-WORN CAMERA RECORDINGS RECORDED BY THE METROPOLITAN POLICE DEPARTMENT:</a:t>
            </a:r>
          </a:p>
          <a:p>
            <a:pPr lvl="1">
              <a:lnSpc>
                <a:spcPct val="90000"/>
              </a:lnSpc>
            </a:pPr>
            <a:r>
              <a:rPr lang="en-US" sz="1400" dirty="0"/>
              <a:t>(A) INSIDE A PERSONAL RESIDENCE; OR</a:t>
            </a:r>
          </a:p>
          <a:p>
            <a:pPr lvl="1">
              <a:lnSpc>
                <a:spcPct val="90000"/>
              </a:lnSpc>
            </a:pPr>
            <a:r>
              <a:rPr lang="en-US" sz="1400" dirty="0"/>
              <a:t>(B) RELATED TO AN INCIDENT INVOLVING DOMESTIC VIOLENCE, STALKING OR SEXUAL ASSAULT AS DEFINED BY THE D.C. CODE.</a:t>
            </a:r>
          </a:p>
          <a:p>
            <a:pPr>
              <a:lnSpc>
                <a:spcPct val="90000"/>
              </a:lnSpc>
            </a:pPr>
            <a:endParaRPr lang="en-US" sz="1300" dirty="0"/>
          </a:p>
          <a:p>
            <a:pPr>
              <a:lnSpc>
                <a:spcPct val="90000"/>
              </a:lnSpc>
            </a:pPr>
            <a:endParaRPr lang="en-US" sz="1300" dirty="0"/>
          </a:p>
        </p:txBody>
      </p:sp>
    </p:spTree>
    <p:extLst>
      <p:ext uri="{BB962C8B-B14F-4D97-AF65-F5344CB8AC3E}">
        <p14:creationId xmlns:p14="http://schemas.microsoft.com/office/powerpoint/2010/main" val="20737381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3A657766-4003-CBAC-26A3-BBB1320C247B}"/>
              </a:ext>
            </a:extLst>
          </p:cNvPr>
          <p:cNvSpPr>
            <a:spLocks noGrp="1"/>
          </p:cNvSpPr>
          <p:nvPr>
            <p:ph type="ftr" sz="quarter" idx="11"/>
          </p:nvPr>
        </p:nvSpPr>
        <p:spPr/>
        <p:txBody>
          <a:bodyPr/>
          <a:lstStyle/>
          <a:p>
            <a:endParaRPr lang="en-US" dirty="0"/>
          </a:p>
        </p:txBody>
      </p:sp>
      <p:sp>
        <p:nvSpPr>
          <p:cNvPr id="6" name="TextBox 5">
            <a:extLst>
              <a:ext uri="{FF2B5EF4-FFF2-40B4-BE49-F238E27FC236}">
                <a16:creationId xmlns:a16="http://schemas.microsoft.com/office/drawing/2014/main" id="{649160C4-053E-CA77-A38D-CA63889D40E8}"/>
              </a:ext>
            </a:extLst>
          </p:cNvPr>
          <p:cNvSpPr txBox="1"/>
          <p:nvPr/>
        </p:nvSpPr>
        <p:spPr>
          <a:xfrm>
            <a:off x="457200" y="333665"/>
            <a:ext cx="7315200" cy="8125301"/>
          </a:xfrm>
          <a:prstGeom prst="rect">
            <a:avLst/>
          </a:prstGeom>
          <a:noFill/>
        </p:spPr>
        <p:txBody>
          <a:bodyPr wrap="square">
            <a:spAutoFit/>
          </a:bodyPr>
          <a:lstStyle/>
          <a:p>
            <a:r>
              <a:rPr lang="en-US" dirty="0"/>
              <a:t>(3) INVESTIGATORY RECORDS COMPILED FOR LAW ENFORCEMENT PURPOSES INCLUDING RECORDS OF COUNCIL INVESTIGATIONS AND INVESTIGATIONS CONDUCTED BY THE OFFICE OF POLICE COMPLAINTS.</a:t>
            </a:r>
          </a:p>
          <a:p>
            <a:endParaRPr lang="en-US" dirty="0"/>
          </a:p>
          <a:p>
            <a:r>
              <a:rPr lang="en-US" dirty="0"/>
              <a:t>BUT ONLY TO THE EXTENT THAT THE PRODUCTIONS OF SUCH RECORDS WOULD INTERFERE WITH:</a:t>
            </a:r>
          </a:p>
          <a:p>
            <a:r>
              <a:rPr lang="en-US" dirty="0"/>
              <a:t>•	(I) ENFORCEMENT PROCEEDINGS;</a:t>
            </a:r>
          </a:p>
          <a:p>
            <a:r>
              <a:rPr lang="en-US" dirty="0"/>
              <a:t>•	(II) COUNCIL INVESTIGATIONS; OR</a:t>
            </a:r>
          </a:p>
          <a:p>
            <a:r>
              <a:rPr lang="en-US" dirty="0"/>
              <a:t>•	(III) OFFICE OF POLICE COMPLAINTS ONGOING INVESTIGATIONS</a:t>
            </a:r>
          </a:p>
          <a:p>
            <a:r>
              <a:rPr lang="en-US" dirty="0"/>
              <a:t>•	DEPRIVE A PERSON OF A RIGHT TO A FAIR TRIAL OR AN IMPARTIAL ADJUDICATION, CONSTITUTE AN UNWARRANTED INVASION OF PERSONAL PRIVACY;</a:t>
            </a:r>
          </a:p>
          <a:p>
            <a:r>
              <a:rPr lang="en-US" dirty="0"/>
              <a:t>•	DISCLOSE THE IDENTITY OF A CONFIDENTIAL SOURCE AND, IN THE CASE OF A RECORD COMPILED BY A LAW-ENFORCEMENT AUTHORITY IN THE COURSE OF A CRIMINAL INVESTIGATION, OR BY AN AGENCY CONDUCTING A LAWFUL NATIONAL SECURITY INTELLIGENCE INVESTIGATION, CONFIDENTIAL INFORMATION FURNISHED ONLY BY THE CONFIDENTIAL SOURCE;</a:t>
            </a:r>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65685881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C56A9FF5-0CB5-6603-2316-D7DA3E8BC9B7}"/>
              </a:ext>
            </a:extLst>
          </p:cNvPr>
          <p:cNvSpPr txBox="1"/>
          <p:nvPr/>
        </p:nvSpPr>
        <p:spPr>
          <a:xfrm>
            <a:off x="228600" y="152400"/>
            <a:ext cx="8001000" cy="4524315"/>
          </a:xfrm>
          <a:prstGeom prst="rect">
            <a:avLst/>
          </a:prstGeom>
          <a:noFill/>
        </p:spPr>
        <p:txBody>
          <a:bodyPr wrap="square">
            <a:spAutoFit/>
          </a:bodyPr>
          <a:lstStyle/>
          <a:p>
            <a:r>
              <a:rPr lang="en-US" dirty="0"/>
              <a:t>DISCLOSE INVESTIGATIVE TECHNIQUES AND PROCEDURES NOT GENERALLY KNOWN OUTSIDE THE GOVERNMENT; OR ENDANGER THE LIFE OR PHYSICAL SAFETY OF LAW-ENFORCEMENT PERSONNEL.</a:t>
            </a:r>
          </a:p>
          <a:p>
            <a:endParaRPr lang="en-US" dirty="0"/>
          </a:p>
          <a:p>
            <a:r>
              <a:rPr lang="en-US" b="1" dirty="0"/>
              <a:t>EXEMPTION 4 COMMON LAW DISCOVERY PRIVILEGES</a:t>
            </a:r>
          </a:p>
          <a:p>
            <a:endParaRPr lang="en-US" dirty="0"/>
          </a:p>
          <a:p>
            <a:r>
              <a:rPr lang="en-US" b="1" dirty="0"/>
              <a:t>ATTORNEY WORK PRODUCT. </a:t>
            </a:r>
            <a:r>
              <a:rPr lang="en-US" dirty="0"/>
              <a:t>APPLIES TO DOCUMENTS PREPARED BY OR FOR AN ATTORNEY IN ANTICIPATION OF LITIGATION, NO MATTER THE STATUS OR STAGE OF THE LITIGATION;  ATTORNEY CLIENT PRIVILEGE PROTECTS CONFIDENTIAL COMMUNICATIONS BETWEEN AGENCY AND ATTORNEY.</a:t>
            </a:r>
          </a:p>
          <a:p>
            <a:endParaRPr lang="en-US" dirty="0"/>
          </a:p>
          <a:p>
            <a:endParaRPr lang="en-US" dirty="0"/>
          </a:p>
          <a:p>
            <a:endParaRPr lang="en-US" dirty="0"/>
          </a:p>
          <a:p>
            <a:endParaRPr lang="en-US" dirty="0"/>
          </a:p>
          <a:p>
            <a:endParaRPr lang="en-US" dirty="0"/>
          </a:p>
        </p:txBody>
      </p:sp>
      <p:sp>
        <p:nvSpPr>
          <p:cNvPr id="6" name="TextBox 5">
            <a:extLst>
              <a:ext uri="{FF2B5EF4-FFF2-40B4-BE49-F238E27FC236}">
                <a16:creationId xmlns:a16="http://schemas.microsoft.com/office/drawing/2014/main" id="{9506C33D-B5AF-1543-0767-0112D0A65354}"/>
              </a:ext>
            </a:extLst>
          </p:cNvPr>
          <p:cNvSpPr txBox="1"/>
          <p:nvPr/>
        </p:nvSpPr>
        <p:spPr>
          <a:xfrm>
            <a:off x="304800" y="3276599"/>
            <a:ext cx="7848600" cy="2862322"/>
          </a:xfrm>
          <a:prstGeom prst="rect">
            <a:avLst/>
          </a:prstGeom>
          <a:noFill/>
        </p:spPr>
        <p:txBody>
          <a:bodyPr wrap="square">
            <a:spAutoFit/>
          </a:bodyPr>
          <a:lstStyle/>
          <a:p>
            <a:r>
              <a:rPr lang="en-US" b="1" dirty="0"/>
              <a:t>DELIBERATIVE PROCESS</a:t>
            </a:r>
          </a:p>
          <a:p>
            <a:endParaRPr lang="en-US" b="1" dirty="0"/>
          </a:p>
          <a:p>
            <a:r>
              <a:rPr lang="en-US" dirty="0"/>
              <a:t>THE METHOD THROUGH WHICH AN AGENCY CREATES POLICIES, OPINIONS, RULES AND REGULATIONS.</a:t>
            </a:r>
          </a:p>
          <a:p>
            <a:r>
              <a:rPr lang="en-US" dirty="0"/>
              <a:t>TO QUALIFY FOR THIS EXEMPTION, THE RECORD MUST BE BOTH PRE-DECISIONAL AND DELIBERATIVE. PRE-DECISIONAL DOCUMENTS ARE THOSE "GENERATED BEFORE THE ADOPTION OF AN AGENCY POLICY. A DOCUMENT IS DELIBERATIVE IF IT IS A PART OF THE AGENCY GIVE-AND-TAKE—OF PROCESS—BY WHICH THE DECISION ITSELF IS MADE.”</a:t>
            </a:r>
          </a:p>
          <a:p>
            <a:endParaRPr lang="en-US" dirty="0"/>
          </a:p>
        </p:txBody>
      </p:sp>
    </p:spTree>
    <p:extLst>
      <p:ext uri="{BB962C8B-B14F-4D97-AF65-F5344CB8AC3E}">
        <p14:creationId xmlns:p14="http://schemas.microsoft.com/office/powerpoint/2010/main" val="20982834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1B2A47-E065-C74E-4B39-EE875F5C162B}"/>
              </a:ext>
            </a:extLst>
          </p:cNvPr>
          <p:cNvSpPr>
            <a:spLocks noGrp="1"/>
          </p:cNvSpPr>
          <p:nvPr>
            <p:ph type="title"/>
          </p:nvPr>
        </p:nvSpPr>
        <p:spPr/>
        <p:txBody>
          <a:bodyPr/>
          <a:lstStyle/>
          <a:p>
            <a:r>
              <a:rPr lang="en-US" dirty="0"/>
              <a:t>What are records under DC FOIA?</a:t>
            </a:r>
          </a:p>
        </p:txBody>
      </p:sp>
      <p:pic>
        <p:nvPicPr>
          <p:cNvPr id="6" name="Content Placeholder 5" descr="Colored organizers on shelves">
            <a:extLst>
              <a:ext uri="{FF2B5EF4-FFF2-40B4-BE49-F238E27FC236}">
                <a16:creationId xmlns:a16="http://schemas.microsoft.com/office/drawing/2014/main" id="{8FA2B798-3E7A-0D27-E0E6-932B1924525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81380" y="2060575"/>
            <a:ext cx="5984415" cy="4041775"/>
          </a:xfrm>
        </p:spPr>
      </p:pic>
    </p:spTree>
    <p:extLst>
      <p:ext uri="{BB962C8B-B14F-4D97-AF65-F5344CB8AC3E}">
        <p14:creationId xmlns:p14="http://schemas.microsoft.com/office/powerpoint/2010/main" val="273626900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AAF7115-B825-18B3-7A2A-DD6D087E0852}"/>
              </a:ext>
            </a:extLst>
          </p:cNvPr>
          <p:cNvSpPr>
            <a:spLocks noGrp="1"/>
          </p:cNvSpPr>
          <p:nvPr>
            <p:ph type="title"/>
          </p:nvPr>
        </p:nvSpPr>
        <p:spPr/>
        <p:txBody>
          <a:bodyPr>
            <a:normAutofit fontScale="90000"/>
          </a:bodyPr>
          <a:lstStyle/>
          <a:p>
            <a:r>
              <a:rPr lang="en-US" dirty="0"/>
              <a:t>Exemptions</a:t>
            </a:r>
            <a:br>
              <a:rPr lang="en-US" dirty="0"/>
            </a:br>
            <a:br>
              <a:rPr lang="en-US" dirty="0"/>
            </a:br>
            <a:r>
              <a:rPr lang="en-US" sz="2000" dirty="0"/>
              <a:t>5. </a:t>
            </a:r>
            <a:r>
              <a:rPr lang="en-US" sz="2000" b="1" dirty="0"/>
              <a:t>FUTURE EXAMINATION TEST QUESTIONS</a:t>
            </a:r>
            <a:r>
              <a:rPr lang="en-US" sz="2000" dirty="0"/>
              <a:t>.</a:t>
            </a:r>
            <a:br>
              <a:rPr lang="en-US" sz="2000" dirty="0"/>
            </a:br>
            <a:r>
              <a:rPr lang="en-US" sz="2000" dirty="0"/>
              <a:t>6. </a:t>
            </a:r>
            <a:r>
              <a:rPr lang="en-US" sz="2000" b="1" dirty="0"/>
              <a:t>OTHER STATUTES.</a:t>
            </a:r>
            <a:r>
              <a:rPr lang="en-US" sz="2000" dirty="0"/>
              <a:t> CANNOT BE A REGULATION. </a:t>
            </a:r>
            <a:r>
              <a:rPr lang="en-US" sz="2000" i="1" dirty="0"/>
              <a:t>See</a:t>
            </a:r>
            <a:r>
              <a:rPr lang="en-US" sz="2000" dirty="0"/>
              <a:t> </a:t>
            </a:r>
            <a:r>
              <a:rPr lang="en-US" sz="2000" i="1" dirty="0"/>
              <a:t>Newspapers, Inc. </a:t>
            </a:r>
            <a:r>
              <a:rPr lang="en-US" sz="2000" i="1" cap="none" dirty="0"/>
              <a:t>v. </a:t>
            </a:r>
            <a:r>
              <a:rPr lang="en-US" sz="2000" i="1" dirty="0"/>
              <a:t>mpd,</a:t>
            </a:r>
            <a:r>
              <a:rPr lang="en-US" sz="2000" dirty="0"/>
              <a:t> 546 A.2</a:t>
            </a:r>
            <a:r>
              <a:rPr lang="en-US" sz="2000" cap="none" dirty="0"/>
              <a:t>d 990.</a:t>
            </a:r>
            <a:br>
              <a:rPr lang="en-US" sz="2000" dirty="0"/>
            </a:br>
            <a:r>
              <a:rPr lang="en-US" dirty="0"/>
              <a:t> </a:t>
            </a:r>
          </a:p>
        </p:txBody>
      </p:sp>
      <p:sp>
        <p:nvSpPr>
          <p:cNvPr id="4" name="Content Placeholder 3">
            <a:extLst>
              <a:ext uri="{FF2B5EF4-FFF2-40B4-BE49-F238E27FC236}">
                <a16:creationId xmlns:a16="http://schemas.microsoft.com/office/drawing/2014/main" id="{909D40E2-1C1F-B1B8-3C2D-D7C3E7449B91}"/>
              </a:ext>
            </a:extLst>
          </p:cNvPr>
          <p:cNvSpPr>
            <a:spLocks noGrp="1"/>
          </p:cNvSpPr>
          <p:nvPr>
            <p:ph idx="1"/>
          </p:nvPr>
        </p:nvSpPr>
        <p:spPr>
          <a:xfrm>
            <a:off x="818348" y="1752600"/>
            <a:ext cx="7511472" cy="4349460"/>
          </a:xfrm>
        </p:spPr>
        <p:txBody>
          <a:bodyPr/>
          <a:lstStyle/>
          <a:p>
            <a:pPr marL="0" indent="0">
              <a:buNone/>
            </a:pPr>
            <a:r>
              <a:rPr lang="en-US" dirty="0"/>
              <a:t>7. </a:t>
            </a:r>
            <a:r>
              <a:rPr lang="en-US" b="1" dirty="0"/>
              <a:t>NATIONAL SECURITY MATTERS</a:t>
            </a:r>
          </a:p>
          <a:p>
            <a:pPr marL="0" indent="0">
              <a:buNone/>
            </a:pPr>
            <a:r>
              <a:rPr lang="en-US" dirty="0"/>
              <a:t>8</a:t>
            </a:r>
            <a:r>
              <a:rPr lang="en-US" b="1" dirty="0"/>
              <a:t>. ANTITRUST INVESTIGATIONS- D. C. OFFICIAL CODE § 28–4505.</a:t>
            </a:r>
          </a:p>
          <a:p>
            <a:pPr marL="0" indent="0">
              <a:buNone/>
            </a:pPr>
            <a:r>
              <a:rPr lang="en-US" dirty="0"/>
              <a:t>9</a:t>
            </a:r>
            <a:r>
              <a:rPr lang="en-US" b="1" dirty="0"/>
              <a:t>. </a:t>
            </a:r>
            <a:r>
              <a:rPr lang="fr-FR" b="1" dirty="0"/>
              <a:t>ARSON INVESTIGATIONS- D.C. OFFICIAL CODE § 5–417.</a:t>
            </a:r>
          </a:p>
          <a:p>
            <a:pPr marL="0" indent="0">
              <a:buNone/>
            </a:pPr>
            <a:r>
              <a:rPr lang="fr-FR" dirty="0"/>
              <a:t>10.</a:t>
            </a:r>
            <a:r>
              <a:rPr lang="fr-FR" b="1" dirty="0"/>
              <a:t> EMERGENCY RESPONSE PLANS</a:t>
            </a:r>
          </a:p>
          <a:p>
            <a:pPr marL="0" indent="0">
              <a:buNone/>
            </a:pPr>
            <a:r>
              <a:rPr lang="fr-FR" dirty="0"/>
              <a:t>11</a:t>
            </a:r>
            <a:r>
              <a:rPr lang="fr-FR" b="1" dirty="0"/>
              <a:t>. </a:t>
            </a:r>
            <a:r>
              <a:rPr lang="en-US" b="1" dirty="0"/>
              <a:t>SOCIAL SECURITY AND FEDERAL EMPLOYER ID NUMBERS; (D.C. OFFICIAL CODE § 47-2851.06) (Business License Center)</a:t>
            </a:r>
          </a:p>
          <a:p>
            <a:pPr marL="0" indent="0">
              <a:buNone/>
            </a:pPr>
            <a:r>
              <a:rPr lang="en-US" dirty="0"/>
              <a:t>12. </a:t>
            </a:r>
            <a:r>
              <a:rPr lang="en-US" b="1" dirty="0"/>
              <a:t>WHISTLEBLOWERS</a:t>
            </a:r>
            <a:r>
              <a:rPr lang="en-US" dirty="0"/>
              <a:t>, UNLESS THE NAME OF THE EMPLOYEE IS ALREADY KNOWN. D.C. OFFICIAL CODE §§ 1–615.51; 2-233.01 </a:t>
            </a:r>
            <a:r>
              <a:rPr lang="en-US" i="1" cap="none" dirty="0"/>
              <a:t>et seq</a:t>
            </a:r>
            <a:r>
              <a:rPr lang="en-US" i="1" dirty="0"/>
              <a:t>.</a:t>
            </a:r>
          </a:p>
          <a:p>
            <a:pPr marL="0" indent="0">
              <a:buNone/>
            </a:pPr>
            <a:r>
              <a:rPr lang="en-US" dirty="0"/>
              <a:t>13. </a:t>
            </a:r>
            <a:r>
              <a:rPr lang="en-US" b="1" dirty="0"/>
              <a:t>HOMELAND SECURITY RECORDS</a:t>
            </a:r>
            <a:r>
              <a:rPr lang="en-US" dirty="0"/>
              <a:t>, D.C. OFFICIAL CODE § 7-2271.04.</a:t>
            </a:r>
          </a:p>
        </p:txBody>
      </p:sp>
    </p:spTree>
    <p:extLst>
      <p:ext uri="{BB962C8B-B14F-4D97-AF65-F5344CB8AC3E}">
        <p14:creationId xmlns:p14="http://schemas.microsoft.com/office/powerpoint/2010/main" val="8594974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255DAD3B-1F84-4A8B-889C-A9916DA655A5}"/>
              </a:ext>
            </a:extLst>
          </p:cNvPr>
          <p:cNvSpPr>
            <a:spLocks noGrp="1"/>
          </p:cNvSpPr>
          <p:nvPr>
            <p:ph type="ftr" sz="quarter" idx="11"/>
          </p:nvPr>
        </p:nvSpPr>
        <p:spPr/>
        <p:txBody>
          <a:bodyPr/>
          <a:lstStyle/>
          <a:p>
            <a:endParaRPr lang="en-US" dirty="0"/>
          </a:p>
        </p:txBody>
      </p:sp>
      <p:sp>
        <p:nvSpPr>
          <p:cNvPr id="6" name="TextBox 5">
            <a:extLst>
              <a:ext uri="{FF2B5EF4-FFF2-40B4-BE49-F238E27FC236}">
                <a16:creationId xmlns:a16="http://schemas.microsoft.com/office/drawing/2014/main" id="{B29D1D7C-28D3-AEA0-A735-7093DD42933B}"/>
              </a:ext>
            </a:extLst>
          </p:cNvPr>
          <p:cNvSpPr txBox="1"/>
          <p:nvPr/>
        </p:nvSpPr>
        <p:spPr>
          <a:xfrm>
            <a:off x="304800" y="228600"/>
            <a:ext cx="6629400" cy="3693319"/>
          </a:xfrm>
          <a:prstGeom prst="rect">
            <a:avLst/>
          </a:prstGeom>
          <a:noFill/>
        </p:spPr>
        <p:txBody>
          <a:bodyPr wrap="square">
            <a:spAutoFit/>
          </a:bodyPr>
          <a:lstStyle/>
          <a:p>
            <a:r>
              <a:rPr lang="en-US" dirty="0"/>
              <a:t>14. </a:t>
            </a:r>
            <a:r>
              <a:rPr lang="en-US" b="1" dirty="0"/>
              <a:t>SEALED CRIMINAL RECORDS</a:t>
            </a:r>
            <a:r>
              <a:rPr lang="en-US" dirty="0"/>
              <a:t>, CHAPTER 8 OF TITLE 16</a:t>
            </a:r>
          </a:p>
          <a:p>
            <a:r>
              <a:rPr lang="en-US" dirty="0"/>
              <a:t>15. </a:t>
            </a:r>
            <a:r>
              <a:rPr lang="en-US" b="1" dirty="0"/>
              <a:t>CRITICAL INFRASTRUCTURE </a:t>
            </a:r>
            <a:r>
              <a:rPr lang="en-US" dirty="0"/>
              <a:t>(APPLIES ONLY TO ENTITIES REGULATED BY THE PUBLIC SERVICE COMMISSION).</a:t>
            </a:r>
          </a:p>
          <a:p>
            <a:r>
              <a:rPr lang="en-US" dirty="0"/>
              <a:t>16. </a:t>
            </a:r>
            <a:r>
              <a:rPr lang="en-US" b="1" dirty="0"/>
              <a:t>TEACHER EVALUATIONS </a:t>
            </a:r>
            <a:r>
              <a:rPr lang="en-US" dirty="0"/>
              <a:t>D.C. OFFICIAL CODE</a:t>
            </a:r>
          </a:p>
          <a:p>
            <a:r>
              <a:rPr lang="en-US" dirty="0"/>
              <a:t>§ 38–2615(a).</a:t>
            </a:r>
          </a:p>
          <a:p>
            <a:r>
              <a:rPr lang="en-US" b="1" cap="all" dirty="0"/>
              <a:t>Certain information of private vehicles for hire</a:t>
            </a:r>
            <a:r>
              <a:rPr lang="en-US" dirty="0"/>
              <a:t>. D.C. OFFICIAL CODE § 50-301.2a</a:t>
            </a:r>
          </a:p>
          <a:p>
            <a:r>
              <a:rPr lang="en-US" dirty="0"/>
              <a:t>18</a:t>
            </a:r>
            <a:r>
              <a:rPr lang="en-US" b="1" dirty="0"/>
              <a:t>. </a:t>
            </a:r>
            <a:r>
              <a:rPr lang="en-US" b="1" cap="all" dirty="0"/>
              <a:t>Information and records of the Clemency Board.</a:t>
            </a:r>
            <a:r>
              <a:rPr lang="en-US" cap="all" dirty="0"/>
              <a:t> </a:t>
            </a:r>
            <a:r>
              <a:rPr lang="en-US" dirty="0"/>
              <a:t>D.C. OFFICIAL CODE § 24-481.07</a:t>
            </a:r>
            <a:endParaRPr lang="en-US" cap="all" dirty="0"/>
          </a:p>
          <a:p>
            <a:r>
              <a:rPr lang="en-US" dirty="0"/>
              <a:t>19. </a:t>
            </a:r>
            <a:r>
              <a:rPr lang="en-US" b="1" dirty="0"/>
              <a:t>RECORDS IN THE CUSTODY OF THE UNCLAIMED-PROPERTY ADMINISTRATOR.</a:t>
            </a:r>
            <a:r>
              <a:rPr lang="en-US" b="1" cap="all" dirty="0"/>
              <a:t>  </a:t>
            </a:r>
            <a:r>
              <a:rPr lang="en-US" cap="all" dirty="0"/>
              <a:t>D.C. </a:t>
            </a:r>
            <a:r>
              <a:rPr lang="en-US" dirty="0"/>
              <a:t>OFFICIAL CODE § 41-1604.1 </a:t>
            </a:r>
            <a:r>
              <a:rPr lang="en-US" i="1" dirty="0"/>
              <a:t>et seq</a:t>
            </a:r>
            <a:r>
              <a:rPr lang="en-US" dirty="0"/>
              <a:t>.</a:t>
            </a:r>
          </a:p>
          <a:p>
            <a:endParaRPr lang="en-US" dirty="0"/>
          </a:p>
        </p:txBody>
      </p:sp>
    </p:spTree>
    <p:extLst>
      <p:ext uri="{BB962C8B-B14F-4D97-AF65-F5344CB8AC3E}">
        <p14:creationId xmlns:p14="http://schemas.microsoft.com/office/powerpoint/2010/main" val="7660599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68EDA3-09ED-F24A-140E-790CD51EC14E}"/>
              </a:ext>
            </a:extLst>
          </p:cNvPr>
          <p:cNvSpPr>
            <a:spLocks noGrp="1"/>
          </p:cNvSpPr>
          <p:nvPr>
            <p:ph type="title"/>
          </p:nvPr>
        </p:nvSpPr>
        <p:spPr>
          <a:xfrm>
            <a:off x="5051323" y="274955"/>
            <a:ext cx="3598607" cy="5059045"/>
          </a:xfrm>
        </p:spPr>
        <p:txBody>
          <a:bodyPr vert="horz" lIns="91440" tIns="45720" rIns="91440" bIns="45720" rtlCol="0" anchor="b">
            <a:normAutofit/>
          </a:bodyPr>
          <a:lstStyle/>
          <a:p>
            <a:pPr algn="ctr">
              <a:lnSpc>
                <a:spcPct val="90000"/>
              </a:lnSpc>
            </a:pPr>
            <a:r>
              <a:rPr lang="en-US" sz="20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I’m sincerely clueless as to this request</a:t>
            </a:r>
            <a:br>
              <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FOIA requestor seems to want this, or maybe that.  its unclear to me. So,  I should:</a:t>
            </a:r>
            <a:b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 Contact the requester and seek clarity.</a:t>
            </a:r>
            <a:b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 put the request on hold until the requester inquires about the request.</a:t>
            </a:r>
            <a:b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 Put the request on hold.  Immediately  Contact the requester and seek clarity. Inform the requester of the status. document the attempts to reach the requester.  </a:t>
            </a:r>
            <a:b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1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5" name="Picture 4" descr="Doubtful man in pink background">
            <a:extLst>
              <a:ext uri="{FF2B5EF4-FFF2-40B4-BE49-F238E27FC236}">
                <a16:creationId xmlns:a16="http://schemas.microsoft.com/office/drawing/2014/main" id="{F54225DE-119D-44A1-81BE-E47A900EF6E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7299" r="23798"/>
          <a:stretch/>
        </p:blipFill>
        <p:spPr>
          <a:xfrm>
            <a:off x="609600" y="533400"/>
            <a:ext cx="40965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189450286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E0CE57CD-0F7B-4B19-9244-78C4DF28DE41}"/>
              </a:ext>
            </a:extLst>
          </p:cNvPr>
          <p:cNvSpPr>
            <a:spLocks noGrp="1"/>
          </p:cNvSpPr>
          <p:nvPr>
            <p:ph type="ftr" sz="quarter" idx="11"/>
          </p:nvPr>
        </p:nvSpPr>
        <p:spPr/>
        <p:txBody>
          <a:bodyPr/>
          <a:lstStyle/>
          <a:p>
            <a:endParaRPr lang="en-US" dirty="0"/>
          </a:p>
        </p:txBody>
      </p:sp>
      <p:graphicFrame>
        <p:nvGraphicFramePr>
          <p:cNvPr id="9" name="TextBox 4">
            <a:extLst>
              <a:ext uri="{FF2B5EF4-FFF2-40B4-BE49-F238E27FC236}">
                <a16:creationId xmlns:a16="http://schemas.microsoft.com/office/drawing/2014/main" id="{A7473FD5-B36E-FB62-BC39-992D3652F32C}"/>
              </a:ext>
            </a:extLst>
          </p:cNvPr>
          <p:cNvGraphicFramePr/>
          <p:nvPr>
            <p:extLst>
              <p:ext uri="{D42A27DB-BD31-4B8C-83A1-F6EECF244321}">
                <p14:modId xmlns:p14="http://schemas.microsoft.com/office/powerpoint/2010/main" val="3635395899"/>
              </p:ext>
            </p:extLst>
          </p:nvPr>
        </p:nvGraphicFramePr>
        <p:xfrm>
          <a:off x="228600" y="76200"/>
          <a:ext cx="8915400" cy="646718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61597924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C81803-4EC2-9001-D270-E009FD81351B}"/>
              </a:ext>
            </a:extLst>
          </p:cNvPr>
          <p:cNvSpPr>
            <a:spLocks noGrp="1"/>
          </p:cNvSpPr>
          <p:nvPr>
            <p:ph type="title"/>
          </p:nvPr>
        </p:nvSpPr>
        <p:spPr>
          <a:xfrm>
            <a:off x="482394" y="152400"/>
            <a:ext cx="2732755" cy="990600"/>
          </a:xfrm>
        </p:spPr>
        <p:txBody>
          <a:bodyPr>
            <a:normAutofit/>
          </a:bodyPr>
          <a:lstStyle/>
          <a:p>
            <a:r>
              <a:rPr lang="en-US" sz="2400" dirty="0"/>
              <a:t>HMMMMM, very interesting.</a:t>
            </a:r>
          </a:p>
        </p:txBody>
      </p:sp>
      <p:sp>
        <p:nvSpPr>
          <p:cNvPr id="3" name="Content Placeholder 2">
            <a:extLst>
              <a:ext uri="{FF2B5EF4-FFF2-40B4-BE49-F238E27FC236}">
                <a16:creationId xmlns:a16="http://schemas.microsoft.com/office/drawing/2014/main" id="{3526F0E7-D37A-73C7-3D4C-40813D48ECBA}"/>
              </a:ext>
            </a:extLst>
          </p:cNvPr>
          <p:cNvSpPr>
            <a:spLocks noGrp="1"/>
          </p:cNvSpPr>
          <p:nvPr>
            <p:ph idx="1"/>
          </p:nvPr>
        </p:nvSpPr>
        <p:spPr>
          <a:xfrm>
            <a:off x="482394" y="1066800"/>
            <a:ext cx="2732755" cy="4816475"/>
          </a:xfrm>
        </p:spPr>
        <p:txBody>
          <a:bodyPr anchor="t">
            <a:normAutofit fontScale="92500" lnSpcReduction="10000"/>
          </a:bodyPr>
          <a:lstStyle/>
          <a:p>
            <a:r>
              <a:rPr lang="en-US" sz="1600" dirty="0"/>
              <a:t>In addition to other information, Responsive record to a foia request contains a citizen’s Name, home address and telephone number.  Foia officer denies the request and withholds the entire record. is this the correct decision?</a:t>
            </a:r>
          </a:p>
          <a:p>
            <a:r>
              <a:rPr lang="en-US" sz="1600" dirty="0"/>
              <a:t>A. yes, to protect the citizen’s personal privacy.</a:t>
            </a:r>
          </a:p>
          <a:p>
            <a:r>
              <a:rPr lang="en-US" sz="1600" dirty="0"/>
              <a:t>B. No, it became public once turned over to the district.</a:t>
            </a:r>
          </a:p>
          <a:p>
            <a:r>
              <a:rPr lang="en-US" sz="1600" dirty="0"/>
              <a:t>C.  Redact the personal information then release.</a:t>
            </a:r>
          </a:p>
          <a:p>
            <a:r>
              <a:rPr lang="en-US" sz="1600" dirty="0"/>
              <a:t>D. Redact the name and release.</a:t>
            </a:r>
          </a:p>
        </p:txBody>
      </p:sp>
      <p:pic>
        <p:nvPicPr>
          <p:cNvPr id="6" name="Picture 5" descr="Stack of papers with paper clips">
            <a:extLst>
              <a:ext uri="{FF2B5EF4-FFF2-40B4-BE49-F238E27FC236}">
                <a16:creationId xmlns:a16="http://schemas.microsoft.com/office/drawing/2014/main" id="{38B30365-BBFC-A17C-6C64-A40753D159D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3245" y="1608987"/>
            <a:ext cx="5187475" cy="3319984"/>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89007634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6F3AB-893F-ECF7-A8F8-754EC1C7082A}"/>
              </a:ext>
            </a:extLst>
          </p:cNvPr>
          <p:cNvSpPr>
            <a:spLocks noGrp="1"/>
          </p:cNvSpPr>
          <p:nvPr>
            <p:ph type="title"/>
          </p:nvPr>
        </p:nvSpPr>
        <p:spPr>
          <a:xfrm>
            <a:off x="818347" y="596018"/>
            <a:ext cx="7511473" cy="1613782"/>
          </a:xfrm>
        </p:spPr>
        <p:txBody>
          <a:bodyPr>
            <a:normAutofit fontScale="90000"/>
          </a:bodyPr>
          <a:lstStyle/>
          <a:p>
            <a:r>
              <a:rPr lang="en-US" b="1" dirty="0"/>
              <a:t>“C” is the correct answer</a:t>
            </a:r>
            <a:br>
              <a:rPr lang="en-US" b="1" dirty="0"/>
            </a:br>
            <a:br>
              <a:rPr lang="en-US" b="1" dirty="0"/>
            </a:br>
            <a:r>
              <a:rPr lang="en-US" dirty="0"/>
              <a:t>Redaction rule (D.C. OFFICIAL CODE § 2-534</a:t>
            </a:r>
            <a:r>
              <a:rPr lang="en-US" cap="none" dirty="0"/>
              <a:t>(b)).</a:t>
            </a:r>
          </a:p>
        </p:txBody>
      </p:sp>
      <p:sp>
        <p:nvSpPr>
          <p:cNvPr id="3" name="Content Placeholder 2">
            <a:extLst>
              <a:ext uri="{FF2B5EF4-FFF2-40B4-BE49-F238E27FC236}">
                <a16:creationId xmlns:a16="http://schemas.microsoft.com/office/drawing/2014/main" id="{306A4BB6-E577-D789-3954-C6C2057D2BAA}"/>
              </a:ext>
            </a:extLst>
          </p:cNvPr>
          <p:cNvSpPr>
            <a:spLocks noGrp="1"/>
          </p:cNvSpPr>
          <p:nvPr>
            <p:ph idx="1"/>
          </p:nvPr>
        </p:nvSpPr>
        <p:spPr/>
        <p:txBody>
          <a:bodyPr/>
          <a:lstStyle/>
          <a:p>
            <a:r>
              <a:rPr lang="en-US" dirty="0"/>
              <a:t>ALLOWS FOR THE RELEASE OF THE RECORDS BY CONCEALING THE EXEMPT PORTIONS FROM PUBLIC VIEW.</a:t>
            </a:r>
          </a:p>
          <a:p>
            <a:r>
              <a:rPr lang="en-US" dirty="0"/>
              <a:t>THE JUSTIFICATION FOR THE DELETION MUST BE EXPLAINED FULLY IN WRITING, AND THE EXTENT OF THE DELETION MUST BE INDICATED ON THE PORTION OF THE RECORD WHICH IS MADE AVAILABLE OR PUBLISHED, UNLESS INCLUDING THAT INDICATION WOULD HARM AN INTEREST PROTECTED BY AN EXEMPTION UNDER WHICH THE DELETION IS MADE.</a:t>
            </a:r>
          </a:p>
          <a:p>
            <a:r>
              <a:rPr lang="en-US" dirty="0"/>
              <a:t>“IF TECHNICALLY FEASIBLE, THE EXTENT OF THE DELETION AND THE SPECIFIC EXEMPTIONS SHALL BE INDICATED AT THE PLACE IN THE RECORD WHERE THE DELETION WAS MADE.”</a:t>
            </a:r>
          </a:p>
        </p:txBody>
      </p:sp>
    </p:spTree>
    <p:extLst>
      <p:ext uri="{BB962C8B-B14F-4D97-AF65-F5344CB8AC3E}">
        <p14:creationId xmlns:p14="http://schemas.microsoft.com/office/powerpoint/2010/main" val="128978665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2EFABF-F7A7-A8C2-8F45-87D3D767E544}"/>
              </a:ext>
            </a:extLst>
          </p:cNvPr>
          <p:cNvSpPr>
            <a:spLocks noGrp="1"/>
          </p:cNvSpPr>
          <p:nvPr>
            <p:ph type="title"/>
          </p:nvPr>
        </p:nvSpPr>
        <p:spPr/>
        <p:txBody>
          <a:bodyPr>
            <a:normAutofit/>
          </a:bodyPr>
          <a:lstStyle/>
          <a:p>
            <a:r>
              <a:rPr lang="en-US" dirty="0"/>
              <a:t>Requester says, “I want the information in an excel spreadsheet.”</a:t>
            </a:r>
          </a:p>
        </p:txBody>
      </p:sp>
      <p:pic>
        <p:nvPicPr>
          <p:cNvPr id="6" name="Content Placeholder 5" descr="Spreadsheet and calculator">
            <a:extLst>
              <a:ext uri="{FF2B5EF4-FFF2-40B4-BE49-F238E27FC236}">
                <a16:creationId xmlns:a16="http://schemas.microsoft.com/office/drawing/2014/main" id="{D44E90AF-21E3-BF41-2834-4E5F7CEAAA08}"/>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542257" y="1752601"/>
            <a:ext cx="6062662" cy="4349750"/>
          </a:xfrm>
        </p:spPr>
      </p:pic>
    </p:spTree>
    <p:extLst>
      <p:ext uri="{BB962C8B-B14F-4D97-AF65-F5344CB8AC3E}">
        <p14:creationId xmlns:p14="http://schemas.microsoft.com/office/powerpoint/2010/main" val="277432787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673E9-5974-537A-1D5D-92D898839F70}"/>
              </a:ext>
            </a:extLst>
          </p:cNvPr>
          <p:cNvSpPr>
            <a:spLocks noGrp="1"/>
          </p:cNvSpPr>
          <p:nvPr>
            <p:ph type="title"/>
          </p:nvPr>
        </p:nvSpPr>
        <p:spPr>
          <a:xfrm>
            <a:off x="5069894" y="636640"/>
            <a:ext cx="3598607" cy="4925960"/>
          </a:xfrm>
        </p:spPr>
        <p:txBody>
          <a:bodyPr vert="horz" lIns="91440" tIns="45720" rIns="91440" bIns="45720" rtlCol="0" anchor="b">
            <a:normAutofit/>
          </a:bodyPr>
          <a:lstStyle/>
          <a:p>
            <a:pPr algn="ctr">
              <a:lnSpc>
                <a:spcPct val="90000"/>
              </a:lnSpc>
            </a:pPr>
            <a: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Agency does not keep the requested information in spreadsheet form.</a:t>
            </a:r>
            <a:b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  FOIA officer should create a spreadsheet for the requester.</a:t>
            </a:r>
            <a:b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  supply the records in the form that the agency maintains.</a:t>
            </a:r>
            <a:b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C. Send the records to a third-party vendor that can timely create the spreadsheet.</a:t>
            </a:r>
            <a:b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18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pic>
        <p:nvPicPr>
          <p:cNvPr id="5" name="Picture 4" descr="Spreadsheet and calculator">
            <a:extLst>
              <a:ext uri="{FF2B5EF4-FFF2-40B4-BE49-F238E27FC236}">
                <a16:creationId xmlns:a16="http://schemas.microsoft.com/office/drawing/2014/main" id="{93331634-4B79-3C1A-FE77-0BDE155BD88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549" r="25548"/>
          <a:stretch/>
        </p:blipFill>
        <p:spPr>
          <a:xfrm>
            <a:off x="475499" y="636640"/>
            <a:ext cx="4096501" cy="5591541"/>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255303546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4" name="Picture 3" descr="Top view of hands making pottery">
            <a:extLst>
              <a:ext uri="{FF2B5EF4-FFF2-40B4-BE49-F238E27FC236}">
                <a16:creationId xmlns:a16="http://schemas.microsoft.com/office/drawing/2014/main" id="{B9ABFD92-3585-4826-9322-86C2B1C7ED14}"/>
              </a:ext>
            </a:extLst>
          </p:cNvPr>
          <p:cNvPicPr>
            <a:picLocks noChangeAspect="1"/>
          </p:cNvPicPr>
          <p:nvPr/>
        </p:nvPicPr>
        <p:blipFill rotWithShape="1">
          <a:blip r:embed="rId4" cstate="print">
            <a:alphaModFix amt="15000"/>
            <a:extLst>
              <a:ext uri="{28A0092B-C50C-407E-A947-70E740481C1C}">
                <a14:useLocalDpi xmlns:a14="http://schemas.microsoft.com/office/drawing/2010/main" val="0"/>
              </a:ext>
            </a:extLst>
          </a:blip>
          <a:srcRect/>
          <a:stretch/>
        </p:blipFill>
        <p:spPr>
          <a:xfrm>
            <a:off x="0" y="0"/>
            <a:ext cx="9144000" cy="6858000"/>
          </a:xfrm>
          <a:prstGeom prst="rect">
            <a:avLst/>
          </a:prstGeom>
        </p:spPr>
      </p:pic>
      <p:sp>
        <p:nvSpPr>
          <p:cNvPr id="2" name="Title 1">
            <a:extLst>
              <a:ext uri="{FF2B5EF4-FFF2-40B4-BE49-F238E27FC236}">
                <a16:creationId xmlns:a16="http://schemas.microsoft.com/office/drawing/2014/main" id="{9D26E541-B28F-43FF-F676-56C1B7C3EA64}"/>
              </a:ext>
            </a:extLst>
          </p:cNvPr>
          <p:cNvSpPr>
            <a:spLocks noGrp="1"/>
          </p:cNvSpPr>
          <p:nvPr>
            <p:ph type="title"/>
          </p:nvPr>
        </p:nvSpPr>
        <p:spPr>
          <a:xfrm>
            <a:off x="1313259" y="609601"/>
            <a:ext cx="6507166" cy="3200400"/>
          </a:xfrm>
        </p:spPr>
        <p:txBody>
          <a:bodyPr vert="horz" lIns="91440" tIns="45720" rIns="91440" bIns="45720" rtlCol="0" anchor="b">
            <a:normAutofit/>
          </a:bodyPr>
          <a:lstStyle/>
          <a:p>
            <a:pPr algn="ctr">
              <a:lnSpc>
                <a:spcPct val="90000"/>
              </a:lnSpc>
            </a:pPr>
            <a:r>
              <a:rPr lang="en-US" sz="19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“B” is the correct response.</a:t>
            </a:r>
            <a:br>
              <a:rPr lang="en-US" sz="19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9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9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FOIA does not require an agency to CREATE documents or opinions in response to an individual’s request for information or to obtain records from another agency. Nor does an agency have to respond to questions disguised as a foia request</a:t>
            </a:r>
            <a:br>
              <a:rPr lang="en-US" sz="19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9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900" i="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Dugan v. DOJ</a:t>
            </a:r>
            <a:r>
              <a:rPr lang="en-US" sz="19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 82 F. Supp. 3d 485, 2015. </a:t>
            </a:r>
            <a:br>
              <a:rPr lang="en-US" sz="19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19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Tree>
    <p:extLst>
      <p:ext uri="{BB962C8B-B14F-4D97-AF65-F5344CB8AC3E}">
        <p14:creationId xmlns:p14="http://schemas.microsoft.com/office/powerpoint/2010/main" val="3947883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Picture 5" descr="Firefighters in uniform">
            <a:extLst>
              <a:ext uri="{FF2B5EF4-FFF2-40B4-BE49-F238E27FC236}">
                <a16:creationId xmlns:a16="http://schemas.microsoft.com/office/drawing/2014/main" id="{C149001B-54DC-8F24-8ACC-81042D6FEFDD}"/>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1000" r="-1" b="-1"/>
          <a:stretch/>
        </p:blipFill>
        <p:spPr>
          <a:xfrm>
            <a:off x="20" y="10"/>
            <a:ext cx="9143980" cy="6857990"/>
          </a:xfrm>
          <a:prstGeom prst="rect">
            <a:avLst/>
          </a:prstGeom>
        </p:spPr>
      </p:pic>
      <p:sp useBgFill="1">
        <p:nvSpPr>
          <p:cNvPr id="11" name="Rounded Rectangle 8">
            <a:extLst>
              <a:ext uri="{FF2B5EF4-FFF2-40B4-BE49-F238E27FC236}">
                <a16:creationId xmlns:a16="http://schemas.microsoft.com/office/drawing/2014/main" id="{E7BBC551-30DE-45DA-907B-61CA772DA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8031" y="573488"/>
            <a:ext cx="7847937" cy="5711024"/>
          </a:xfrm>
          <a:prstGeom prst="roundRect">
            <a:avLst>
              <a:gd name="adj" fmla="val 1827"/>
            </a:avLst>
          </a:prstGeom>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5B119DF5-EFBA-FFDE-36E7-2128DAF70262}"/>
              </a:ext>
            </a:extLst>
          </p:cNvPr>
          <p:cNvSpPr>
            <a:spLocks noGrp="1"/>
          </p:cNvSpPr>
          <p:nvPr>
            <p:ph type="title"/>
          </p:nvPr>
        </p:nvSpPr>
        <p:spPr>
          <a:xfrm>
            <a:off x="996877" y="381000"/>
            <a:ext cx="7167459" cy="2133600"/>
          </a:xfrm>
        </p:spPr>
        <p:txBody>
          <a:bodyPr>
            <a:normAutofit/>
          </a:bodyPr>
          <a:lstStyle/>
          <a:p>
            <a:r>
              <a:rPr lang="en-US" dirty="0"/>
              <a:t>Gone, Up in smoke!</a:t>
            </a:r>
          </a:p>
        </p:txBody>
      </p:sp>
      <p:sp>
        <p:nvSpPr>
          <p:cNvPr id="3" name="Content Placeholder 2">
            <a:extLst>
              <a:ext uri="{FF2B5EF4-FFF2-40B4-BE49-F238E27FC236}">
                <a16:creationId xmlns:a16="http://schemas.microsoft.com/office/drawing/2014/main" id="{3AB68AB9-6A3E-1EB5-DD07-D2CB39489A2F}"/>
              </a:ext>
            </a:extLst>
          </p:cNvPr>
          <p:cNvSpPr>
            <a:spLocks noGrp="1"/>
          </p:cNvSpPr>
          <p:nvPr>
            <p:ph idx="1"/>
          </p:nvPr>
        </p:nvSpPr>
        <p:spPr>
          <a:xfrm>
            <a:off x="996876" y="1905001"/>
            <a:ext cx="7167459" cy="3799114"/>
          </a:xfrm>
        </p:spPr>
        <p:txBody>
          <a:bodyPr>
            <a:noAutofit/>
          </a:bodyPr>
          <a:lstStyle/>
          <a:p>
            <a:pPr>
              <a:lnSpc>
                <a:spcPct val="90000"/>
              </a:lnSpc>
            </a:pPr>
            <a:r>
              <a:rPr lang="en-US" dirty="0"/>
              <a:t>ON THURSDAY, A FEW RECORDS CONTAINED SOLEY ON THE DIRECTOR’S EXTERNAL HARD DRIVE WERE DESTROYED BY A SMALL Office FIRE CAUSING THE HARD DRIVE TO EXPLODE. The NEXT Day FOIA OFFICER RECEIVES A FOIA SUBMISSION REQUESTING COPIES OF SOME OF THE DESTROYED DOCUMENTS. YOU SHOULD:</a:t>
            </a:r>
          </a:p>
          <a:p>
            <a:pPr>
              <a:lnSpc>
                <a:spcPct val="90000"/>
              </a:lnSpc>
            </a:pPr>
            <a:r>
              <a:rPr lang="en-US" dirty="0"/>
              <a:t>(A) ASK THE DIRECTOR IF HE/SHE IS ABLE TO RECREATE THE DOCUMENTS.</a:t>
            </a:r>
          </a:p>
          <a:p>
            <a:pPr>
              <a:lnSpc>
                <a:spcPct val="90000"/>
              </a:lnSpc>
            </a:pPr>
            <a:r>
              <a:rPr lang="en-US" dirty="0"/>
              <a:t>(B)  WAIT UNTIL DC FIRE AND EMS COMPLETES THEIR REPORT REGARDING THE CAUSE OF THE FIRE. FIRE AND EMS SAY IT WILL TAKE 6 MONTHS TO COMPLETE ITS REPORT.</a:t>
            </a:r>
          </a:p>
          <a:p>
            <a:pPr>
              <a:lnSpc>
                <a:spcPct val="90000"/>
              </a:lnSpc>
            </a:pPr>
            <a:r>
              <a:rPr lang="en-US" dirty="0"/>
              <a:t>(C) IMMEDIATELY NOTIFY THE REQUESTER THAT THE DOCUMENTS WERE DESTROYED AND NO LONGER EXIST. </a:t>
            </a:r>
          </a:p>
        </p:txBody>
      </p:sp>
      <p:sp>
        <p:nvSpPr>
          <p:cNvPr id="4" name="Footer Placeholder 3">
            <a:extLst>
              <a:ext uri="{FF2B5EF4-FFF2-40B4-BE49-F238E27FC236}">
                <a16:creationId xmlns:a16="http://schemas.microsoft.com/office/drawing/2014/main" id="{66D121E2-EE60-9166-4AD0-D0346B28B2DC}"/>
              </a:ext>
            </a:extLst>
          </p:cNvPr>
          <p:cNvSpPr>
            <a:spLocks noGrp="1"/>
          </p:cNvSpPr>
          <p:nvPr>
            <p:ph type="ftr" sz="quarter" idx="11"/>
          </p:nvPr>
        </p:nvSpPr>
        <p:spPr>
          <a:xfrm>
            <a:off x="996876" y="5883275"/>
            <a:ext cx="5517032" cy="365125"/>
          </a:xfrm>
        </p:spPr>
        <p:txBody>
          <a:bodyPr>
            <a:normAutofit/>
          </a:bodyPr>
          <a:lstStyle/>
          <a:p>
            <a:endParaRPr lang="en-US" dirty="0">
              <a:solidFill>
                <a:prstClr val="white">
                  <a:lumMod val="75000"/>
                </a:prstClr>
              </a:solidFill>
            </a:endParaRPr>
          </a:p>
        </p:txBody>
      </p:sp>
    </p:spTree>
    <p:extLst>
      <p:ext uri="{BB962C8B-B14F-4D97-AF65-F5344CB8AC3E}">
        <p14:creationId xmlns:p14="http://schemas.microsoft.com/office/powerpoint/2010/main" val="138583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634" y="714375"/>
            <a:ext cx="2499716" cy="5076826"/>
          </a:xfrm>
        </p:spPr>
        <p:txBody>
          <a:bodyPr anchor="ctr">
            <a:normAutofit/>
          </a:bodyPr>
          <a:lstStyle/>
          <a:p>
            <a:r>
              <a:rPr lang="en-US" sz="3000" b="1" dirty="0"/>
              <a:t>Proactive disclosure</a:t>
            </a:r>
            <a:br>
              <a:rPr lang="en-US" sz="3000" b="1" dirty="0"/>
            </a:br>
            <a:r>
              <a:rPr lang="en-US" sz="3000" b="1" dirty="0"/>
              <a:t>AVAILABLE without a FOIA request </a:t>
            </a:r>
          </a:p>
        </p:txBody>
      </p:sp>
      <p:sp>
        <p:nvSpPr>
          <p:cNvPr id="5" name="Footer Placeholder 4"/>
          <p:cNvSpPr>
            <a:spLocks noGrp="1"/>
          </p:cNvSpPr>
          <p:nvPr>
            <p:ph type="ftr" sz="quarter" idx="11"/>
          </p:nvPr>
        </p:nvSpPr>
        <p:spPr>
          <a:xfrm>
            <a:off x="730633" y="5883275"/>
            <a:ext cx="2537460" cy="365125"/>
          </a:xfrm>
        </p:spPr>
        <p:txBody>
          <a:bodyPr>
            <a:normAutofit/>
          </a:bodyPr>
          <a:lstStyle/>
          <a:p>
            <a:pPr>
              <a:spcAft>
                <a:spcPts val="600"/>
              </a:spcAft>
            </a:pPr>
            <a:fld id="{558246AD-9259-5746-83BF-097115362759}" type="slidenum">
              <a:rPr lang="en-US" smtClean="0"/>
              <a:pPr>
                <a:spcAft>
                  <a:spcPts val="600"/>
                </a:spcAft>
              </a:pPr>
              <a:t>5</a:t>
            </a:fld>
            <a:endParaRPr lang="en-US" dirty="0"/>
          </a:p>
        </p:txBody>
      </p:sp>
      <p:sp>
        <p:nvSpPr>
          <p:cNvPr id="19" name="Rectangle 18">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23" name="Straight Connector 22">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6" name="Content Placeholder 2"/>
          <p:cNvSpPr>
            <a:spLocks noGrp="1"/>
          </p:cNvSpPr>
          <p:nvPr>
            <p:ph idx="1"/>
          </p:nvPr>
        </p:nvSpPr>
        <p:spPr>
          <a:xfrm>
            <a:off x="3729784" y="714375"/>
            <a:ext cx="4690313" cy="5076825"/>
          </a:xfrm>
        </p:spPr>
        <p:txBody>
          <a:bodyPr>
            <a:normAutofit/>
          </a:bodyPr>
          <a:lstStyle/>
          <a:p>
            <a:pPr marL="68580" indent="0">
              <a:lnSpc>
                <a:spcPct val="90000"/>
              </a:lnSpc>
              <a:buNone/>
            </a:pPr>
            <a:r>
              <a:rPr lang="en-US" sz="1700" dirty="0">
                <a:solidFill>
                  <a:schemeClr val="tx1"/>
                </a:solidFill>
              </a:rPr>
              <a:t>Records  that must be available to the public without the need of a FOIA request include: </a:t>
            </a:r>
          </a:p>
          <a:p>
            <a:pPr marL="68580" indent="0">
              <a:lnSpc>
                <a:spcPct val="90000"/>
              </a:lnSpc>
              <a:buNone/>
            </a:pPr>
            <a:endParaRPr lang="en-US" sz="1700" dirty="0">
              <a:solidFill>
                <a:schemeClr val="tx1"/>
              </a:solidFill>
            </a:endParaRPr>
          </a:p>
          <a:p>
            <a:pPr>
              <a:lnSpc>
                <a:spcPct val="90000"/>
              </a:lnSpc>
            </a:pPr>
            <a:r>
              <a:rPr lang="en-US" sz="1700" dirty="0">
                <a:solidFill>
                  <a:schemeClr val="tx1"/>
                </a:solidFill>
              </a:rPr>
              <a:t>Employee’s salary, title and employment dates; </a:t>
            </a:r>
          </a:p>
          <a:p>
            <a:pPr>
              <a:lnSpc>
                <a:spcPct val="90000"/>
              </a:lnSpc>
            </a:pPr>
            <a:r>
              <a:rPr lang="en-US" sz="1700" dirty="0">
                <a:solidFill>
                  <a:schemeClr val="tx1"/>
                </a:solidFill>
              </a:rPr>
              <a:t>Contracts expenditures; </a:t>
            </a:r>
          </a:p>
          <a:p>
            <a:pPr>
              <a:lnSpc>
                <a:spcPct val="90000"/>
              </a:lnSpc>
            </a:pPr>
            <a:r>
              <a:rPr lang="en-US" sz="1700" dirty="0">
                <a:solidFill>
                  <a:schemeClr val="tx1"/>
                </a:solidFill>
              </a:rPr>
              <a:t>Budgets; </a:t>
            </a:r>
          </a:p>
          <a:p>
            <a:pPr>
              <a:lnSpc>
                <a:spcPct val="90000"/>
              </a:lnSpc>
            </a:pPr>
            <a:r>
              <a:rPr lang="en-US" sz="1700" dirty="0">
                <a:solidFill>
                  <a:schemeClr val="tx1"/>
                </a:solidFill>
              </a:rPr>
              <a:t>Manuals; </a:t>
            </a:r>
          </a:p>
          <a:p>
            <a:pPr>
              <a:lnSpc>
                <a:spcPct val="90000"/>
              </a:lnSpc>
            </a:pPr>
            <a:r>
              <a:rPr lang="en-US" sz="1700" dirty="0">
                <a:solidFill>
                  <a:schemeClr val="tx1"/>
                </a:solidFill>
              </a:rPr>
              <a:t>Policies; </a:t>
            </a:r>
          </a:p>
          <a:p>
            <a:pPr>
              <a:lnSpc>
                <a:spcPct val="90000"/>
              </a:lnSpc>
            </a:pPr>
            <a:r>
              <a:rPr lang="en-US" sz="1700" dirty="0">
                <a:solidFill>
                  <a:schemeClr val="tx1"/>
                </a:solidFill>
              </a:rPr>
              <a:t>Rules; </a:t>
            </a:r>
          </a:p>
          <a:p>
            <a:pPr>
              <a:lnSpc>
                <a:spcPct val="90000"/>
              </a:lnSpc>
            </a:pPr>
            <a:r>
              <a:rPr lang="en-US" sz="1700" dirty="0">
                <a:solidFill>
                  <a:schemeClr val="tx1"/>
                </a:solidFill>
              </a:rPr>
              <a:t>Opinions; </a:t>
            </a:r>
          </a:p>
          <a:p>
            <a:pPr>
              <a:lnSpc>
                <a:spcPct val="90000"/>
              </a:lnSpc>
            </a:pPr>
            <a:r>
              <a:rPr lang="en-US" sz="1700" dirty="0">
                <a:solidFill>
                  <a:schemeClr val="tx1"/>
                </a:solidFill>
              </a:rPr>
              <a:t>Orders; and </a:t>
            </a:r>
          </a:p>
          <a:p>
            <a:pPr>
              <a:lnSpc>
                <a:spcPct val="90000"/>
              </a:lnSpc>
            </a:pPr>
            <a:r>
              <a:rPr lang="en-US" sz="1700" b="1" dirty="0">
                <a:solidFill>
                  <a:schemeClr val="tx1"/>
                </a:solidFill>
              </a:rPr>
              <a:t>Meeting minutes of open proceedings of public bodies.</a:t>
            </a:r>
          </a:p>
          <a:p>
            <a:pPr marL="68580" indent="0">
              <a:lnSpc>
                <a:spcPct val="90000"/>
              </a:lnSpc>
              <a:buNone/>
            </a:pPr>
            <a:r>
              <a:rPr lang="en-US" sz="1700" i="1" dirty="0">
                <a:solidFill>
                  <a:schemeClr val="tx1"/>
                </a:solidFill>
              </a:rPr>
              <a:t>See</a:t>
            </a:r>
            <a:r>
              <a:rPr lang="en-US" sz="1700" dirty="0">
                <a:solidFill>
                  <a:schemeClr val="tx1"/>
                </a:solidFill>
              </a:rPr>
              <a:t> (D.C. Official Code § 2-536)</a:t>
            </a:r>
          </a:p>
        </p:txBody>
      </p:sp>
    </p:spTree>
    <p:extLst>
      <p:ext uri="{BB962C8B-B14F-4D97-AF65-F5344CB8AC3E}">
        <p14:creationId xmlns:p14="http://schemas.microsoft.com/office/powerpoint/2010/main" val="237094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6" name="Picture 5" descr="Pile of American dollar banknotes">
            <a:extLst>
              <a:ext uri="{FF2B5EF4-FFF2-40B4-BE49-F238E27FC236}">
                <a16:creationId xmlns:a16="http://schemas.microsoft.com/office/drawing/2014/main" id="{FD2F1F3E-9450-5694-9C9D-C9EE87BBE490}"/>
              </a:ext>
            </a:extLst>
          </p:cNvPr>
          <p:cNvPicPr>
            <a:picLocks noChangeAspect="1"/>
          </p:cNvPicPr>
          <p:nvPr/>
        </p:nvPicPr>
        <p:blipFill rotWithShape="1">
          <a:blip r:embed="rId4" cstate="print">
            <a:alphaModFix amt="15000"/>
            <a:extLst>
              <a:ext uri="{28A0092B-C50C-407E-A947-70E740481C1C}">
                <a14:useLocalDpi xmlns:a14="http://schemas.microsoft.com/office/drawing/2010/main" val="0"/>
              </a:ext>
            </a:extLst>
          </a:blip>
          <a:srcRect l="2859" r="1473" b="-2"/>
          <a:stretch/>
        </p:blipFill>
        <p:spPr>
          <a:xfrm>
            <a:off x="20" y="10"/>
            <a:ext cx="9143980" cy="6857990"/>
          </a:xfrm>
          <a:prstGeom prst="rect">
            <a:avLst/>
          </a:prstGeom>
        </p:spPr>
      </p:pic>
      <p:sp>
        <p:nvSpPr>
          <p:cNvPr id="2" name="Title 1">
            <a:extLst>
              <a:ext uri="{FF2B5EF4-FFF2-40B4-BE49-F238E27FC236}">
                <a16:creationId xmlns:a16="http://schemas.microsoft.com/office/drawing/2014/main" id="{31A17D73-4FBF-A394-925D-FAE56E9BDDD8}"/>
              </a:ext>
            </a:extLst>
          </p:cNvPr>
          <p:cNvSpPr>
            <a:spLocks noGrp="1"/>
          </p:cNvSpPr>
          <p:nvPr>
            <p:ph type="title"/>
          </p:nvPr>
        </p:nvSpPr>
        <p:spPr>
          <a:xfrm>
            <a:off x="856059" y="609600"/>
            <a:ext cx="7429499" cy="1905000"/>
          </a:xfrm>
        </p:spPr>
        <p:txBody>
          <a:bodyPr>
            <a:normAutofit/>
          </a:bodyPr>
          <a:lstStyle/>
          <a:p>
            <a:r>
              <a:rPr lang="en-US" dirty="0"/>
              <a:t>Foia fees</a:t>
            </a:r>
          </a:p>
        </p:txBody>
      </p:sp>
      <p:sp>
        <p:nvSpPr>
          <p:cNvPr id="3" name="Content Placeholder 2">
            <a:extLst>
              <a:ext uri="{FF2B5EF4-FFF2-40B4-BE49-F238E27FC236}">
                <a16:creationId xmlns:a16="http://schemas.microsoft.com/office/drawing/2014/main" id="{5783A0EB-5A1C-456D-7F77-D3D72B8D2E69}"/>
              </a:ext>
            </a:extLst>
          </p:cNvPr>
          <p:cNvSpPr>
            <a:spLocks noGrp="1"/>
          </p:cNvSpPr>
          <p:nvPr>
            <p:ph idx="1"/>
          </p:nvPr>
        </p:nvSpPr>
        <p:spPr>
          <a:xfrm>
            <a:off x="856059" y="1828801"/>
            <a:ext cx="7429499" cy="3962400"/>
          </a:xfrm>
        </p:spPr>
        <p:txBody>
          <a:bodyPr>
            <a:normAutofit/>
          </a:bodyPr>
          <a:lstStyle/>
          <a:p>
            <a:pPr>
              <a:lnSpc>
                <a:spcPct val="90000"/>
              </a:lnSpc>
            </a:pPr>
            <a:r>
              <a:rPr lang="en-US" sz="1500" dirty="0"/>
              <a:t>A PUBLIC BODY MAY ESTABLISH AND COLLECT FEES NOT TO EXCEED THE ACTUAL COST OF SEARCHING FOR, REVIEWING, REDACTING, AND MAKING COPIES OF RECORDS.</a:t>
            </a:r>
          </a:p>
          <a:p>
            <a:pPr>
              <a:lnSpc>
                <a:spcPct val="90000"/>
              </a:lnSpc>
            </a:pPr>
            <a:r>
              <a:rPr lang="en-US" sz="1500" dirty="0"/>
              <a:t>DOCUMENTS MAY BE FURNISHED WITHOUT CHARGE OR AT A REDUCED CHARGE WHERE A PUBLIC BODY DETERMINES THAT WAIVER OR REDUCTION OF THE FEE IS IN THE PUBLIC INTEREST BECAUSE FURNISHING THE INFORMATION CAN BE CONSIDERED AS PRIMARILY BENEFITING THE GENERAL PUBLIC.(D.C. OFFICIAL CODE § 2-532</a:t>
            </a:r>
            <a:r>
              <a:rPr lang="en-US" sz="1500" cap="none" dirty="0"/>
              <a:t>(b)).</a:t>
            </a:r>
          </a:p>
          <a:p>
            <a:pPr>
              <a:lnSpc>
                <a:spcPct val="90000"/>
              </a:lnSpc>
            </a:pPr>
            <a:r>
              <a:rPr lang="en-US" sz="1500" cap="none" dirty="0"/>
              <a:t>(A) Commercial - </a:t>
            </a:r>
            <a:r>
              <a:rPr lang="en-US" sz="1500" b="1" cap="none" dirty="0"/>
              <a:t>search, duplication and review</a:t>
            </a:r>
            <a:r>
              <a:rPr lang="en-US" sz="1500" cap="none" dirty="0"/>
              <a:t>.</a:t>
            </a:r>
          </a:p>
          <a:p>
            <a:pPr>
              <a:lnSpc>
                <a:spcPct val="90000"/>
              </a:lnSpc>
            </a:pPr>
            <a:r>
              <a:rPr lang="en-US" sz="1500" cap="none" dirty="0"/>
              <a:t>(B) Educational, non-commercial, scientific research, </a:t>
            </a:r>
            <a:r>
              <a:rPr lang="en-US" sz="1500" b="1" cap="none" dirty="0"/>
              <a:t>media-duplication.</a:t>
            </a:r>
          </a:p>
          <a:p>
            <a:pPr>
              <a:lnSpc>
                <a:spcPct val="90000"/>
              </a:lnSpc>
            </a:pPr>
            <a:r>
              <a:rPr lang="en-US" sz="1500" cap="none" dirty="0"/>
              <a:t>(C) If not A or B - </a:t>
            </a:r>
            <a:r>
              <a:rPr lang="en-US" sz="1500" b="1" cap="none" dirty="0"/>
              <a:t>search</a:t>
            </a:r>
            <a:r>
              <a:rPr lang="en-US" sz="1500" cap="none" dirty="0"/>
              <a:t> </a:t>
            </a:r>
            <a:r>
              <a:rPr lang="en-US" sz="1500" b="1" cap="none" dirty="0"/>
              <a:t>and</a:t>
            </a:r>
            <a:r>
              <a:rPr lang="en-US" sz="1500" cap="none" dirty="0"/>
              <a:t> </a:t>
            </a:r>
            <a:r>
              <a:rPr lang="en-US" sz="1500" b="1" cap="none" dirty="0"/>
              <a:t>duplication</a:t>
            </a:r>
            <a:r>
              <a:rPr lang="en-US" sz="1500" cap="none" dirty="0"/>
              <a:t>.</a:t>
            </a:r>
          </a:p>
          <a:p>
            <a:pPr>
              <a:lnSpc>
                <a:spcPct val="90000"/>
              </a:lnSpc>
            </a:pPr>
            <a:endParaRPr lang="en-US" sz="1500" dirty="0"/>
          </a:p>
        </p:txBody>
      </p:sp>
      <p:sp>
        <p:nvSpPr>
          <p:cNvPr id="4" name="Footer Placeholder 3">
            <a:extLst>
              <a:ext uri="{FF2B5EF4-FFF2-40B4-BE49-F238E27FC236}">
                <a16:creationId xmlns:a16="http://schemas.microsoft.com/office/drawing/2014/main" id="{FE381128-3347-A691-D52F-3DD78CE67886}"/>
              </a:ext>
            </a:extLst>
          </p:cNvPr>
          <p:cNvSpPr>
            <a:spLocks noGrp="1"/>
          </p:cNvSpPr>
          <p:nvPr>
            <p:ph type="ftr" sz="quarter" idx="11"/>
          </p:nvPr>
        </p:nvSpPr>
        <p:spPr>
          <a:xfrm>
            <a:off x="856059" y="5883275"/>
            <a:ext cx="5657850" cy="365125"/>
          </a:xfrm>
        </p:spPr>
        <p:txBody>
          <a:bodyPr>
            <a:normAutofit/>
          </a:bodyPr>
          <a:lstStyle/>
          <a:p>
            <a:endParaRPr lang="en-US" dirty="0">
              <a:solidFill>
                <a:prstClr val="white">
                  <a:lumMod val="75000"/>
                </a:prstClr>
              </a:solidFill>
            </a:endParaRPr>
          </a:p>
        </p:txBody>
      </p:sp>
    </p:spTree>
    <p:extLst>
      <p:ext uri="{BB962C8B-B14F-4D97-AF65-F5344CB8AC3E}">
        <p14:creationId xmlns:p14="http://schemas.microsoft.com/office/powerpoint/2010/main" val="395738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2E307B-6FA2-B49B-A508-B03D69CE89D4}"/>
              </a:ext>
            </a:extLst>
          </p:cNvPr>
          <p:cNvSpPr>
            <a:spLocks noGrp="1"/>
          </p:cNvSpPr>
          <p:nvPr>
            <p:ph type="title"/>
          </p:nvPr>
        </p:nvSpPr>
        <p:spPr>
          <a:xfrm>
            <a:off x="856059" y="609600"/>
            <a:ext cx="5131786" cy="1905000"/>
          </a:xfrm>
        </p:spPr>
        <p:txBody>
          <a:bodyPr>
            <a:normAutofit/>
          </a:bodyPr>
          <a:lstStyle/>
          <a:p>
            <a:r>
              <a:rPr lang="en-US" dirty="0"/>
              <a:t>“C” IS THE CORRECT RESPONSE.</a:t>
            </a:r>
          </a:p>
        </p:txBody>
      </p:sp>
      <p:sp>
        <p:nvSpPr>
          <p:cNvPr id="15" name="Content Placeholder 2">
            <a:extLst>
              <a:ext uri="{FF2B5EF4-FFF2-40B4-BE49-F238E27FC236}">
                <a16:creationId xmlns:a16="http://schemas.microsoft.com/office/drawing/2014/main" id="{F71242E1-7331-7E6B-F115-4C92EB7C78AC}"/>
              </a:ext>
            </a:extLst>
          </p:cNvPr>
          <p:cNvSpPr>
            <a:spLocks noGrp="1"/>
          </p:cNvSpPr>
          <p:nvPr>
            <p:ph idx="1"/>
          </p:nvPr>
        </p:nvSpPr>
        <p:spPr>
          <a:xfrm>
            <a:off x="856059" y="2666999"/>
            <a:ext cx="5198154" cy="3124201"/>
          </a:xfrm>
        </p:spPr>
        <p:txBody>
          <a:bodyPr>
            <a:normAutofit/>
          </a:bodyPr>
          <a:lstStyle/>
          <a:p>
            <a:r>
              <a:rPr lang="en-US" dirty="0">
                <a:cs typeface="Times New Roman" panose="02020603050405020304" pitchFamily="18" charset="0"/>
              </a:rPr>
              <a:t>REMEMBER THERE IS NO OBLIGATION UNDER DC FOIA TO CREATE RECORDS THAT DON’T EXIST.  </a:t>
            </a:r>
          </a:p>
          <a:p>
            <a:r>
              <a:rPr lang="en-US" kern="100" dirty="0">
                <a:effectLst/>
                <a:ea typeface="SimSun" panose="02010600030101010101" pitchFamily="2" charset="-122"/>
                <a:cs typeface="Times New Roman" panose="02020603050405020304" pitchFamily="18" charset="0"/>
              </a:rPr>
              <a:t>407.3	IF A REQUESTED RECORD . . . . IS KNOWN TO HAVE BEEN DESTROYED OR OTHERWIS DISPOSED OF, THE REQUESTOR SHAL BE SO NOTIFIED.</a:t>
            </a:r>
            <a:endParaRPr lang="en-US" dirty="0">
              <a:cs typeface="Times New Roman" panose="02020603050405020304" pitchFamily="18" charset="0"/>
            </a:endParaRPr>
          </a:p>
          <a:p>
            <a:endParaRPr lang="en-US" dirty="0"/>
          </a:p>
        </p:txBody>
      </p:sp>
      <p:pic>
        <p:nvPicPr>
          <p:cNvPr id="16" name="Picture 5" descr="Desk with stethoscope and computer keyboard">
            <a:extLst>
              <a:ext uri="{FF2B5EF4-FFF2-40B4-BE49-F238E27FC236}">
                <a16:creationId xmlns:a16="http://schemas.microsoft.com/office/drawing/2014/main" id="{C85E44F2-5208-9626-C752-2E0B2A3FB5EB}"/>
              </a:ext>
            </a:extLst>
          </p:cNvPr>
          <p:cNvPicPr>
            <a:picLocks noChangeAspect="1"/>
          </p:cNvPicPr>
          <p:nvPr/>
        </p:nvPicPr>
        <p:blipFill rotWithShape="1">
          <a:blip r:embed="rId4"/>
          <a:srcRect l="64776" r="9824" b="-1"/>
          <a:stretch/>
        </p:blipFill>
        <p:spPr>
          <a:xfrm>
            <a:off x="6409636"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Tree>
    <p:extLst>
      <p:ext uri="{BB962C8B-B14F-4D97-AF65-F5344CB8AC3E}">
        <p14:creationId xmlns:p14="http://schemas.microsoft.com/office/powerpoint/2010/main" val="41613271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71465-8163-7CC4-1099-C664223D0296}"/>
              </a:ext>
            </a:extLst>
          </p:cNvPr>
          <p:cNvSpPr>
            <a:spLocks noGrp="1"/>
          </p:cNvSpPr>
          <p:nvPr>
            <p:ph type="title"/>
          </p:nvPr>
        </p:nvSpPr>
        <p:spPr>
          <a:xfrm>
            <a:off x="818347" y="152400"/>
            <a:ext cx="7511473" cy="914400"/>
          </a:xfrm>
        </p:spPr>
        <p:txBody>
          <a:bodyPr/>
          <a:lstStyle/>
          <a:p>
            <a:r>
              <a:rPr lang="en-US" dirty="0"/>
              <a:t>FEEs</a:t>
            </a:r>
          </a:p>
        </p:txBody>
      </p:sp>
      <p:sp>
        <p:nvSpPr>
          <p:cNvPr id="3" name="Content Placeholder 2">
            <a:extLst>
              <a:ext uri="{FF2B5EF4-FFF2-40B4-BE49-F238E27FC236}">
                <a16:creationId xmlns:a16="http://schemas.microsoft.com/office/drawing/2014/main" id="{CD6DD082-4431-02EA-9665-3E2785A2E4F0}"/>
              </a:ext>
            </a:extLst>
          </p:cNvPr>
          <p:cNvSpPr>
            <a:spLocks noGrp="1"/>
          </p:cNvSpPr>
          <p:nvPr>
            <p:ph idx="1"/>
          </p:nvPr>
        </p:nvSpPr>
        <p:spPr>
          <a:xfrm>
            <a:off x="818348" y="1066800"/>
            <a:ext cx="7511472" cy="5035260"/>
          </a:xfrm>
        </p:spPr>
        <p:txBody>
          <a:bodyPr>
            <a:normAutofit/>
          </a:bodyPr>
          <a:lstStyle/>
          <a:p>
            <a:r>
              <a:rPr lang="en-US" sz="2000" dirty="0"/>
              <a:t>A REQUESTER SEEKING A WAIVER OR REDUCTION OF FEES SHALL PROVIDE A STATEMENT IN HIS OR HER REQUEST LETTER EXPLAINING HOW THE REQUESTED RECORDS WILL BE USED TO BENEFIT THE GENERAL PUBLIC (1 DCMR § 408.10).</a:t>
            </a:r>
          </a:p>
          <a:p>
            <a:r>
              <a:rPr lang="en-US" sz="2000" dirty="0"/>
              <a:t>Advance payment is allowed when: the request will exceed $250, or the requester has previously failed to pay. D.C. Official Code  § 2-532(</a:t>
            </a:r>
            <a:r>
              <a:rPr lang="en-US" sz="2000" cap="none" dirty="0"/>
              <a:t>b</a:t>
            </a:r>
            <a:r>
              <a:rPr lang="en-US" sz="2000" dirty="0"/>
              <a:t>-3).  </a:t>
            </a:r>
          </a:p>
          <a:p>
            <a:r>
              <a:rPr lang="en-US" sz="2000" dirty="0"/>
              <a:t>FEES ARE PAYABLE TO THE GENERAL FUND.</a:t>
            </a:r>
          </a:p>
        </p:txBody>
      </p:sp>
    </p:spTree>
    <p:extLst>
      <p:ext uri="{BB962C8B-B14F-4D97-AF65-F5344CB8AC3E}">
        <p14:creationId xmlns:p14="http://schemas.microsoft.com/office/powerpoint/2010/main" val="8411993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8705F2-7B74-6756-DA21-31E97A39E1A7}"/>
              </a:ext>
            </a:extLst>
          </p:cNvPr>
          <p:cNvSpPr>
            <a:spLocks noGrp="1"/>
          </p:cNvSpPr>
          <p:nvPr>
            <p:ph type="title"/>
          </p:nvPr>
        </p:nvSpPr>
        <p:spPr>
          <a:xfrm>
            <a:off x="835818" y="152400"/>
            <a:ext cx="4612882" cy="710990"/>
          </a:xfrm>
        </p:spPr>
        <p:txBody>
          <a:bodyPr vert="horz" lIns="91440" tIns="45720" rIns="91440" bIns="45720" rtlCol="0" anchor="b">
            <a:normAutofit/>
          </a:bodyPr>
          <a:lstStyle/>
          <a:p>
            <a:pPr algn="ctr"/>
            <a:r>
              <a:rPr lang="en-US" sz="32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Appeals</a:t>
            </a:r>
          </a:p>
        </p:txBody>
      </p:sp>
      <p:pic>
        <p:nvPicPr>
          <p:cNvPr id="5" name="Picture 4" descr="Gavel resting on block">
            <a:extLst>
              <a:ext uri="{FF2B5EF4-FFF2-40B4-BE49-F238E27FC236}">
                <a16:creationId xmlns:a16="http://schemas.microsoft.com/office/drawing/2014/main" id="{340A2D2F-6BCC-A7A1-D303-98607129D43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8685" r="18538"/>
          <a:stretch/>
        </p:blipFill>
        <p:spPr>
          <a:xfrm>
            <a:off x="5699348" y="863390"/>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
        <p:nvSpPr>
          <p:cNvPr id="7" name="TextBox 6">
            <a:extLst>
              <a:ext uri="{FF2B5EF4-FFF2-40B4-BE49-F238E27FC236}">
                <a16:creationId xmlns:a16="http://schemas.microsoft.com/office/drawing/2014/main" id="{E8E2F915-6B63-A758-8135-8FD06FA0971C}"/>
              </a:ext>
            </a:extLst>
          </p:cNvPr>
          <p:cNvSpPr txBox="1"/>
          <p:nvPr/>
        </p:nvSpPr>
        <p:spPr>
          <a:xfrm>
            <a:off x="343300" y="863390"/>
            <a:ext cx="5105400" cy="7872989"/>
          </a:xfrm>
          <a:prstGeom prst="rect">
            <a:avLst/>
          </a:prstGeom>
          <a:noFill/>
        </p:spPr>
        <p:txBody>
          <a:bodyPr wrap="square">
            <a:spAutoFit/>
          </a:bodyPr>
          <a:lstStyle/>
          <a:p>
            <a:r>
              <a:rPr lang="en-US" sz="1600" dirty="0"/>
              <a:t>A requestor who receives a letter of denial or where an agency fails to supply the record within the statutory time frame, may file an administrative appeal with the Mayor’s Office D.C. Official Code § 2-537(a) ; or institute proceedings in the D.C. Superior Court (D.C. Official Code § 2-537(a)(1)). </a:t>
            </a:r>
          </a:p>
          <a:p>
            <a:endParaRPr lang="en-US" sz="1600" dirty="0"/>
          </a:p>
          <a:p>
            <a:pPr marL="0" marR="0">
              <a:lnSpc>
                <a:spcPct val="107000"/>
              </a:lnSpc>
              <a:spcBef>
                <a:spcPts val="0"/>
              </a:spcBef>
              <a:spcAft>
                <a:spcPts val="800"/>
              </a:spcAft>
            </a:pPr>
            <a:r>
              <a:rPr lang="en-US" sz="1600" kern="100" dirty="0">
                <a:effectLst/>
                <a:ea typeface="Calibri" panose="020F0502020204030204" pitchFamily="34" charset="0"/>
              </a:rPr>
              <a:t>A Denial by a public body must contain:</a:t>
            </a:r>
          </a:p>
          <a:p>
            <a:pPr marL="342900" marR="0" lvl="0" indent="-342900">
              <a:lnSpc>
                <a:spcPct val="107000"/>
              </a:lnSpc>
              <a:spcBef>
                <a:spcPts val="0"/>
              </a:spcBef>
              <a:spcAft>
                <a:spcPts val="800"/>
              </a:spcAft>
              <a:buFont typeface="+mj-lt"/>
              <a:buAutoNum type="arabicParenBoth"/>
              <a:tabLst>
                <a:tab pos="457200" algn="l"/>
              </a:tabLst>
            </a:pPr>
            <a:r>
              <a:rPr lang="en-US" sz="1600" kern="100" dirty="0">
                <a:effectLst/>
                <a:ea typeface="Calibri" panose="020F0502020204030204" pitchFamily="34" charset="0"/>
              </a:rPr>
              <a:t>The specific reasons for the denial, including citations to the particular exemption(s) under § 2-534 relied on as authority for the denial;</a:t>
            </a:r>
          </a:p>
          <a:p>
            <a:pPr marL="342900" marR="0" lvl="0" indent="-342900">
              <a:lnSpc>
                <a:spcPct val="107000"/>
              </a:lnSpc>
              <a:spcBef>
                <a:spcPts val="0"/>
              </a:spcBef>
              <a:spcAft>
                <a:spcPts val="800"/>
              </a:spcAft>
              <a:buFont typeface="+mj-lt"/>
              <a:buAutoNum type="arabicParenBoth"/>
              <a:tabLst>
                <a:tab pos="457200" algn="l"/>
              </a:tabLst>
            </a:pPr>
            <a:endParaRPr lang="en-US" sz="1600" kern="100" dirty="0">
              <a:effectLst/>
              <a:ea typeface="Calibri" panose="020F0502020204030204" pitchFamily="34" charset="0"/>
            </a:endParaRPr>
          </a:p>
          <a:p>
            <a:r>
              <a:rPr lang="en-US" sz="1600" dirty="0"/>
              <a:t>(2)   </a:t>
            </a:r>
            <a:r>
              <a:rPr lang="en-US" sz="1600" kern="100" dirty="0">
                <a:effectLst/>
                <a:ea typeface="Calibri" panose="020F0502020204030204" pitchFamily="34" charset="0"/>
              </a:rPr>
              <a:t>The name(s) of the public official(s) or 	employee(s) responsible for the decision to 	deny the request; and</a:t>
            </a:r>
          </a:p>
          <a:p>
            <a:endParaRPr lang="en-US" sz="1600" kern="100" dirty="0">
              <a:effectLst/>
              <a:ea typeface="Calibri" panose="020F0502020204030204" pitchFamily="34" charset="0"/>
            </a:endParaRPr>
          </a:p>
          <a:p>
            <a:r>
              <a:rPr lang="en-US" sz="1600" kern="100" dirty="0">
                <a:effectLst/>
                <a:ea typeface="Calibri" panose="020F0502020204030204" pitchFamily="34" charset="0"/>
              </a:rPr>
              <a:t>(3)   Notification to the requester of any 	administrative or judicial right to appeal 	under </a:t>
            </a:r>
            <a:r>
              <a:rPr lang="en-US" sz="1600" dirty="0">
                <a:cs typeface="Times New Roman" panose="02020603050405020304" pitchFamily="18" charset="0"/>
              </a:rPr>
              <a:t>D.C. Official Code</a:t>
            </a:r>
            <a:r>
              <a:rPr lang="en-US" sz="1600" kern="100" dirty="0">
                <a:effectLst/>
                <a:ea typeface="Calibri" panose="020F0502020204030204" pitchFamily="34" charset="0"/>
                <a:cs typeface="Times New Roman" panose="02020603050405020304" pitchFamily="18" charset="0"/>
              </a:rPr>
              <a:t> § 2-537.</a:t>
            </a:r>
          </a:p>
          <a:p>
            <a:endParaRPr lang="en-US" sz="1600" kern="100" dirty="0">
              <a:effectLst/>
              <a:latin typeface="Times New Roman" panose="02020603050405020304" pitchFamily="18" charset="0"/>
              <a:ea typeface="Calibri" panose="020F0502020204030204" pitchFamily="34" charset="0"/>
            </a:endParaRPr>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21090161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59900-C006-71CF-EA50-D9A717C50469}"/>
              </a:ext>
            </a:extLst>
          </p:cNvPr>
          <p:cNvSpPr>
            <a:spLocks noGrp="1"/>
          </p:cNvSpPr>
          <p:nvPr>
            <p:ph type="title"/>
          </p:nvPr>
        </p:nvSpPr>
        <p:spPr>
          <a:xfrm>
            <a:off x="818347" y="596018"/>
            <a:ext cx="7511473" cy="623182"/>
          </a:xfrm>
        </p:spPr>
        <p:txBody>
          <a:bodyPr/>
          <a:lstStyle/>
          <a:p>
            <a:r>
              <a:rPr lang="en-US" dirty="0"/>
              <a:t>Appeals</a:t>
            </a:r>
          </a:p>
        </p:txBody>
      </p:sp>
      <p:sp>
        <p:nvSpPr>
          <p:cNvPr id="5" name="TextBox 4">
            <a:extLst>
              <a:ext uri="{FF2B5EF4-FFF2-40B4-BE49-F238E27FC236}">
                <a16:creationId xmlns:a16="http://schemas.microsoft.com/office/drawing/2014/main" id="{1145CDFA-BFB5-C3F0-6EB8-DBB7C4B4A83A}"/>
              </a:ext>
            </a:extLst>
          </p:cNvPr>
          <p:cNvSpPr txBox="1"/>
          <p:nvPr/>
        </p:nvSpPr>
        <p:spPr>
          <a:xfrm>
            <a:off x="685800" y="1371600"/>
            <a:ext cx="5105400" cy="5909310"/>
          </a:xfrm>
          <a:prstGeom prst="rect">
            <a:avLst/>
          </a:prstGeom>
          <a:noFill/>
        </p:spPr>
        <p:txBody>
          <a:bodyPr wrap="square">
            <a:spAutoFit/>
          </a:bodyPr>
          <a:lstStyle/>
          <a:p>
            <a:r>
              <a:rPr lang="en-US" dirty="0"/>
              <a:t>Within 5 days, excluding Saturdays, Sundays, or legal Holidays of receipt of an administrative FOIA appeal, the agency must file a response.</a:t>
            </a:r>
          </a:p>
          <a:p>
            <a:endParaRPr lang="en-US" dirty="0"/>
          </a:p>
          <a:p>
            <a:r>
              <a:rPr lang="en-US" dirty="0"/>
              <a:t>An agency may request additional time to file the response to the FOIA appeal by filing a written or emailed request with a copy to the requester, within 5 days excluding Saturdays, Sundays, or legal Holidays of receipt of an administrative FOIA. </a:t>
            </a:r>
          </a:p>
          <a:p>
            <a:endParaRPr lang="en-US" dirty="0"/>
          </a:p>
          <a:p>
            <a:r>
              <a:rPr lang="en-US" dirty="0"/>
              <a:t>Failure of an agency to respond to an administrative appeal during the 5-day period or an extension granted constitutes a waiver of its right to respond to the appeal.</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403890746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1A7FF7-0113-75E0-D41C-5F01A9F77C65}"/>
              </a:ext>
            </a:extLst>
          </p:cNvPr>
          <p:cNvSpPr>
            <a:spLocks noGrp="1"/>
          </p:cNvSpPr>
          <p:nvPr>
            <p:ph type="title"/>
          </p:nvPr>
        </p:nvSpPr>
        <p:spPr/>
        <p:txBody>
          <a:bodyPr/>
          <a:lstStyle/>
          <a:p>
            <a:r>
              <a:rPr lang="en-US" dirty="0"/>
              <a:t>Annual reporting requirements</a:t>
            </a:r>
          </a:p>
        </p:txBody>
      </p:sp>
      <p:sp>
        <p:nvSpPr>
          <p:cNvPr id="5" name="TextBox 4">
            <a:extLst>
              <a:ext uri="{FF2B5EF4-FFF2-40B4-BE49-F238E27FC236}">
                <a16:creationId xmlns:a16="http://schemas.microsoft.com/office/drawing/2014/main" id="{524BD058-4F60-9418-B627-01642A0FBEBE}"/>
              </a:ext>
            </a:extLst>
          </p:cNvPr>
          <p:cNvSpPr txBox="1"/>
          <p:nvPr/>
        </p:nvSpPr>
        <p:spPr>
          <a:xfrm>
            <a:off x="914400" y="1828800"/>
            <a:ext cx="5943600" cy="4247317"/>
          </a:xfrm>
          <a:prstGeom prst="rect">
            <a:avLst/>
          </a:prstGeom>
          <a:noFill/>
        </p:spPr>
        <p:txBody>
          <a:bodyPr wrap="square">
            <a:spAutoFit/>
          </a:bodyPr>
          <a:lstStyle/>
          <a:p>
            <a:r>
              <a:rPr lang="en-US" dirty="0"/>
              <a:t>On or before February 1 of each year, the Mayor shall request from each public body and submit to the Council, a report covering the public-record-disclosure activities of each public body during the preceding fiscal year.</a:t>
            </a:r>
          </a:p>
          <a:p>
            <a:endParaRPr lang="en-US" dirty="0"/>
          </a:p>
          <a:p>
            <a:endParaRPr lang="en-US" dirty="0"/>
          </a:p>
          <a:p>
            <a:r>
              <a:rPr lang="en-US" dirty="0"/>
              <a:t>The Corporation Counsel (OAG) shall submit an annual report on or before February 1 of each calendar year, which shall include for the prior fiscal year, a listing of the number of cases arising under this section, the exemption involved in each case, the disposition of the case, and the costs assessed pursuant to D.C. Official Code § 2-538(c).</a:t>
            </a:r>
          </a:p>
          <a:p>
            <a:endParaRPr lang="en-US" dirty="0"/>
          </a:p>
        </p:txBody>
      </p:sp>
    </p:spTree>
    <p:extLst>
      <p:ext uri="{BB962C8B-B14F-4D97-AF65-F5344CB8AC3E}">
        <p14:creationId xmlns:p14="http://schemas.microsoft.com/office/powerpoint/2010/main" val="26684992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30634" y="714375"/>
            <a:ext cx="2499716" cy="5076826"/>
          </a:xfrm>
        </p:spPr>
        <p:txBody>
          <a:bodyPr anchor="ctr">
            <a:normAutofit/>
          </a:bodyPr>
          <a:lstStyle/>
          <a:p>
            <a:r>
              <a:rPr lang="en-US" sz="2500" b="1" dirty="0"/>
              <a:t>OOG CONTACT INFORMATION</a:t>
            </a:r>
          </a:p>
        </p:txBody>
      </p:sp>
      <p:sp>
        <p:nvSpPr>
          <p:cNvPr id="5" name="Footer Placeholder 4"/>
          <p:cNvSpPr>
            <a:spLocks noGrp="1"/>
          </p:cNvSpPr>
          <p:nvPr>
            <p:ph type="ftr" sz="quarter" idx="11"/>
          </p:nvPr>
        </p:nvSpPr>
        <p:spPr>
          <a:xfrm>
            <a:off x="730633" y="5883275"/>
            <a:ext cx="2537460" cy="365125"/>
          </a:xfrm>
        </p:spPr>
        <p:txBody>
          <a:bodyPr>
            <a:normAutofit/>
          </a:bodyPr>
          <a:lstStyle/>
          <a:p>
            <a:pPr>
              <a:spcAft>
                <a:spcPts val="600"/>
              </a:spcAft>
            </a:pPr>
            <a:fld id="{EB6335E2-29AE-684D-A39D-11BBAE892233}" type="slidenum">
              <a:rPr lang="en-US" smtClean="0"/>
              <a:pPr>
                <a:spcAft>
                  <a:spcPts val="600"/>
                </a:spcAft>
              </a:pPr>
              <a:t>56</a:t>
            </a:fld>
            <a:endParaRPr lang="en-US" dirty="0"/>
          </a:p>
        </p:txBody>
      </p:sp>
      <p:sp>
        <p:nvSpPr>
          <p:cNvPr id="10" name="Rectangle 9">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5017" y="0"/>
            <a:ext cx="5668982"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227654" y="3254098"/>
            <a:ext cx="6858000" cy="349805"/>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cxnSp>
        <p:nvCxnSpPr>
          <p:cNvPr id="14" name="Straight Connector 13">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481752"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3" name="Content Placeholder 2"/>
          <p:cNvSpPr>
            <a:spLocks noGrp="1"/>
          </p:cNvSpPr>
          <p:nvPr>
            <p:ph idx="1"/>
          </p:nvPr>
        </p:nvSpPr>
        <p:spPr>
          <a:xfrm>
            <a:off x="3729784" y="-1"/>
            <a:ext cx="4690313" cy="6858001"/>
          </a:xfrm>
        </p:spPr>
        <p:txBody>
          <a:bodyPr>
            <a:normAutofit fontScale="47500" lnSpcReduction="20000"/>
          </a:bodyPr>
          <a:lstStyle/>
          <a:p>
            <a:pPr marL="68580" indent="0">
              <a:buNone/>
            </a:pPr>
            <a:r>
              <a:rPr lang="en-US" sz="2800" b="1" u="sng" dirty="0">
                <a:solidFill>
                  <a:schemeClr val="tx1"/>
                </a:solidFill>
              </a:rPr>
              <a:t>Office of Open Government Staff</a:t>
            </a:r>
          </a:p>
          <a:p>
            <a:pPr marL="0" indent="0">
              <a:buNone/>
            </a:pPr>
            <a:r>
              <a:rPr lang="en-US" sz="2400" dirty="0">
                <a:solidFill>
                  <a:schemeClr val="tx1"/>
                </a:solidFill>
              </a:rPr>
              <a:t>	Niquelle M. Allen, Esq.,</a:t>
            </a:r>
          </a:p>
          <a:p>
            <a:pPr marL="0" indent="0">
              <a:buNone/>
            </a:pPr>
            <a:r>
              <a:rPr lang="en-US" sz="2400" dirty="0">
                <a:solidFill>
                  <a:schemeClr val="tx1"/>
                </a:solidFill>
              </a:rPr>
              <a:t>	Director</a:t>
            </a:r>
          </a:p>
          <a:p>
            <a:pPr marL="0" indent="0">
              <a:buNone/>
            </a:pPr>
            <a:r>
              <a:rPr lang="en-US" sz="2400" dirty="0">
                <a:solidFill>
                  <a:schemeClr val="bg1"/>
                </a:solidFill>
              </a:rPr>
              <a:t>	</a:t>
            </a:r>
            <a:r>
              <a:rPr lang="en-US" sz="2400" dirty="0">
                <a:solidFill>
                  <a:srgbClr val="FFC000"/>
                </a:solidFill>
              </a:rPr>
              <a:t>Niquelle.Allen@dc.gov</a:t>
            </a:r>
          </a:p>
          <a:p>
            <a:pPr marL="0" indent="0">
              <a:buNone/>
            </a:pPr>
            <a:r>
              <a:rPr lang="en-US" sz="2400" dirty="0">
                <a:solidFill>
                  <a:schemeClr val="tx1"/>
                </a:solidFill>
              </a:rPr>
              <a:t>	(202) 481-3406</a:t>
            </a:r>
          </a:p>
          <a:p>
            <a:pPr marL="68580" indent="0">
              <a:buNone/>
            </a:pPr>
            <a:r>
              <a:rPr lang="en-US" dirty="0">
                <a:solidFill>
                  <a:schemeClr val="tx1"/>
                </a:solidFill>
              </a:rPr>
              <a:t> </a:t>
            </a:r>
          </a:p>
          <a:p>
            <a:pPr marL="0" indent="0">
              <a:buNone/>
            </a:pPr>
            <a:r>
              <a:rPr lang="en-US" sz="2400" dirty="0">
                <a:solidFill>
                  <a:schemeClr val="tx1"/>
                </a:solidFill>
              </a:rPr>
              <a:t>	Johnnie I. Barton, Esq.,		Kimberly Brown</a:t>
            </a:r>
          </a:p>
          <a:p>
            <a:pPr marL="0" indent="0">
              <a:buNone/>
            </a:pPr>
            <a:r>
              <a:rPr lang="en-US" sz="2400" dirty="0">
                <a:solidFill>
                  <a:schemeClr val="tx1"/>
                </a:solidFill>
              </a:rPr>
              <a:t>	Chief Counsel			Paralegal Specialist	</a:t>
            </a:r>
          </a:p>
          <a:p>
            <a:pPr marL="0" indent="0">
              <a:buNone/>
            </a:pPr>
            <a:r>
              <a:rPr lang="en-US" sz="2400" dirty="0">
                <a:solidFill>
                  <a:srgbClr val="FFC000"/>
                </a:solidFill>
              </a:rPr>
              <a:t>      	Johnniie.bartion2@dc.gov		</a:t>
            </a:r>
            <a:r>
              <a:rPr lang="en-US" sz="2400" dirty="0">
                <a:solidFill>
                  <a:schemeClr val="accent4"/>
                </a:solidFill>
              </a:rPr>
              <a:t>Kimberly.brown6@dc.gov</a:t>
            </a:r>
            <a:endParaRPr lang="en-US" sz="2400" dirty="0">
              <a:solidFill>
                <a:srgbClr val="FFC000"/>
              </a:solidFill>
            </a:endParaRPr>
          </a:p>
          <a:p>
            <a:pPr marL="0" indent="0">
              <a:buNone/>
            </a:pPr>
            <a:r>
              <a:rPr lang="en-US" sz="2400" dirty="0">
                <a:solidFill>
                  <a:schemeClr val="tx1"/>
                </a:solidFill>
              </a:rPr>
              <a:t>	(202) 741-5373			(202) 893-3902</a:t>
            </a:r>
          </a:p>
          <a:p>
            <a:pPr marL="0" indent="0">
              <a:buNone/>
            </a:pPr>
            <a:endParaRPr lang="en-US" sz="2400" dirty="0">
              <a:solidFill>
                <a:schemeClr val="tx1"/>
              </a:solidFill>
            </a:endParaRPr>
          </a:p>
          <a:p>
            <a:pPr marL="0" indent="0">
              <a:buNone/>
            </a:pPr>
            <a:r>
              <a:rPr lang="en-US" sz="2400" dirty="0">
                <a:solidFill>
                  <a:schemeClr val="tx1"/>
                </a:solidFill>
              </a:rPr>
              <a:t>	Sheree DeBerry, Esq.  </a:t>
            </a:r>
          </a:p>
          <a:p>
            <a:pPr marL="0" indent="0">
              <a:buNone/>
            </a:pPr>
            <a:r>
              <a:rPr lang="en-US" sz="2400" dirty="0">
                <a:solidFill>
                  <a:schemeClr val="tx1"/>
                </a:solidFill>
              </a:rPr>
              <a:t>	Attorney Advisor</a:t>
            </a:r>
          </a:p>
          <a:p>
            <a:pPr marL="0" indent="0">
              <a:buNone/>
            </a:pPr>
            <a:r>
              <a:rPr lang="en-US" sz="2400" dirty="0">
                <a:solidFill>
                  <a:srgbClr val="FFC000"/>
                </a:solidFill>
              </a:rPr>
              <a:t>	Sheree.DeBerry1@dc.gov</a:t>
            </a:r>
          </a:p>
          <a:p>
            <a:pPr marL="0" indent="0">
              <a:buNone/>
            </a:pPr>
            <a:r>
              <a:rPr lang="en-US" sz="2400" dirty="0">
                <a:solidFill>
                  <a:schemeClr val="tx1"/>
                </a:solidFill>
              </a:rPr>
              <a:t>	(202)  579-1043 (Mobile)</a:t>
            </a:r>
          </a:p>
          <a:p>
            <a:pPr marL="0" indent="0">
              <a:buNone/>
            </a:pPr>
            <a:endParaRPr lang="en-US" sz="2400" dirty="0">
              <a:solidFill>
                <a:schemeClr val="tx1"/>
              </a:solidFill>
            </a:endParaRPr>
          </a:p>
          <a:p>
            <a:pPr marL="0" indent="0">
              <a:buNone/>
            </a:pPr>
            <a:r>
              <a:rPr lang="en-US" sz="2400" dirty="0">
                <a:solidFill>
                  <a:schemeClr val="tx1"/>
                </a:solidFill>
              </a:rPr>
              <a:t>	Nicholas Weil, Esq.</a:t>
            </a:r>
          </a:p>
          <a:p>
            <a:pPr marL="0" indent="0">
              <a:buNone/>
            </a:pPr>
            <a:r>
              <a:rPr lang="en-US" sz="2400" dirty="0">
                <a:solidFill>
                  <a:schemeClr val="tx1"/>
                </a:solidFill>
              </a:rPr>
              <a:t>	Trial Attorney</a:t>
            </a:r>
          </a:p>
          <a:p>
            <a:pPr marL="0" indent="0">
              <a:buNone/>
            </a:pPr>
            <a:r>
              <a:rPr lang="en-US" sz="2400" dirty="0">
                <a:solidFill>
                  <a:schemeClr val="tx1"/>
                </a:solidFill>
              </a:rPr>
              <a:t>	</a:t>
            </a:r>
            <a:r>
              <a:rPr lang="en-US" sz="2400" dirty="0">
                <a:solidFill>
                  <a:schemeClr val="accent4"/>
                </a:solidFill>
              </a:rPr>
              <a:t>Nicholas.Weil@dc.gov</a:t>
            </a:r>
          </a:p>
          <a:p>
            <a:pPr marL="0" indent="0">
              <a:buNone/>
            </a:pPr>
            <a:r>
              <a:rPr lang="en-US" sz="2400" dirty="0">
                <a:solidFill>
                  <a:schemeClr val="tx1"/>
                </a:solidFill>
              </a:rPr>
              <a:t>	(202) 731-2079  	 </a:t>
            </a:r>
          </a:p>
          <a:p>
            <a:pPr marL="0" indent="0">
              <a:buNone/>
            </a:pPr>
            <a:endParaRPr lang="en-US" sz="2400" dirty="0">
              <a:solidFill>
                <a:schemeClr val="tx1"/>
              </a:solidFill>
            </a:endParaRPr>
          </a:p>
          <a:p>
            <a:pPr marL="0" indent="0">
              <a:buNone/>
            </a:pPr>
            <a:r>
              <a:rPr lang="en-US" sz="2400" dirty="0">
                <a:solidFill>
                  <a:schemeClr val="tx1"/>
                </a:solidFill>
              </a:rPr>
              <a:t>	Anthony J. Scerbo, Esq.</a:t>
            </a:r>
          </a:p>
          <a:p>
            <a:pPr marL="0" indent="0">
              <a:buNone/>
            </a:pPr>
            <a:r>
              <a:rPr lang="en-US" sz="2400" dirty="0">
                <a:solidFill>
                  <a:schemeClr val="tx1"/>
                </a:solidFill>
              </a:rPr>
              <a:t>            Attorney Advisor</a:t>
            </a:r>
          </a:p>
          <a:p>
            <a:pPr marL="0" indent="0">
              <a:buNone/>
            </a:pPr>
            <a:r>
              <a:rPr lang="en-US" sz="2400" dirty="0">
                <a:solidFill>
                  <a:schemeClr val="tx1"/>
                </a:solidFill>
              </a:rPr>
              <a:t>	</a:t>
            </a:r>
            <a:r>
              <a:rPr lang="en-US" sz="2400" dirty="0">
                <a:solidFill>
                  <a:srgbClr val="FFC000"/>
                </a:solidFill>
              </a:rPr>
              <a:t>Anthony Scerbo1@dc.gov</a:t>
            </a:r>
          </a:p>
          <a:p>
            <a:pPr marL="0" indent="0">
              <a:buNone/>
            </a:pPr>
            <a:r>
              <a:rPr lang="en-US" sz="2400" dirty="0">
                <a:solidFill>
                  <a:schemeClr val="tx1"/>
                </a:solidFill>
              </a:rPr>
              <a:t>	(202) 731-2926 (mobile)</a:t>
            </a:r>
            <a:endParaRPr lang="en-US" dirty="0">
              <a:solidFill>
                <a:schemeClr val="tx1"/>
              </a:solidFill>
            </a:endParaRPr>
          </a:p>
        </p:txBody>
      </p:sp>
    </p:spTree>
    <p:extLst>
      <p:ext uri="{BB962C8B-B14F-4D97-AF65-F5344CB8AC3E}">
        <p14:creationId xmlns:p14="http://schemas.microsoft.com/office/powerpoint/2010/main" val="292807902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pic>
        <p:nvPicPr>
          <p:cNvPr id="7" name="Picture 6" descr="Batting a baseball">
            <a:extLst>
              <a:ext uri="{FF2B5EF4-FFF2-40B4-BE49-F238E27FC236}">
                <a16:creationId xmlns:a16="http://schemas.microsoft.com/office/drawing/2014/main" id="{88B88D4E-0BF2-7FBB-5165-C8A7F731DC5E}"/>
              </a:ext>
            </a:extLst>
          </p:cNvPr>
          <p:cNvPicPr>
            <a:picLocks noChangeAspect="1"/>
          </p:cNvPicPr>
          <p:nvPr/>
        </p:nvPicPr>
        <p:blipFill rotWithShape="1">
          <a:blip r:embed="rId3">
            <a:extLst>
              <a:ext uri="{28A0092B-C50C-407E-A947-70E740481C1C}">
                <a14:useLocalDpi xmlns:a14="http://schemas.microsoft.com/office/drawing/2010/main" val="0"/>
              </a:ext>
            </a:extLst>
          </a:blip>
          <a:srcRect r="11334"/>
          <a:stretch/>
        </p:blipFill>
        <p:spPr>
          <a:xfrm>
            <a:off x="20" y="10"/>
            <a:ext cx="9143980" cy="6857990"/>
          </a:xfrm>
          <a:prstGeom prst="rect">
            <a:avLst/>
          </a:prstGeom>
        </p:spPr>
      </p:pic>
      <p:sp useBgFill="1">
        <p:nvSpPr>
          <p:cNvPr id="12" name="Rounded Rectangle 9">
            <a:extLst>
              <a:ext uri="{FF2B5EF4-FFF2-40B4-BE49-F238E27FC236}">
                <a16:creationId xmlns:a16="http://schemas.microsoft.com/office/drawing/2014/main" id="{377641A3-0AD1-47C4-888F-5D557BC9C0C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7666" y="1846512"/>
            <a:ext cx="6748668" cy="3164976"/>
          </a:xfrm>
          <a:prstGeom prst="roundRect">
            <a:avLst>
              <a:gd name="adj" fmla="val 4629"/>
            </a:avLst>
          </a:prstGeom>
          <a:ln w="44450">
            <a:gradFill>
              <a:gsLst>
                <a:gs pos="0">
                  <a:schemeClr val="bg2">
                    <a:alpha val="65000"/>
                  </a:schemeClr>
                </a:gs>
                <a:gs pos="98000">
                  <a:schemeClr val="bg2">
                    <a:lumMod val="75000"/>
                    <a:alpha val="55000"/>
                  </a:schemeClr>
                </a:gs>
              </a:gsLst>
              <a:lin ang="5400000" scaled="1"/>
            </a:gradFill>
          </a:ln>
          <a:effectLst>
            <a:innerShdw blurRad="63500" dist="50800" dir="14460000">
              <a:prstClr val="black">
                <a:alpha val="70000"/>
              </a:prstClr>
            </a:innerShdw>
          </a:effectLst>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280CAC08-CF3D-ED89-5C64-8C7689278642}"/>
              </a:ext>
            </a:extLst>
          </p:cNvPr>
          <p:cNvSpPr>
            <a:spLocks noGrp="1"/>
          </p:cNvSpPr>
          <p:nvPr>
            <p:ph type="title"/>
          </p:nvPr>
        </p:nvSpPr>
        <p:spPr>
          <a:xfrm>
            <a:off x="1313259" y="1447801"/>
            <a:ext cx="6507166" cy="2971800"/>
          </a:xfrm>
        </p:spPr>
        <p:txBody>
          <a:bodyPr vert="horz" lIns="91440" tIns="45720" rIns="91440" bIns="45720" rtlCol="0" anchor="b">
            <a:normAutofit/>
          </a:bodyPr>
          <a:lstStyle/>
          <a:p>
            <a:pPr algn="ctr">
              <a:lnSpc>
                <a:spcPct val="90000"/>
              </a:lnSpc>
            </a:pPr>
            <a:r>
              <a:rPr lang="en-US" sz="1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Next at bat is the Director of open government Niquelle M. Allen, Esq. </a:t>
            </a:r>
            <a:br>
              <a:rPr lang="en-US" sz="1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On June 20, 2023, at 2 pm. she will present "Effectively Managing the FOIA Process." This webinar covers the lifecycle of responding to a FOIA request from receipt to processing and responding to the request. This </a:t>
            </a:r>
            <a:br>
              <a:rPr lang="en-US" sz="1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r>
              <a:rPr lang="en-US" sz="1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webinar will provide comprehensive instruction on how to perform your duties as a FOIA Officer.</a:t>
            </a:r>
            <a:br>
              <a:rPr lang="en-US" sz="1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br>
              <a:rPr lang="en-US" sz="1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br>
            <a:endParaRPr lang="en-US" sz="16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endParaRPr>
          </a:p>
        </p:txBody>
      </p:sp>
      <p:sp>
        <p:nvSpPr>
          <p:cNvPr id="3" name="Footer Placeholder 2">
            <a:extLst>
              <a:ext uri="{FF2B5EF4-FFF2-40B4-BE49-F238E27FC236}">
                <a16:creationId xmlns:a16="http://schemas.microsoft.com/office/drawing/2014/main" id="{ECE64BB7-15A9-5302-CAA9-7CB6EBE4670F}"/>
              </a:ext>
            </a:extLst>
          </p:cNvPr>
          <p:cNvSpPr>
            <a:spLocks noGrp="1"/>
          </p:cNvSpPr>
          <p:nvPr>
            <p:ph type="ftr" sz="quarter" idx="11"/>
          </p:nvPr>
        </p:nvSpPr>
        <p:spPr>
          <a:xfrm flipV="1">
            <a:off x="856059" y="6248400"/>
            <a:ext cx="5657850" cy="45719"/>
          </a:xfrm>
        </p:spPr>
        <p:txBody>
          <a:bodyPr vert="horz" lIns="91440" tIns="45720" rIns="91440" bIns="45720" rtlCol="0" anchor="ctr">
            <a:normAutofit fontScale="25000" lnSpcReduction="20000"/>
          </a:bodyPr>
          <a:lstStyle/>
          <a:p>
            <a:pPr defTabSz="914400"/>
            <a:endParaRPr lang="en-US" sz="900" b="1" i="0" kern="1200" dirty="0">
              <a:solidFill>
                <a:srgbClr val="FFFFFF"/>
              </a:solidFill>
              <a:effectLst>
                <a:outerShdw blurRad="50800" dist="38100" dir="2700000" algn="tl" rotWithShape="0">
                  <a:srgbClr val="000000">
                    <a:alpha val="43000"/>
                  </a:srgbClr>
                </a:outerShdw>
              </a:effectLst>
              <a:latin typeface="+mn-lt"/>
              <a:ea typeface="+mn-ea"/>
              <a:cs typeface="+mn-cs"/>
            </a:endParaRPr>
          </a:p>
        </p:txBody>
      </p:sp>
    </p:spTree>
    <p:extLst>
      <p:ext uri="{BB962C8B-B14F-4D97-AF65-F5344CB8AC3E}">
        <p14:creationId xmlns:p14="http://schemas.microsoft.com/office/powerpoint/2010/main" val="16459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13259" y="4363271"/>
            <a:ext cx="6507166" cy="1066801"/>
          </a:xfrm>
        </p:spPr>
        <p:txBody>
          <a:bodyPr vert="horz" lIns="91440" tIns="45720" rIns="91440" bIns="45720" rtlCol="0" anchor="b">
            <a:normAutofit/>
          </a:bodyPr>
          <a:lstStyle/>
          <a:p>
            <a:pPr algn="ctr"/>
            <a:r>
              <a:rPr lang="en-US" sz="4800" b="1"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Thank you!</a:t>
            </a:r>
          </a:p>
        </p:txBody>
      </p:sp>
      <p:pic>
        <p:nvPicPr>
          <p:cNvPr id="8194" name="Picture 2"/>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12831" b="24850"/>
          <a:stretch/>
        </p:blipFill>
        <p:spPr bwMode="auto">
          <a:xfrm>
            <a:off x="20" y="10"/>
            <a:ext cx="9143980" cy="4273816"/>
          </a:xfrm>
          <a:prstGeom prst="rect">
            <a:avLst/>
          </a:prstGeom>
          <a:noFill/>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val="24581993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CBE6C-4CB7-B606-4689-947F31C12973}"/>
              </a:ext>
            </a:extLst>
          </p:cNvPr>
          <p:cNvSpPr>
            <a:spLocks noGrp="1"/>
          </p:cNvSpPr>
          <p:nvPr>
            <p:ph type="title"/>
          </p:nvPr>
        </p:nvSpPr>
        <p:spPr/>
        <p:txBody>
          <a:bodyPr/>
          <a:lstStyle/>
          <a:p>
            <a:r>
              <a:rPr lang="en-US" dirty="0"/>
              <a:t>Public records include:</a:t>
            </a:r>
          </a:p>
        </p:txBody>
      </p:sp>
      <p:sp>
        <p:nvSpPr>
          <p:cNvPr id="3" name="Content Placeholder 2">
            <a:extLst>
              <a:ext uri="{FF2B5EF4-FFF2-40B4-BE49-F238E27FC236}">
                <a16:creationId xmlns:a16="http://schemas.microsoft.com/office/drawing/2014/main" id="{1F8971E5-7B9B-9A1A-1121-4BDFBBBDA31D}"/>
              </a:ext>
            </a:extLst>
          </p:cNvPr>
          <p:cNvSpPr>
            <a:spLocks noGrp="1"/>
          </p:cNvSpPr>
          <p:nvPr>
            <p:ph idx="1"/>
          </p:nvPr>
        </p:nvSpPr>
        <p:spPr/>
        <p:txBody>
          <a:bodyPr>
            <a:normAutofit lnSpcReduction="10000"/>
          </a:bodyPr>
          <a:lstStyle/>
          <a:p>
            <a:r>
              <a:rPr lang="en-US" sz="2400" dirty="0"/>
              <a:t>“public record” includes all books, papers, maps, photographs, cards, tapes, recordings, vote data (including ballot-definition material, raw data, and ballot images), or other documentary materials, regardless of physical form or characteristics prepared, owned, used, in the possession of, or retained by a public body. Public records include information stored in an electronic format. </a:t>
            </a:r>
          </a:p>
          <a:p>
            <a:r>
              <a:rPr lang="en-US" sz="2400" dirty="0">
                <a:gradFill flip="none" rotWithShape="1">
                  <a:gsLst>
                    <a:gs pos="0">
                      <a:schemeClr val="tx1"/>
                    </a:gs>
                    <a:gs pos="100000">
                      <a:schemeClr val="tx1">
                        <a:lumMod val="65000"/>
                      </a:schemeClr>
                    </a:gs>
                  </a:gsLst>
                  <a:lin ang="5580000" scaled="0"/>
                  <a:tileRect/>
                </a:gradFill>
                <a:effectLst>
                  <a:glow rad="38100">
                    <a:schemeClr val="bg1">
                      <a:lumMod val="65000"/>
                      <a:lumOff val="35000"/>
                      <a:alpha val="50000"/>
                    </a:schemeClr>
                  </a:glow>
                  <a:outerShdw blurRad="28575" dist="31750" dir="13200000" algn="tl" rotWithShape="0">
                    <a:srgbClr val="000000">
                      <a:alpha val="25000"/>
                    </a:srgbClr>
                  </a:outerShdw>
                </a:effectLst>
              </a:rPr>
              <a:t>See D.C. Official Code §§2-539(10); 2-502(18); 2-1701(13).</a:t>
            </a:r>
            <a:endParaRPr lang="en-US" sz="2400" dirty="0"/>
          </a:p>
        </p:txBody>
      </p:sp>
    </p:spTree>
    <p:extLst>
      <p:ext uri="{BB962C8B-B14F-4D97-AF65-F5344CB8AC3E}">
        <p14:creationId xmlns:p14="http://schemas.microsoft.com/office/powerpoint/2010/main" val="35431677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94902C-4828-C566-7D05-49E1030639C5}"/>
              </a:ext>
            </a:extLst>
          </p:cNvPr>
          <p:cNvSpPr>
            <a:spLocks noGrp="1"/>
          </p:cNvSpPr>
          <p:nvPr>
            <p:ph type="title"/>
          </p:nvPr>
        </p:nvSpPr>
        <p:spPr>
          <a:xfrm>
            <a:off x="857250" y="609600"/>
            <a:ext cx="4599334" cy="1905000"/>
          </a:xfrm>
        </p:spPr>
        <p:txBody>
          <a:bodyPr>
            <a:normAutofit/>
          </a:bodyPr>
          <a:lstStyle/>
          <a:p>
            <a:pPr algn="ctr"/>
            <a:r>
              <a:rPr lang="en-US" dirty="0"/>
              <a:t>I’ll text you that information. is the text a public record?</a:t>
            </a:r>
          </a:p>
        </p:txBody>
      </p:sp>
      <p:sp>
        <p:nvSpPr>
          <p:cNvPr id="3" name="Content Placeholder 2">
            <a:extLst>
              <a:ext uri="{FF2B5EF4-FFF2-40B4-BE49-F238E27FC236}">
                <a16:creationId xmlns:a16="http://schemas.microsoft.com/office/drawing/2014/main" id="{3A814CF5-874D-8C3C-1E78-D7B383EA26CE}"/>
              </a:ext>
            </a:extLst>
          </p:cNvPr>
          <p:cNvSpPr>
            <a:spLocks noGrp="1"/>
          </p:cNvSpPr>
          <p:nvPr>
            <p:ph idx="1"/>
          </p:nvPr>
        </p:nvSpPr>
        <p:spPr>
          <a:xfrm>
            <a:off x="857250" y="2666999"/>
            <a:ext cx="4457700" cy="3395871"/>
          </a:xfrm>
        </p:spPr>
        <p:txBody>
          <a:bodyPr>
            <a:normAutofit/>
          </a:bodyPr>
          <a:lstStyle/>
          <a:p>
            <a:r>
              <a:rPr lang="en-US" sz="2400" dirty="0"/>
              <a:t>Johnnie tells fellow employee: “I’m looking for my government issue cell phone and will text those government statistics the office has compiled to your government cell phone.”</a:t>
            </a:r>
          </a:p>
        </p:txBody>
      </p:sp>
      <p:pic>
        <p:nvPicPr>
          <p:cNvPr id="6" name="Picture 5" descr="Smiling man wearing coat and scarf, with bag strap on shoulder, holding and looking at cellphone">
            <a:extLst>
              <a:ext uri="{FF2B5EF4-FFF2-40B4-BE49-F238E27FC236}">
                <a16:creationId xmlns:a16="http://schemas.microsoft.com/office/drawing/2014/main" id="{C55EAD90-B29A-7654-9DF0-39205B7D8A9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5262" r="41960"/>
          <a:stretch/>
        </p:blipFill>
        <p:spPr>
          <a:xfrm>
            <a:off x="5664031" y="863390"/>
            <a:ext cx="2562666" cy="5218777"/>
          </a:xfrm>
          <a:prstGeom prst="roundRect">
            <a:avLst>
              <a:gd name="adj" fmla="val 3517"/>
            </a:avLst>
          </a:prstGeom>
          <a:ln w="38100">
            <a:gradFill flip="none" rotWithShape="1">
              <a:gsLst>
                <a:gs pos="0">
                  <a:srgbClr val="363D46"/>
                </a:gs>
                <a:gs pos="100000">
                  <a:srgbClr val="363D46">
                    <a:lumMod val="75000"/>
                  </a:srgbClr>
                </a:gs>
              </a:gsLst>
              <a:lin ang="5400000" scaled="0"/>
              <a:tileRect/>
            </a:gradFill>
          </a:ln>
          <a:effectLst>
            <a:innerShdw blurRad="57150" dist="38100" dir="14460000">
              <a:srgbClr val="000000">
                <a:alpha val="70000"/>
              </a:srgbClr>
            </a:innerShdw>
          </a:effectLst>
        </p:spPr>
      </p:pic>
    </p:spTree>
    <p:extLst>
      <p:ext uri="{BB962C8B-B14F-4D97-AF65-F5344CB8AC3E}">
        <p14:creationId xmlns:p14="http://schemas.microsoft.com/office/powerpoint/2010/main" val="3927233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0D848D-EF2E-AEAB-8ECA-649EAF33EA37}"/>
              </a:ext>
            </a:extLst>
          </p:cNvPr>
          <p:cNvSpPr>
            <a:spLocks noGrp="1"/>
          </p:cNvSpPr>
          <p:nvPr>
            <p:ph type="title" idx="4294967295"/>
          </p:nvPr>
        </p:nvSpPr>
        <p:spPr>
          <a:xfrm>
            <a:off x="3227732" y="609600"/>
            <a:ext cx="5057825" cy="1905000"/>
          </a:xfrm>
        </p:spPr>
        <p:txBody>
          <a:bodyPr vert="horz" lIns="91440" tIns="45720" rIns="91440" bIns="45720" rtlCol="0" anchor="ctr">
            <a:normAutofit/>
          </a:bodyPr>
          <a:lstStyle/>
          <a:p>
            <a:r>
              <a:rPr lang="en-US" sz="3200" dirty="0">
                <a:gradFill flip="none" rotWithShape="1">
                  <a:gsLst>
                    <a:gs pos="0">
                      <a:schemeClr val="tx1"/>
                    </a:gs>
                    <a:gs pos="100000">
                      <a:schemeClr val="tx1">
                        <a:lumMod val="65000"/>
                      </a:schemeClr>
                    </a:gs>
                  </a:gsLst>
                  <a:lin ang="5580000" scaled="0"/>
                  <a:tileRect/>
                </a:gradFill>
              </a:rPr>
              <a:t>Are  text messages public records?</a:t>
            </a:r>
          </a:p>
        </p:txBody>
      </p:sp>
      <p:pic>
        <p:nvPicPr>
          <p:cNvPr id="19" name="Picture 14" descr="Multi-coloured paper-craft art">
            <a:extLst>
              <a:ext uri="{FF2B5EF4-FFF2-40B4-BE49-F238E27FC236}">
                <a16:creationId xmlns:a16="http://schemas.microsoft.com/office/drawing/2014/main" id="{E3E17332-0AD5-D6AB-E98A-94E0200D463B}"/>
              </a:ext>
            </a:extLst>
          </p:cNvPr>
          <p:cNvPicPr>
            <a:picLocks noChangeAspect="1"/>
          </p:cNvPicPr>
          <p:nvPr/>
        </p:nvPicPr>
        <p:blipFill rotWithShape="1">
          <a:blip r:embed="rId4"/>
          <a:srcRect l="38419" r="36181" b="-1"/>
          <a:stretch/>
        </p:blipFill>
        <p:spPr>
          <a:xfrm>
            <a:off x="193192" y="10"/>
            <a:ext cx="2609642" cy="6857990"/>
          </a:xfrm>
          <a:prstGeom prst="rect">
            <a:avLst/>
          </a:prstGeo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pic>
      <p:sp>
        <p:nvSpPr>
          <p:cNvPr id="3" name="Content Placeholder 2">
            <a:extLst>
              <a:ext uri="{FF2B5EF4-FFF2-40B4-BE49-F238E27FC236}">
                <a16:creationId xmlns:a16="http://schemas.microsoft.com/office/drawing/2014/main" id="{D03B438B-172D-DCA1-B540-9394A45CE62A}"/>
              </a:ext>
            </a:extLst>
          </p:cNvPr>
          <p:cNvSpPr>
            <a:spLocks noGrp="1"/>
          </p:cNvSpPr>
          <p:nvPr>
            <p:ph idx="4294967295"/>
          </p:nvPr>
        </p:nvSpPr>
        <p:spPr>
          <a:xfrm>
            <a:off x="3227732" y="2666999"/>
            <a:ext cx="5285133" cy="3415749"/>
          </a:xfrm>
        </p:spPr>
        <p:txBody>
          <a:bodyPr vert="horz" lIns="91440" tIns="45720" rIns="91440" bIns="45720" rtlCol="0" anchor="ctr">
            <a:normAutofit/>
          </a:bodyPr>
          <a:lstStyle/>
          <a:p>
            <a:pPr>
              <a:buSzPct val="100000"/>
            </a:pPr>
            <a:r>
              <a:rPr lang="en-US" dirty="0">
                <a:gradFill flip="none" rotWithShape="1">
                  <a:gsLst>
                    <a:gs pos="0">
                      <a:schemeClr val="tx1"/>
                    </a:gs>
                    <a:gs pos="100000">
                      <a:schemeClr val="tx1">
                        <a:lumMod val="75000"/>
                      </a:schemeClr>
                    </a:gs>
                  </a:gsLst>
                  <a:lin ang="5580000" scaled="0"/>
                  <a:tileRect/>
                </a:gradFill>
              </a:rPr>
              <a:t>A.  No, text messages are not public records.</a:t>
            </a:r>
          </a:p>
          <a:p>
            <a:pPr>
              <a:buSzPct val="100000"/>
            </a:pPr>
            <a:r>
              <a:rPr lang="en-US" dirty="0">
                <a:gradFill flip="none" rotWithShape="1">
                  <a:gsLst>
                    <a:gs pos="0">
                      <a:schemeClr val="tx1"/>
                    </a:gs>
                    <a:gs pos="100000">
                      <a:schemeClr val="tx1">
                        <a:lumMod val="75000"/>
                      </a:schemeClr>
                    </a:gs>
                  </a:gsLst>
                  <a:lin ang="5580000" scaled="0"/>
                  <a:tileRect/>
                </a:gradFill>
              </a:rPr>
              <a:t>B.   No, if its between government employees, its private.</a:t>
            </a:r>
          </a:p>
          <a:p>
            <a:pPr>
              <a:buSzPct val="100000"/>
            </a:pPr>
            <a:r>
              <a:rPr lang="en-US" dirty="0">
                <a:gradFill flip="none" rotWithShape="1">
                  <a:gsLst>
                    <a:gs pos="0">
                      <a:schemeClr val="tx1"/>
                    </a:gs>
                    <a:gs pos="100000">
                      <a:schemeClr val="tx1">
                        <a:lumMod val="75000"/>
                      </a:schemeClr>
                    </a:gs>
                  </a:gsLst>
                  <a:lin ang="5580000" scaled="0"/>
                  <a:tileRect/>
                </a:gradFill>
              </a:rPr>
              <a:t>C.  It is up to each agency director to decide if they want agency text messages to be records.</a:t>
            </a:r>
          </a:p>
          <a:p>
            <a:pPr>
              <a:buSzPct val="100000"/>
            </a:pPr>
            <a:r>
              <a:rPr lang="en-US" dirty="0">
                <a:gradFill flip="none" rotWithShape="1">
                  <a:gsLst>
                    <a:gs pos="0">
                      <a:schemeClr val="tx1"/>
                    </a:gs>
                    <a:gs pos="100000">
                      <a:schemeClr val="tx1">
                        <a:lumMod val="75000"/>
                      </a:schemeClr>
                    </a:gs>
                  </a:gsLst>
                  <a:lin ang="5580000" scaled="0"/>
                  <a:tileRect/>
                </a:gradFill>
              </a:rPr>
              <a:t>D.  Yes, they meet the definition of public record.</a:t>
            </a:r>
          </a:p>
        </p:txBody>
      </p:sp>
    </p:spTree>
    <p:extLst>
      <p:ext uri="{BB962C8B-B14F-4D97-AF65-F5344CB8AC3E}">
        <p14:creationId xmlns:p14="http://schemas.microsoft.com/office/powerpoint/2010/main" val="228168369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F00DA2F2-A105-4C8A-9115-73802E6FC3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61B5CBDF-A2C6-4862-A096-2D7D9D28735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8000"/>
          </a:xfrm>
          <a:prstGeom prst="rect">
            <a:avLst/>
          </a:prstGeom>
          <a:gradFill flip="none" rotWithShape="1">
            <a:gsLst>
              <a:gs pos="10000">
                <a:schemeClr val="bg2">
                  <a:lumMod val="60000"/>
                  <a:lumOff val="40000"/>
                  <a:alpha val="20000"/>
                </a:schemeClr>
              </a:gs>
              <a:gs pos="70000">
                <a:schemeClr val="bg2">
                  <a:alpha val="10000"/>
                </a:schemeClr>
              </a:gs>
              <a:gs pos="0">
                <a:schemeClr val="bg2">
                  <a:lumMod val="40000"/>
                  <a:lumOff val="60000"/>
                  <a:alpha val="3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useBgFill="1">
        <p:nvSpPr>
          <p:cNvPr id="13" name="Freeform: Shape 12">
            <a:extLst>
              <a:ext uri="{FF2B5EF4-FFF2-40B4-BE49-F238E27FC236}">
                <a16:creationId xmlns:a16="http://schemas.microsoft.com/office/drawing/2014/main" id="{14C7473D-9E4B-4DB8-9EB0-359033F37A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0"/>
            <a:ext cx="5154785" cy="6858002"/>
          </a:xfrm>
          <a:custGeom>
            <a:avLst/>
            <a:gdLst>
              <a:gd name="connsiteX0" fmla="*/ 6621081 w 6873046"/>
              <a:gd name="connsiteY0" fmla="*/ 6858002 h 6858002"/>
              <a:gd name="connsiteX1" fmla="*/ 4347889 w 6873046"/>
              <a:gd name="connsiteY1" fmla="*/ 6858002 h 6858002"/>
              <a:gd name="connsiteX2" fmla="*/ 2008047 w 6873046"/>
              <a:gd name="connsiteY2" fmla="*/ 6858002 h 6858002"/>
              <a:gd name="connsiteX3" fmla="*/ 784557 w 6873046"/>
              <a:gd name="connsiteY3" fmla="*/ 6858002 h 6858002"/>
              <a:gd name="connsiteX4" fmla="*/ 784557 w 6873046"/>
              <a:gd name="connsiteY4" fmla="*/ 6858000 h 6858002"/>
              <a:gd name="connsiteX5" fmla="*/ 0 w 6873046"/>
              <a:gd name="connsiteY5" fmla="*/ 6858000 h 6858002"/>
              <a:gd name="connsiteX6" fmla="*/ 0 w 6873046"/>
              <a:gd name="connsiteY6" fmla="*/ 0 h 6858002"/>
              <a:gd name="connsiteX7" fmla="*/ 784557 w 6873046"/>
              <a:gd name="connsiteY7" fmla="*/ 0 h 6858002"/>
              <a:gd name="connsiteX8" fmla="*/ 3070301 w 6873046"/>
              <a:gd name="connsiteY8" fmla="*/ 0 h 6858002"/>
              <a:gd name="connsiteX9" fmla="*/ 4347889 w 6873046"/>
              <a:gd name="connsiteY9" fmla="*/ 0 h 6858002"/>
              <a:gd name="connsiteX10" fmla="*/ 4347889 w 6873046"/>
              <a:gd name="connsiteY10" fmla="*/ 3 h 6858002"/>
              <a:gd name="connsiteX11" fmla="*/ 6626656 w 6873046"/>
              <a:gd name="connsiteY11" fmla="*/ 3 h 6858002"/>
              <a:gd name="connsiteX12" fmla="*/ 6626656 w 6873046"/>
              <a:gd name="connsiteY12" fmla="*/ 4 h 6858002"/>
              <a:gd name="connsiteX13" fmla="*/ 6619903 w 6873046"/>
              <a:gd name="connsiteY13" fmla="*/ 4 h 6858002"/>
              <a:gd name="connsiteX14" fmla="*/ 6625786 w 6873046"/>
              <a:gd name="connsiteY14" fmla="*/ 40466 h 6858002"/>
              <a:gd name="connsiteX15" fmla="*/ 6643100 w 6873046"/>
              <a:gd name="connsiteY15" fmla="*/ 159110 h 6858002"/>
              <a:gd name="connsiteX16" fmla="*/ 6655202 w 6873046"/>
              <a:gd name="connsiteY16" fmla="*/ 245521 h 6858002"/>
              <a:gd name="connsiteX17" fmla="*/ 6667977 w 6873046"/>
              <a:gd name="connsiteY17" fmla="*/ 348391 h 6858002"/>
              <a:gd name="connsiteX18" fmla="*/ 6683273 w 6873046"/>
              <a:gd name="connsiteY18" fmla="*/ 470463 h 6858002"/>
              <a:gd name="connsiteX19" fmla="*/ 6699410 w 6873046"/>
              <a:gd name="connsiteY19" fmla="*/ 605566 h 6858002"/>
              <a:gd name="connsiteX20" fmla="*/ 6716387 w 6873046"/>
              <a:gd name="connsiteY20" fmla="*/ 757813 h 6858002"/>
              <a:gd name="connsiteX21" fmla="*/ 6734372 w 6873046"/>
              <a:gd name="connsiteY21" fmla="*/ 923777 h 6858002"/>
              <a:gd name="connsiteX22" fmla="*/ 6752358 w 6873046"/>
              <a:gd name="connsiteY22" fmla="*/ 1104142 h 6858002"/>
              <a:gd name="connsiteX23" fmla="*/ 6770679 w 6873046"/>
              <a:gd name="connsiteY23" fmla="*/ 1296166 h 6858002"/>
              <a:gd name="connsiteX24" fmla="*/ 6787656 w 6873046"/>
              <a:gd name="connsiteY24" fmla="*/ 1503278 h 6858002"/>
              <a:gd name="connsiteX25" fmla="*/ 6803961 w 6873046"/>
              <a:gd name="connsiteY25" fmla="*/ 1719991 h 6858002"/>
              <a:gd name="connsiteX26" fmla="*/ 6818753 w 6873046"/>
              <a:gd name="connsiteY26" fmla="*/ 1949048 h 6858002"/>
              <a:gd name="connsiteX27" fmla="*/ 6832872 w 6873046"/>
              <a:gd name="connsiteY27" fmla="*/ 2187706 h 6858002"/>
              <a:gd name="connsiteX28" fmla="*/ 6846152 w 6873046"/>
              <a:gd name="connsiteY28" fmla="*/ 2436652 h 6858002"/>
              <a:gd name="connsiteX29" fmla="*/ 6850858 w 6873046"/>
              <a:gd name="connsiteY29" fmla="*/ 2564211 h 6858002"/>
              <a:gd name="connsiteX30" fmla="*/ 6856069 w 6873046"/>
              <a:gd name="connsiteY30" fmla="*/ 2694512 h 6858002"/>
              <a:gd name="connsiteX31" fmla="*/ 6860943 w 6873046"/>
              <a:gd name="connsiteY31" fmla="*/ 2826871 h 6858002"/>
              <a:gd name="connsiteX32" fmla="*/ 6864137 w 6873046"/>
              <a:gd name="connsiteY32" fmla="*/ 2959917 h 6858002"/>
              <a:gd name="connsiteX33" fmla="*/ 6866995 w 6873046"/>
              <a:gd name="connsiteY33" fmla="*/ 3095705 h 6858002"/>
              <a:gd name="connsiteX34" fmla="*/ 6870020 w 6873046"/>
              <a:gd name="connsiteY34" fmla="*/ 3232865 h 6858002"/>
              <a:gd name="connsiteX35" fmla="*/ 6872037 w 6873046"/>
              <a:gd name="connsiteY35" fmla="*/ 3372768 h 6858002"/>
              <a:gd name="connsiteX36" fmla="*/ 6872037 w 6873046"/>
              <a:gd name="connsiteY36" fmla="*/ 3514043 h 6858002"/>
              <a:gd name="connsiteX37" fmla="*/ 6873046 w 6873046"/>
              <a:gd name="connsiteY37" fmla="*/ 3656689 h 6858002"/>
              <a:gd name="connsiteX38" fmla="*/ 6872037 w 6873046"/>
              <a:gd name="connsiteY38" fmla="*/ 3800707 h 6858002"/>
              <a:gd name="connsiteX39" fmla="*/ 6870020 w 6873046"/>
              <a:gd name="connsiteY39" fmla="*/ 3946783 h 6858002"/>
              <a:gd name="connsiteX40" fmla="*/ 6868171 w 6873046"/>
              <a:gd name="connsiteY40" fmla="*/ 4092858 h 6858002"/>
              <a:gd name="connsiteX41" fmla="*/ 6864137 w 6873046"/>
              <a:gd name="connsiteY41" fmla="*/ 4240991 h 6858002"/>
              <a:gd name="connsiteX42" fmla="*/ 6859935 w 6873046"/>
              <a:gd name="connsiteY42" fmla="*/ 4390495 h 6858002"/>
              <a:gd name="connsiteX43" fmla="*/ 6855060 w 6873046"/>
              <a:gd name="connsiteY43" fmla="*/ 4540000 h 6858002"/>
              <a:gd name="connsiteX44" fmla="*/ 6848169 w 6873046"/>
              <a:gd name="connsiteY44" fmla="*/ 4690876 h 6858002"/>
              <a:gd name="connsiteX45" fmla="*/ 6839932 w 6873046"/>
              <a:gd name="connsiteY45" fmla="*/ 4843123 h 6858002"/>
              <a:gd name="connsiteX46" fmla="*/ 6832032 w 6873046"/>
              <a:gd name="connsiteY46" fmla="*/ 4996057 h 6858002"/>
              <a:gd name="connsiteX47" fmla="*/ 6821947 w 6873046"/>
              <a:gd name="connsiteY47" fmla="*/ 5148990 h 6858002"/>
              <a:gd name="connsiteX48" fmla="*/ 6809844 w 6873046"/>
              <a:gd name="connsiteY48" fmla="*/ 5303981 h 6858002"/>
              <a:gd name="connsiteX49" fmla="*/ 6797742 w 6873046"/>
              <a:gd name="connsiteY49" fmla="*/ 5456914 h 6858002"/>
              <a:gd name="connsiteX50" fmla="*/ 6783790 w 6873046"/>
              <a:gd name="connsiteY50" fmla="*/ 5612591 h 6858002"/>
              <a:gd name="connsiteX51" fmla="*/ 6768494 w 6873046"/>
              <a:gd name="connsiteY51" fmla="*/ 5768953 h 6858002"/>
              <a:gd name="connsiteX52" fmla="*/ 6752358 w 6873046"/>
              <a:gd name="connsiteY52" fmla="*/ 5923258 h 6858002"/>
              <a:gd name="connsiteX53" fmla="*/ 6733532 w 6873046"/>
              <a:gd name="connsiteY53" fmla="*/ 6079621 h 6858002"/>
              <a:gd name="connsiteX54" fmla="*/ 6713361 w 6873046"/>
              <a:gd name="connsiteY54" fmla="*/ 6235297 h 6858002"/>
              <a:gd name="connsiteX55" fmla="*/ 6693358 w 6873046"/>
              <a:gd name="connsiteY55" fmla="*/ 6391660 h 6858002"/>
              <a:gd name="connsiteX56" fmla="*/ 6669994 w 6873046"/>
              <a:gd name="connsiteY56" fmla="*/ 6547336 h 6858002"/>
              <a:gd name="connsiteX57" fmla="*/ 6646125 w 6873046"/>
              <a:gd name="connsiteY57" fmla="*/ 6702327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6873046" h="6858002">
                <a:moveTo>
                  <a:pt x="6621081" y="6858002"/>
                </a:moveTo>
                <a:lnTo>
                  <a:pt x="4347889" y="6858002"/>
                </a:lnTo>
                <a:lnTo>
                  <a:pt x="2008047" y="6858002"/>
                </a:lnTo>
                <a:lnTo>
                  <a:pt x="784557" y="6858002"/>
                </a:lnTo>
                <a:lnTo>
                  <a:pt x="784557" y="6858000"/>
                </a:lnTo>
                <a:lnTo>
                  <a:pt x="0" y="6858000"/>
                </a:lnTo>
                <a:lnTo>
                  <a:pt x="0" y="0"/>
                </a:lnTo>
                <a:lnTo>
                  <a:pt x="784557" y="0"/>
                </a:lnTo>
                <a:lnTo>
                  <a:pt x="3070301" y="0"/>
                </a:lnTo>
                <a:lnTo>
                  <a:pt x="4347889" y="0"/>
                </a:lnTo>
                <a:lnTo>
                  <a:pt x="4347889" y="3"/>
                </a:lnTo>
                <a:lnTo>
                  <a:pt x="6626656" y="3"/>
                </a:lnTo>
                <a:lnTo>
                  <a:pt x="6626656" y="4"/>
                </a:lnTo>
                <a:lnTo>
                  <a:pt x="6619903" y="4"/>
                </a:lnTo>
                <a:lnTo>
                  <a:pt x="6625786" y="40466"/>
                </a:lnTo>
                <a:lnTo>
                  <a:pt x="6643100" y="159110"/>
                </a:lnTo>
                <a:lnTo>
                  <a:pt x="6655202" y="245521"/>
                </a:lnTo>
                <a:lnTo>
                  <a:pt x="6667977" y="348391"/>
                </a:lnTo>
                <a:lnTo>
                  <a:pt x="6683273" y="470463"/>
                </a:lnTo>
                <a:lnTo>
                  <a:pt x="6699410" y="605566"/>
                </a:lnTo>
                <a:lnTo>
                  <a:pt x="6716387" y="757813"/>
                </a:lnTo>
                <a:lnTo>
                  <a:pt x="6734372" y="923777"/>
                </a:lnTo>
                <a:lnTo>
                  <a:pt x="6752358" y="1104142"/>
                </a:lnTo>
                <a:lnTo>
                  <a:pt x="6770679" y="1296166"/>
                </a:lnTo>
                <a:lnTo>
                  <a:pt x="6787656" y="1503278"/>
                </a:lnTo>
                <a:lnTo>
                  <a:pt x="6803961" y="1719991"/>
                </a:lnTo>
                <a:lnTo>
                  <a:pt x="6818753" y="1949048"/>
                </a:lnTo>
                <a:lnTo>
                  <a:pt x="6832872" y="2187706"/>
                </a:lnTo>
                <a:lnTo>
                  <a:pt x="6846152" y="2436652"/>
                </a:lnTo>
                <a:lnTo>
                  <a:pt x="6850858" y="2564211"/>
                </a:lnTo>
                <a:lnTo>
                  <a:pt x="6856069" y="2694512"/>
                </a:lnTo>
                <a:lnTo>
                  <a:pt x="6860943" y="2826871"/>
                </a:lnTo>
                <a:lnTo>
                  <a:pt x="6864137" y="2959917"/>
                </a:lnTo>
                <a:lnTo>
                  <a:pt x="6866995" y="3095705"/>
                </a:lnTo>
                <a:lnTo>
                  <a:pt x="6870020" y="3232865"/>
                </a:lnTo>
                <a:lnTo>
                  <a:pt x="6872037" y="3372768"/>
                </a:lnTo>
                <a:lnTo>
                  <a:pt x="6872037" y="3514043"/>
                </a:lnTo>
                <a:lnTo>
                  <a:pt x="6873046" y="3656689"/>
                </a:lnTo>
                <a:lnTo>
                  <a:pt x="6872037" y="3800707"/>
                </a:lnTo>
                <a:lnTo>
                  <a:pt x="6870020" y="3946783"/>
                </a:lnTo>
                <a:lnTo>
                  <a:pt x="6868171" y="4092858"/>
                </a:lnTo>
                <a:lnTo>
                  <a:pt x="6864137" y="4240991"/>
                </a:lnTo>
                <a:lnTo>
                  <a:pt x="6859935" y="4390495"/>
                </a:lnTo>
                <a:lnTo>
                  <a:pt x="6855060" y="4540000"/>
                </a:lnTo>
                <a:lnTo>
                  <a:pt x="6848169" y="4690876"/>
                </a:lnTo>
                <a:lnTo>
                  <a:pt x="6839932" y="4843123"/>
                </a:lnTo>
                <a:lnTo>
                  <a:pt x="6832032" y="4996057"/>
                </a:lnTo>
                <a:lnTo>
                  <a:pt x="6821947" y="5148990"/>
                </a:lnTo>
                <a:lnTo>
                  <a:pt x="6809844" y="5303981"/>
                </a:lnTo>
                <a:lnTo>
                  <a:pt x="6797742" y="5456914"/>
                </a:lnTo>
                <a:lnTo>
                  <a:pt x="6783790" y="5612591"/>
                </a:lnTo>
                <a:lnTo>
                  <a:pt x="6768494" y="5768953"/>
                </a:lnTo>
                <a:lnTo>
                  <a:pt x="6752358" y="5923258"/>
                </a:lnTo>
                <a:lnTo>
                  <a:pt x="6733532" y="6079621"/>
                </a:lnTo>
                <a:lnTo>
                  <a:pt x="6713361" y="6235297"/>
                </a:lnTo>
                <a:lnTo>
                  <a:pt x="6693358" y="6391660"/>
                </a:lnTo>
                <a:lnTo>
                  <a:pt x="6669994" y="6547336"/>
                </a:lnTo>
                <a:lnTo>
                  <a:pt x="6646125" y="6702327"/>
                </a:lnTo>
                <a:close/>
              </a:path>
            </a:pathLst>
          </a:custGeom>
          <a:ln w="44450">
            <a:gradFill>
              <a:gsLst>
                <a:gs pos="5000">
                  <a:schemeClr val="bg2">
                    <a:alpha val="65000"/>
                  </a:schemeClr>
                </a:gs>
                <a:gs pos="98000">
                  <a:schemeClr val="bg2">
                    <a:lumMod val="75000"/>
                    <a:alpha val="55000"/>
                  </a:schemeClr>
                </a:gs>
              </a:gsLst>
              <a:lin ang="5400000" scaled="1"/>
            </a:gradFill>
          </a:ln>
          <a:effectLst>
            <a:outerShdw blurRad="50800" dist="25400" dir="10800000" algn="r"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itle 2">
            <a:extLst>
              <a:ext uri="{FF2B5EF4-FFF2-40B4-BE49-F238E27FC236}">
                <a16:creationId xmlns:a16="http://schemas.microsoft.com/office/drawing/2014/main" id="{A85F199D-F861-E1C4-CDDB-3E877A2E74DF}"/>
              </a:ext>
            </a:extLst>
          </p:cNvPr>
          <p:cNvSpPr>
            <a:spLocks noGrp="1"/>
          </p:cNvSpPr>
          <p:nvPr>
            <p:ph type="title"/>
          </p:nvPr>
        </p:nvSpPr>
        <p:spPr>
          <a:xfrm>
            <a:off x="496584" y="995517"/>
            <a:ext cx="4176066" cy="4795684"/>
          </a:xfrm>
        </p:spPr>
        <p:txBody>
          <a:bodyPr>
            <a:normAutofit fontScale="90000"/>
          </a:bodyPr>
          <a:lstStyle/>
          <a:p>
            <a:r>
              <a:rPr lang="en-US" sz="4700" dirty="0"/>
              <a:t>D is the correct answer.</a:t>
            </a:r>
            <a:br>
              <a:rPr lang="en-US" sz="4700" dirty="0"/>
            </a:br>
            <a:br>
              <a:rPr lang="en-US" sz="4700" dirty="0"/>
            </a:br>
            <a:r>
              <a:rPr lang="en-US" sz="3600" dirty="0">
                <a:gradFill flip="none" rotWithShape="1">
                  <a:gsLst>
                    <a:gs pos="0">
                      <a:schemeClr val="tx1"/>
                    </a:gs>
                    <a:gs pos="100000">
                      <a:schemeClr val="tx1">
                        <a:lumMod val="75000"/>
                      </a:schemeClr>
                    </a:gs>
                  </a:gsLst>
                  <a:lin ang="5580000" scaled="0"/>
                  <a:tileRect/>
                </a:gradFill>
              </a:rPr>
              <a:t>D.  Yes; they meet the definition of public record.</a:t>
            </a:r>
            <a:br>
              <a:rPr lang="en-US" sz="3600" dirty="0">
                <a:gradFill flip="none" rotWithShape="1">
                  <a:gsLst>
                    <a:gs pos="0">
                      <a:schemeClr val="tx1"/>
                    </a:gs>
                    <a:gs pos="100000">
                      <a:schemeClr val="tx1">
                        <a:lumMod val="75000"/>
                      </a:schemeClr>
                    </a:gs>
                  </a:gsLst>
                  <a:lin ang="5580000" scaled="0"/>
                  <a:tileRect/>
                </a:gradFill>
              </a:rPr>
            </a:br>
            <a:endParaRPr lang="en-US" sz="4700" dirty="0"/>
          </a:p>
        </p:txBody>
      </p:sp>
      <p:sp>
        <p:nvSpPr>
          <p:cNvPr id="4" name="Content Placeholder 3">
            <a:extLst>
              <a:ext uri="{FF2B5EF4-FFF2-40B4-BE49-F238E27FC236}">
                <a16:creationId xmlns:a16="http://schemas.microsoft.com/office/drawing/2014/main" id="{811920A0-66DD-F3BD-589A-445CFABBDF74}"/>
              </a:ext>
            </a:extLst>
          </p:cNvPr>
          <p:cNvSpPr>
            <a:spLocks noGrp="1"/>
          </p:cNvSpPr>
          <p:nvPr>
            <p:ph idx="1"/>
          </p:nvPr>
        </p:nvSpPr>
        <p:spPr>
          <a:xfrm>
            <a:off x="5396086" y="995517"/>
            <a:ext cx="3265313" cy="4795684"/>
          </a:xfrm>
        </p:spPr>
        <p:txBody>
          <a:bodyPr>
            <a:normAutofit fontScale="70000" lnSpcReduction="20000"/>
          </a:bodyPr>
          <a:lstStyle/>
          <a:p>
            <a:pPr marL="0" indent="0">
              <a:buNone/>
            </a:pPr>
            <a:r>
              <a:rPr lang="en-US" sz="2000" dirty="0"/>
              <a:t>In a March 16, 2022, advisory opinion, The director of Open government opined that A district government employee that  conducts government business via a text or similar electronic method under the scope of employment, creates a public record under D.C. FOIA. </a:t>
            </a:r>
          </a:p>
          <a:p>
            <a:pPr marL="0" indent="0">
              <a:buNone/>
            </a:pPr>
            <a:r>
              <a:rPr lang="en-US" sz="2000" b="0" i="0" dirty="0">
                <a:solidFill>
                  <a:srgbClr val="FFFFFF"/>
                </a:solidFill>
                <a:effectLst/>
                <a:latin typeface="Montserrat" panose="00000500000000000000" pitchFamily="2" charset="0"/>
              </a:rPr>
              <a:t>Fidelity in Access to Government Communications Clarification Emergency Amendment Act of 2023</a:t>
            </a:r>
          </a:p>
          <a:p>
            <a:pPr marL="0" indent="0">
              <a:buNone/>
            </a:pPr>
            <a:r>
              <a:rPr lang="en-US" sz="2000" dirty="0"/>
              <a:t>DC Act 25-0056 (Expires June 22, 2023).  Temporary Act 25-0091, currently under congressional review with June 13, 2023, as projected law date.  Amend The definition of public record in District of Columbia Public Records Management Act of 1985 as “electronic mail or other communications transmitted electronically, including through any electronic messaging service or mobile messaging application.”</a:t>
            </a:r>
          </a:p>
        </p:txBody>
      </p:sp>
      <p:sp>
        <p:nvSpPr>
          <p:cNvPr id="2" name="Footer Placeholder 1">
            <a:extLst>
              <a:ext uri="{FF2B5EF4-FFF2-40B4-BE49-F238E27FC236}">
                <a16:creationId xmlns:a16="http://schemas.microsoft.com/office/drawing/2014/main" id="{E542CC88-7990-0423-FFAE-4E4DB798F736}"/>
              </a:ext>
            </a:extLst>
          </p:cNvPr>
          <p:cNvSpPr>
            <a:spLocks noGrp="1"/>
          </p:cNvSpPr>
          <p:nvPr>
            <p:ph type="ftr" sz="quarter" idx="11"/>
          </p:nvPr>
        </p:nvSpPr>
        <p:spPr>
          <a:xfrm>
            <a:off x="496584" y="5883275"/>
            <a:ext cx="4176068" cy="365125"/>
          </a:xfrm>
        </p:spPr>
        <p:txBody>
          <a:bodyPr>
            <a:normAutofit fontScale="92500" lnSpcReduction="20000"/>
          </a:bodyPr>
          <a:lstStyle/>
          <a:p>
            <a:r>
              <a:rPr lang="en-US" dirty="0"/>
              <a:t>https://www.open-dc.gov/sites/default/files/FOIA%20Advisory%20Opinion_Text%20Messages_OOG%202022-001_03162022.pdf</a:t>
            </a:r>
          </a:p>
        </p:txBody>
      </p:sp>
    </p:spTree>
    <p:extLst>
      <p:ext uri="{BB962C8B-B14F-4D97-AF65-F5344CB8AC3E}">
        <p14:creationId xmlns:p14="http://schemas.microsoft.com/office/powerpoint/2010/main" val="118734523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Mesh</Template>
  <TotalTime>6341</TotalTime>
  <Words>5008</Words>
  <Application>Microsoft Office PowerPoint</Application>
  <PresentationFormat>On-screen Show (4:3)</PresentationFormat>
  <Paragraphs>315</Paragraphs>
  <Slides>58</Slides>
  <Notes>53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58</vt:i4>
      </vt:variant>
    </vt:vector>
  </HeadingPairs>
  <TitlesOfParts>
    <vt:vector size="64" baseType="lpstr">
      <vt:lpstr>Arial</vt:lpstr>
      <vt:lpstr>Calibri</vt:lpstr>
      <vt:lpstr>Century Gothic</vt:lpstr>
      <vt:lpstr>Montserrat</vt:lpstr>
      <vt:lpstr>Times New Roman</vt:lpstr>
      <vt:lpstr>Mesh</vt:lpstr>
      <vt:lpstr>Nuts and Bolts of the freedom of information act of 1976 ("DC Foia")</vt:lpstr>
      <vt:lpstr> D.C. Official Code § 2-531 et seq. </vt:lpstr>
      <vt:lpstr>Additional sources for interpreting  dc FOIA and processing requests</vt:lpstr>
      <vt:lpstr>What are records under DC FOIA?</vt:lpstr>
      <vt:lpstr>Proactive disclosure AVAILABLE without a FOIA request </vt:lpstr>
      <vt:lpstr>Public records include:</vt:lpstr>
      <vt:lpstr>I’ll text you that information. is the text a public record?</vt:lpstr>
      <vt:lpstr>Are  text messages public records?</vt:lpstr>
      <vt:lpstr>D is the correct answer.  D.  Yes; they meet the definition of public record. </vt:lpstr>
      <vt:lpstr>What if we store agency records on a personal server and email account at the agency director’s home or offsite?</vt:lpstr>
      <vt:lpstr>The responses are:  A.  They are Still agency records subject to foia.  b.   They are not maintained by the government and therefore not public records.  C. They are not government records and lose their character once on the private server of stored offsite. </vt:lpstr>
      <vt:lpstr>“A” is the correct response. They are public records subject to foia. </vt:lpstr>
      <vt:lpstr>Back to the definition of public record.</vt:lpstr>
      <vt:lpstr>Competitive Enter. Inst. v. Office of Sci. &amp; Tech. Policy, 827 F.3d 145, 146 </vt:lpstr>
      <vt:lpstr>  D.C. Official Code § 2-532(a). </vt:lpstr>
      <vt:lpstr>Who is “any person” that may submit a dc foia request? (D.C. Official Code § 2-532(a)).   .  </vt:lpstr>
      <vt:lpstr>Does Any person refer to:  A. any district of Columbia resident. B. Any Natural person. C. A person, natural or corporate      Regardless of their residency or  location.</vt:lpstr>
      <vt:lpstr>The correct response is C.  While you must be a Virginia resident to submit a FOIA request for its records,  Under dc FOIA any person includes non-residents and corporate entities.  See D.C. Official Code §§2-539(8); 2-502(9)</vt:lpstr>
      <vt:lpstr>Does any person include an anonymous requester?</vt:lpstr>
      <vt:lpstr>Anonymous foia request</vt:lpstr>
      <vt:lpstr>WHAT WOULD YOU DO?</vt:lpstr>
      <vt:lpstr>(D) IS CORRECT.  </vt:lpstr>
      <vt:lpstr>We work with private contractors.  Do “any records” include private contractors’ records? </vt:lpstr>
      <vt:lpstr>The responses are:  A. DC FOIA doesn’t reach these records.  B. Yes, if the contractors are performing a government function.  C.  DC FOIA doesn’t address this issue.  D.  Yes, But only if the contractors don’t mind sharing the records.</vt:lpstr>
      <vt:lpstr>“B” is the correct response.</vt:lpstr>
      <vt:lpstr>RESPONDING TO A FOIA REQUEST</vt:lpstr>
      <vt:lpstr>What are Unusual circumstances?</vt:lpstr>
      <vt:lpstr>B is correct.  B. D.C. FOIA states what are unusual circumstances. </vt:lpstr>
      <vt:lpstr>communication may result in cooperation!</vt:lpstr>
      <vt:lpstr>The court on communication and cooperation</vt:lpstr>
      <vt:lpstr>I NEED IT YESTERDAY! A request to EXPEDITE PROCESSING a FOIA  request.</vt:lpstr>
      <vt:lpstr>I may:</vt:lpstr>
      <vt:lpstr>(B) Is The correct response. process the request under normal FOIA time frames and explain there is no expedited review under District law.</vt:lpstr>
      <vt:lpstr>Agency website reads “Please use the Portal for submitting all foia requests. it’s the quickest method to get a response!”  The FOIA Portal may be the simplest and best means to submit and process FOIA requests.  But may an agency require the public to submit through the portal?</vt:lpstr>
      <vt:lpstr>The Choices are:  A. Yes, because FOIA’s public Policy is to minimize of costs and time delays to persons requesting information (D.C. Official Code § 2-531).  B. Yes, Because of the ease of use of the portal.  C.  No,  an agency may not restrict the method a requester uses to submit a FOIA request.</vt:lpstr>
      <vt:lpstr>“C” is the correct response: C.  No,  an agency may not restrict the method a requester uses to submit a FOIA request.  1 DCMR § 402.1, “A request for a record of an agency may be made orally. . . .”  1 DCMR § 402.3, “…. requests “may be mailed, faxed or emailed.”  Email, faxes, and mail requests must state  “foia request” on the subject line or envelope.  1 DCMR § 1302.1 Unless agreed to in advance and confirmed in writing by the Office’s Freedom of Information Act Officer, or the Chief Deputy Attorney General in the absence of a designated Freedom of Information Act Officer, a request for a record shall be made in writing.  </vt:lpstr>
      <vt:lpstr>Categories of exemptions-D.C. official Code § 2-534  </vt:lpstr>
      <vt:lpstr>PowerPoint Presentation</vt:lpstr>
      <vt:lpstr>PowerPoint Presentation</vt:lpstr>
      <vt:lpstr>Exemptions  5. FUTURE EXAMINATION TEST QUESTIONS. 6. OTHER STATUTES. CANNOT BE A REGULATION. See Newspapers, Inc. v. mpd, 546 A.2d 990.  </vt:lpstr>
      <vt:lpstr>PowerPoint Presentation</vt:lpstr>
      <vt:lpstr>I’m sincerely clueless as to this request  FOIA requestor seems to want this, or maybe that.  its unclear to me. So,  I should:  (A) Contact the requester and seek clarity.  (B) put the request on hold until the requester inquires about the request.  (c) Put the request on hold.  Immediately  Contact the requester and seek clarity. Inform the requester of the status. document the attempts to reach the requester.       </vt:lpstr>
      <vt:lpstr>PowerPoint Presentation</vt:lpstr>
      <vt:lpstr>HMMMMM, very interesting.</vt:lpstr>
      <vt:lpstr>“C” is the correct answer  Redaction rule (D.C. OFFICIAL CODE § 2-534(b)).</vt:lpstr>
      <vt:lpstr>Requester says, “I want the information in an excel spreadsheet.”</vt:lpstr>
      <vt:lpstr>Agency does not keep the requested information in spreadsheet form.  A.  FOIA officer should create a spreadsheet for the requester.  B.  supply the records in the form that the agency maintains.  C. Send the records to a third-party vendor that can timely create the spreadsheet.  </vt:lpstr>
      <vt:lpstr>“B” is the correct response.  FOIA does not require an agency to CREATE documents or opinions in response to an individual’s request for information or to obtain records from another agency. Nor does an agency have to respond to questions disguised as a foia request  Dugan v. DOJ, 82 F. Supp. 3d 485, 2015.  </vt:lpstr>
      <vt:lpstr>Gone, Up in smoke!</vt:lpstr>
      <vt:lpstr>Foia fees</vt:lpstr>
      <vt:lpstr>“C” IS THE CORRECT RESPONSE.</vt:lpstr>
      <vt:lpstr>FEEs</vt:lpstr>
      <vt:lpstr>Appeals</vt:lpstr>
      <vt:lpstr>Appeals</vt:lpstr>
      <vt:lpstr>Annual reporting requirements</vt:lpstr>
      <vt:lpstr>OOG CONTACT INFORMATION</vt:lpstr>
      <vt:lpstr>Next at bat is the Director of open government Niquelle M. Allen, Esq.  On June 20, 2023, at 2 pm. she will present "Effectively Managing the FOIA Process." This webinar covers the lifecycle of responding to a FOIA request from receipt to processing and responding to the request. This  webinar will provide comprehensive instruction on how to perform your duties as a FOIA Officer.   </vt:lpstr>
      <vt:lpstr>Thank you!</vt:lpstr>
    </vt:vector>
  </TitlesOfParts>
  <Company>DC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ABC’S OF FOIA</dc:title>
  <dc:creator>ServUS</dc:creator>
  <cp:lastModifiedBy>Scerbo, Anthony (BEGA)</cp:lastModifiedBy>
  <cp:revision>223</cp:revision>
  <dcterms:created xsi:type="dcterms:W3CDTF">2018-09-24T18:34:02Z</dcterms:created>
  <dcterms:modified xsi:type="dcterms:W3CDTF">2023-06-15T15:41:59Z</dcterms:modified>
</cp:coreProperties>
</file>