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3" r:id="rId1"/>
  </p:sldMasterIdLst>
  <p:notesMasterIdLst>
    <p:notesMasterId r:id="rId16"/>
  </p:notesMasterIdLst>
  <p:handoutMasterIdLst>
    <p:handoutMasterId r:id="rId17"/>
  </p:handoutMasterIdLst>
  <p:sldIdLst>
    <p:sldId id="256" r:id="rId2"/>
    <p:sldId id="258" r:id="rId3"/>
    <p:sldId id="285" r:id="rId4"/>
    <p:sldId id="286" r:id="rId5"/>
    <p:sldId id="289" r:id="rId6"/>
    <p:sldId id="291" r:id="rId7"/>
    <p:sldId id="293" r:id="rId8"/>
    <p:sldId id="292" r:id="rId9"/>
    <p:sldId id="262" r:id="rId10"/>
    <p:sldId id="287" r:id="rId11"/>
    <p:sldId id="288" r:id="rId12"/>
    <p:sldId id="290" r:id="rId13"/>
    <p:sldId id="294" r:id="rId14"/>
    <p:sldId id="265" r:id="rId1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E26E2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9" autoAdjust="0"/>
    <p:restoredTop sz="82129" autoAdjust="0"/>
  </p:normalViewPr>
  <p:slideViewPr>
    <p:cSldViewPr snapToObjects="1">
      <p:cViewPr>
        <p:scale>
          <a:sx n="61" d="100"/>
          <a:sy n="61" d="100"/>
        </p:scale>
        <p:origin x="926" y="38"/>
      </p:cViewPr>
      <p:guideLst>
        <p:guide orient="horz" pos="2160"/>
        <p:guide pos="2880"/>
      </p:guideLst>
    </p:cSldViewPr>
  </p:slideViewPr>
  <p:outlineViewPr>
    <p:cViewPr>
      <p:scale>
        <a:sx n="33" d="100"/>
        <a:sy n="33" d="100"/>
      </p:scale>
      <p:origin x="0" y="5544"/>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67" d="100"/>
          <a:sy n="67" d="100"/>
        </p:scale>
        <p:origin x="-244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A85A3E2-415A-437B-BA46-29A46C7E987F}" type="datetimeFigureOut">
              <a:rPr lang="en-US" smtClean="0"/>
              <a:t>8/31/2022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085C078-DF8E-4311-9341-82EC0B8AFD24}" type="slidenum">
              <a:rPr lang="en-US" smtClean="0"/>
              <a:t>‹#›</a:t>
            </a:fld>
            <a:endParaRPr lang="en-US"/>
          </a:p>
        </p:txBody>
      </p:sp>
    </p:spTree>
    <p:extLst>
      <p:ext uri="{BB962C8B-B14F-4D97-AF65-F5344CB8AC3E}">
        <p14:creationId xmlns:p14="http://schemas.microsoft.com/office/powerpoint/2010/main" val="29468680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39F416A-CE7F-C84D-9F51-B5CA4E628F99}" type="datetimeFigureOut">
              <a:rPr lang="en-US" smtClean="0"/>
              <a:t>8/31/2022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6C0EF53-BCA2-1340-91B5-F249235BE2BB}" type="slidenum">
              <a:rPr lang="en-US" smtClean="0"/>
              <a:t>‹#›</a:t>
            </a:fld>
            <a:endParaRPr lang="en-US" dirty="0"/>
          </a:p>
        </p:txBody>
      </p:sp>
    </p:spTree>
    <p:extLst>
      <p:ext uri="{BB962C8B-B14F-4D97-AF65-F5344CB8AC3E}">
        <p14:creationId xmlns:p14="http://schemas.microsoft.com/office/powerpoint/2010/main" val="345496516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C0EF53-BCA2-1340-91B5-F249235BE2BB}" type="slidenum">
              <a:rPr lang="en-US" smtClean="0"/>
              <a:t>1</a:t>
            </a:fld>
            <a:endParaRPr lang="en-US" dirty="0"/>
          </a:p>
        </p:txBody>
      </p:sp>
    </p:spTree>
    <p:extLst>
      <p:ext uri="{BB962C8B-B14F-4D97-AF65-F5344CB8AC3E}">
        <p14:creationId xmlns:p14="http://schemas.microsoft.com/office/powerpoint/2010/main" val="21815295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10</a:t>
            </a:fld>
            <a:endParaRPr lang="en-US" dirty="0"/>
          </a:p>
        </p:txBody>
      </p:sp>
      <p:sp>
        <p:nvSpPr>
          <p:cNvPr id="5" name="Notes Placeholder 4"/>
          <p:cNvSpPr>
            <a:spLocks noGrp="1"/>
          </p:cNvSpPr>
          <p:nvPr>
            <p:ph type="body" sz="quarter" idx="11"/>
          </p:nvPr>
        </p:nvSpPr>
        <p:spPr/>
        <p:txBody>
          <a:bodyPr/>
          <a:lstStyle/>
          <a:p>
            <a:pPr algn="l"/>
            <a:endParaRPr lang="en-US" dirty="0"/>
          </a:p>
        </p:txBody>
      </p:sp>
    </p:spTree>
    <p:extLst>
      <p:ext uri="{BB962C8B-B14F-4D97-AF65-F5344CB8AC3E}">
        <p14:creationId xmlns:p14="http://schemas.microsoft.com/office/powerpoint/2010/main" val="4963676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11</a:t>
            </a:fld>
            <a:endParaRPr lang="en-US" dirty="0"/>
          </a:p>
        </p:txBody>
      </p:sp>
      <p:sp>
        <p:nvSpPr>
          <p:cNvPr id="5" name="Notes Placeholder 4"/>
          <p:cNvSpPr>
            <a:spLocks noGrp="1"/>
          </p:cNvSpPr>
          <p:nvPr>
            <p:ph type="body" sz="quarter" idx="11"/>
          </p:nvPr>
        </p:nvSpPr>
        <p:spPr/>
        <p:txBody>
          <a:bodyPr/>
          <a:lstStyle/>
          <a:p>
            <a:pPr algn="l"/>
            <a:endParaRPr lang="en-US" dirty="0"/>
          </a:p>
        </p:txBody>
      </p:sp>
    </p:spTree>
    <p:extLst>
      <p:ext uri="{BB962C8B-B14F-4D97-AF65-F5344CB8AC3E}">
        <p14:creationId xmlns:p14="http://schemas.microsoft.com/office/powerpoint/2010/main" val="42644223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12</a:t>
            </a:fld>
            <a:endParaRPr lang="en-US" dirty="0"/>
          </a:p>
        </p:txBody>
      </p:sp>
      <p:sp>
        <p:nvSpPr>
          <p:cNvPr id="5" name="Notes Placeholder 4"/>
          <p:cNvSpPr>
            <a:spLocks noGrp="1"/>
          </p:cNvSpPr>
          <p:nvPr>
            <p:ph type="body" sz="quarter" idx="11"/>
          </p:nvPr>
        </p:nvSpPr>
        <p:spPr/>
        <p:txBody>
          <a:bodyPr/>
          <a:lstStyle/>
          <a:p>
            <a:pPr algn="l"/>
            <a:endParaRPr lang="en-US" dirty="0"/>
          </a:p>
        </p:txBody>
      </p:sp>
    </p:spTree>
    <p:extLst>
      <p:ext uri="{BB962C8B-B14F-4D97-AF65-F5344CB8AC3E}">
        <p14:creationId xmlns:p14="http://schemas.microsoft.com/office/powerpoint/2010/main" val="19401736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13</a:t>
            </a:fld>
            <a:endParaRPr lang="en-US" dirty="0"/>
          </a:p>
        </p:txBody>
      </p:sp>
      <p:sp>
        <p:nvSpPr>
          <p:cNvPr id="5" name="Notes Placeholder 4"/>
          <p:cNvSpPr>
            <a:spLocks noGrp="1"/>
          </p:cNvSpPr>
          <p:nvPr>
            <p:ph type="body" sz="quarter" idx="11"/>
          </p:nvPr>
        </p:nvSpPr>
        <p:spPr/>
        <p:txBody>
          <a:bodyPr/>
          <a:lstStyle/>
          <a:p>
            <a:pPr algn="l"/>
            <a:endParaRPr lang="en-US" dirty="0"/>
          </a:p>
        </p:txBody>
      </p:sp>
    </p:spTree>
    <p:extLst>
      <p:ext uri="{BB962C8B-B14F-4D97-AF65-F5344CB8AC3E}">
        <p14:creationId xmlns:p14="http://schemas.microsoft.com/office/powerpoint/2010/main" val="8012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465887">
              <a:defRPr/>
            </a:pPr>
            <a:fld id="{0989728A-F6A6-4BBF-90E4-2E7537F416A1}" type="slidenum">
              <a:rPr lang="en-US">
                <a:solidFill>
                  <a:prstClr val="black"/>
                </a:solidFill>
                <a:latin typeface="Calibri"/>
              </a:rPr>
              <a:pPr defTabSz="465887">
                <a:defRPr/>
              </a:pPr>
              <a:t>14</a:t>
            </a:fld>
            <a:endParaRPr lang="en-US" dirty="0">
              <a:solidFill>
                <a:prstClr val="black"/>
              </a:solidFill>
              <a:latin typeface="Calibri"/>
            </a:endParaRPr>
          </a:p>
        </p:txBody>
      </p:sp>
    </p:spTree>
    <p:extLst>
      <p:ext uri="{BB962C8B-B14F-4D97-AF65-F5344CB8AC3E}">
        <p14:creationId xmlns:p14="http://schemas.microsoft.com/office/powerpoint/2010/main" val="3456189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tabLst>
                <a:tab pos="-457200" algn="l"/>
              </a:tabLst>
            </a:pPr>
            <a:endParaRPr lang="en-US" dirty="0"/>
          </a:p>
        </p:txBody>
      </p:sp>
      <p:sp>
        <p:nvSpPr>
          <p:cNvPr id="4" name="Slide Number Placeholder 3"/>
          <p:cNvSpPr>
            <a:spLocks noGrp="1"/>
          </p:cNvSpPr>
          <p:nvPr>
            <p:ph type="sldNum" sz="quarter" idx="10"/>
          </p:nvPr>
        </p:nvSpPr>
        <p:spPr/>
        <p:txBody>
          <a:bodyPr/>
          <a:lstStyle/>
          <a:p>
            <a:fld id="{56C0EF53-BCA2-1340-91B5-F249235BE2BB}" type="slidenum">
              <a:rPr lang="en-US" smtClean="0"/>
              <a:t>2</a:t>
            </a:fld>
            <a:endParaRPr lang="en-US" dirty="0"/>
          </a:p>
        </p:txBody>
      </p:sp>
    </p:spTree>
    <p:extLst>
      <p:ext uri="{BB962C8B-B14F-4D97-AF65-F5344CB8AC3E}">
        <p14:creationId xmlns:p14="http://schemas.microsoft.com/office/powerpoint/2010/main" val="1742734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3</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870225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4</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42786974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5</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554688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6</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010807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7</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965480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8</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779177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6C0EF53-BCA2-1340-91B5-F249235BE2BB}" type="slidenum">
              <a:rPr lang="en-US" smtClean="0"/>
              <a:t>9</a:t>
            </a:fld>
            <a:endParaRPr lang="en-US" dirty="0"/>
          </a:p>
        </p:txBody>
      </p:sp>
      <p:sp>
        <p:nvSpPr>
          <p:cNvPr id="5" name="Notes Placeholder 4"/>
          <p:cNvSpPr>
            <a:spLocks noGrp="1"/>
          </p:cNvSpPr>
          <p:nvPr>
            <p:ph type="body" sz="quarter" idx="11"/>
          </p:nvPr>
        </p:nvSpPr>
        <p:spPr/>
        <p:txBody>
          <a:bodyPr/>
          <a:lstStyle/>
          <a:p>
            <a:pPr algn="l"/>
            <a:endParaRPr lang="en-US" dirty="0"/>
          </a:p>
        </p:txBody>
      </p:sp>
    </p:spTree>
    <p:extLst>
      <p:ext uri="{BB962C8B-B14F-4D97-AF65-F5344CB8AC3E}">
        <p14:creationId xmlns:p14="http://schemas.microsoft.com/office/powerpoint/2010/main" val="974265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600D8BD3-F169-1A42-AECB-5525CDC2BD1F}" type="datetimeFigureOut">
              <a:rPr lang="en-US" smtClean="0"/>
              <a:t>8/31/2022</a:t>
            </a:fld>
            <a:endParaRPr lang="en-US" dirty="0"/>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dirty="0"/>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dirty="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dirty="0">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5" name="Date Placeholder 4"/>
          <p:cNvSpPr>
            <a:spLocks noGrp="1"/>
          </p:cNvSpPr>
          <p:nvPr>
            <p:ph type="dt" sz="half" idx="10"/>
          </p:nvPr>
        </p:nvSpPr>
        <p:spPr/>
        <p:txBody>
          <a:bodyPr/>
          <a:lstStyle/>
          <a:p>
            <a:fld id="{600D8BD3-F169-1A42-AECB-5525CDC2BD1F}" type="datetimeFigureOut">
              <a:rPr lang="en-US" smtClean="0"/>
              <a:t>8/31/2022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472C45-99A5-5B41-9D3A-A7204602F667}" type="slidenum">
              <a:rPr lang="en-US" smtClean="0"/>
              <a:t>‹#›</a:t>
            </a:fld>
            <a:endParaRPr lang="en-US" dirty="0"/>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600D8BD3-F169-1A42-AECB-5525CDC2BD1F}" type="datetimeFigureOut">
              <a:rPr lang="en-US" smtClean="0"/>
              <a:t>8/31/2022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472C45-99A5-5B41-9D3A-A7204602F667}"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Date Placeholder 1"/>
          <p:cNvSpPr>
            <a:spLocks noGrp="1"/>
          </p:cNvSpPr>
          <p:nvPr>
            <p:ph type="dt" sz="half" idx="10"/>
          </p:nvPr>
        </p:nvSpPr>
        <p:spPr/>
        <p:txBody>
          <a:bodyPr/>
          <a:lstStyle/>
          <a:p>
            <a:fld id="{600D8BD3-F169-1A42-AECB-5525CDC2BD1F}" type="datetimeFigureOut">
              <a:rPr lang="en-US" smtClean="0"/>
              <a:t>8/31/2022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472C45-99A5-5B41-9D3A-A7204602F667}" type="slidenum">
              <a:rPr lang="en-US" smtClean="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600D8BD3-F169-1A42-AECB-5525CDC2BD1F}" type="datetimeFigureOut">
              <a:rPr lang="en-US" smtClean="0"/>
              <a:t>8/31/2022</a:t>
            </a:fld>
            <a:endParaRPr lang="en-US" dirty="0"/>
          </a:p>
        </p:txBody>
      </p:sp>
      <p:sp>
        <p:nvSpPr>
          <p:cNvPr id="6" name="Footer Placeholder 5"/>
          <p:cNvSpPr>
            <a:spLocks noGrp="1"/>
          </p:cNvSpPr>
          <p:nvPr>
            <p:ph type="ftr" sz="quarter" idx="11"/>
          </p:nvPr>
        </p:nvSpPr>
        <p:spPr>
          <a:xfrm>
            <a:off x="3859305" y="6423585"/>
            <a:ext cx="3316941" cy="365125"/>
          </a:xfrm>
        </p:spPr>
        <p:txBody>
          <a:bodyPr/>
          <a:lstStyle/>
          <a:p>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dirty="0">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600D8BD3-F169-1A42-AECB-5525CDC2BD1F}" type="datetimeFigureOut">
              <a:rPr lang="en-US" smtClean="0"/>
              <a:t>8/31/2022</a:t>
            </a:fld>
            <a:endParaRPr lang="en-US" dirty="0"/>
          </a:p>
        </p:txBody>
      </p:sp>
      <p:sp>
        <p:nvSpPr>
          <p:cNvPr id="6" name="Footer Placeholder 5"/>
          <p:cNvSpPr>
            <a:spLocks noGrp="1"/>
          </p:cNvSpPr>
          <p:nvPr>
            <p:ph type="ftr" sz="quarter" idx="11"/>
          </p:nvPr>
        </p:nvSpPr>
        <p:spPr>
          <a:xfrm>
            <a:off x="4191000" y="6423585"/>
            <a:ext cx="3005138" cy="365125"/>
          </a:xfrm>
        </p:spPr>
        <p:txBody>
          <a:bodyPr/>
          <a:lstStyle/>
          <a:p>
            <a:endParaRPr lang="en-US" dirty="0"/>
          </a:p>
        </p:txBody>
      </p:sp>
      <p:sp>
        <p:nvSpPr>
          <p:cNvPr id="7" name="Slide Number Placeholder 6"/>
          <p:cNvSpPr>
            <a:spLocks noGrp="1"/>
          </p:cNvSpPr>
          <p:nvPr>
            <p:ph type="sldNum" sz="quarter" idx="12"/>
          </p:nvPr>
        </p:nvSpPr>
        <p:spPr/>
        <p:txBody>
          <a:bodyPr/>
          <a:lstStyle/>
          <a:p>
            <a:fld id="{AA472C45-99A5-5B41-9D3A-A7204602F667}" type="slidenum">
              <a:rPr lang="en-US" smtClean="0"/>
              <a:t>‹#›</a:t>
            </a:fld>
            <a:endParaRPr lang="en-US" dirty="0"/>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dirty="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0D8BD3-F169-1A42-AECB-5525CDC2BD1F}" type="datetimeFigureOut">
              <a:rPr lang="en-US" smtClean="0"/>
              <a:t>8/31/2022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472C45-99A5-5B41-9D3A-A7204602F667}" type="slidenum">
              <a:rPr lang="en-US" smtClean="0"/>
              <a:t>‹#›</a:t>
            </a:fld>
            <a:endParaRPr lang="en-US" dirty="0"/>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dirty="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600D8BD3-F169-1A42-AECB-5525CDC2BD1F}" type="datetimeFigureOut">
              <a:rPr lang="en-US" smtClean="0"/>
              <a:t>8/31/2022</a:t>
            </a:fld>
            <a:endParaRPr lang="en-US" dirty="0"/>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AA472C45-99A5-5B41-9D3A-A7204602F667}" type="slidenum">
              <a:rPr lang="en-US" smtClean="0"/>
              <a:t>‹#›</a:t>
            </a:fld>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dirty="0">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dirty="0"/>
              <a:t>Drag picture to placeholder or click icon to add</a:t>
            </a:r>
            <a:endParaRPr dirty="0"/>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dirty="0"/>
              <a:t>Drag picture to placeholder or click icon to add</a:t>
            </a:r>
            <a:endParaRP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600D8BD3-F169-1A42-AECB-5525CDC2BD1F}" type="datetimeFigureOut">
              <a:rPr lang="en-US" smtClean="0"/>
              <a:t>8/31/2022</a:t>
            </a:fld>
            <a:endParaRPr lang="en-US" dirty="0"/>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AA472C45-99A5-5B41-9D3A-A7204602F667}" type="slidenum">
              <a:rPr lang="en-US" smtClean="0"/>
              <a:t>‹#›</a:t>
            </a:fld>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dirty="0">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dirty="0"/>
              <a:t>Drag picture to placeholder or click icon to add</a:t>
            </a:r>
            <a:endParaRPr dirty="0"/>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dirty="0"/>
              <a:t>Drag picture to placeholder or click icon to add</a:t>
            </a:r>
            <a:endParaRPr dirty="0"/>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dirty="0"/>
              <a:t>Drag picture to placeholder or click icon to add</a:t>
            </a:r>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600D8BD3-F169-1A42-AECB-5525CDC2BD1F}" type="datetimeFigureOut">
              <a:rPr lang="en-US" smtClean="0"/>
              <a:t>8/31/2022</a:t>
            </a:fld>
            <a:endParaRPr lang="en-US" dirty="0"/>
          </a:p>
        </p:txBody>
      </p:sp>
      <p:sp>
        <p:nvSpPr>
          <p:cNvPr id="6" name="Footer Placeholder 5"/>
          <p:cNvSpPr>
            <a:spLocks noGrp="1"/>
          </p:cNvSpPr>
          <p:nvPr>
            <p:ph type="ftr" sz="quarter" idx="11"/>
          </p:nvPr>
        </p:nvSpPr>
        <p:spPr>
          <a:xfrm>
            <a:off x="4191000" y="6423585"/>
            <a:ext cx="3005138" cy="365125"/>
          </a:xfrm>
        </p:spPr>
        <p:txBody>
          <a:bodyPr/>
          <a:lstStyle/>
          <a:p>
            <a:endParaRPr lang="en-US" dirty="0"/>
          </a:p>
        </p:txBody>
      </p:sp>
      <p:sp>
        <p:nvSpPr>
          <p:cNvPr id="7" name="Slide Number Placeholder 6"/>
          <p:cNvSpPr>
            <a:spLocks noGrp="1"/>
          </p:cNvSpPr>
          <p:nvPr>
            <p:ph type="sldNum" sz="quarter" idx="12"/>
          </p:nvPr>
        </p:nvSpPr>
        <p:spPr/>
        <p:txBody>
          <a:bodyPr/>
          <a:lstStyle/>
          <a:p>
            <a:fld id="{AA472C45-99A5-5B41-9D3A-A7204602F667}" type="slidenum">
              <a:rPr lang="en-US" smtClean="0"/>
              <a:t>‹#›</a:t>
            </a:fld>
            <a:endParaRPr lang="en-US" dirty="0"/>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dirty="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dirty="0"/>
              <a:t>Drag picture to placeholder or click icon to add</a:t>
            </a:r>
            <a:endParaRPr dirty="0"/>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dirty="0"/>
              <a:t>Drag picture to placeholder or click icon to add</a:t>
            </a:r>
            <a:endParaRP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00D8BD3-F169-1A42-AECB-5525CDC2BD1F}" type="datetimeFigureOut">
              <a:rPr lang="en-US" smtClean="0"/>
              <a:t>8/31/2022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472C45-99A5-5B41-9D3A-A7204602F66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10"/>
          </p:nvPr>
        </p:nvSpPr>
        <p:spPr/>
        <p:txBody>
          <a:bodyPr/>
          <a:lstStyle/>
          <a:p>
            <a:fld id="{600D8BD3-F169-1A42-AECB-5525CDC2BD1F}" type="datetimeFigureOut">
              <a:rPr lang="en-US" smtClean="0"/>
              <a:t>8/31/2022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472C45-99A5-5B41-9D3A-A7204602F667}" type="slidenum">
              <a:rPr lang="en-US" smtClean="0"/>
              <a:t>‹#›</a:t>
            </a:fld>
            <a:endParaRPr lang="en-US"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00D8BD3-F169-1A42-AECB-5525CDC2BD1F}" type="datetimeFigureOut">
              <a:rPr lang="en-US" smtClean="0"/>
              <a:t>8/31/2022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472C45-99A5-5B41-9D3A-A7204602F667}" type="slidenum">
              <a:rPr lang="en-US" smtClean="0"/>
              <a:t>‹#›</a:t>
            </a:fld>
            <a:endParaRPr lang="en-US" dirty="0"/>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0" y="381000"/>
            <a:ext cx="2895600"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2800" b="1"/>
            </a:lvl1pPr>
          </a:lstStyle>
          <a:p>
            <a:r>
              <a:rPr lang="en-US" dirty="0"/>
              <a:t>Click to edit Master title style</a:t>
            </a:r>
          </a:p>
        </p:txBody>
      </p:sp>
      <p:sp>
        <p:nvSpPr>
          <p:cNvPr id="3" name="Content Placeholder 2"/>
          <p:cNvSpPr>
            <a:spLocks noGrp="1"/>
          </p:cNvSpPr>
          <p:nvPr>
            <p:ph sz="half" idx="1"/>
          </p:nvPr>
        </p:nvSpPr>
        <p:spPr>
          <a:xfrm>
            <a:off x="1143000" y="1828800"/>
            <a:ext cx="3733800" cy="4373563"/>
          </a:xfrm>
        </p:spPr>
        <p:txBody>
          <a:bodyPr/>
          <a:lstStyle>
            <a:lvl1pPr>
              <a:defRPr sz="2800"/>
            </a:lvl1pPr>
            <a:lvl2pPr>
              <a:defRPr sz="2400"/>
            </a:lvl2pPr>
            <a:lvl3pPr>
              <a:defRPr sz="2200" baseline="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29200" y="1828800"/>
            <a:ext cx="3733800" cy="4373563"/>
          </a:xfrm>
        </p:spPr>
        <p:txBody>
          <a:bodyPr/>
          <a:lstStyle>
            <a:lvl1pPr>
              <a:defRPr sz="2800"/>
            </a:lvl1pPr>
            <a:lvl2pPr>
              <a:defRPr sz="2400"/>
            </a:lvl2pPr>
            <a:lvl3pPr>
              <a:defRPr sz="2200" baseline="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21"/>
          <p:cNvSpPr>
            <a:spLocks noGrp="1" noChangeArrowheads="1"/>
          </p:cNvSpPr>
          <p:nvPr>
            <p:ph type="sldNum" sz="quarter" idx="10"/>
          </p:nvPr>
        </p:nvSpPr>
        <p:spPr/>
        <p:txBody>
          <a:bodyPr/>
          <a:lstStyle>
            <a:lvl1pPr>
              <a:defRPr/>
            </a:lvl1pPr>
          </a:lstStyle>
          <a:p>
            <a:r>
              <a:rPr lang="en-US" dirty="0">
                <a:solidFill>
                  <a:srgbClr val="000000"/>
                </a:solidFill>
              </a:rPr>
              <a:t> Page - </a:t>
            </a:r>
            <a:fld id="{201C4362-7D41-164F-A27B-65D5790881A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660599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498474" y="134471"/>
            <a:ext cx="7556313" cy="995082"/>
          </a:xfrm>
        </p:spPr>
        <p:txBody>
          <a:bodyPr anchor="b" anchorCtr="0"/>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00D8BD3-F169-1A42-AECB-5525CDC2BD1F}" type="datetimeFigureOut">
              <a:rPr lang="en-US" smtClean="0"/>
              <a:t>8/31/2022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472C45-99A5-5B41-9D3A-A7204602F667}" type="slidenum">
              <a:rPr lang="en-US" smtClean="0"/>
              <a:t>‹#›</a:t>
            </a:fld>
            <a:endParaRPr lang="en-US"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600D8BD3-F169-1A42-AECB-5525CDC2BD1F}" type="datetimeFigureOut">
              <a:rPr lang="en-US" smtClean="0"/>
              <a:t>8/31/2022</a:t>
            </a:fld>
            <a:endParaRPr lang="en-US" dirty="0"/>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dirty="0"/>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dirty="0"/>
              <a:t>Drag picture to placeholder or click icon to add</a:t>
            </a:r>
            <a:endParaRPr dirty="0"/>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dirty="0"/>
              <a:t>Drag picture to placeholder or click icon to add</a:t>
            </a:r>
            <a:endParaRPr dirty="0"/>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dirty="0">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600D8BD3-F169-1A42-AECB-5525CDC2BD1F}" type="datetimeFigureOut">
              <a:rPr lang="en-US" smtClean="0"/>
              <a:t>8/31/2022</a:t>
            </a:fld>
            <a:endParaRPr lang="en-US" dirty="0"/>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8305800" y="6248774"/>
            <a:ext cx="554038" cy="365125"/>
          </a:xfrm>
        </p:spPr>
        <p:txBody>
          <a:bodyPr/>
          <a:lstStyle/>
          <a:p>
            <a:fld id="{AA472C45-99A5-5B41-9D3A-A7204602F667}" type="slidenum">
              <a:rPr lang="en-US" smtClean="0"/>
              <a:t>‹#›</a:t>
            </a:fld>
            <a:endParaRPr lang="en-US" dirty="0"/>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dirty="0">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600D8BD3-F169-1A42-AECB-5525CDC2BD1F}" type="datetimeFigureOut">
              <a:rPr lang="en-US" smtClean="0"/>
              <a:t>8/31/2022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472C45-99A5-5B41-9D3A-A7204602F66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600D8BD3-F169-1A42-AECB-5525CDC2BD1F}" type="datetimeFigureOut">
              <a:rPr lang="en-US" smtClean="0"/>
              <a:t>8/31/2022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472C45-99A5-5B41-9D3A-A7204602F667}" type="slidenum">
              <a:rPr lang="en-US" smtClean="0"/>
              <a:t>‹#›</a:t>
            </a:fld>
            <a:endParaRPr lang="en-US" dirty="0"/>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600D8BD3-F169-1A42-AECB-5525CDC2BD1F}" type="datetimeFigureOut">
              <a:rPr lang="en-US" smtClean="0"/>
              <a:t>8/31/2022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5" name="Slide Number Placeholder 6"/>
          <p:cNvSpPr>
            <a:spLocks noGrp="1"/>
          </p:cNvSpPr>
          <p:nvPr>
            <p:ph type="sldNum" sz="quarter" idx="12"/>
          </p:nvPr>
        </p:nvSpPr>
        <p:spPr>
          <a:xfrm>
            <a:off x="8305800" y="242234"/>
            <a:ext cx="554038" cy="365125"/>
          </a:xfrm>
        </p:spPr>
        <p:txBody>
          <a:bodyPr/>
          <a:lstStyle/>
          <a:p>
            <a:fld id="{AA472C45-99A5-5B41-9D3A-A7204602F667}"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600D8BD3-F169-1A42-AECB-5525CDC2BD1F}" type="datetimeFigureOut">
              <a:rPr lang="en-US" smtClean="0"/>
              <a:t>8/31/2022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472C45-99A5-5B41-9D3A-A7204602F667}" type="slidenum">
              <a:rPr lang="en-US" smtClean="0"/>
              <a:t>‹#›</a:t>
            </a:fld>
            <a:endParaRPr lang="en-US" dirty="0"/>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600D8BD3-F169-1A42-AECB-5525CDC2BD1F}" type="datetimeFigureOut">
              <a:rPr lang="en-US" smtClean="0"/>
              <a:t>8/31/2022</a:t>
            </a:fld>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AA472C45-99A5-5B41-9D3A-A7204602F667}"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934" r:id="rId1"/>
    <p:sldLayoutId id="2147483935" r:id="rId2"/>
    <p:sldLayoutId id="2147483936" r:id="rId3"/>
    <p:sldLayoutId id="2147483937" r:id="rId4"/>
    <p:sldLayoutId id="2147483938" r:id="rId5"/>
    <p:sldLayoutId id="2147483939" r:id="rId6"/>
    <p:sldLayoutId id="2147483940" r:id="rId7"/>
    <p:sldLayoutId id="2147483941" r:id="rId8"/>
    <p:sldLayoutId id="2147483942" r:id="rId9"/>
    <p:sldLayoutId id="2147483943" r:id="rId10"/>
    <p:sldLayoutId id="2147483944" r:id="rId11"/>
    <p:sldLayoutId id="2147483945" r:id="rId12"/>
    <p:sldLayoutId id="2147483946" r:id="rId13"/>
    <p:sldLayoutId id="2147483947" r:id="rId14"/>
    <p:sldLayoutId id="2147483948" r:id="rId15"/>
    <p:sldLayoutId id="2147483949" r:id="rId16"/>
    <p:sldLayoutId id="2147483950" r:id="rId17"/>
    <p:sldLayoutId id="2147483951" r:id="rId18"/>
    <p:sldLayoutId id="2147483952" r:id="rId19"/>
    <p:sldLayoutId id="2147483953" r:id="rId20"/>
    <p:sldLayoutId id="2147483982" r:id="rId21"/>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529" y="4494076"/>
            <a:ext cx="7041471" cy="937931"/>
          </a:xfrm>
        </p:spPr>
        <p:txBody>
          <a:bodyPr>
            <a:noAutofit/>
          </a:bodyPr>
          <a:lstStyle/>
          <a:p>
            <a:pPr algn="ctr"/>
            <a:r>
              <a:rPr lang="en-US" dirty="0"/>
              <a:t>Nicholas Weil, Attorney Advisor</a:t>
            </a:r>
            <a:br>
              <a:rPr lang="en-US" dirty="0"/>
            </a:br>
            <a:r>
              <a:rPr lang="en-US" dirty="0"/>
              <a:t>Office of Open Government</a:t>
            </a:r>
          </a:p>
        </p:txBody>
      </p:sp>
      <p:sp>
        <p:nvSpPr>
          <p:cNvPr id="3" name="Subtitle 2"/>
          <p:cNvSpPr>
            <a:spLocks noGrp="1"/>
          </p:cNvSpPr>
          <p:nvPr>
            <p:ph type="subTitle" idx="1"/>
          </p:nvPr>
        </p:nvSpPr>
        <p:spPr>
          <a:xfrm>
            <a:off x="3663298" y="5404999"/>
            <a:ext cx="5175902" cy="909746"/>
          </a:xfrm>
        </p:spPr>
        <p:txBody>
          <a:bodyPr>
            <a:normAutofit/>
          </a:bodyPr>
          <a:lstStyle/>
          <a:p>
            <a:pPr algn="r"/>
            <a:endParaRPr lang="en-US" sz="2400" dirty="0"/>
          </a:p>
        </p:txBody>
      </p:sp>
      <p:sp>
        <p:nvSpPr>
          <p:cNvPr id="5" name="TextBox 4"/>
          <p:cNvSpPr txBox="1"/>
          <p:nvPr/>
        </p:nvSpPr>
        <p:spPr>
          <a:xfrm>
            <a:off x="371345" y="986273"/>
            <a:ext cx="8782050" cy="2554545"/>
          </a:xfrm>
          <a:prstGeom prst="rect">
            <a:avLst/>
          </a:prstGeom>
          <a:noFill/>
        </p:spPr>
        <p:txBody>
          <a:bodyPr wrap="square" rtlCol="0">
            <a:spAutoFit/>
          </a:bodyPr>
          <a:lstStyle/>
          <a:p>
            <a:pPr algn="ctr"/>
            <a:r>
              <a:rPr lang="en-US" sz="4000" b="1" dirty="0">
                <a:latin typeface="+mj-lt"/>
                <a:cs typeface="Gill Sans"/>
              </a:rPr>
              <a:t>Your Obligations</a:t>
            </a:r>
          </a:p>
          <a:p>
            <a:pPr algn="ctr"/>
            <a:r>
              <a:rPr lang="en-US" sz="4000" b="1" dirty="0">
                <a:latin typeface="+mj-lt"/>
                <a:cs typeface="Gill Sans"/>
              </a:rPr>
              <a:t>when</a:t>
            </a:r>
          </a:p>
          <a:p>
            <a:pPr algn="ctr"/>
            <a:r>
              <a:rPr lang="en-US" sz="4000" b="1" dirty="0">
                <a:latin typeface="+mj-lt"/>
                <a:cs typeface="Gill Sans"/>
              </a:rPr>
              <a:t>Searching Electronic Records:</a:t>
            </a:r>
          </a:p>
          <a:p>
            <a:pPr algn="ctr"/>
            <a:r>
              <a:rPr lang="en-US" sz="4000" b="1" dirty="0">
                <a:latin typeface="+mj-lt"/>
                <a:cs typeface="Gill Sans"/>
              </a:rPr>
              <a:t>“Reasonable Efforts”</a:t>
            </a:r>
          </a:p>
        </p:txBody>
      </p:sp>
      <p:pic>
        <p:nvPicPr>
          <p:cNvPr id="1026" name="Picture 1" descr="Description: Description: dcflag.t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950" y="5667375"/>
            <a:ext cx="628650" cy="504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7564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Vertical Title 10">
            <a:extLst>
              <a:ext uri="{FF2B5EF4-FFF2-40B4-BE49-F238E27FC236}">
                <a16:creationId xmlns:a16="http://schemas.microsoft.com/office/drawing/2014/main" id="{EAFCFB4C-1995-5027-427B-57D762B58230}"/>
              </a:ext>
            </a:extLst>
          </p:cNvPr>
          <p:cNvSpPr>
            <a:spLocks noGrp="1"/>
          </p:cNvSpPr>
          <p:nvPr>
            <p:ph type="title" orient="vert"/>
          </p:nvPr>
        </p:nvSpPr>
        <p:spPr/>
        <p:txBody>
          <a:bodyPr/>
          <a:lstStyle/>
          <a:p>
            <a:r>
              <a:rPr lang="en-US" dirty="0"/>
              <a:t>Affirmative Disclosures</a:t>
            </a:r>
          </a:p>
        </p:txBody>
      </p:sp>
      <p:sp>
        <p:nvSpPr>
          <p:cNvPr id="12" name="TextBox 11">
            <a:extLst>
              <a:ext uri="{FF2B5EF4-FFF2-40B4-BE49-F238E27FC236}">
                <a16:creationId xmlns:a16="http://schemas.microsoft.com/office/drawing/2014/main" id="{D4D602A0-D15B-030A-7DF2-8ADE2F39B27C}"/>
              </a:ext>
            </a:extLst>
          </p:cNvPr>
          <p:cNvSpPr txBox="1"/>
          <p:nvPr/>
        </p:nvSpPr>
        <p:spPr>
          <a:xfrm>
            <a:off x="466910" y="381000"/>
            <a:ext cx="7457890" cy="6401753"/>
          </a:xfrm>
          <a:prstGeom prst="rect">
            <a:avLst/>
          </a:prstGeom>
          <a:noFill/>
        </p:spPr>
        <p:txBody>
          <a:bodyPr wrap="square" rtlCol="0">
            <a:spAutoFit/>
          </a:bodyPr>
          <a:lstStyle/>
          <a:p>
            <a:r>
              <a:rPr lang="en-US" sz="2800" dirty="0"/>
              <a:t>Affirmative disclosure of certain categories of records (page 2 of 2):</a:t>
            </a:r>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pPr algn="l"/>
            <a:r>
              <a:rPr lang="en-US" sz="2000" i="0" dirty="0">
                <a:effectLst/>
                <a:latin typeface="Times New Roman" panose="02020603050405020304" pitchFamily="18" charset="0"/>
                <a:cs typeface="Times New Roman" panose="02020603050405020304" pitchFamily="18" charset="0"/>
              </a:rPr>
              <a:t>(6A) Budget requests, submissions, and reports available electronically that agencies, boards, and commissions transmit to the Office of the [</a:t>
            </a:r>
            <a:r>
              <a:rPr lang="en-US" sz="2000" i="1" dirty="0">
                <a:effectLst/>
                <a:latin typeface="Times New Roman" panose="02020603050405020304" pitchFamily="18" charset="0"/>
                <a:cs typeface="Times New Roman" panose="02020603050405020304" pitchFamily="18" charset="0"/>
              </a:rPr>
              <a:t>sic</a:t>
            </a:r>
            <a:r>
              <a:rPr lang="en-US" sz="2000" i="0" dirty="0">
                <a:effectLst/>
                <a:latin typeface="Times New Roman" panose="02020603050405020304" pitchFamily="18" charset="0"/>
                <a:cs typeface="Times New Roman" panose="02020603050405020304" pitchFamily="18" charset="0"/>
              </a:rPr>
              <a:t>] Budget and Planning during the budget development process, as well as reports on budget implementation and execution prepared by the Office of the Chief Financial Officer . . . ;</a:t>
            </a:r>
          </a:p>
          <a:p>
            <a:pPr algn="l"/>
            <a:r>
              <a:rPr lang="en-US" sz="2000" i="0" dirty="0">
                <a:effectLst/>
                <a:latin typeface="Times New Roman" panose="02020603050405020304" pitchFamily="18" charset="0"/>
                <a:cs typeface="Times New Roman" panose="02020603050405020304" pitchFamily="18" charset="0"/>
              </a:rPr>
              <a:t>(7) The minutes of all proceedings of all public bodies;</a:t>
            </a:r>
          </a:p>
          <a:p>
            <a:pPr algn="l"/>
            <a:r>
              <a:rPr lang="en-US" sz="2000" i="0" dirty="0">
                <a:effectLst/>
                <a:latin typeface="Times New Roman" panose="02020603050405020304" pitchFamily="18" charset="0"/>
                <a:cs typeface="Times New Roman" panose="02020603050405020304" pitchFamily="18" charset="0"/>
              </a:rPr>
              <a:t>(8) All names and mailing addresses of absentee real property owners and their agents;</a:t>
            </a:r>
          </a:p>
          <a:p>
            <a:pPr algn="l"/>
            <a:r>
              <a:rPr lang="en-US" sz="2000" i="0" dirty="0">
                <a:effectLst/>
                <a:latin typeface="Times New Roman" panose="02020603050405020304" pitchFamily="18" charset="0"/>
                <a:cs typeface="Times New Roman" panose="02020603050405020304" pitchFamily="18" charset="0"/>
              </a:rPr>
              <a:t>(8A) All pending applications for building permits and authorized building permits, including the permit file;</a:t>
            </a:r>
          </a:p>
          <a:p>
            <a:pPr algn="l"/>
            <a:r>
              <a:rPr lang="en-US" sz="2000" i="0" dirty="0">
                <a:effectLst/>
                <a:latin typeface="Times New Roman" panose="02020603050405020304" pitchFamily="18" charset="0"/>
                <a:cs typeface="Times New Roman" panose="02020603050405020304" pitchFamily="18" charset="0"/>
              </a:rPr>
              <a:t>(9) Copies of all records, regardless of form or format, which have been released to any person under this act and which, because of the nature of their subject matter, the public body determines have become or are likely to become the subject of subsequent requests for substantially the same records; and</a:t>
            </a:r>
          </a:p>
          <a:p>
            <a:pPr algn="l"/>
            <a:r>
              <a:rPr lang="en-US" sz="2000" i="0" dirty="0">
                <a:effectLst/>
                <a:latin typeface="Times New Roman" panose="02020603050405020304" pitchFamily="18" charset="0"/>
                <a:cs typeface="Times New Roman" panose="02020603050405020304" pitchFamily="18" charset="0"/>
              </a:rPr>
              <a:t>(10) A general index of the records referred to in this subsection, unless the materials are promptly published and copies offered for sale.</a:t>
            </a:r>
            <a:endParaRPr lang="en-US" sz="140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3043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Vertical Title 10">
            <a:extLst>
              <a:ext uri="{FF2B5EF4-FFF2-40B4-BE49-F238E27FC236}">
                <a16:creationId xmlns:a16="http://schemas.microsoft.com/office/drawing/2014/main" id="{EAFCFB4C-1995-5027-427B-57D762B58230}"/>
              </a:ext>
            </a:extLst>
          </p:cNvPr>
          <p:cNvSpPr>
            <a:spLocks noGrp="1"/>
          </p:cNvSpPr>
          <p:nvPr>
            <p:ph type="title" orient="vert"/>
          </p:nvPr>
        </p:nvSpPr>
        <p:spPr/>
        <p:txBody>
          <a:bodyPr/>
          <a:lstStyle/>
          <a:p>
            <a:r>
              <a:rPr lang="en-US" dirty="0"/>
              <a:t>Affirmative Disclosures</a:t>
            </a:r>
          </a:p>
        </p:txBody>
      </p:sp>
      <p:sp>
        <p:nvSpPr>
          <p:cNvPr id="12" name="TextBox 11">
            <a:extLst>
              <a:ext uri="{FF2B5EF4-FFF2-40B4-BE49-F238E27FC236}">
                <a16:creationId xmlns:a16="http://schemas.microsoft.com/office/drawing/2014/main" id="{D4D602A0-D15B-030A-7DF2-8ADE2F39B27C}"/>
              </a:ext>
            </a:extLst>
          </p:cNvPr>
          <p:cNvSpPr txBox="1"/>
          <p:nvPr/>
        </p:nvSpPr>
        <p:spPr>
          <a:xfrm>
            <a:off x="466910" y="381000"/>
            <a:ext cx="7457890" cy="307777"/>
          </a:xfrm>
          <a:prstGeom prst="rect">
            <a:avLst/>
          </a:prstGeom>
          <a:noFill/>
        </p:spPr>
        <p:txBody>
          <a:bodyPr wrap="square" rtlCol="0">
            <a:spAutoFit/>
          </a:bodyPr>
          <a:lstStyle/>
          <a:p>
            <a:endParaRPr lang="en-US" sz="1400" i="0" dirty="0">
              <a:effectLst/>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23D2E7BC-BF3D-182B-08AE-B49EC19105F2}"/>
              </a:ext>
            </a:extLst>
          </p:cNvPr>
          <p:cNvSpPr txBox="1"/>
          <p:nvPr/>
        </p:nvSpPr>
        <p:spPr>
          <a:xfrm>
            <a:off x="466910" y="838200"/>
            <a:ext cx="7381690" cy="5262979"/>
          </a:xfrm>
          <a:prstGeom prst="rect">
            <a:avLst/>
          </a:prstGeom>
          <a:noFill/>
        </p:spPr>
        <p:txBody>
          <a:bodyPr wrap="square" rtlCol="0">
            <a:spAutoFit/>
          </a:bodyPr>
          <a:lstStyle/>
          <a:p>
            <a:r>
              <a:rPr lang="en-US" sz="2800" dirty="0">
                <a:solidFill>
                  <a:schemeClr val="accent5">
                    <a:lumMod val="75000"/>
                  </a:schemeClr>
                </a:solidFill>
                <a:latin typeface="+mj-lt"/>
              </a:rPr>
              <a:t>Note that for new records, meaning those newer than </a:t>
            </a:r>
            <a:r>
              <a:rPr lang="en-US" sz="2800" dirty="0">
                <a:solidFill>
                  <a:srgbClr val="E26E26"/>
                </a:solidFill>
                <a:latin typeface="+mj-lt"/>
              </a:rPr>
              <a:t>Oct</a:t>
            </a:r>
            <a:r>
              <a:rPr lang="en-US" sz="2800" dirty="0">
                <a:solidFill>
                  <a:srgbClr val="FFFF00"/>
                </a:solidFill>
                <a:latin typeface="+mj-lt"/>
              </a:rPr>
              <a:t>o</a:t>
            </a:r>
            <a:r>
              <a:rPr lang="en-US" sz="2800" dirty="0">
                <a:solidFill>
                  <a:srgbClr val="E26E26"/>
                </a:solidFill>
                <a:latin typeface="+mj-lt"/>
              </a:rPr>
              <a:t>be</a:t>
            </a:r>
            <a:r>
              <a:rPr lang="en-US" sz="2800" dirty="0">
                <a:solidFill>
                  <a:srgbClr val="FFFF00"/>
                </a:solidFill>
                <a:latin typeface="+mj-lt"/>
              </a:rPr>
              <a:t>r</a:t>
            </a:r>
            <a:r>
              <a:rPr lang="en-US" sz="2800" dirty="0">
                <a:solidFill>
                  <a:srgbClr val="FFC000"/>
                </a:solidFill>
                <a:latin typeface="+mj-lt"/>
              </a:rPr>
              <a:t> 31, </a:t>
            </a:r>
            <a:r>
              <a:rPr lang="en-US" sz="2800" dirty="0">
                <a:solidFill>
                  <a:srgbClr val="E26E26"/>
                </a:solidFill>
                <a:latin typeface="+mj-lt"/>
              </a:rPr>
              <a:t>2</a:t>
            </a:r>
            <a:r>
              <a:rPr lang="en-US" sz="2800" dirty="0">
                <a:solidFill>
                  <a:srgbClr val="FFC000"/>
                </a:solidFill>
                <a:latin typeface="+mj-lt"/>
              </a:rPr>
              <a:t>0</a:t>
            </a:r>
            <a:r>
              <a:rPr lang="en-US" sz="2800" dirty="0">
                <a:solidFill>
                  <a:srgbClr val="E26E26"/>
                </a:solidFill>
                <a:latin typeface="+mj-lt"/>
              </a:rPr>
              <a:t>0</a:t>
            </a:r>
            <a:r>
              <a:rPr lang="en-US" sz="2800" dirty="0">
                <a:solidFill>
                  <a:srgbClr val="FFC000"/>
                </a:solidFill>
                <a:latin typeface="+mj-lt"/>
              </a:rPr>
              <a:t>1</a:t>
            </a:r>
            <a:r>
              <a:rPr lang="en-US" sz="2800" dirty="0">
                <a:solidFill>
                  <a:schemeClr val="accent5">
                    <a:lumMod val="75000"/>
                  </a:schemeClr>
                </a:solidFill>
                <a:latin typeface="+mj-lt"/>
              </a:rPr>
              <a:t>, they have to be “</a:t>
            </a:r>
            <a:r>
              <a:rPr lang="en-US" sz="2800" b="0" i="0" dirty="0">
                <a:solidFill>
                  <a:schemeClr val="accent5">
                    <a:lumMod val="75000"/>
                  </a:schemeClr>
                </a:solidFill>
                <a:effectLst/>
                <a:latin typeface="+mj-lt"/>
              </a:rPr>
              <a:t>available on the Internet or, if a website has not been established by the public body, by other electronic means,” such as </a:t>
            </a:r>
          </a:p>
          <a:p>
            <a:endParaRPr lang="en-US" sz="2800" dirty="0">
              <a:solidFill>
                <a:schemeClr val="accent5">
                  <a:lumMod val="75000"/>
                </a:schemeClr>
              </a:solidFill>
              <a:latin typeface="+mj-lt"/>
            </a:endParaRPr>
          </a:p>
          <a:p>
            <a:r>
              <a:rPr lang="en-US" sz="2800" b="1" i="0" u="sng" dirty="0">
                <a:solidFill>
                  <a:schemeClr val="accent5">
                    <a:lumMod val="75000"/>
                  </a:schemeClr>
                </a:solidFill>
                <a:effectLst/>
                <a:latin typeface="+mj-lt"/>
              </a:rPr>
              <a:t>Open Data DC’s Open Data Catalog</a:t>
            </a:r>
            <a:r>
              <a:rPr lang="en-US" sz="2800" i="0" dirty="0">
                <a:solidFill>
                  <a:schemeClr val="accent5">
                    <a:lumMod val="75000"/>
                  </a:schemeClr>
                </a:solidFill>
                <a:effectLst/>
                <a:latin typeface="+mj-lt"/>
              </a:rPr>
              <a:t>,</a:t>
            </a:r>
            <a:endParaRPr lang="en-US" sz="2800" b="1" i="0" u="sng" dirty="0">
              <a:solidFill>
                <a:schemeClr val="accent5">
                  <a:lumMod val="75000"/>
                </a:schemeClr>
              </a:solidFill>
              <a:effectLst/>
              <a:latin typeface="+mj-lt"/>
            </a:endParaRPr>
          </a:p>
          <a:p>
            <a:endParaRPr lang="en-US" sz="2800" dirty="0">
              <a:solidFill>
                <a:schemeClr val="accent5">
                  <a:lumMod val="75000"/>
                </a:schemeClr>
              </a:solidFill>
              <a:latin typeface="+mj-lt"/>
            </a:endParaRPr>
          </a:p>
          <a:p>
            <a:r>
              <a:rPr lang="en-US" sz="2800" b="0" i="0" dirty="0">
                <a:solidFill>
                  <a:schemeClr val="accent5">
                    <a:lumMod val="75000"/>
                  </a:schemeClr>
                </a:solidFill>
                <a:effectLst/>
                <a:latin typeface="+mj-lt"/>
              </a:rPr>
              <a:t>“a publicly accessible web portal that helps members of the public find, understand, and utilize enterprise datasets” citywide,</a:t>
            </a:r>
            <a:endParaRPr lang="en-US" sz="2800" dirty="0">
              <a:solidFill>
                <a:schemeClr val="accent5">
                  <a:lumMod val="75000"/>
                </a:schemeClr>
              </a:solidFill>
              <a:latin typeface="+mj-lt"/>
            </a:endParaRPr>
          </a:p>
          <a:p>
            <a:r>
              <a:rPr lang="en-US" sz="2800" dirty="0">
                <a:solidFill>
                  <a:schemeClr val="accent5">
                    <a:lumMod val="75000"/>
                  </a:schemeClr>
                </a:solidFill>
                <a:latin typeface="+mj-lt"/>
              </a:rPr>
              <a:t>Mayor’s </a:t>
            </a:r>
            <a:r>
              <a:rPr lang="en-US" sz="2800">
                <a:solidFill>
                  <a:schemeClr val="accent5">
                    <a:lumMod val="75000"/>
                  </a:schemeClr>
                </a:solidFill>
                <a:latin typeface="+mj-lt"/>
              </a:rPr>
              <a:t>Order 2017-115</a:t>
            </a:r>
            <a:r>
              <a:rPr lang="en-US" sz="2800" dirty="0">
                <a:solidFill>
                  <a:schemeClr val="accent5">
                    <a:lumMod val="75000"/>
                  </a:schemeClr>
                </a:solidFill>
                <a:latin typeface="+mj-lt"/>
              </a:rPr>
              <a:t>, § 3 (Apr. 17, 2017).</a:t>
            </a:r>
            <a:endParaRPr lang="en-US" sz="2800" b="0" i="0" dirty="0">
              <a:solidFill>
                <a:schemeClr val="accent5">
                  <a:lumMod val="75000"/>
                </a:schemeClr>
              </a:solidFill>
              <a:effectLst/>
              <a:latin typeface="+mj-lt"/>
            </a:endParaRPr>
          </a:p>
        </p:txBody>
      </p:sp>
    </p:spTree>
    <p:extLst>
      <p:ext uri="{BB962C8B-B14F-4D97-AF65-F5344CB8AC3E}">
        <p14:creationId xmlns:p14="http://schemas.microsoft.com/office/powerpoint/2010/main" val="997593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Vertical Title 10">
            <a:extLst>
              <a:ext uri="{FF2B5EF4-FFF2-40B4-BE49-F238E27FC236}">
                <a16:creationId xmlns:a16="http://schemas.microsoft.com/office/drawing/2014/main" id="{EAFCFB4C-1995-5027-427B-57D762B58230}"/>
              </a:ext>
            </a:extLst>
          </p:cNvPr>
          <p:cNvSpPr>
            <a:spLocks noGrp="1"/>
          </p:cNvSpPr>
          <p:nvPr>
            <p:ph type="title" orient="vert"/>
          </p:nvPr>
        </p:nvSpPr>
        <p:spPr/>
        <p:txBody>
          <a:bodyPr/>
          <a:lstStyle/>
          <a:p>
            <a:r>
              <a:rPr lang="en-US" dirty="0"/>
              <a:t>Enterprise Datasets = Individual D.C. Entities</a:t>
            </a:r>
            <a:r>
              <a:rPr lang="en-US" sz="4000" baseline="30000" dirty="0"/>
              <a:t>,</a:t>
            </a:r>
            <a:br>
              <a:rPr lang="en-US" dirty="0"/>
            </a:br>
            <a:r>
              <a:rPr lang="en-US" dirty="0"/>
              <a:t>R A W   D A T A</a:t>
            </a:r>
          </a:p>
        </p:txBody>
      </p:sp>
      <p:sp>
        <p:nvSpPr>
          <p:cNvPr id="12" name="TextBox 11">
            <a:extLst>
              <a:ext uri="{FF2B5EF4-FFF2-40B4-BE49-F238E27FC236}">
                <a16:creationId xmlns:a16="http://schemas.microsoft.com/office/drawing/2014/main" id="{D4D602A0-D15B-030A-7DF2-8ADE2F39B27C}"/>
              </a:ext>
            </a:extLst>
          </p:cNvPr>
          <p:cNvSpPr txBox="1"/>
          <p:nvPr/>
        </p:nvSpPr>
        <p:spPr>
          <a:xfrm>
            <a:off x="466910" y="381000"/>
            <a:ext cx="7457890" cy="307777"/>
          </a:xfrm>
          <a:prstGeom prst="rect">
            <a:avLst/>
          </a:prstGeom>
          <a:noFill/>
        </p:spPr>
        <p:txBody>
          <a:bodyPr wrap="square" rtlCol="0">
            <a:spAutoFit/>
          </a:bodyPr>
          <a:lstStyle/>
          <a:p>
            <a:endParaRPr lang="en-US" sz="1400" i="0" dirty="0">
              <a:effectLst/>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23D2E7BC-BF3D-182B-08AE-B49EC19105F2}"/>
              </a:ext>
            </a:extLst>
          </p:cNvPr>
          <p:cNvSpPr txBox="1"/>
          <p:nvPr/>
        </p:nvSpPr>
        <p:spPr>
          <a:xfrm>
            <a:off x="304800" y="186076"/>
            <a:ext cx="6477000" cy="5878532"/>
          </a:xfrm>
          <a:prstGeom prst="rect">
            <a:avLst/>
          </a:prstGeom>
          <a:noFill/>
        </p:spPr>
        <p:txBody>
          <a:bodyPr wrap="square" rtlCol="0">
            <a:spAutoFit/>
          </a:bodyPr>
          <a:lstStyle/>
          <a:p>
            <a:pPr algn="l"/>
            <a:endParaRPr lang="en-US" sz="2400" dirty="0"/>
          </a:p>
          <a:p>
            <a:pPr algn="l"/>
            <a:endParaRPr lang="en-US" sz="2400" dirty="0"/>
          </a:p>
          <a:p>
            <a:pPr algn="l"/>
            <a:r>
              <a:rPr lang="en-US" sz="2400" dirty="0"/>
              <a:t>“Datasets are the collection of underlying information . . . used by government entities [in] . . . policies, [in] . . . reports, and otherwise [to] inform decision making. Providing the public access to datasets or data in its ‘raw,’ unstructured form increases transparency and allows for greater utilization and analysis of the information. Other agencies can also utilize datasets to increase efficiency and aid in decision making and policy implementation.”</a:t>
            </a:r>
          </a:p>
          <a:p>
            <a:pPr algn="l"/>
            <a:endParaRPr lang="en-US" sz="2400" dirty="0"/>
          </a:p>
          <a:p>
            <a:pPr algn="l"/>
            <a:r>
              <a:rPr lang="en-US" sz="2000" dirty="0"/>
              <a:t>BEGA,</a:t>
            </a:r>
          </a:p>
          <a:p>
            <a:pPr algn="l"/>
            <a:r>
              <a:rPr lang="en-US" sz="2000" dirty="0"/>
              <a:t>2021 Best-Practices Report to Mayor &amp; Council, at 11.</a:t>
            </a:r>
            <a:endParaRPr lang="en-US" sz="2400" dirty="0"/>
          </a:p>
        </p:txBody>
      </p:sp>
    </p:spTree>
    <p:extLst>
      <p:ext uri="{BB962C8B-B14F-4D97-AF65-F5344CB8AC3E}">
        <p14:creationId xmlns:p14="http://schemas.microsoft.com/office/powerpoint/2010/main" val="2959409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Vertical Title 10">
            <a:extLst>
              <a:ext uri="{FF2B5EF4-FFF2-40B4-BE49-F238E27FC236}">
                <a16:creationId xmlns:a16="http://schemas.microsoft.com/office/drawing/2014/main" id="{EAFCFB4C-1995-5027-427B-57D762B58230}"/>
              </a:ext>
            </a:extLst>
          </p:cNvPr>
          <p:cNvSpPr>
            <a:spLocks noGrp="1"/>
          </p:cNvSpPr>
          <p:nvPr>
            <p:ph type="title" orient="vert"/>
          </p:nvPr>
        </p:nvSpPr>
        <p:spPr>
          <a:xfrm>
            <a:off x="7995772" y="729118"/>
            <a:ext cx="681318" cy="5335489"/>
          </a:xfrm>
        </p:spPr>
        <p:txBody>
          <a:bodyPr/>
          <a:lstStyle/>
          <a:p>
            <a:r>
              <a:rPr lang="en-US" dirty="0"/>
              <a:t>Help Your Team Help You</a:t>
            </a:r>
          </a:p>
        </p:txBody>
      </p:sp>
      <p:sp>
        <p:nvSpPr>
          <p:cNvPr id="12" name="TextBox 11">
            <a:extLst>
              <a:ext uri="{FF2B5EF4-FFF2-40B4-BE49-F238E27FC236}">
                <a16:creationId xmlns:a16="http://schemas.microsoft.com/office/drawing/2014/main" id="{D4D602A0-D15B-030A-7DF2-8ADE2F39B27C}"/>
              </a:ext>
            </a:extLst>
          </p:cNvPr>
          <p:cNvSpPr txBox="1"/>
          <p:nvPr/>
        </p:nvSpPr>
        <p:spPr>
          <a:xfrm>
            <a:off x="466910" y="381000"/>
            <a:ext cx="7457890" cy="307777"/>
          </a:xfrm>
          <a:prstGeom prst="rect">
            <a:avLst/>
          </a:prstGeom>
          <a:noFill/>
        </p:spPr>
        <p:txBody>
          <a:bodyPr wrap="square" rtlCol="0">
            <a:spAutoFit/>
          </a:bodyPr>
          <a:lstStyle/>
          <a:p>
            <a:endParaRPr lang="en-US" sz="1400" i="0" dirty="0">
              <a:effectLst/>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23D2E7BC-BF3D-182B-08AE-B49EC19105F2}"/>
              </a:ext>
            </a:extLst>
          </p:cNvPr>
          <p:cNvSpPr txBox="1"/>
          <p:nvPr/>
        </p:nvSpPr>
        <p:spPr>
          <a:xfrm>
            <a:off x="304800" y="186076"/>
            <a:ext cx="6477000" cy="6247864"/>
          </a:xfrm>
          <a:prstGeom prst="rect">
            <a:avLst/>
          </a:prstGeom>
          <a:noFill/>
        </p:spPr>
        <p:txBody>
          <a:bodyPr wrap="square" rtlCol="0">
            <a:spAutoFit/>
          </a:bodyPr>
          <a:lstStyle/>
          <a:p>
            <a:pPr algn="l"/>
            <a:r>
              <a:rPr lang="en-US" sz="4000" dirty="0">
                <a:effectLst/>
                <a:latin typeface="Times New Roman" panose="02020603050405020304" pitchFamily="18" charset="0"/>
                <a:ea typeface="Times New Roman" panose="02020603050405020304" pitchFamily="18" charset="0"/>
              </a:rPr>
              <a:t>Mayor’s Order 2004–106, § 5:  “Any subordinate agency employee who has a responsibility to create, maintain or retain agency records shall assist the agency [Freedom of Information] Officer, upon request, in order to respond to a . . . request for such records.”</a:t>
            </a:r>
            <a:endParaRPr lang="en-US" sz="4800" dirty="0"/>
          </a:p>
        </p:txBody>
      </p:sp>
    </p:spTree>
    <p:extLst>
      <p:ext uri="{BB962C8B-B14F-4D97-AF65-F5344CB8AC3E}">
        <p14:creationId xmlns:p14="http://schemas.microsoft.com/office/powerpoint/2010/main" val="1545780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973" y="152401"/>
            <a:ext cx="7937369" cy="762000"/>
          </a:xfrm>
        </p:spPr>
        <p:txBody>
          <a:bodyPr>
            <a:noAutofit/>
          </a:bodyPr>
          <a:lstStyle/>
          <a:p>
            <a:r>
              <a:rPr lang="en-US" dirty="0">
                <a:solidFill>
                  <a:srgbClr val="FFFFFF"/>
                </a:solidFill>
              </a:rPr>
              <a:t>CONTACT INFORMATION</a:t>
            </a:r>
            <a:br>
              <a:rPr lang="en-US" dirty="0">
                <a:solidFill>
                  <a:srgbClr val="FFFFFF"/>
                </a:solidFill>
              </a:rPr>
            </a:br>
            <a:br>
              <a:rPr lang="en-US" dirty="0">
                <a:solidFill>
                  <a:srgbClr val="FFFFFF"/>
                </a:solidFill>
              </a:rPr>
            </a:br>
            <a:endParaRPr lang="en-US" dirty="0">
              <a:solidFill>
                <a:srgbClr val="FFFFFF"/>
              </a:solidFill>
            </a:endParaRPr>
          </a:p>
        </p:txBody>
      </p:sp>
      <p:sp>
        <p:nvSpPr>
          <p:cNvPr id="3" name="Content Placeholder 2"/>
          <p:cNvSpPr>
            <a:spLocks noGrp="1"/>
          </p:cNvSpPr>
          <p:nvPr>
            <p:ph idx="1"/>
          </p:nvPr>
        </p:nvSpPr>
        <p:spPr>
          <a:xfrm>
            <a:off x="381000" y="1415142"/>
            <a:ext cx="7752304" cy="4665334"/>
          </a:xfrm>
        </p:spPr>
        <p:txBody>
          <a:bodyPr>
            <a:noAutofit/>
          </a:bodyPr>
          <a:lstStyle/>
          <a:p>
            <a:pPr marL="0" indent="0">
              <a:lnSpc>
                <a:spcPct val="90000"/>
              </a:lnSpc>
              <a:spcBef>
                <a:spcPts val="0"/>
              </a:spcBef>
              <a:buNone/>
            </a:pPr>
            <a:endParaRPr lang="en-US" sz="2400" b="1" dirty="0"/>
          </a:p>
          <a:p>
            <a:pPr>
              <a:spcBef>
                <a:spcPts val="0"/>
              </a:spcBef>
              <a:spcAft>
                <a:spcPts val="1800"/>
              </a:spcAft>
            </a:pPr>
            <a:r>
              <a:rPr lang="en-US" sz="2400" b="1" dirty="0"/>
              <a:t>Niquelle Allen, Director of Open Government</a:t>
            </a:r>
            <a:endParaRPr lang="en-US" sz="2400" dirty="0"/>
          </a:p>
          <a:p>
            <a:pPr>
              <a:spcBef>
                <a:spcPts val="0"/>
              </a:spcBef>
              <a:spcAft>
                <a:spcPts val="1800"/>
              </a:spcAft>
            </a:pPr>
            <a:r>
              <a:rPr lang="en-US" sz="2400" b="1" dirty="0"/>
              <a:t>Johnnie Barton, Chief Counsel</a:t>
            </a:r>
            <a:endParaRPr lang="en-US" sz="2400" dirty="0"/>
          </a:p>
          <a:p>
            <a:pPr>
              <a:spcBef>
                <a:spcPts val="0"/>
              </a:spcBef>
              <a:spcAft>
                <a:spcPts val="1800"/>
              </a:spcAft>
            </a:pPr>
            <a:r>
              <a:rPr lang="en-US" sz="2400" b="1" dirty="0"/>
              <a:t>Sheree DeBerry, Attorney Advisor</a:t>
            </a:r>
            <a:endParaRPr lang="en-US" sz="2400" dirty="0"/>
          </a:p>
          <a:p>
            <a:pPr>
              <a:spcBef>
                <a:spcPts val="0"/>
              </a:spcBef>
              <a:spcAft>
                <a:spcPts val="1800"/>
              </a:spcAft>
            </a:pPr>
            <a:r>
              <a:rPr lang="en-US" sz="2400" b="1" dirty="0"/>
              <a:t>Zita Orji, Trial Attorney</a:t>
            </a:r>
          </a:p>
          <a:p>
            <a:pPr>
              <a:spcBef>
                <a:spcPts val="0"/>
              </a:spcBef>
              <a:spcAft>
                <a:spcPts val="1800"/>
              </a:spcAft>
            </a:pPr>
            <a:r>
              <a:rPr lang="en-US" sz="2400" b="1" dirty="0"/>
              <a:t>Nicholas Weil, Attorney Advisor</a:t>
            </a:r>
            <a:endParaRPr lang="en-US" sz="2400" dirty="0"/>
          </a:p>
          <a:p>
            <a:pPr>
              <a:spcBef>
                <a:spcPts val="0"/>
              </a:spcBef>
              <a:spcAft>
                <a:spcPts val="1800"/>
              </a:spcAft>
            </a:pPr>
            <a:r>
              <a:rPr lang="en-US" sz="2400" b="1" dirty="0"/>
              <a:t>Kevon Bridges, IT Specialist</a:t>
            </a:r>
          </a:p>
          <a:p>
            <a:pPr>
              <a:spcBef>
                <a:spcPts val="0"/>
              </a:spcBef>
              <a:spcAft>
                <a:spcPts val="1800"/>
              </a:spcAft>
            </a:pPr>
            <a:r>
              <a:rPr lang="en-US" sz="2400" b="1" dirty="0"/>
              <a:t>Kimberly Brown, Paralegal Specialist</a:t>
            </a:r>
          </a:p>
          <a:p>
            <a:pPr>
              <a:lnSpc>
                <a:spcPct val="90000"/>
              </a:lnSpc>
              <a:spcAft>
                <a:spcPts val="1800"/>
              </a:spcAft>
            </a:pPr>
            <a:endParaRPr lang="en-US" sz="2400" dirty="0"/>
          </a:p>
        </p:txBody>
      </p:sp>
      <p:sp>
        <p:nvSpPr>
          <p:cNvPr id="4" name="TextBox 3">
            <a:extLst>
              <a:ext uri="{FF2B5EF4-FFF2-40B4-BE49-F238E27FC236}">
                <a16:creationId xmlns:a16="http://schemas.microsoft.com/office/drawing/2014/main" id="{A87C8AF7-7F0A-2ABD-A474-D51BE1AABC48}"/>
              </a:ext>
            </a:extLst>
          </p:cNvPr>
          <p:cNvSpPr txBox="1"/>
          <p:nvPr/>
        </p:nvSpPr>
        <p:spPr>
          <a:xfrm>
            <a:off x="602272" y="777524"/>
            <a:ext cx="7398728" cy="738664"/>
          </a:xfrm>
          <a:prstGeom prst="rect">
            <a:avLst/>
          </a:prstGeom>
          <a:noFill/>
        </p:spPr>
        <p:txBody>
          <a:bodyPr wrap="square" rtlCol="0">
            <a:spAutoFit/>
          </a:bodyPr>
          <a:lstStyle/>
          <a:p>
            <a:r>
              <a:rPr lang="en-US" sz="2100" dirty="0"/>
              <a:t>For assistance with OMA/FOIA questions or comments, please reach us at 202-481-3411 or opengovoffice@dc.gov.</a:t>
            </a:r>
          </a:p>
        </p:txBody>
      </p:sp>
    </p:spTree>
    <p:extLst>
      <p:ext uri="{BB962C8B-B14F-4D97-AF65-F5344CB8AC3E}">
        <p14:creationId xmlns:p14="http://schemas.microsoft.com/office/powerpoint/2010/main" val="191258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a:t>Board of Ethics and Government Accountability</a:t>
            </a:r>
            <a:endParaRPr lang="en-US" sz="4000" dirty="0"/>
          </a:p>
        </p:txBody>
      </p:sp>
      <p:sp>
        <p:nvSpPr>
          <p:cNvPr id="3" name="Content Placeholder 2"/>
          <p:cNvSpPr>
            <a:spLocks noGrp="1"/>
          </p:cNvSpPr>
          <p:nvPr>
            <p:ph sz="half" idx="1"/>
          </p:nvPr>
        </p:nvSpPr>
        <p:spPr>
          <a:xfrm>
            <a:off x="-19833" y="4416910"/>
            <a:ext cx="4724400" cy="1116106"/>
          </a:xfrm>
        </p:spPr>
        <p:txBody>
          <a:bodyPr>
            <a:normAutofit/>
          </a:bodyPr>
          <a:lstStyle/>
          <a:p>
            <a:r>
              <a:rPr lang="en-US" sz="2200" b="1" dirty="0"/>
              <a:t>Office of Government Ethics</a:t>
            </a:r>
          </a:p>
        </p:txBody>
      </p:sp>
      <p:sp>
        <p:nvSpPr>
          <p:cNvPr id="4" name="Content Placeholder 3"/>
          <p:cNvSpPr>
            <a:spLocks noGrp="1"/>
          </p:cNvSpPr>
          <p:nvPr>
            <p:ph sz="half" idx="2"/>
          </p:nvPr>
        </p:nvSpPr>
        <p:spPr>
          <a:xfrm>
            <a:off x="4572000" y="4397332"/>
            <a:ext cx="4572000" cy="1338554"/>
          </a:xfrm>
        </p:spPr>
        <p:txBody>
          <a:bodyPr>
            <a:normAutofit/>
          </a:bodyPr>
          <a:lstStyle/>
          <a:p>
            <a:r>
              <a:rPr lang="en-US" sz="2200" b="1" dirty="0"/>
              <a:t>Office of Open Government</a:t>
            </a:r>
            <a:endParaRPr lang="en-US" sz="2600" b="1" dirty="0"/>
          </a:p>
          <a:p>
            <a:pPr lvl="1"/>
            <a:r>
              <a:rPr lang="en-US" dirty="0"/>
              <a:t>-- (202) 481–3411</a:t>
            </a:r>
          </a:p>
          <a:p>
            <a:pPr lvl="1"/>
            <a:r>
              <a:rPr lang="en-US" dirty="0"/>
              <a:t>opengovoffice@dc.gov</a:t>
            </a:r>
          </a:p>
        </p:txBody>
      </p:sp>
      <p:sp>
        <p:nvSpPr>
          <p:cNvPr id="5" name="TextBox 4">
            <a:extLst>
              <a:ext uri="{FF2B5EF4-FFF2-40B4-BE49-F238E27FC236}">
                <a16:creationId xmlns:a16="http://schemas.microsoft.com/office/drawing/2014/main" id="{60C64498-8348-410E-9D16-0EEBF03B3AF1}"/>
              </a:ext>
            </a:extLst>
          </p:cNvPr>
          <p:cNvSpPr txBox="1"/>
          <p:nvPr/>
        </p:nvSpPr>
        <p:spPr>
          <a:xfrm>
            <a:off x="1678811" y="2895600"/>
            <a:ext cx="5786378" cy="1138773"/>
          </a:xfrm>
          <a:prstGeom prst="rect">
            <a:avLst/>
          </a:prstGeom>
          <a:noFill/>
        </p:spPr>
        <p:txBody>
          <a:bodyPr wrap="square" rtlCol="0">
            <a:spAutoFit/>
          </a:bodyPr>
          <a:lstStyle/>
          <a:p>
            <a:pPr algn="ctr"/>
            <a:r>
              <a:rPr lang="en-US" sz="2800" dirty="0"/>
              <a:t>(5-Member Board)</a:t>
            </a:r>
          </a:p>
          <a:p>
            <a:endParaRPr lang="en-US" sz="4000" dirty="0"/>
          </a:p>
        </p:txBody>
      </p:sp>
      <p:sp>
        <p:nvSpPr>
          <p:cNvPr id="6" name="Arrow: Down 5">
            <a:extLst>
              <a:ext uri="{FF2B5EF4-FFF2-40B4-BE49-F238E27FC236}">
                <a16:creationId xmlns:a16="http://schemas.microsoft.com/office/drawing/2014/main" id="{226E5FF8-9AC3-9FA8-6528-C3CDFC85A3AE}"/>
              </a:ext>
            </a:extLst>
          </p:cNvPr>
          <p:cNvSpPr/>
          <p:nvPr/>
        </p:nvSpPr>
        <p:spPr>
          <a:xfrm>
            <a:off x="4343400" y="3429000"/>
            <a:ext cx="361167" cy="78504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2419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a:lstStyle/>
          <a:p>
            <a:r>
              <a:rPr lang="en-US" sz="3200" dirty="0">
                <a:solidFill>
                  <a:srgbClr val="FF6600"/>
                </a:solidFill>
              </a:rPr>
              <a:t>Let’s be reasonable here!</a:t>
            </a:r>
          </a:p>
        </p:txBody>
      </p:sp>
      <p:sp>
        <p:nvSpPr>
          <p:cNvPr id="3" name="Vertical Text Placeholder 2"/>
          <p:cNvSpPr>
            <a:spLocks noGrp="1"/>
          </p:cNvSpPr>
          <p:nvPr>
            <p:ph type="body" orient="vert" idx="1"/>
          </p:nvPr>
        </p:nvSpPr>
        <p:spPr/>
        <p:txBody>
          <a:bodyPr vert="horz" anchor="ctr"/>
          <a:lstStyle/>
          <a:p>
            <a:r>
              <a:rPr lang="en-US" dirty="0"/>
              <a:t>“[A] public body shall make </a:t>
            </a:r>
            <a:r>
              <a:rPr lang="en-US" sz="2200" b="1" u="sng" dirty="0"/>
              <a:t>reasonable efforts</a:t>
            </a:r>
            <a:r>
              <a:rPr lang="en-US" dirty="0"/>
              <a:t> to search for the records in electronic form or format, except when the efforts would significantly interfere with the operation of the public body’s automated information system.” 2-532(a-2) (emphasis added).</a:t>
            </a:r>
          </a:p>
          <a:p>
            <a:r>
              <a:rPr lang="en-US" dirty="0"/>
              <a:t>Response requirement triggered by a “request reasonably describing any public record” 2-532(c).</a:t>
            </a:r>
          </a:p>
          <a:p>
            <a:pPr lvl="2"/>
            <a:r>
              <a:rPr lang="en-US" i="1" dirty="0"/>
              <a:t>Per se</a:t>
            </a:r>
            <a:r>
              <a:rPr lang="en-US" dirty="0"/>
              <a:t> unreasonable where the request requires “a public body … to expend more than 8 hours of personnel time to reprogram or reformat records.”</a:t>
            </a:r>
          </a:p>
          <a:p>
            <a:r>
              <a:rPr lang="en-US" dirty="0"/>
              <a:t>So…what IS a public body required to do to stay on the reasonable side?</a:t>
            </a:r>
          </a:p>
        </p:txBody>
      </p:sp>
    </p:spTree>
    <p:extLst>
      <p:ext uri="{BB962C8B-B14F-4D97-AF65-F5344CB8AC3E}">
        <p14:creationId xmlns:p14="http://schemas.microsoft.com/office/powerpoint/2010/main" val="3373733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a:lstStyle/>
          <a:p>
            <a:r>
              <a:rPr lang="en-US" sz="3200" dirty="0">
                <a:solidFill>
                  <a:srgbClr val="FF6600"/>
                </a:solidFill>
              </a:rPr>
              <a:t>Let’s be reasonable here!</a:t>
            </a:r>
          </a:p>
        </p:txBody>
      </p:sp>
      <p:sp>
        <p:nvSpPr>
          <p:cNvPr id="3" name="Vertical Text Placeholder 2"/>
          <p:cNvSpPr>
            <a:spLocks noGrp="1"/>
          </p:cNvSpPr>
          <p:nvPr>
            <p:ph type="body" orient="vert" idx="1"/>
          </p:nvPr>
        </p:nvSpPr>
        <p:spPr/>
        <p:txBody>
          <a:bodyPr vert="horz" anchor="ctr">
            <a:normAutofit/>
          </a:bodyPr>
          <a:lstStyle/>
          <a:p>
            <a:pPr algn="ctr">
              <a:spcBef>
                <a:spcPts val="0"/>
              </a:spcBef>
            </a:pPr>
            <a:r>
              <a:rPr lang="en-US" sz="2800" dirty="0"/>
              <a:t>Electronic-Age Cases on</a:t>
            </a:r>
          </a:p>
          <a:p>
            <a:pPr marL="0" indent="0" algn="ctr">
              <a:spcBef>
                <a:spcPts val="0"/>
              </a:spcBef>
              <a:buNone/>
            </a:pPr>
            <a:r>
              <a:rPr lang="en-US" sz="2800" dirty="0"/>
              <a:t>Adequate-Search</a:t>
            </a:r>
          </a:p>
          <a:p>
            <a:pPr marL="0" indent="0" algn="ctr">
              <a:spcBef>
                <a:spcPts val="0"/>
              </a:spcBef>
              <a:buNone/>
            </a:pPr>
            <a:r>
              <a:rPr lang="en-US" sz="2800" dirty="0"/>
              <a:t>(D.C. Ct. of App. &amp; M.O.L.C.)</a:t>
            </a:r>
            <a:endParaRPr lang="en-US" i="1" dirty="0"/>
          </a:p>
          <a:p>
            <a:r>
              <a:rPr lang="en-US" i="1" dirty="0"/>
              <a:t>Doe v. M.P.D.</a:t>
            </a:r>
            <a:r>
              <a:rPr lang="en-US" dirty="0"/>
              <a:t>, 948 A.2d 1210 (D.C. 2008) (Thompson, J., with Belson &amp; Farrell, JJ.)</a:t>
            </a:r>
          </a:p>
          <a:p>
            <a:r>
              <a:rPr lang="en-US" i="1" dirty="0"/>
              <a:t>F.O.P. v. District</a:t>
            </a:r>
            <a:r>
              <a:rPr lang="en-US" dirty="0"/>
              <a:t> (the “</a:t>
            </a:r>
            <a:r>
              <a:rPr lang="en-US" dirty="0" err="1"/>
              <a:t>Peaceoholics</a:t>
            </a:r>
            <a:r>
              <a:rPr lang="en-US" dirty="0"/>
              <a:t>” case), 79 A.3d 347 (D.C. 2013) (Glickman, J., with </a:t>
            </a:r>
            <a:r>
              <a:rPr lang="en-US" dirty="0" err="1"/>
              <a:t>Nebeker</a:t>
            </a:r>
            <a:r>
              <a:rPr lang="en-US" dirty="0"/>
              <a:t> &amp; Beckwith, JJ.)</a:t>
            </a:r>
          </a:p>
          <a:p>
            <a:pPr>
              <a:spcAft>
                <a:spcPts val="1100"/>
              </a:spcAft>
            </a:pPr>
            <a:r>
              <a:rPr lang="en-US" i="1" dirty="0"/>
              <a:t>F.O.P. v. District</a:t>
            </a:r>
            <a:r>
              <a:rPr lang="en-US" dirty="0"/>
              <a:t> (the “no void-for-volume” case), 139 A.3d 853 (D.C. 2016) (Easterly, J., with </a:t>
            </a:r>
            <a:r>
              <a:rPr lang="en-US" dirty="0" err="1"/>
              <a:t>Nebeker</a:t>
            </a:r>
            <a:r>
              <a:rPr lang="en-US" dirty="0"/>
              <a:t> &amp; Fisher, JJ.)</a:t>
            </a:r>
          </a:p>
          <a:p>
            <a:pPr>
              <a:spcBef>
                <a:spcPts val="0"/>
              </a:spcBef>
            </a:pPr>
            <a:r>
              <a:rPr lang="en-US" i="1" dirty="0"/>
              <a:t>Leith v. M.P.D.</a:t>
            </a:r>
            <a:r>
              <a:rPr lang="en-US" dirty="0"/>
              <a:t>, FOIA Appeal No. 2019-133 (</a:t>
            </a:r>
            <a:r>
              <a:rPr lang="en-US" i="1" dirty="0"/>
              <a:t>dictum</a:t>
            </a:r>
            <a:r>
              <a:rPr lang="en-US" dirty="0"/>
              <a:t>)</a:t>
            </a:r>
          </a:p>
          <a:p>
            <a:pPr marL="0" indent="0">
              <a:spcBef>
                <a:spcPts val="0"/>
              </a:spcBef>
              <a:buNone/>
            </a:pPr>
            <a:r>
              <a:rPr lang="en-US" sz="1800" dirty="0"/>
              <a:t>(MOLC May 20, 2019), 66 DCR 14745, 14746 n.1 (Nov. 1, 2019).</a:t>
            </a:r>
            <a:endParaRPr lang="en-US" dirty="0"/>
          </a:p>
        </p:txBody>
      </p:sp>
    </p:spTree>
    <p:extLst>
      <p:ext uri="{BB962C8B-B14F-4D97-AF65-F5344CB8AC3E}">
        <p14:creationId xmlns:p14="http://schemas.microsoft.com/office/powerpoint/2010/main" val="2570474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958756"/>
            <a:ext cx="8229600" cy="5184869"/>
          </a:xfrm>
        </p:spPr>
        <p:txBody>
          <a:bodyPr vert="horz" anchor="ctr">
            <a:normAutofit lnSpcReduction="10000"/>
          </a:bodyPr>
          <a:lstStyle/>
          <a:p>
            <a:pPr marL="0" indent="0">
              <a:buNone/>
            </a:pPr>
            <a:r>
              <a:rPr lang="en-US" sz="2800" dirty="0"/>
              <a:t>“</a:t>
            </a:r>
            <a:r>
              <a:rPr lang="en-US" sz="1400" dirty="0"/>
              <a:t> </a:t>
            </a:r>
            <a:r>
              <a:rPr lang="en-US" sz="2800" dirty="0"/>
              <a:t>‘</a:t>
            </a:r>
            <a:r>
              <a:rPr lang="en-US" sz="2800" i="1" dirty="0"/>
              <a:t>Doe’ v. M.P.D.</a:t>
            </a:r>
            <a:r>
              <a:rPr lang="en-US" sz="2800" dirty="0"/>
              <a:t>”:  </a:t>
            </a:r>
          </a:p>
          <a:p>
            <a:pPr marL="0" indent="0">
              <a:buNone/>
            </a:pPr>
            <a:r>
              <a:rPr lang="en-US" sz="2400" dirty="0">
                <a:effectLst/>
                <a:latin typeface="Times New Roman" panose="02020603050405020304" pitchFamily="18" charset="0"/>
                <a:ea typeface="Times New Roman" panose="02020603050405020304" pitchFamily="18" charset="0"/>
              </a:rPr>
              <a:t>“I obtained all information that [Doe] had provided . . . . This information included that the victim was a Cuban man, the murder took place in 1989 or 1990, the murder took place in the District of Columbia in the interior of a basement, names of persons involved … , and that[,] after learning this information, [Doe] reported to . . . the [M.P.D.] and spoke with a Detective [(name)].  </a:t>
            </a:r>
            <a:r>
              <a:rPr lang="en-US" sz="2400" u="sng" dirty="0">
                <a:effectLst/>
                <a:latin typeface="Times New Roman" panose="02020603050405020304" pitchFamily="18" charset="0"/>
                <a:ea typeface="Times New Roman" panose="02020603050405020304" pitchFamily="18" charset="0"/>
              </a:rPr>
              <a:t>Using the provided information I thoroughly searched the database looking for any connection [Doe] may or may not have had to a homicide investigation. . . . After a thorough search using all of [Doe’s] provided information, I could not recover any information or evidence that suggested</a:t>
            </a:r>
            <a:r>
              <a:rPr lang="en-US" sz="2400" dirty="0">
                <a:effectLst/>
                <a:latin typeface="Times New Roman" panose="02020603050405020304" pitchFamily="18" charset="0"/>
                <a:ea typeface="Times New Roman" panose="02020603050405020304" pitchFamily="18" charset="0"/>
              </a:rPr>
              <a:t> that [Doe] had ever previously acted, in any capacity, as an informant to a homicide.”  (Emphasis added.)</a:t>
            </a:r>
            <a:endParaRPr lang="en-US" sz="2800" dirty="0"/>
          </a:p>
        </p:txBody>
      </p:sp>
    </p:spTree>
    <p:extLst>
      <p:ext uri="{BB962C8B-B14F-4D97-AF65-F5344CB8AC3E}">
        <p14:creationId xmlns:p14="http://schemas.microsoft.com/office/powerpoint/2010/main" val="170802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958756"/>
            <a:ext cx="8229600" cy="5184869"/>
          </a:xfrm>
        </p:spPr>
        <p:txBody>
          <a:bodyPr vert="horz" anchor="ctr">
            <a:normAutofit/>
          </a:bodyPr>
          <a:lstStyle/>
          <a:p>
            <a:pPr marL="0" indent="0">
              <a:buNone/>
            </a:pPr>
            <a:r>
              <a:rPr lang="en-US" sz="2800" i="1" dirty="0"/>
              <a:t>The </a:t>
            </a:r>
            <a:r>
              <a:rPr lang="en-US" sz="2800" i="1" dirty="0" err="1"/>
              <a:t>Peaceaholics</a:t>
            </a:r>
            <a:r>
              <a:rPr lang="en-US" sz="2800" i="1" dirty="0"/>
              <a:t> Case</a:t>
            </a:r>
            <a:r>
              <a:rPr lang="en-US" sz="2800" dirty="0"/>
              <a:t>:</a:t>
            </a:r>
          </a:p>
          <a:p>
            <a:pPr marL="0" indent="0">
              <a:buNone/>
            </a:pPr>
            <a:r>
              <a:rPr lang="en-US" sz="2400" dirty="0">
                <a:effectLst/>
                <a:latin typeface="Times New Roman" panose="02020603050405020304" pitchFamily="18" charset="0"/>
                <a:ea typeface="Times New Roman" panose="02020603050405020304" pitchFamily="18" charset="0"/>
              </a:rPr>
              <a:t>The M.P.D.’s Freedom of Information Officer </a:t>
            </a:r>
            <a:r>
              <a:rPr lang="en-US" sz="2400" dirty="0" err="1">
                <a:latin typeface="Times New Roman" panose="02020603050405020304" pitchFamily="18" charset="0"/>
                <a:ea typeface="Times New Roman" panose="02020603050405020304" pitchFamily="18" charset="0"/>
              </a:rPr>
              <a:t>Cenatus</a:t>
            </a:r>
            <a:r>
              <a:rPr lang="en-US" sz="2400" dirty="0">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“averred that, upon receiving [the] FOIA request, she arranged for [OCTO] to search ‘ . . . electronic correspondence . . . ‘ of seventeen named MPD employees.  </a:t>
            </a:r>
            <a:r>
              <a:rPr lang="en-US" sz="2400" dirty="0" err="1">
                <a:effectLst/>
                <a:latin typeface="Times New Roman" panose="02020603050405020304" pitchFamily="18" charset="0"/>
                <a:ea typeface="Times New Roman" panose="02020603050405020304" pitchFamily="18" charset="0"/>
              </a:rPr>
              <a:t>Cenatus</a:t>
            </a:r>
            <a:r>
              <a:rPr lang="en-US" sz="2400" dirty="0">
                <a:effectLst/>
                <a:latin typeface="Times New Roman" panose="02020603050405020304" pitchFamily="18" charset="0"/>
                <a:ea typeface="Times New Roman" panose="02020603050405020304" pitchFamily="18" charset="0"/>
              </a:rPr>
              <a:t> said she had selected ‘these . . . custodians based on [her] determination that they were—by virtue of their </a:t>
            </a:r>
            <a:r>
              <a:rPr lang="en-US" sz="2400" i="1" dirty="0">
                <a:effectLst/>
                <a:latin typeface="Times New Roman" panose="02020603050405020304" pitchFamily="18" charset="0"/>
                <a:ea typeface="Times New Roman" panose="02020603050405020304" pitchFamily="18" charset="0"/>
              </a:rPr>
              <a:t>positions, titles and responsibilities</a:t>
            </a:r>
            <a:r>
              <a:rPr lang="en-US" sz="2400" dirty="0">
                <a:effectLst/>
                <a:latin typeface="Times New Roman" panose="02020603050405020304" pitchFamily="18" charset="0"/>
                <a:ea typeface="Times New Roman" panose="02020603050405020304" pitchFamily="18" charset="0"/>
              </a:rPr>
              <a:t>—the individuals within MPD </a:t>
            </a:r>
            <a:r>
              <a:rPr lang="en-US" sz="2400" i="1" dirty="0">
                <a:effectLst/>
                <a:latin typeface="Times New Roman" panose="02020603050405020304" pitchFamily="18" charset="0"/>
                <a:ea typeface="Times New Roman" panose="02020603050405020304" pitchFamily="18" charset="0"/>
              </a:rPr>
              <a:t>most likely</a:t>
            </a:r>
            <a:r>
              <a:rPr lang="en-US" sz="2400" dirty="0">
                <a:effectLst/>
                <a:latin typeface="Times New Roman" panose="02020603050405020304" pitchFamily="18" charset="0"/>
                <a:ea typeface="Times New Roman" panose="02020603050405020304" pitchFamily="18" charset="0"/>
              </a:rPr>
              <a:t> to possess electronic communications responsive to’ [the] request.</a:t>
            </a:r>
          </a:p>
          <a:p>
            <a:pPr marL="0" indent="0">
              <a:buNone/>
            </a:pPr>
            <a:r>
              <a:rPr lang="en-US" sz="2400" dirty="0">
                <a:effectLst/>
                <a:latin typeface="Times New Roman" panose="02020603050405020304" pitchFamily="18" charset="0"/>
                <a:ea typeface="Times New Roman" panose="02020603050405020304" pitchFamily="18" charset="0"/>
              </a:rPr>
              <a:t>“In addition, </a:t>
            </a:r>
            <a:r>
              <a:rPr lang="en-US" sz="2400" dirty="0" err="1">
                <a:effectLst/>
                <a:latin typeface="Times New Roman" panose="02020603050405020304" pitchFamily="18" charset="0"/>
                <a:ea typeface="Times New Roman" panose="02020603050405020304" pitchFamily="18" charset="0"/>
              </a:rPr>
              <a:t>Cenatus</a:t>
            </a:r>
            <a:r>
              <a:rPr lang="en-US" sz="2400" dirty="0">
                <a:effectLst/>
                <a:latin typeface="Times New Roman" panose="02020603050405020304" pitchFamily="18" charset="0"/>
                <a:ea typeface="Times New Roman" panose="02020603050405020304" pitchFamily="18" charset="0"/>
              </a:rPr>
              <a:t> stated that she forwarded the FOIA request to the [</a:t>
            </a:r>
            <a:r>
              <a:rPr lang="en-US" sz="2400" dirty="0" err="1">
                <a:effectLst/>
                <a:latin typeface="Times New Roman" panose="02020603050405020304" pitchFamily="18" charset="0"/>
                <a:ea typeface="Times New Roman" panose="02020603050405020304" pitchFamily="18" charset="0"/>
              </a:rPr>
              <a:t>entitie</a:t>
            </a:r>
            <a:r>
              <a:rPr lang="en-US" sz="2400" dirty="0">
                <a:effectLst/>
                <a:latin typeface="Times New Roman" panose="02020603050405020304" pitchFamily="18" charset="0"/>
                <a:ea typeface="Times New Roman" panose="02020603050405020304" pitchFamily="18" charset="0"/>
              </a:rPr>
              <a:t>]s within MPD that would ‘</a:t>
            </a:r>
            <a:r>
              <a:rPr lang="en-US" sz="2400" i="1" dirty="0">
                <a:effectLst/>
                <a:latin typeface="Times New Roman" panose="02020603050405020304" pitchFamily="18" charset="0"/>
                <a:ea typeface="Times New Roman" panose="02020603050405020304" pitchFamily="18" charset="0"/>
              </a:rPr>
              <a:t>most likely</a:t>
            </a:r>
            <a:r>
              <a:rPr lang="en-US" sz="2400" dirty="0">
                <a:effectLst/>
                <a:latin typeface="Times New Roman" panose="02020603050405020304" pitchFamily="18" charset="0"/>
                <a:ea typeface="Times New Roman" panose="02020603050405020304" pitchFamily="18" charset="0"/>
              </a:rPr>
              <a:t> have’ responsive documents. . . .”  (Emphasis added.)</a:t>
            </a:r>
          </a:p>
        </p:txBody>
      </p:sp>
    </p:spTree>
    <p:extLst>
      <p:ext uri="{BB962C8B-B14F-4D97-AF65-F5344CB8AC3E}">
        <p14:creationId xmlns:p14="http://schemas.microsoft.com/office/powerpoint/2010/main" val="39915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958756"/>
            <a:ext cx="8229600" cy="5184869"/>
          </a:xfrm>
        </p:spPr>
        <p:txBody>
          <a:bodyPr vert="horz" anchor="ctr">
            <a:normAutofit/>
          </a:bodyPr>
          <a:lstStyle/>
          <a:p>
            <a:pPr marL="0" indent="0">
              <a:buNone/>
            </a:pPr>
            <a:r>
              <a:rPr lang="en-US" sz="2800" i="1" dirty="0"/>
              <a:t>The No “Void-for-Volume” Case</a:t>
            </a:r>
            <a:r>
              <a:rPr lang="en-US" sz="2800" dirty="0"/>
              <a:t>:</a:t>
            </a:r>
          </a:p>
          <a:p>
            <a:pPr marL="0" indent="0">
              <a:buNone/>
            </a:pPr>
            <a:r>
              <a:rPr lang="en-US" sz="2400" dirty="0">
                <a:effectLst/>
                <a:latin typeface="Times New Roman" panose="02020603050405020304" pitchFamily="18" charset="0"/>
                <a:ea typeface="Times New Roman" panose="02020603050405020304" pitchFamily="18" charset="0"/>
              </a:rPr>
              <a:t>As bases for their incomplete responses/productions in response to the plaintiff’s D.C. FOIA request,</a:t>
            </a:r>
          </a:p>
          <a:p>
            <a:pPr marL="0" indent="0">
              <a:buNone/>
            </a:pPr>
            <a:r>
              <a:rPr lang="en-US" sz="2400" dirty="0">
                <a:effectLst/>
                <a:latin typeface="Times New Roman" panose="02020603050405020304" pitchFamily="18" charset="0"/>
                <a:ea typeface="Times New Roman" panose="02020603050405020304" pitchFamily="18" charset="0"/>
              </a:rPr>
              <a:t>the MPD had called the request “vague and overbroad,” and</a:t>
            </a:r>
          </a:p>
          <a:p>
            <a:pPr marL="0" indent="0">
              <a:buNone/>
            </a:pPr>
            <a:r>
              <a:rPr lang="en-US" sz="2400" dirty="0">
                <a:effectLst/>
                <a:latin typeface="Times New Roman" panose="02020603050405020304" pitchFamily="18" charset="0"/>
                <a:ea typeface="Times New Roman" panose="02020603050405020304" pitchFamily="18" charset="0"/>
              </a:rPr>
              <a:t>OCTO had called i</a:t>
            </a:r>
            <a:r>
              <a:rPr lang="en-US" sz="2400" dirty="0">
                <a:latin typeface="Times New Roman" panose="02020603050405020304" pitchFamily="18" charset="0"/>
                <a:ea typeface="Times New Roman" panose="02020603050405020304" pitchFamily="18" charset="0"/>
              </a:rPr>
              <a:t>t “extreme and extraordinary” in its “breadth.”</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8819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70770" y="533400"/>
            <a:ext cx="8229600" cy="5638800"/>
          </a:xfrm>
        </p:spPr>
        <p:txBody>
          <a:bodyPr vert="horz" anchor="ctr">
            <a:normAutofit fontScale="92500"/>
          </a:bodyPr>
          <a:lstStyle/>
          <a:p>
            <a:pPr marL="0" indent="0" algn="ctr">
              <a:lnSpc>
                <a:spcPct val="110000"/>
              </a:lnSpc>
              <a:spcBef>
                <a:spcPts val="0"/>
              </a:spcBef>
              <a:buNone/>
            </a:pPr>
            <a:r>
              <a:rPr lang="en-US" sz="2600" i="1" u="sng" dirty="0"/>
              <a:t>Nick’s Digest of the Rule</a:t>
            </a:r>
          </a:p>
          <a:p>
            <a:pPr marL="0" indent="0" algn="ctr">
              <a:lnSpc>
                <a:spcPct val="110000"/>
              </a:lnSpc>
              <a:spcBef>
                <a:spcPts val="0"/>
              </a:spcBef>
              <a:buNone/>
            </a:pPr>
            <a:r>
              <a:rPr lang="en-US" sz="2600" i="1" u="sng" dirty="0"/>
              <a:t>(Your Formal “Definition” of Responsive Reasonableness)</a:t>
            </a:r>
            <a:r>
              <a:rPr lang="en-US" sz="2600" u="sng" dirty="0"/>
              <a:t>:</a:t>
            </a:r>
            <a:endParaRPr lang="en-US" sz="3200" u="sng" dirty="0"/>
          </a:p>
          <a:p>
            <a:pPr marL="0" indent="0">
              <a:buNone/>
            </a:pPr>
            <a:r>
              <a:rPr lang="en-US" sz="2400" b="1" u="sng" dirty="0">
                <a:effectLst/>
                <a:latin typeface="Times New Roman" panose="02020603050405020304" pitchFamily="18" charset="0"/>
                <a:ea typeface="Times New Roman" panose="02020603050405020304" pitchFamily="18" charset="0"/>
              </a:rPr>
              <a:t>(1)</a:t>
            </a:r>
            <a:r>
              <a:rPr lang="en-US" sz="2400" dirty="0">
                <a:effectLst/>
                <a:latin typeface="Times New Roman" panose="02020603050405020304" pitchFamily="18" charset="0"/>
                <a:ea typeface="Times New Roman" panose="02020603050405020304" pitchFamily="18" charset="0"/>
              </a:rPr>
              <a:t> show “</a:t>
            </a:r>
            <a:r>
              <a:rPr lang="en-US" sz="2400" i="1" dirty="0">
                <a:effectLst/>
                <a:latin typeface="Times New Roman" panose="02020603050405020304" pitchFamily="18" charset="0"/>
                <a:ea typeface="Times New Roman" panose="02020603050405020304" pitchFamily="18" charset="0"/>
              </a:rPr>
              <a:t>good faith</a:t>
            </a:r>
            <a:r>
              <a:rPr lang="en-US" sz="2400" dirty="0">
                <a:effectLst/>
                <a:latin typeface="Times New Roman" panose="02020603050405020304" pitchFamily="18" charset="0"/>
                <a:ea typeface="Times New Roman" panose="02020603050405020304" pitchFamily="18" charset="0"/>
              </a:rPr>
              <a:t>” (from the “</a:t>
            </a:r>
            <a:r>
              <a:rPr lang="en-US" sz="2400" i="1" dirty="0">
                <a:effectLst/>
                <a:latin typeface="Times New Roman" panose="02020603050405020304" pitchFamily="18" charset="0"/>
                <a:ea typeface="Times New Roman" panose="02020603050405020304" pitchFamily="18" charset="0"/>
              </a:rPr>
              <a:t>Doe</a:t>
            </a:r>
            <a:r>
              <a:rPr lang="en-US" sz="2400" dirty="0">
                <a:effectLst/>
                <a:latin typeface="Times New Roman" panose="02020603050405020304" pitchFamily="18" charset="0"/>
                <a:ea typeface="Times New Roman" panose="02020603050405020304" pitchFamily="18" charset="0"/>
              </a:rPr>
              <a:t>” case</a:t>
            </a:r>
            <a:r>
              <a:rPr lang="en-US" sz="2400" i="1" dirty="0">
                <a:effectLst/>
                <a:latin typeface="Times New Roman" panose="02020603050405020304" pitchFamily="18" charset="0"/>
                <a:ea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rPr>
              <a:t> though we still don’t know more specifics of how one proves up “good faith”);</a:t>
            </a:r>
          </a:p>
          <a:p>
            <a:pPr marL="0" indent="0">
              <a:buNone/>
            </a:pPr>
            <a:r>
              <a:rPr lang="en-US" sz="2400" b="1" u="sng" dirty="0">
                <a:effectLst/>
                <a:latin typeface="Times New Roman" panose="02020603050405020304" pitchFamily="18" charset="0"/>
                <a:ea typeface="Times New Roman" panose="02020603050405020304" pitchFamily="18" charset="0"/>
              </a:rPr>
              <a:t>(2)</a:t>
            </a:r>
            <a:r>
              <a:rPr lang="en-US" sz="2400" b="1" dirty="0">
                <a:effectLst/>
                <a:latin typeface="Times New Roman" panose="02020603050405020304" pitchFamily="18" charset="0"/>
                <a:ea typeface="Times New Roman" panose="02020603050405020304" pitchFamily="18" charset="0"/>
              </a:rPr>
              <a:t>(a)</a:t>
            </a:r>
            <a:r>
              <a:rPr lang="en-US" sz="2400" dirty="0">
                <a:effectLst/>
                <a:latin typeface="Times New Roman" panose="02020603050405020304" pitchFamily="18" charset="0"/>
                <a:ea typeface="Times New Roman" panose="02020603050405020304" pitchFamily="18" charset="0"/>
              </a:rPr>
              <a:t> show that search was “</a:t>
            </a:r>
            <a:r>
              <a:rPr lang="en-US" sz="2400" i="1" dirty="0">
                <a:effectLst/>
                <a:latin typeface="Times New Roman" panose="02020603050405020304" pitchFamily="18" charset="0"/>
                <a:ea typeface="Times New Roman" panose="02020603050405020304" pitchFamily="18" charset="0"/>
              </a:rPr>
              <a:t>reasonably calculated</a:t>
            </a:r>
            <a:r>
              <a:rPr lang="en-US" sz="2400" dirty="0">
                <a:effectLst/>
                <a:latin typeface="Times New Roman" panose="02020603050405020304" pitchFamily="18" charset="0"/>
                <a:ea typeface="Times New Roman" panose="02020603050405020304" pitchFamily="18" charset="0"/>
              </a:rPr>
              <a:t> to uncover </a:t>
            </a:r>
            <a:r>
              <a:rPr lang="en-US" sz="2400" i="1" dirty="0">
                <a:effectLst/>
                <a:latin typeface="Times New Roman" panose="02020603050405020304" pitchFamily="18" charset="0"/>
                <a:ea typeface="Times New Roman" panose="02020603050405020304" pitchFamily="18" charset="0"/>
              </a:rPr>
              <a:t>all</a:t>
            </a:r>
            <a:r>
              <a:rPr lang="en-US" sz="2400" dirty="0">
                <a:effectLst/>
                <a:latin typeface="Times New Roman" panose="02020603050405020304" pitchFamily="18" charset="0"/>
                <a:ea typeface="Times New Roman" panose="02020603050405020304" pitchFamily="18" charset="0"/>
              </a:rPr>
              <a:t> relevant documents” (and we learn from </a:t>
            </a:r>
            <a:r>
              <a:rPr lang="en-US" sz="2400" i="1" dirty="0" err="1">
                <a:latin typeface="Times New Roman" panose="02020603050405020304" pitchFamily="18" charset="0"/>
                <a:ea typeface="Times New Roman" panose="02020603050405020304" pitchFamily="18" charset="0"/>
              </a:rPr>
              <a:t>Peaceaholics</a:t>
            </a:r>
            <a:r>
              <a:rPr lang="en-US" sz="2400" dirty="0">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that </a:t>
            </a:r>
            <a:r>
              <a:rPr lang="en-US" sz="2400" i="1" dirty="0">
                <a:effectLst/>
                <a:latin typeface="Times New Roman" panose="02020603050405020304" pitchFamily="18" charset="0"/>
                <a:ea typeface="Times New Roman" panose="02020603050405020304" pitchFamily="18" charset="0"/>
              </a:rPr>
              <a:t>reasonably calculated</a:t>
            </a:r>
            <a:r>
              <a:rPr lang="en-US" sz="2400" dirty="0">
                <a:effectLst/>
                <a:latin typeface="Times New Roman" panose="02020603050405020304" pitchFamily="18" charset="0"/>
                <a:ea typeface="Times New Roman" panose="02020603050405020304" pitchFamily="18" charset="0"/>
              </a:rPr>
              <a:t> seems to mean you follow any leads along the way that </a:t>
            </a:r>
            <a:r>
              <a:rPr lang="en-US" sz="2400" i="1" dirty="0">
                <a:effectLst/>
                <a:latin typeface="Times New Roman" panose="02020603050405020304" pitchFamily="18" charset="0"/>
                <a:ea typeface="Times New Roman" panose="02020603050405020304" pitchFamily="18" charset="0"/>
              </a:rPr>
              <a:t>likely</a:t>
            </a:r>
            <a:r>
              <a:rPr lang="en-US" sz="2400" dirty="0">
                <a:effectLst/>
                <a:latin typeface="Times New Roman" panose="02020603050405020304" pitchFamily="18" charset="0"/>
                <a:ea typeface="Times New Roman" panose="02020603050405020304" pitchFamily="18" charset="0"/>
              </a:rPr>
              <a:t> will yield (note—not just </a:t>
            </a:r>
            <a:r>
              <a:rPr lang="en-US" sz="2400" i="1" dirty="0">
                <a:effectLst/>
                <a:latin typeface="Times New Roman" panose="02020603050405020304" pitchFamily="18" charset="0"/>
                <a:ea typeface="Times New Roman" panose="02020603050405020304" pitchFamily="18" charset="0"/>
              </a:rPr>
              <a:t>might</a:t>
            </a:r>
            <a:r>
              <a:rPr lang="en-US" sz="2400" dirty="0">
                <a:effectLst/>
                <a:latin typeface="Times New Roman" panose="02020603050405020304" pitchFamily="18" charset="0"/>
                <a:ea typeface="Times New Roman" panose="02020603050405020304" pitchFamily="18" charset="0"/>
              </a:rPr>
              <a:t> yield) more responsive records,</a:t>
            </a:r>
          </a:p>
          <a:p>
            <a:pPr marL="0" indent="0">
              <a:buNone/>
            </a:pPr>
            <a:r>
              <a:rPr lang="en-US" sz="2400" dirty="0">
                <a:effectLst/>
                <a:latin typeface="Times New Roman" panose="02020603050405020304" pitchFamily="18" charset="0"/>
                <a:ea typeface="Times New Roman" panose="02020603050405020304" pitchFamily="18" charset="0"/>
              </a:rPr>
              <a:t>and </a:t>
            </a:r>
            <a:r>
              <a:rPr lang="en-US" sz="2400" b="1" dirty="0">
                <a:effectLst/>
                <a:latin typeface="Times New Roman" panose="02020603050405020304" pitchFamily="18" charset="0"/>
                <a:ea typeface="Times New Roman" panose="02020603050405020304" pitchFamily="18" charset="0"/>
              </a:rPr>
              <a:t>(b)</a:t>
            </a:r>
            <a:r>
              <a:rPr lang="en-US" sz="2400" dirty="0">
                <a:effectLst/>
                <a:latin typeface="Times New Roman" panose="02020603050405020304" pitchFamily="18" charset="0"/>
                <a:ea typeface="Times New Roman" panose="02020603050405020304" pitchFamily="18" charset="0"/>
              </a:rPr>
              <a:t> you should evaluate your search in hindsight, as you go along, and don’t just stick to the initial, provisional plan you might have had at the top);</a:t>
            </a:r>
          </a:p>
          <a:p>
            <a:pPr marL="0" indent="0">
              <a:buNone/>
            </a:pPr>
            <a:r>
              <a:rPr lang="en-US" sz="2400" dirty="0">
                <a:effectLst/>
                <a:latin typeface="Times New Roman" panose="02020603050405020304" pitchFamily="18" charset="0"/>
                <a:ea typeface="Times New Roman" panose="02020603050405020304" pitchFamily="18" charset="0"/>
              </a:rPr>
              <a:t>and </a:t>
            </a:r>
            <a:r>
              <a:rPr lang="en-US" sz="2400" b="1" u="sng" dirty="0">
                <a:effectLst/>
                <a:latin typeface="Times New Roman" panose="02020603050405020304" pitchFamily="18" charset="0"/>
                <a:ea typeface="Times New Roman" panose="02020603050405020304" pitchFamily="18" charset="0"/>
              </a:rPr>
              <a:t>(3)</a:t>
            </a:r>
            <a:r>
              <a:rPr lang="en-US" sz="2400" dirty="0">
                <a:effectLst/>
                <a:latin typeface="Times New Roman" panose="02020603050405020304" pitchFamily="18" charset="0"/>
                <a:ea typeface="Times New Roman" panose="02020603050405020304" pitchFamily="18" charset="0"/>
              </a:rPr>
              <a:t> “</a:t>
            </a:r>
            <a:r>
              <a:rPr lang="en-US" sz="2400" i="1" dirty="0">
                <a:effectLst/>
                <a:latin typeface="Times New Roman" panose="02020603050405020304" pitchFamily="18" charset="0"/>
                <a:ea typeface="Times New Roman" panose="02020603050405020304" pitchFamily="18" charset="0"/>
              </a:rPr>
              <a:t>adequately explain</a:t>
            </a:r>
            <a:r>
              <a:rPr lang="en-US" sz="2400" dirty="0">
                <a:effectLst/>
                <a:latin typeface="Times New Roman" panose="02020603050405020304" pitchFamily="18" charset="0"/>
                <a:ea typeface="Times New Roman" panose="02020603050405020304" pitchFamily="18" charset="0"/>
              </a:rPr>
              <a:t> both </a:t>
            </a:r>
            <a:r>
              <a:rPr lang="en-US" sz="2400" i="1" dirty="0">
                <a:effectLst/>
                <a:latin typeface="Times New Roman" panose="02020603050405020304" pitchFamily="18" charset="0"/>
                <a:ea typeface="Times New Roman" panose="02020603050405020304" pitchFamily="18" charset="0"/>
              </a:rPr>
              <a:t>how</a:t>
            </a:r>
            <a:r>
              <a:rPr lang="en-US" sz="2400" dirty="0">
                <a:effectLst/>
                <a:latin typeface="Times New Roman" panose="02020603050405020304" pitchFamily="18" charset="0"/>
                <a:ea typeface="Times New Roman" panose="02020603050405020304" pitchFamily="18" charset="0"/>
              </a:rPr>
              <a:t> the search was conducted and </a:t>
            </a:r>
            <a:r>
              <a:rPr lang="en-US" sz="2400" i="1" dirty="0">
                <a:effectLst/>
                <a:latin typeface="Times New Roman" panose="02020603050405020304" pitchFamily="18" charset="0"/>
                <a:ea typeface="Times New Roman" panose="02020603050405020304" pitchFamily="18" charset="0"/>
              </a:rPr>
              <a:t>why</a:t>
            </a:r>
            <a:r>
              <a:rPr lang="en-US" sz="2400" dirty="0">
                <a:effectLst/>
                <a:latin typeface="Times New Roman" panose="02020603050405020304" pitchFamily="18" charset="0"/>
                <a:ea typeface="Times New Roman" panose="02020603050405020304" pitchFamily="18" charset="0"/>
              </a:rPr>
              <a:t> it was conducted in that manner”</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3773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Vertical Title 10">
            <a:extLst>
              <a:ext uri="{FF2B5EF4-FFF2-40B4-BE49-F238E27FC236}">
                <a16:creationId xmlns:a16="http://schemas.microsoft.com/office/drawing/2014/main" id="{EAFCFB4C-1995-5027-427B-57D762B58230}"/>
              </a:ext>
            </a:extLst>
          </p:cNvPr>
          <p:cNvSpPr>
            <a:spLocks noGrp="1"/>
          </p:cNvSpPr>
          <p:nvPr>
            <p:ph type="title" orient="vert"/>
          </p:nvPr>
        </p:nvSpPr>
        <p:spPr/>
        <p:txBody>
          <a:bodyPr/>
          <a:lstStyle/>
          <a:p>
            <a:r>
              <a:rPr lang="en-US" dirty="0"/>
              <a:t>Affirmative Disclosures</a:t>
            </a:r>
          </a:p>
        </p:txBody>
      </p:sp>
      <p:sp>
        <p:nvSpPr>
          <p:cNvPr id="12" name="TextBox 11">
            <a:extLst>
              <a:ext uri="{FF2B5EF4-FFF2-40B4-BE49-F238E27FC236}">
                <a16:creationId xmlns:a16="http://schemas.microsoft.com/office/drawing/2014/main" id="{D4D602A0-D15B-030A-7DF2-8ADE2F39B27C}"/>
              </a:ext>
            </a:extLst>
          </p:cNvPr>
          <p:cNvSpPr txBox="1"/>
          <p:nvPr/>
        </p:nvSpPr>
        <p:spPr>
          <a:xfrm>
            <a:off x="466910" y="381000"/>
            <a:ext cx="7457890" cy="6401753"/>
          </a:xfrm>
          <a:prstGeom prst="rect">
            <a:avLst/>
          </a:prstGeom>
          <a:noFill/>
        </p:spPr>
        <p:txBody>
          <a:bodyPr wrap="square" rtlCol="0">
            <a:spAutoFit/>
          </a:bodyPr>
          <a:lstStyle/>
          <a:p>
            <a:r>
              <a:rPr lang="en-US" sz="2800" dirty="0"/>
              <a:t>Affirmative disclosure of certain categories of records (page 1 of 2):</a:t>
            </a:r>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pPr algn="l"/>
            <a:r>
              <a:rPr lang="en-US" sz="2000" i="0" dirty="0">
                <a:effectLst/>
                <a:latin typeface="Times New Roman" panose="02020603050405020304" pitchFamily="18" charset="0"/>
                <a:cs typeface="Times New Roman" panose="02020603050405020304" pitchFamily="18" charset="0"/>
              </a:rPr>
              <a:t>(1) The names, salaries, title, and dates of employment of all employees and officers of a public body;</a:t>
            </a:r>
          </a:p>
          <a:p>
            <a:pPr algn="l"/>
            <a:r>
              <a:rPr lang="en-US" sz="2000" i="0" dirty="0">
                <a:effectLst/>
                <a:latin typeface="Times New Roman" panose="02020603050405020304" pitchFamily="18" charset="0"/>
                <a:cs typeface="Times New Roman" panose="02020603050405020304" pitchFamily="18" charset="0"/>
              </a:rPr>
              <a:t>(2) Administrative staff manuals and instructions to staff that affect a member of the public;</a:t>
            </a:r>
          </a:p>
          <a:p>
            <a:pPr algn="l"/>
            <a:r>
              <a:rPr lang="en-US" sz="2000" i="0" dirty="0">
                <a:effectLst/>
                <a:latin typeface="Times New Roman" panose="02020603050405020304" pitchFamily="18" charset="0"/>
                <a:cs typeface="Times New Roman" panose="02020603050405020304" pitchFamily="18" charset="0"/>
              </a:rPr>
              <a:t>(3) Final opinions . . . , as well as orders, made in the adjudication of cases;</a:t>
            </a:r>
          </a:p>
          <a:p>
            <a:pPr algn="l"/>
            <a:r>
              <a:rPr lang="en-US" sz="2000" i="0" dirty="0">
                <a:effectLst/>
                <a:latin typeface="Times New Roman" panose="02020603050405020304" pitchFamily="18" charset="0"/>
                <a:cs typeface="Times New Roman" panose="02020603050405020304" pitchFamily="18" charset="0"/>
              </a:rPr>
              <a:t>(4) Those statements of policy and interpretations of policy, acts, and rules which have been adopted by a public body;</a:t>
            </a:r>
          </a:p>
          <a:p>
            <a:pPr algn="l"/>
            <a:r>
              <a:rPr lang="en-US" sz="2000" i="0" dirty="0">
                <a:effectLst/>
                <a:latin typeface="Times New Roman" panose="02020603050405020304" pitchFamily="18" charset="0"/>
                <a:cs typeface="Times New Roman" panose="02020603050405020304" pitchFamily="18" charset="0"/>
              </a:rPr>
              <a:t>(5) Correspondence and materials referred to therein, by and with a public body, relating to any regulatory, supervisory, or enforcement responsibilities of the public body, whereby the public body determines, or states an opinion upon, or is asked to determine or state an opinion upon, the rights of the District, the public, or any private party;</a:t>
            </a:r>
          </a:p>
          <a:p>
            <a:pPr algn="l"/>
            <a:r>
              <a:rPr lang="en-US" sz="2000" i="0" dirty="0">
                <a:effectLst/>
                <a:latin typeface="Times New Roman" panose="02020603050405020304" pitchFamily="18" charset="0"/>
                <a:cs typeface="Times New Roman" panose="02020603050405020304" pitchFamily="18" charset="0"/>
              </a:rPr>
              <a:t>(6) Information in or taken from any account, voucher, or contract dealing with the receipt or expenditure of public or other funds by public bodies; . . .</a:t>
            </a:r>
            <a:endParaRPr lang="en-US" sz="140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9687255"/>
      </p:ext>
    </p:extLst>
  </p:cSld>
  <p:clrMapOvr>
    <a:masterClrMapping/>
  </p:clrMapOvr>
</p:sld>
</file>

<file path=ppt/theme/theme1.xml><?xml version="1.0" encoding="utf-8"?>
<a:theme xmlns:a="http://schemas.openxmlformats.org/drawingml/2006/main" name="Advantag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5376</TotalTime>
  <Words>1624</Words>
  <Application>Microsoft Office PowerPoint</Application>
  <PresentationFormat>On-screen Show (4:3)</PresentationFormat>
  <Paragraphs>98</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Rockwell</vt:lpstr>
      <vt:lpstr>Times New Roman</vt:lpstr>
      <vt:lpstr>Wingdings</vt:lpstr>
      <vt:lpstr>Advantage</vt:lpstr>
      <vt:lpstr>Nicholas Weil, Attorney Advisor Office of Open Government</vt:lpstr>
      <vt:lpstr>Board of Ethics and Government Accountability</vt:lpstr>
      <vt:lpstr>Let’s be reasonable here!</vt:lpstr>
      <vt:lpstr>Let’s be reasonable here!</vt:lpstr>
      <vt:lpstr>PowerPoint Presentation</vt:lpstr>
      <vt:lpstr>PowerPoint Presentation</vt:lpstr>
      <vt:lpstr>PowerPoint Presentation</vt:lpstr>
      <vt:lpstr>PowerPoint Presentation</vt:lpstr>
      <vt:lpstr>Affirmative Disclosures</vt:lpstr>
      <vt:lpstr>Affirmative Disclosures</vt:lpstr>
      <vt:lpstr>Affirmative Disclosures</vt:lpstr>
      <vt:lpstr>Enterprise Datasets = Individual D.C. Entities, R A W   D A T A</vt:lpstr>
      <vt:lpstr>Help Your Team Help You</vt:lpstr>
      <vt:lpstr>CONTACT INFORMATION  </vt:lpstr>
    </vt:vector>
  </TitlesOfParts>
  <Company>Congressional Black Caucus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Traci Hughes</dc:creator>
  <cp:lastModifiedBy>Weil, Nicholas (BEGA)</cp:lastModifiedBy>
  <cp:revision>158</cp:revision>
  <cp:lastPrinted>2013-11-21T14:53:56Z</cp:lastPrinted>
  <dcterms:created xsi:type="dcterms:W3CDTF">2013-10-23T19:05:02Z</dcterms:created>
  <dcterms:modified xsi:type="dcterms:W3CDTF">2022-08-31T17:54:41Z</dcterms:modified>
  <cp:contentStatus/>
</cp:coreProperties>
</file>