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3"/>
  </p:notesMasterIdLst>
  <p:handoutMasterIdLst>
    <p:handoutMasterId r:id="rId24"/>
  </p:handoutMasterIdLst>
  <p:sldIdLst>
    <p:sldId id="256" r:id="rId2"/>
    <p:sldId id="262" r:id="rId3"/>
    <p:sldId id="261" r:id="rId4"/>
    <p:sldId id="263" r:id="rId5"/>
    <p:sldId id="265" r:id="rId6"/>
    <p:sldId id="279" r:id="rId7"/>
    <p:sldId id="280" r:id="rId8"/>
    <p:sldId id="284" r:id="rId9"/>
    <p:sldId id="286" r:id="rId10"/>
    <p:sldId id="288" r:id="rId11"/>
    <p:sldId id="266" r:id="rId12"/>
    <p:sldId id="267" r:id="rId13"/>
    <p:sldId id="268" r:id="rId14"/>
    <p:sldId id="269" r:id="rId15"/>
    <p:sldId id="270" r:id="rId16"/>
    <p:sldId id="271" r:id="rId17"/>
    <p:sldId id="272" r:id="rId18"/>
    <p:sldId id="273" r:id="rId19"/>
    <p:sldId id="274" r:id="rId20"/>
    <p:sldId id="275" r:id="rId21"/>
    <p:sldId id="260" r:id="rId22"/>
  </p:sldIdLst>
  <p:sldSz cx="9144000" cy="6858000" type="screen4x3"/>
  <p:notesSz cx="7102475" cy="938847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57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373"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BD1339-548C-49A3-B922-D2C8F4DFECFB}"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5161B7E-29B0-48F3-B688-0E4744F35F3B}">
      <dgm:prSet/>
      <dgm:spPr/>
      <dgm:t>
        <a:bodyPr/>
        <a:lstStyle/>
        <a:p>
          <a:pPr rtl="0"/>
          <a:r>
            <a:rPr lang="en-US" b="1" dirty="0" smtClean="0"/>
            <a:t>Investigations</a:t>
          </a:r>
          <a:endParaRPr lang="en-US" b="1" dirty="0"/>
        </a:p>
      </dgm:t>
    </dgm:pt>
    <dgm:pt modelId="{DFB94BFD-C012-47C2-9F2E-89FFEE5DE001}" type="parTrans" cxnId="{6B0EB668-FB8A-4857-9292-1CA7108E6661}">
      <dgm:prSet/>
      <dgm:spPr/>
      <dgm:t>
        <a:bodyPr/>
        <a:lstStyle/>
        <a:p>
          <a:endParaRPr lang="en-US"/>
        </a:p>
      </dgm:t>
    </dgm:pt>
    <dgm:pt modelId="{063DA738-4953-41A3-8F6B-1189747282F9}" type="sibTrans" cxnId="{6B0EB668-FB8A-4857-9292-1CA7108E6661}">
      <dgm:prSet/>
      <dgm:spPr/>
      <dgm:t>
        <a:bodyPr/>
        <a:lstStyle/>
        <a:p>
          <a:endParaRPr lang="en-US"/>
        </a:p>
      </dgm:t>
    </dgm:pt>
    <dgm:pt modelId="{A96BBA30-DE18-4840-AFD3-8DF078220681}">
      <dgm:prSet/>
      <dgm:spPr/>
      <dgm:t>
        <a:bodyPr/>
        <a:lstStyle/>
        <a:p>
          <a:pPr rtl="0"/>
          <a:r>
            <a:rPr lang="en-US" b="1" baseline="0" dirty="0" smtClean="0"/>
            <a:t>Enforcement</a:t>
          </a:r>
          <a:endParaRPr lang="en-US" dirty="0"/>
        </a:p>
      </dgm:t>
    </dgm:pt>
    <dgm:pt modelId="{0F8D87F4-E20B-4C3F-8814-F545CAF0D437}" type="parTrans" cxnId="{A7526961-4DA0-430A-A5D9-9A2944C8C74E}">
      <dgm:prSet/>
      <dgm:spPr/>
      <dgm:t>
        <a:bodyPr/>
        <a:lstStyle/>
        <a:p>
          <a:endParaRPr lang="en-US"/>
        </a:p>
      </dgm:t>
    </dgm:pt>
    <dgm:pt modelId="{3911C674-BE97-4CFE-8FF7-C4499833D822}" type="sibTrans" cxnId="{A7526961-4DA0-430A-A5D9-9A2944C8C74E}">
      <dgm:prSet/>
      <dgm:spPr/>
      <dgm:t>
        <a:bodyPr/>
        <a:lstStyle/>
        <a:p>
          <a:endParaRPr lang="en-US"/>
        </a:p>
      </dgm:t>
    </dgm:pt>
    <dgm:pt modelId="{4BC0EDA3-D060-490C-A1AA-B5A2FEF2B342}">
      <dgm:prSet/>
      <dgm:spPr/>
      <dgm:t>
        <a:bodyPr/>
        <a:lstStyle/>
        <a:p>
          <a:pPr rtl="0"/>
          <a:endParaRPr lang="en-US"/>
        </a:p>
      </dgm:t>
    </dgm:pt>
    <dgm:pt modelId="{E41051C3-287A-4B3A-A318-AAD63D3B5452}" type="parTrans" cxnId="{62506571-84D4-413D-A854-A3618BE67B9C}">
      <dgm:prSet/>
      <dgm:spPr/>
      <dgm:t>
        <a:bodyPr/>
        <a:lstStyle/>
        <a:p>
          <a:endParaRPr lang="en-US"/>
        </a:p>
      </dgm:t>
    </dgm:pt>
    <dgm:pt modelId="{DFAC2F02-EB3D-49D5-86CD-2CA2A1E05E91}" type="sibTrans" cxnId="{62506571-84D4-413D-A854-A3618BE67B9C}">
      <dgm:prSet/>
      <dgm:spPr/>
      <dgm:t>
        <a:bodyPr/>
        <a:lstStyle/>
        <a:p>
          <a:endParaRPr lang="en-US"/>
        </a:p>
      </dgm:t>
    </dgm:pt>
    <dgm:pt modelId="{5EA273B5-4CAA-48D4-A68D-2DA9A583F8F1}" type="pres">
      <dgm:prSet presAssocID="{F7BD1339-548C-49A3-B922-D2C8F4DFECFB}" presName="Name0" presStyleCnt="0">
        <dgm:presLayoutVars>
          <dgm:dir/>
          <dgm:resizeHandles val="exact"/>
        </dgm:presLayoutVars>
      </dgm:prSet>
      <dgm:spPr/>
      <dgm:t>
        <a:bodyPr/>
        <a:lstStyle/>
        <a:p>
          <a:endParaRPr lang="en-US"/>
        </a:p>
      </dgm:t>
    </dgm:pt>
    <dgm:pt modelId="{D8E0721C-F1C4-49DD-B8CB-2504410B0810}" type="pres">
      <dgm:prSet presAssocID="{F7BD1339-548C-49A3-B922-D2C8F4DFECFB}" presName="arrow" presStyleLbl="bgShp" presStyleIdx="0" presStyleCnt="1"/>
      <dgm:spPr/>
    </dgm:pt>
    <dgm:pt modelId="{1976D776-550C-4179-B795-D28BFF3E8AE7}" type="pres">
      <dgm:prSet presAssocID="{F7BD1339-548C-49A3-B922-D2C8F4DFECFB}" presName="points" presStyleCnt="0"/>
      <dgm:spPr/>
    </dgm:pt>
    <dgm:pt modelId="{C4444F66-3CB1-470B-8A4F-B065BC90405A}" type="pres">
      <dgm:prSet presAssocID="{95161B7E-29B0-48F3-B688-0E4744F35F3B}" presName="compositeA" presStyleCnt="0"/>
      <dgm:spPr/>
    </dgm:pt>
    <dgm:pt modelId="{3EE24374-24A6-4BA2-B0A6-34E99FAABF51}" type="pres">
      <dgm:prSet presAssocID="{95161B7E-29B0-48F3-B688-0E4744F35F3B}" presName="textA" presStyleLbl="revTx" presStyleIdx="0" presStyleCnt="2">
        <dgm:presLayoutVars>
          <dgm:bulletEnabled val="1"/>
        </dgm:presLayoutVars>
      </dgm:prSet>
      <dgm:spPr/>
      <dgm:t>
        <a:bodyPr/>
        <a:lstStyle/>
        <a:p>
          <a:endParaRPr lang="en-US"/>
        </a:p>
      </dgm:t>
    </dgm:pt>
    <dgm:pt modelId="{A028CE88-B082-4C41-AA20-0D5AF02C9E0B}" type="pres">
      <dgm:prSet presAssocID="{95161B7E-29B0-48F3-B688-0E4744F35F3B}" presName="circleA" presStyleLbl="node1" presStyleIdx="0" presStyleCnt="2"/>
      <dgm:spPr/>
    </dgm:pt>
    <dgm:pt modelId="{2D78C2B1-1ADF-4FCD-B686-F977D3D67240}" type="pres">
      <dgm:prSet presAssocID="{95161B7E-29B0-48F3-B688-0E4744F35F3B}" presName="spaceA" presStyleCnt="0"/>
      <dgm:spPr/>
    </dgm:pt>
    <dgm:pt modelId="{C42BBA53-D9F3-4640-AB38-8573E3433017}" type="pres">
      <dgm:prSet presAssocID="{063DA738-4953-41A3-8F6B-1189747282F9}" presName="space" presStyleCnt="0"/>
      <dgm:spPr/>
    </dgm:pt>
    <dgm:pt modelId="{E08188E8-AC38-4B83-A59C-60C76DD62BAF}" type="pres">
      <dgm:prSet presAssocID="{A96BBA30-DE18-4840-AFD3-8DF078220681}" presName="compositeB" presStyleCnt="0"/>
      <dgm:spPr/>
    </dgm:pt>
    <dgm:pt modelId="{690AB064-06F6-44F9-81E4-7140548E33C5}" type="pres">
      <dgm:prSet presAssocID="{A96BBA30-DE18-4840-AFD3-8DF078220681}" presName="textB" presStyleLbl="revTx" presStyleIdx="1" presStyleCnt="2">
        <dgm:presLayoutVars>
          <dgm:bulletEnabled val="1"/>
        </dgm:presLayoutVars>
      </dgm:prSet>
      <dgm:spPr/>
      <dgm:t>
        <a:bodyPr/>
        <a:lstStyle/>
        <a:p>
          <a:endParaRPr lang="en-US"/>
        </a:p>
      </dgm:t>
    </dgm:pt>
    <dgm:pt modelId="{C01E84B1-37A8-4E5A-B1AD-9CC7C1DCFFEC}" type="pres">
      <dgm:prSet presAssocID="{A96BBA30-DE18-4840-AFD3-8DF078220681}" presName="circleB" presStyleLbl="node1" presStyleIdx="1" presStyleCnt="2"/>
      <dgm:spPr/>
    </dgm:pt>
    <dgm:pt modelId="{92E39D86-37FF-4D12-852F-D4B470A15F2E}" type="pres">
      <dgm:prSet presAssocID="{A96BBA30-DE18-4840-AFD3-8DF078220681}" presName="spaceB" presStyleCnt="0"/>
      <dgm:spPr/>
    </dgm:pt>
  </dgm:ptLst>
  <dgm:cxnLst>
    <dgm:cxn modelId="{3CB4DFF9-1E26-4CBA-B845-CD31FEE93398}" type="presOf" srcId="{F7BD1339-548C-49A3-B922-D2C8F4DFECFB}" destId="{5EA273B5-4CAA-48D4-A68D-2DA9A583F8F1}" srcOrd="0" destOrd="0" presId="urn:microsoft.com/office/officeart/2005/8/layout/hProcess11"/>
    <dgm:cxn modelId="{62506571-84D4-413D-A854-A3618BE67B9C}" srcId="{A96BBA30-DE18-4840-AFD3-8DF078220681}" destId="{4BC0EDA3-D060-490C-A1AA-B5A2FEF2B342}" srcOrd="0" destOrd="0" parTransId="{E41051C3-287A-4B3A-A318-AAD63D3B5452}" sibTransId="{DFAC2F02-EB3D-49D5-86CD-2CA2A1E05E91}"/>
    <dgm:cxn modelId="{F1BA02A7-2090-4DE6-92B9-1C6CFAABDEB1}" type="presOf" srcId="{4BC0EDA3-D060-490C-A1AA-B5A2FEF2B342}" destId="{690AB064-06F6-44F9-81E4-7140548E33C5}" srcOrd="0" destOrd="1" presId="urn:microsoft.com/office/officeart/2005/8/layout/hProcess11"/>
    <dgm:cxn modelId="{6B0EB668-FB8A-4857-9292-1CA7108E6661}" srcId="{F7BD1339-548C-49A3-B922-D2C8F4DFECFB}" destId="{95161B7E-29B0-48F3-B688-0E4744F35F3B}" srcOrd="0" destOrd="0" parTransId="{DFB94BFD-C012-47C2-9F2E-89FFEE5DE001}" sibTransId="{063DA738-4953-41A3-8F6B-1189747282F9}"/>
    <dgm:cxn modelId="{24A6F159-0282-4D50-B86B-EC950170D3A8}" type="presOf" srcId="{95161B7E-29B0-48F3-B688-0E4744F35F3B}" destId="{3EE24374-24A6-4BA2-B0A6-34E99FAABF51}" srcOrd="0" destOrd="0" presId="urn:microsoft.com/office/officeart/2005/8/layout/hProcess11"/>
    <dgm:cxn modelId="{04E84D44-ED5A-476E-80EA-698D9C1C0852}" type="presOf" srcId="{A96BBA30-DE18-4840-AFD3-8DF078220681}" destId="{690AB064-06F6-44F9-81E4-7140548E33C5}" srcOrd="0" destOrd="0" presId="urn:microsoft.com/office/officeart/2005/8/layout/hProcess11"/>
    <dgm:cxn modelId="{A7526961-4DA0-430A-A5D9-9A2944C8C74E}" srcId="{F7BD1339-548C-49A3-B922-D2C8F4DFECFB}" destId="{A96BBA30-DE18-4840-AFD3-8DF078220681}" srcOrd="1" destOrd="0" parTransId="{0F8D87F4-E20B-4C3F-8814-F545CAF0D437}" sibTransId="{3911C674-BE97-4CFE-8FF7-C4499833D822}"/>
    <dgm:cxn modelId="{A43DBB23-2C94-433F-8ACC-428A4A5A6F7C}" type="presParOf" srcId="{5EA273B5-4CAA-48D4-A68D-2DA9A583F8F1}" destId="{D8E0721C-F1C4-49DD-B8CB-2504410B0810}" srcOrd="0" destOrd="0" presId="urn:microsoft.com/office/officeart/2005/8/layout/hProcess11"/>
    <dgm:cxn modelId="{C6D6A51F-EA80-4704-83FB-EE0CCD7439B0}" type="presParOf" srcId="{5EA273B5-4CAA-48D4-A68D-2DA9A583F8F1}" destId="{1976D776-550C-4179-B795-D28BFF3E8AE7}" srcOrd="1" destOrd="0" presId="urn:microsoft.com/office/officeart/2005/8/layout/hProcess11"/>
    <dgm:cxn modelId="{AA78D9A1-7EAC-4678-8F09-E8AF8ECB37AA}" type="presParOf" srcId="{1976D776-550C-4179-B795-D28BFF3E8AE7}" destId="{C4444F66-3CB1-470B-8A4F-B065BC90405A}" srcOrd="0" destOrd="0" presId="urn:microsoft.com/office/officeart/2005/8/layout/hProcess11"/>
    <dgm:cxn modelId="{090D7D93-C161-4E09-A642-9B7C17761C04}" type="presParOf" srcId="{C4444F66-3CB1-470B-8A4F-B065BC90405A}" destId="{3EE24374-24A6-4BA2-B0A6-34E99FAABF51}" srcOrd="0" destOrd="0" presId="urn:microsoft.com/office/officeart/2005/8/layout/hProcess11"/>
    <dgm:cxn modelId="{A5E827A4-E85D-4219-B9A2-E00434384C4C}" type="presParOf" srcId="{C4444F66-3CB1-470B-8A4F-B065BC90405A}" destId="{A028CE88-B082-4C41-AA20-0D5AF02C9E0B}" srcOrd="1" destOrd="0" presId="urn:microsoft.com/office/officeart/2005/8/layout/hProcess11"/>
    <dgm:cxn modelId="{0C31C719-C2AA-4114-B01C-6287D11A4DCB}" type="presParOf" srcId="{C4444F66-3CB1-470B-8A4F-B065BC90405A}" destId="{2D78C2B1-1ADF-4FCD-B686-F977D3D67240}" srcOrd="2" destOrd="0" presId="urn:microsoft.com/office/officeart/2005/8/layout/hProcess11"/>
    <dgm:cxn modelId="{372C7543-EFC3-4B8E-A2C0-C766ECD7E4AA}" type="presParOf" srcId="{1976D776-550C-4179-B795-D28BFF3E8AE7}" destId="{C42BBA53-D9F3-4640-AB38-8573E3433017}" srcOrd="1" destOrd="0" presId="urn:microsoft.com/office/officeart/2005/8/layout/hProcess11"/>
    <dgm:cxn modelId="{3F33EF55-C749-4314-8953-9AABC39B365E}" type="presParOf" srcId="{1976D776-550C-4179-B795-D28BFF3E8AE7}" destId="{E08188E8-AC38-4B83-A59C-60C76DD62BAF}" srcOrd="2" destOrd="0" presId="urn:microsoft.com/office/officeart/2005/8/layout/hProcess11"/>
    <dgm:cxn modelId="{6BC2506B-87B3-47F7-8680-5617B189C01E}" type="presParOf" srcId="{E08188E8-AC38-4B83-A59C-60C76DD62BAF}" destId="{690AB064-06F6-44F9-81E4-7140548E33C5}" srcOrd="0" destOrd="0" presId="urn:microsoft.com/office/officeart/2005/8/layout/hProcess11"/>
    <dgm:cxn modelId="{B8EA8FC5-9DA9-490C-B1EC-53A23265D7AB}" type="presParOf" srcId="{E08188E8-AC38-4B83-A59C-60C76DD62BAF}" destId="{C01E84B1-37A8-4E5A-B1AD-9CC7C1DCFFEC}" srcOrd="1" destOrd="0" presId="urn:microsoft.com/office/officeart/2005/8/layout/hProcess11"/>
    <dgm:cxn modelId="{55288889-F4D0-4F3F-B404-505CFE9005CF}" type="presParOf" srcId="{E08188E8-AC38-4B83-A59C-60C76DD62BAF}" destId="{92E39D86-37FF-4D12-852F-D4B470A15F2E}"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E0721C-F1C4-49DD-B8CB-2504410B0810}">
      <dsp:nvSpPr>
        <dsp:cNvPr id="0" name=""/>
        <dsp:cNvSpPr/>
      </dsp:nvSpPr>
      <dsp:spPr>
        <a:xfrm>
          <a:off x="0" y="1243488"/>
          <a:ext cx="8229600" cy="16579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E24374-24A6-4BA2-B0A6-34E99FAABF51}">
      <dsp:nvSpPr>
        <dsp:cNvPr id="0" name=""/>
        <dsp:cNvSpPr/>
      </dsp:nvSpPr>
      <dsp:spPr>
        <a:xfrm>
          <a:off x="90" y="0"/>
          <a:ext cx="3612906" cy="1657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144" tIns="263144" rIns="263144" bIns="263144" numCol="1" spcCol="1270" anchor="b" anchorCtr="0">
          <a:noAutofit/>
        </a:bodyPr>
        <a:lstStyle/>
        <a:p>
          <a:pPr lvl="0" algn="ctr" defTabSz="1644650" rtl="0">
            <a:lnSpc>
              <a:spcPct val="90000"/>
            </a:lnSpc>
            <a:spcBef>
              <a:spcPct val="0"/>
            </a:spcBef>
            <a:spcAft>
              <a:spcPct val="35000"/>
            </a:spcAft>
          </a:pPr>
          <a:r>
            <a:rPr lang="en-US" sz="3700" b="1" kern="1200" dirty="0" smtClean="0"/>
            <a:t>Investigations</a:t>
          </a:r>
          <a:endParaRPr lang="en-US" sz="3700" b="1" kern="1200" dirty="0"/>
        </a:p>
      </dsp:txBody>
      <dsp:txXfrm>
        <a:off x="90" y="0"/>
        <a:ext cx="3612906" cy="1657985"/>
      </dsp:txXfrm>
    </dsp:sp>
    <dsp:sp modelId="{A028CE88-B082-4C41-AA20-0D5AF02C9E0B}">
      <dsp:nvSpPr>
        <dsp:cNvPr id="0" name=""/>
        <dsp:cNvSpPr/>
      </dsp:nvSpPr>
      <dsp:spPr>
        <a:xfrm>
          <a:off x="1599295" y="1865233"/>
          <a:ext cx="414496" cy="414496"/>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0AB064-06F6-44F9-81E4-7140548E33C5}">
      <dsp:nvSpPr>
        <dsp:cNvPr id="0" name=""/>
        <dsp:cNvSpPr/>
      </dsp:nvSpPr>
      <dsp:spPr>
        <a:xfrm>
          <a:off x="3793642" y="2486977"/>
          <a:ext cx="3612906" cy="1657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144" tIns="263144" rIns="263144" bIns="263144" numCol="1" spcCol="1270" anchor="t" anchorCtr="1">
          <a:noAutofit/>
        </a:bodyPr>
        <a:lstStyle/>
        <a:p>
          <a:pPr lvl="0" algn="l" defTabSz="1644650" rtl="0">
            <a:lnSpc>
              <a:spcPct val="90000"/>
            </a:lnSpc>
            <a:spcBef>
              <a:spcPct val="0"/>
            </a:spcBef>
            <a:spcAft>
              <a:spcPct val="35000"/>
            </a:spcAft>
          </a:pPr>
          <a:r>
            <a:rPr lang="en-US" sz="3700" b="1" kern="1200" baseline="0" dirty="0" smtClean="0"/>
            <a:t>Enforcement</a:t>
          </a:r>
          <a:endParaRPr lang="en-US" sz="3700" kern="1200" dirty="0"/>
        </a:p>
        <a:p>
          <a:pPr marL="285750" lvl="1" indent="-285750" algn="l" defTabSz="1289050" rtl="0">
            <a:lnSpc>
              <a:spcPct val="90000"/>
            </a:lnSpc>
            <a:spcBef>
              <a:spcPct val="0"/>
            </a:spcBef>
            <a:spcAft>
              <a:spcPct val="15000"/>
            </a:spcAft>
            <a:buChar char="••"/>
          </a:pPr>
          <a:endParaRPr lang="en-US" sz="2900" kern="1200"/>
        </a:p>
      </dsp:txBody>
      <dsp:txXfrm>
        <a:off x="3793642" y="2486977"/>
        <a:ext cx="3612906" cy="1657985"/>
      </dsp:txXfrm>
    </dsp:sp>
    <dsp:sp modelId="{C01E84B1-37A8-4E5A-B1AD-9CC7C1DCFFEC}">
      <dsp:nvSpPr>
        <dsp:cNvPr id="0" name=""/>
        <dsp:cNvSpPr/>
      </dsp:nvSpPr>
      <dsp:spPr>
        <a:xfrm>
          <a:off x="5392847" y="1865233"/>
          <a:ext cx="414496" cy="414496"/>
        </a:xfrm>
        <a:prstGeom prst="ellipse">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18" tIns="47108" rIns="94218" bIns="47108"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69424"/>
          </a:xfrm>
          <a:prstGeom prst="rect">
            <a:avLst/>
          </a:prstGeom>
        </p:spPr>
        <p:txBody>
          <a:bodyPr vert="horz" lIns="94218" tIns="47108" rIns="94218" bIns="47108" rtlCol="0"/>
          <a:lstStyle>
            <a:lvl1pPr algn="r">
              <a:defRPr sz="1200"/>
            </a:lvl1pPr>
          </a:lstStyle>
          <a:p>
            <a:fld id="{E648CAA5-C42F-4166-8760-650E3DD8811D}" type="datetimeFigureOut">
              <a:rPr lang="en-US" smtClean="0"/>
              <a:t>7/8/2016</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18" tIns="47108" rIns="94218" bIns="47108"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18" tIns="47108" rIns="94218" bIns="47108" rtlCol="0" anchor="b"/>
          <a:lstStyle>
            <a:lvl1pPr algn="r">
              <a:defRPr sz="1200"/>
            </a:lvl1pPr>
          </a:lstStyle>
          <a:p>
            <a:fld id="{B9AE380F-BB4F-4DCD-B8AF-2592F9A51A59}" type="slidenum">
              <a:rPr lang="en-US" smtClean="0"/>
              <a:t>‹#›</a:t>
            </a:fld>
            <a:endParaRPr lang="en-US"/>
          </a:p>
        </p:txBody>
      </p:sp>
    </p:spTree>
    <p:extLst>
      <p:ext uri="{BB962C8B-B14F-4D97-AF65-F5344CB8AC3E}">
        <p14:creationId xmlns:p14="http://schemas.microsoft.com/office/powerpoint/2010/main" val="3902993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18" tIns="47108" rIns="94218" bIns="47108" rtlCol="0"/>
          <a:lstStyle>
            <a:lvl1pPr algn="l">
              <a:defRPr sz="1200"/>
            </a:lvl1pPr>
          </a:lstStyle>
          <a:p>
            <a:endParaRPr lang="en-US"/>
          </a:p>
        </p:txBody>
      </p:sp>
      <p:sp>
        <p:nvSpPr>
          <p:cNvPr id="3" name="Date Placeholder 2"/>
          <p:cNvSpPr>
            <a:spLocks noGrp="1"/>
          </p:cNvSpPr>
          <p:nvPr>
            <p:ph type="dt" idx="1"/>
          </p:nvPr>
        </p:nvSpPr>
        <p:spPr>
          <a:xfrm>
            <a:off x="4023093" y="0"/>
            <a:ext cx="3077739" cy="469424"/>
          </a:xfrm>
          <a:prstGeom prst="rect">
            <a:avLst/>
          </a:prstGeom>
        </p:spPr>
        <p:txBody>
          <a:bodyPr vert="horz" lIns="94218" tIns="47108" rIns="94218" bIns="47108" rtlCol="0"/>
          <a:lstStyle>
            <a:lvl1pPr algn="r">
              <a:defRPr sz="1200"/>
            </a:lvl1pPr>
          </a:lstStyle>
          <a:p>
            <a:fld id="{07684EB7-F448-4631-9ED2-FA100EAB946D}" type="datetimeFigureOut">
              <a:rPr lang="en-US" smtClean="0"/>
              <a:t>7/8/2016</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18" tIns="47108" rIns="94218" bIns="47108"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18" tIns="47108" rIns="94218" bIns="471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18" tIns="47108" rIns="94218" bIns="47108"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18" tIns="47108" rIns="94218" bIns="47108" rtlCol="0" anchor="b"/>
          <a:lstStyle>
            <a:lvl1pPr algn="r">
              <a:defRPr sz="1200"/>
            </a:lvl1pPr>
          </a:lstStyle>
          <a:p>
            <a:fld id="{AA55EA34-8FC4-4206-A9A9-8FEC28CAEB7D}" type="slidenum">
              <a:rPr lang="en-US" smtClean="0"/>
              <a:t>‹#›</a:t>
            </a:fld>
            <a:endParaRPr lang="en-US"/>
          </a:p>
        </p:txBody>
      </p:sp>
    </p:spTree>
    <p:extLst>
      <p:ext uri="{BB962C8B-B14F-4D97-AF65-F5344CB8AC3E}">
        <p14:creationId xmlns:p14="http://schemas.microsoft.com/office/powerpoint/2010/main" val="782459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conflicts of interest provisions in the Ethics Act</a:t>
            </a:r>
          </a:p>
          <a:p>
            <a:pPr marL="621799" lvl="2" indent="-263794">
              <a:spcBef>
                <a:spcPts val="412"/>
              </a:spcBef>
              <a:buSzPct val="68000"/>
              <a:buFont typeface="Wingdings 3"/>
              <a:buChar char=""/>
            </a:pPr>
            <a:r>
              <a:rPr lang="en-US" dirty="0" smtClean="0"/>
              <a:t>Because the definition of employee includes “a member of a District government board or commission, whether or not for compensation.”</a:t>
            </a:r>
          </a:p>
          <a:p>
            <a:r>
              <a:rPr lang="en-US" dirty="0" smtClean="0"/>
              <a:t>Financial Disclosure Statement filing requirements because the definition of “Public official” includes:</a:t>
            </a:r>
          </a:p>
          <a:p>
            <a:pPr lvl="2"/>
            <a:r>
              <a:rPr lang="en-US" sz="1800" dirty="0"/>
              <a:t>A Member of the State Board of Education</a:t>
            </a:r>
          </a:p>
          <a:p>
            <a:pPr lvl="2"/>
            <a:r>
              <a:rPr lang="en-US" sz="1800" dirty="0"/>
              <a:t>A Member of the Boards &amp; Commissions found in § 1-523.01(e)</a:t>
            </a:r>
          </a:p>
          <a:p>
            <a:r>
              <a:rPr lang="en-US" dirty="0" smtClean="0"/>
              <a:t>Local Hatch Act</a:t>
            </a:r>
          </a:p>
          <a:p>
            <a:pPr lvl="1"/>
            <a:r>
              <a:rPr lang="en-US" dirty="0" smtClean="0"/>
              <a:t>Applies to Board and Commission members nominated pursuant to </a:t>
            </a:r>
            <a:r>
              <a:rPr lang="en-US" dirty="0" smtClean="0">
                <a:latin typeface="Times New Roman"/>
                <a:cs typeface="Times New Roman"/>
              </a:rPr>
              <a:t>§</a:t>
            </a:r>
            <a:r>
              <a:rPr lang="en-US" dirty="0" smtClean="0"/>
              <a:t> 2(e) of the Confirmation Act of 1978 and </a:t>
            </a:r>
          </a:p>
          <a:p>
            <a:pPr marL="405112" lvl="1"/>
            <a:r>
              <a:rPr lang="en-US" dirty="0" smtClean="0">
                <a:latin typeface="Times New Roman"/>
                <a:cs typeface="Times New Roman"/>
              </a:rPr>
              <a:t>    § </a:t>
            </a:r>
            <a:r>
              <a:rPr lang="en-US" dirty="0" smtClean="0"/>
              <a:t>2(f) (when the political activity relates to the subject </a:t>
            </a:r>
          </a:p>
          <a:p>
            <a:pPr marL="405112" lvl="1"/>
            <a:r>
              <a:rPr lang="en-US" dirty="0" smtClean="0"/>
              <a:t>   matter the member’s board or commission regulates.</a:t>
            </a:r>
          </a:p>
          <a:p>
            <a:r>
              <a:rPr lang="en-US" dirty="0" smtClean="0"/>
              <a:t>Federal criminal statutes may also apply:</a:t>
            </a:r>
          </a:p>
          <a:p>
            <a:pPr lvl="1"/>
            <a:r>
              <a:rPr lang="en-US" dirty="0" smtClean="0"/>
              <a:t>18 U.S.C. </a:t>
            </a:r>
            <a:r>
              <a:rPr lang="en-US" dirty="0" smtClean="0">
                <a:latin typeface="Times New Roman"/>
                <a:cs typeface="Times New Roman"/>
              </a:rPr>
              <a:t>§§</a:t>
            </a:r>
            <a:r>
              <a:rPr lang="en-US" dirty="0" smtClean="0"/>
              <a:t> 201-209</a:t>
            </a:r>
          </a:p>
          <a:p>
            <a:pPr lvl="1"/>
            <a:r>
              <a:rPr lang="en-US" dirty="0" smtClean="0"/>
              <a:t>Some exceptions for Special Government Employees (130 days)</a:t>
            </a:r>
          </a:p>
          <a:p>
            <a:pPr marL="405112" lvl="1"/>
            <a:endParaRPr lang="en-US" dirty="0"/>
          </a:p>
        </p:txBody>
      </p:sp>
    </p:spTree>
    <p:extLst>
      <p:ext uri="{BB962C8B-B14F-4D97-AF65-F5344CB8AC3E}">
        <p14:creationId xmlns:p14="http://schemas.microsoft.com/office/powerpoint/2010/main" val="510510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C8D35B46-B0AA-4A6E-9A67-E2FB62526FF0}" type="datetimeFigureOut">
              <a:rPr lang="en-US" smtClean="0"/>
              <a:t>7/8/2016</a:t>
            </a:fld>
            <a:endParaRPr lang="en-US"/>
          </a:p>
        </p:txBody>
      </p:sp>
      <p:sp>
        <p:nvSpPr>
          <p:cNvPr id="20" name="Slide Number Placeholder 19"/>
          <p:cNvSpPr>
            <a:spLocks noGrp="1"/>
          </p:cNvSpPr>
          <p:nvPr>
            <p:ph type="sldNum" sz="quarter" idx="11"/>
          </p:nvPr>
        </p:nvSpPr>
        <p:spPr>
          <a:xfrm>
            <a:off x="7924800" y="6610350"/>
            <a:ext cx="1198880" cy="228600"/>
          </a:xfrm>
        </p:spPr>
        <p:txBody>
          <a:bodyPr/>
          <a:lstStyle/>
          <a:p>
            <a:fld id="{F9AB836A-B321-4EA7-AB86-01EF4678B129}" type="slidenum">
              <a:rPr lang="en-US" smtClean="0"/>
              <a:t>‹#›</a:t>
            </a:fld>
            <a:endParaRPr lang="en-US"/>
          </a:p>
        </p:txBody>
      </p:sp>
      <p:sp>
        <p:nvSpPr>
          <p:cNvPr id="21" name="Footer Placeholder 20"/>
          <p:cNvSpPr>
            <a:spLocks noGrp="1"/>
          </p:cNvSpPr>
          <p:nvPr>
            <p:ph type="ftr" sz="quarter" idx="12"/>
          </p:nvPr>
        </p:nvSpPr>
        <p:spPr>
          <a:xfrm>
            <a:off x="457200" y="6611112"/>
            <a:ext cx="5600700" cy="2286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C8D35B46-B0AA-4A6E-9A67-E2FB62526FF0}" type="datetimeFigureOut">
              <a:rPr lang="en-US" smtClean="0"/>
              <a:t>7/8/2016</a:t>
            </a:fld>
            <a:endParaRPr lang="en-US"/>
          </a:p>
        </p:txBody>
      </p:sp>
      <p:sp>
        <p:nvSpPr>
          <p:cNvPr id="23" name="Slide Number Placeholder 22"/>
          <p:cNvSpPr>
            <a:spLocks noGrp="1"/>
          </p:cNvSpPr>
          <p:nvPr>
            <p:ph type="sldNum" sz="quarter" idx="11"/>
          </p:nvPr>
        </p:nvSpPr>
        <p:spPr/>
        <p:txBody>
          <a:bodyPr/>
          <a:lstStyle/>
          <a:p>
            <a:fld id="{F9AB836A-B321-4EA7-AB86-01EF4678B12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C8D35B46-B0AA-4A6E-9A67-E2FB62526FF0}" type="datetimeFigureOut">
              <a:rPr lang="en-US" smtClean="0"/>
              <a:t>7/8/2016</a:t>
            </a:fld>
            <a:endParaRPr lang="en-US"/>
          </a:p>
        </p:txBody>
      </p:sp>
      <p:sp>
        <p:nvSpPr>
          <p:cNvPr id="23" name="Slide Number Placeholder 22"/>
          <p:cNvSpPr>
            <a:spLocks noGrp="1"/>
          </p:cNvSpPr>
          <p:nvPr>
            <p:ph type="sldNum" sz="quarter" idx="11"/>
          </p:nvPr>
        </p:nvSpPr>
        <p:spPr/>
        <p:txBody>
          <a:bodyPr/>
          <a:lstStyle/>
          <a:p>
            <a:fld id="{F9AB836A-B321-4EA7-AB86-01EF4678B12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C8D35B46-B0AA-4A6E-9A67-E2FB62526FF0}" type="datetimeFigureOut">
              <a:rPr lang="en-US" smtClean="0"/>
              <a:t>7/8/2016</a:t>
            </a:fld>
            <a:endParaRPr lang="en-US"/>
          </a:p>
        </p:txBody>
      </p:sp>
      <p:sp>
        <p:nvSpPr>
          <p:cNvPr id="18" name="Slide Number Placeholder 17"/>
          <p:cNvSpPr>
            <a:spLocks noGrp="1"/>
          </p:cNvSpPr>
          <p:nvPr>
            <p:ph type="sldNum" sz="quarter" idx="11"/>
          </p:nvPr>
        </p:nvSpPr>
        <p:spPr/>
        <p:txBody>
          <a:bodyPr/>
          <a:lstStyle/>
          <a:p>
            <a:fld id="{F9AB836A-B321-4EA7-AB86-01EF4678B129}" type="slidenum">
              <a:rPr lang="en-US" smtClean="0"/>
              <a:t>‹#›</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C8D35B46-B0AA-4A6E-9A67-E2FB62526FF0}" type="datetimeFigureOut">
              <a:rPr lang="en-US" smtClean="0"/>
              <a:t>7/8/2016</a:t>
            </a:fld>
            <a:endParaRPr lang="en-US"/>
          </a:p>
        </p:txBody>
      </p:sp>
      <p:sp>
        <p:nvSpPr>
          <p:cNvPr id="25" name="Slide Number Placeholder 24"/>
          <p:cNvSpPr>
            <a:spLocks noGrp="1"/>
          </p:cNvSpPr>
          <p:nvPr>
            <p:ph type="sldNum" sz="quarter" idx="11"/>
          </p:nvPr>
        </p:nvSpPr>
        <p:spPr>
          <a:xfrm>
            <a:off x="8742680" y="6610350"/>
            <a:ext cx="381000" cy="246888"/>
          </a:xfrm>
        </p:spPr>
        <p:txBody>
          <a:bodyPr/>
          <a:lstStyle/>
          <a:p>
            <a:fld id="{F9AB836A-B321-4EA7-AB86-01EF4678B129}" type="slidenum">
              <a:rPr lang="en-US" smtClean="0"/>
              <a:t>‹#›</a:t>
            </a:fld>
            <a:endParaRPr lang="en-US"/>
          </a:p>
        </p:txBody>
      </p:sp>
      <p:sp>
        <p:nvSpPr>
          <p:cNvPr id="26" name="Footer Placeholder 25"/>
          <p:cNvSpPr>
            <a:spLocks noGrp="1"/>
          </p:cNvSpPr>
          <p:nvPr>
            <p:ph type="ftr" sz="quarter" idx="12"/>
          </p:nvPr>
        </p:nvSpPr>
        <p:spPr>
          <a:xfrm>
            <a:off x="1524000" y="6610350"/>
            <a:ext cx="5562600" cy="247650"/>
          </a:xfrm>
        </p:spPr>
        <p:txBody>
          <a:bodyPr/>
          <a:lstStyle/>
          <a:p>
            <a:endParaRPr lang="en-US"/>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C8D35B46-B0AA-4A6E-9A67-E2FB62526FF0}" type="datetimeFigureOut">
              <a:rPr lang="en-US" smtClean="0"/>
              <a:t>7/8/2016</a:t>
            </a:fld>
            <a:endParaRPr lang="en-US"/>
          </a:p>
        </p:txBody>
      </p:sp>
      <p:sp>
        <p:nvSpPr>
          <p:cNvPr id="21" name="Slide Number Placeholder 20"/>
          <p:cNvSpPr>
            <a:spLocks noGrp="1"/>
          </p:cNvSpPr>
          <p:nvPr>
            <p:ph type="sldNum" sz="quarter" idx="16"/>
          </p:nvPr>
        </p:nvSpPr>
        <p:spPr/>
        <p:txBody>
          <a:bodyPr/>
          <a:lstStyle/>
          <a:p>
            <a:fld id="{F9AB836A-B321-4EA7-AB86-01EF4678B129}"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C8D35B46-B0AA-4A6E-9A67-E2FB62526FF0}" type="datetimeFigureOut">
              <a:rPr lang="en-US" smtClean="0"/>
              <a:t>7/8/2016</a:t>
            </a:fld>
            <a:endParaRPr lang="en-US"/>
          </a:p>
        </p:txBody>
      </p:sp>
      <p:sp>
        <p:nvSpPr>
          <p:cNvPr id="24" name="Slide Number Placeholder 23"/>
          <p:cNvSpPr>
            <a:spLocks noGrp="1"/>
          </p:cNvSpPr>
          <p:nvPr>
            <p:ph type="sldNum" sz="quarter" idx="17"/>
          </p:nvPr>
        </p:nvSpPr>
        <p:spPr/>
        <p:txBody>
          <a:bodyPr/>
          <a:lstStyle/>
          <a:p>
            <a:fld id="{F9AB836A-B321-4EA7-AB86-01EF4678B129}" type="slidenum">
              <a:rPr lang="en-US" smtClean="0"/>
              <a:t>‹#›</a:t>
            </a:fld>
            <a:endParaRPr lang="en-US"/>
          </a:p>
        </p:txBody>
      </p:sp>
      <p:sp>
        <p:nvSpPr>
          <p:cNvPr id="25" name="Footer Placeholder 24"/>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C8D35B46-B0AA-4A6E-9A67-E2FB62526FF0}" type="datetimeFigureOut">
              <a:rPr lang="en-US" smtClean="0"/>
              <a:t>7/8/2016</a:t>
            </a:fld>
            <a:endParaRPr lang="en-US"/>
          </a:p>
        </p:txBody>
      </p:sp>
      <p:sp>
        <p:nvSpPr>
          <p:cNvPr id="17" name="Slide Number Placeholder 16"/>
          <p:cNvSpPr>
            <a:spLocks noGrp="1"/>
          </p:cNvSpPr>
          <p:nvPr>
            <p:ph type="sldNum" sz="quarter" idx="11"/>
          </p:nvPr>
        </p:nvSpPr>
        <p:spPr/>
        <p:txBody>
          <a:bodyPr/>
          <a:lstStyle/>
          <a:p>
            <a:fld id="{F9AB836A-B321-4EA7-AB86-01EF4678B129}"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C8D35B46-B0AA-4A6E-9A67-E2FB62526FF0}" type="datetimeFigureOut">
              <a:rPr lang="en-US" smtClean="0"/>
              <a:t>7/8/2016</a:t>
            </a:fld>
            <a:endParaRPr lang="en-US"/>
          </a:p>
        </p:txBody>
      </p:sp>
      <p:sp>
        <p:nvSpPr>
          <p:cNvPr id="14" name="Slide Number Placeholder 13"/>
          <p:cNvSpPr>
            <a:spLocks noGrp="1"/>
          </p:cNvSpPr>
          <p:nvPr>
            <p:ph type="sldNum" sz="quarter" idx="11"/>
          </p:nvPr>
        </p:nvSpPr>
        <p:spPr/>
        <p:txBody>
          <a:bodyPr/>
          <a:lstStyle/>
          <a:p>
            <a:fld id="{F9AB836A-B321-4EA7-AB86-01EF4678B129}" type="slidenum">
              <a:rPr lang="en-US" smtClean="0"/>
              <a:t>‹#›</a:t>
            </a:fld>
            <a:endParaRPr lang="en-US"/>
          </a:p>
        </p:txBody>
      </p:sp>
      <p:sp>
        <p:nvSpPr>
          <p:cNvPr id="22" name="Footer Placeholder 21"/>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C8D35B46-B0AA-4A6E-9A67-E2FB62526FF0}" type="datetimeFigureOut">
              <a:rPr lang="en-US" smtClean="0"/>
              <a:t>7/8/2016</a:t>
            </a:fld>
            <a:endParaRPr lang="en-US"/>
          </a:p>
        </p:txBody>
      </p:sp>
      <p:sp>
        <p:nvSpPr>
          <p:cNvPr id="21" name="Slide Number Placeholder 20"/>
          <p:cNvSpPr>
            <a:spLocks noGrp="1"/>
          </p:cNvSpPr>
          <p:nvPr>
            <p:ph type="sldNum" sz="quarter" idx="16"/>
          </p:nvPr>
        </p:nvSpPr>
        <p:spPr/>
        <p:txBody>
          <a:bodyPr/>
          <a:lstStyle/>
          <a:p>
            <a:fld id="{F9AB836A-B321-4EA7-AB86-01EF4678B129}"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D35B46-B0AA-4A6E-9A67-E2FB62526FF0}" type="datetimeFigureOut">
              <a:rPr lang="en-US" smtClean="0"/>
              <a:t>7/8/2016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AB836A-B321-4EA7-AB86-01EF4678B129}" type="slidenum">
              <a:rPr lang="en-US" smtClean="0"/>
              <a:t>‹#›</a:t>
            </a:fld>
            <a:endParaRPr lang="en-US"/>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C8D35B46-B0AA-4A6E-9A67-E2FB62526FF0}" type="datetimeFigureOut">
              <a:rPr lang="en-US" smtClean="0"/>
              <a:t>7/8/2016</a:t>
            </a:fld>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en-US"/>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F9AB836A-B321-4EA7-AB86-01EF4678B1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2209800"/>
          </a:xfrm>
        </p:spPr>
        <p:txBody>
          <a:bodyPr>
            <a:normAutofit/>
          </a:bodyPr>
          <a:lstStyle/>
          <a:p>
            <a:pPr algn="ctr"/>
            <a:r>
              <a:rPr lang="en-US" b="1" dirty="0" smtClean="0"/>
              <a:t>Board </a:t>
            </a:r>
            <a:r>
              <a:rPr lang="en-US" b="1" dirty="0"/>
              <a:t>of Ethics and Government </a:t>
            </a:r>
            <a:r>
              <a:rPr lang="en-US" b="1" dirty="0" smtClean="0"/>
              <a:t>Accountability </a:t>
            </a:r>
            <a:br>
              <a:rPr lang="en-US" b="1" dirty="0" smtClean="0"/>
            </a:br>
            <a:r>
              <a:rPr lang="en-US" sz="3200" dirty="0" smtClean="0"/>
              <a:t>Boards and Commissions Training </a:t>
            </a:r>
            <a:br>
              <a:rPr lang="en-US" sz="3200" dirty="0" smtClean="0"/>
            </a:br>
            <a:r>
              <a:rPr lang="en-US" sz="2400" dirty="0"/>
              <a:t>Confirmation Act, D.C. Official Code</a:t>
            </a:r>
            <a:r>
              <a:rPr lang="en-US" sz="2400" dirty="0">
                <a:sym typeface="Gill Sans" charset="0"/>
              </a:rPr>
              <a:t> §</a:t>
            </a:r>
            <a:r>
              <a:rPr lang="en-US" sz="2400" dirty="0"/>
              <a:t> 1-523.01 (2</a:t>
            </a:r>
            <a:r>
              <a:rPr lang="en-US" sz="2400" dirty="0" smtClean="0"/>
              <a:t>)(e)</a:t>
            </a:r>
            <a:endParaRPr lang="en-US" sz="2400" b="1" dirty="0"/>
          </a:p>
        </p:txBody>
      </p:sp>
      <p:sp>
        <p:nvSpPr>
          <p:cNvPr id="5" name="Content Placeholder 4"/>
          <p:cNvSpPr>
            <a:spLocks noGrp="1"/>
          </p:cNvSpPr>
          <p:nvPr>
            <p:ph idx="1"/>
          </p:nvPr>
        </p:nvSpPr>
        <p:spPr>
          <a:xfrm>
            <a:off x="457200" y="1981200"/>
            <a:ext cx="8229600" cy="4144963"/>
          </a:xfrm>
        </p:spPr>
        <p:txBody>
          <a:bodyPr>
            <a:normAutofit/>
          </a:bodyPr>
          <a:lstStyle/>
          <a:p>
            <a:pPr marL="0" indent="0" algn="ctr">
              <a:buNone/>
            </a:pPr>
            <a:endParaRPr lang="en-US" sz="3600" dirty="0"/>
          </a:p>
          <a:p>
            <a:pPr marL="0" indent="0" algn="ctr">
              <a:buNone/>
            </a:pPr>
            <a:endParaRPr lang="en-US" sz="3600" dirty="0" smtClean="0"/>
          </a:p>
          <a:p>
            <a:pPr marL="0" indent="0" algn="ctr">
              <a:buNone/>
            </a:pPr>
            <a:endParaRPr lang="en-US" sz="1400" dirty="0" smtClean="0"/>
          </a:p>
          <a:p>
            <a:pPr marL="0" indent="0" algn="ctr">
              <a:buNone/>
            </a:pPr>
            <a:endParaRPr lang="en-US" sz="1400" dirty="0"/>
          </a:p>
          <a:p>
            <a:pPr marL="0" indent="0" algn="ctr">
              <a:buNone/>
            </a:pPr>
            <a:endParaRPr lang="en-US" sz="1400" dirty="0" smtClean="0"/>
          </a:p>
          <a:p>
            <a:pPr marL="0" indent="0" algn="ctr">
              <a:buNone/>
            </a:pPr>
            <a:endParaRPr lang="en-US" sz="1400" dirty="0"/>
          </a:p>
          <a:p>
            <a:pPr marL="0" indent="0" algn="ctr">
              <a:buNone/>
            </a:pPr>
            <a:r>
              <a:rPr lang="en-US" sz="1400" b="1" dirty="0" smtClean="0"/>
              <a:t>Darrin P. Sobin</a:t>
            </a:r>
          </a:p>
          <a:p>
            <a:pPr marL="0" indent="0" algn="ctr">
              <a:buNone/>
            </a:pPr>
            <a:r>
              <a:rPr lang="en-US" sz="1400" b="1" dirty="0" smtClean="0"/>
              <a:t>Darrin P. Sobin, Director of Government Ethics</a:t>
            </a:r>
          </a:p>
          <a:p>
            <a:pPr marL="0" indent="0" algn="ctr">
              <a:buNone/>
            </a:pPr>
            <a:r>
              <a:rPr lang="en-US" sz="1400" b="1" dirty="0" smtClean="0"/>
              <a:t>(202) 481-3411</a:t>
            </a:r>
          </a:p>
          <a:p>
            <a:pPr marL="0" indent="0" algn="ctr">
              <a:buNone/>
            </a:pPr>
            <a:r>
              <a:rPr lang="en-US" sz="1400" b="1" dirty="0" smtClean="0"/>
              <a:t>(Updated:  7/8/16)</a:t>
            </a:r>
          </a:p>
          <a:p>
            <a:pPr marL="0" indent="0" algn="ctr">
              <a:buNone/>
            </a:pPr>
            <a:endParaRPr lang="en-US" sz="3600" dirty="0"/>
          </a:p>
          <a:p>
            <a:pPr marL="0" indent="0" algn="ctr">
              <a:buNone/>
            </a:pPr>
            <a:endParaRPr lang="en-US" sz="3600" dirty="0" smtClean="0"/>
          </a:p>
          <a:p>
            <a:pPr marL="0" indent="0" algn="r">
              <a:buNone/>
            </a:pPr>
            <a:endParaRPr lang="en-US" sz="3600" dirty="0" smtClean="0"/>
          </a:p>
          <a:p>
            <a:pPr marL="0" indent="0" algn="r">
              <a:buNone/>
            </a:pPr>
            <a:endParaRPr lang="en-US" sz="3600" dirty="0"/>
          </a:p>
          <a:p>
            <a:pPr marL="0" indent="0" algn="r">
              <a:buNone/>
            </a:pPr>
            <a:endParaRPr lang="en-US" sz="3600" dirty="0" smtClean="0"/>
          </a:p>
          <a:p>
            <a:pPr marL="0" indent="0" algn="ctr">
              <a:buNone/>
            </a:pPr>
            <a:endParaRPr lang="en-US" sz="1100" dirty="0" smtClean="0"/>
          </a:p>
          <a:p>
            <a:pPr marL="0" indent="0" algn="ctr">
              <a:buNone/>
            </a:pPr>
            <a:endParaRPr lang="en-US" sz="2800" dirty="0"/>
          </a:p>
        </p:txBody>
      </p:sp>
      <p:pic>
        <p:nvPicPr>
          <p:cNvPr id="8" name="Picture 8" descr="C:\Documents and Settings\david.ramirez\Local Settings\Temporary Internet Files\Content.IE5\O5UJO16R\MP90036265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2819400"/>
            <a:ext cx="3657600" cy="219456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72175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Ten Principles of Ethical Conduct</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t>6.   Act impartially</a:t>
            </a:r>
          </a:p>
          <a:p>
            <a:pPr marL="0" indent="0">
              <a:buNone/>
            </a:pPr>
            <a:r>
              <a:rPr lang="en-US" sz="2400" b="1" dirty="0" smtClean="0"/>
              <a:t>7.   Safeguard </a:t>
            </a:r>
            <a:r>
              <a:rPr lang="en-US" sz="2400" b="1" dirty="0"/>
              <a:t>government resources</a:t>
            </a:r>
          </a:p>
          <a:p>
            <a:pPr marL="457200" indent="-457200">
              <a:buAutoNum type="arabicPeriod" startAt="8"/>
            </a:pPr>
            <a:r>
              <a:rPr lang="en-US" sz="2400" b="1" dirty="0" smtClean="0"/>
              <a:t>Safeguard confidential non-public information</a:t>
            </a:r>
            <a:endParaRPr lang="en-US" sz="2400" b="1" dirty="0"/>
          </a:p>
          <a:p>
            <a:pPr marL="457200" indent="-457200">
              <a:buAutoNum type="arabicPeriod" startAt="8"/>
            </a:pPr>
            <a:r>
              <a:rPr lang="en-US" sz="2400" b="1" dirty="0" smtClean="0"/>
              <a:t>Disclose waste or illegal conduct by government officials to the appropriate authorities</a:t>
            </a:r>
          </a:p>
          <a:p>
            <a:pPr marL="457200" indent="-457200">
              <a:buAutoNum type="arabicPeriod" startAt="8"/>
            </a:pPr>
            <a:r>
              <a:rPr lang="en-US" sz="2400" b="1" dirty="0" smtClean="0"/>
              <a:t>Abide by revolving door restrictions</a:t>
            </a:r>
            <a:endParaRPr lang="en-US" sz="2400" b="1" dirty="0"/>
          </a:p>
        </p:txBody>
      </p:sp>
      <p:pic>
        <p:nvPicPr>
          <p:cNvPr id="1026" name="Picture 2" descr="C:\Users\stacie.pittell2\AppData\Local\Microsoft\Windows\Temporary Internet Files\Content.IE5\25Q7HOYI\MC9003911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1148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68675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Public </a:t>
            </a:r>
            <a:r>
              <a:rPr lang="en-US" b="1" dirty="0"/>
              <a:t>office is a public trust</a:t>
            </a:r>
            <a:br>
              <a:rPr lang="en-US" b="1" dirty="0"/>
            </a:br>
            <a:endParaRPr lang="en-US" dirty="0"/>
          </a:p>
        </p:txBody>
      </p:sp>
      <p:sp>
        <p:nvSpPr>
          <p:cNvPr id="3" name="Content Placeholder 2"/>
          <p:cNvSpPr>
            <a:spLocks noGrp="1"/>
          </p:cNvSpPr>
          <p:nvPr>
            <p:ph idx="1"/>
          </p:nvPr>
        </p:nvSpPr>
        <p:spPr/>
        <p:txBody>
          <a:bodyPr/>
          <a:lstStyle/>
          <a:p>
            <a:r>
              <a:rPr lang="en-US" sz="2800" dirty="0" smtClean="0"/>
              <a:t>Don’t use title or position for personal gain of self or others.</a:t>
            </a:r>
          </a:p>
          <a:p>
            <a:pPr lvl="1"/>
            <a:r>
              <a:rPr lang="en-US" sz="2000" dirty="0" smtClean="0"/>
              <a:t>i.e., When calling Comcast to complain about a cable bill, </a:t>
            </a:r>
            <a:r>
              <a:rPr lang="en-US" sz="2000" b="1" dirty="0" smtClean="0"/>
              <a:t>do not say</a:t>
            </a:r>
            <a:r>
              <a:rPr lang="en-US" sz="2000" dirty="0" smtClean="0"/>
              <a:t>:  “Do you know who I am and what I can do to you?”</a:t>
            </a:r>
          </a:p>
          <a:p>
            <a:pPr lvl="2"/>
            <a:r>
              <a:rPr lang="en-US" sz="1800" dirty="0" smtClean="0"/>
              <a:t>Also – do not send an email with your auto signature and government title to anyone if it involves a personal matter (i.e., mortgage company).</a:t>
            </a:r>
          </a:p>
          <a:p>
            <a:pPr lvl="2"/>
            <a:r>
              <a:rPr lang="en-US" sz="1800" dirty="0" smtClean="0"/>
              <a:t>Also – Fundraising for private non profit entities – NOT ALLOWED</a:t>
            </a:r>
          </a:p>
          <a:p>
            <a:pPr lvl="2"/>
            <a:endParaRPr lang="en-US" dirty="0"/>
          </a:p>
        </p:txBody>
      </p:sp>
    </p:spTree>
    <p:custDataLst>
      <p:tags r:id="rId1"/>
    </p:custDataLst>
    <p:extLst>
      <p:ext uri="{BB962C8B-B14F-4D97-AF65-F5344CB8AC3E}">
        <p14:creationId xmlns:p14="http://schemas.microsoft.com/office/powerpoint/2010/main" val="1863511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Avoid </a:t>
            </a:r>
            <a:r>
              <a:rPr lang="en-US" b="1" dirty="0"/>
              <a:t>financial conflicts of interest</a:t>
            </a:r>
            <a:br>
              <a:rPr lang="en-US" b="1" dirty="0"/>
            </a:br>
            <a:endParaRPr lang="en-US" dirty="0"/>
          </a:p>
        </p:txBody>
      </p:sp>
      <p:sp>
        <p:nvSpPr>
          <p:cNvPr id="3" name="Content Placeholder 2"/>
          <p:cNvSpPr>
            <a:spLocks noGrp="1"/>
          </p:cNvSpPr>
          <p:nvPr>
            <p:ph idx="1"/>
          </p:nvPr>
        </p:nvSpPr>
        <p:spPr/>
        <p:txBody>
          <a:bodyPr/>
          <a:lstStyle/>
          <a:p>
            <a:r>
              <a:rPr lang="en-US" sz="2800" dirty="0" smtClean="0"/>
              <a:t>Do not take any action that could benefit you or someone close to you financially</a:t>
            </a:r>
          </a:p>
          <a:p>
            <a:pPr lvl="1"/>
            <a:r>
              <a:rPr lang="en-US" sz="2000" dirty="0" err="1" smtClean="0"/>
              <a:t>i.e</a:t>
            </a:r>
            <a:r>
              <a:rPr lang="en-US" sz="2000" dirty="0" smtClean="0"/>
              <a:t>, business partner or family member.</a:t>
            </a:r>
          </a:p>
          <a:p>
            <a:pPr lvl="1"/>
            <a:r>
              <a:rPr lang="en-US" sz="2000" dirty="0" smtClean="0"/>
              <a:t>Federal criminal penalties apply as well.</a:t>
            </a:r>
          </a:p>
          <a:p>
            <a:pPr lvl="1"/>
            <a:r>
              <a:rPr lang="en-US" sz="2000" dirty="0" smtClean="0"/>
              <a:t>Recusal is the proper recourse when something lands on your desk.</a:t>
            </a:r>
            <a:r>
              <a:rPr lang="en-US" dirty="0" smtClean="0"/>
              <a:t>	</a:t>
            </a:r>
            <a:endParaRPr lang="en-US" dirty="0"/>
          </a:p>
        </p:txBody>
      </p:sp>
    </p:spTree>
    <p:custDataLst>
      <p:tags r:id="rId1"/>
    </p:custDataLst>
    <p:extLst>
      <p:ext uri="{BB962C8B-B14F-4D97-AF65-F5344CB8AC3E}">
        <p14:creationId xmlns:p14="http://schemas.microsoft.com/office/powerpoint/2010/main" val="2908340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Avoid </a:t>
            </a:r>
            <a:r>
              <a:rPr lang="en-US" b="1" dirty="0"/>
              <a:t>representational conflicts of interest</a:t>
            </a:r>
            <a:br>
              <a:rPr lang="en-US" b="1" dirty="0"/>
            </a:br>
            <a:endParaRPr lang="en-US" dirty="0"/>
          </a:p>
        </p:txBody>
      </p:sp>
      <p:sp>
        <p:nvSpPr>
          <p:cNvPr id="3" name="Content Placeholder 2"/>
          <p:cNvSpPr>
            <a:spLocks noGrp="1"/>
          </p:cNvSpPr>
          <p:nvPr>
            <p:ph idx="1"/>
          </p:nvPr>
        </p:nvSpPr>
        <p:spPr/>
        <p:txBody>
          <a:bodyPr>
            <a:normAutofit/>
          </a:bodyPr>
          <a:lstStyle/>
          <a:p>
            <a:r>
              <a:rPr lang="en-US" sz="2800" dirty="0" smtClean="0"/>
              <a:t>Do not represent anyone against the District.</a:t>
            </a:r>
          </a:p>
          <a:p>
            <a:pPr lvl="1"/>
            <a:r>
              <a:rPr lang="en-US" sz="2000" dirty="0" smtClean="0"/>
              <a:t>i.e., as a lawyer or in any other capacity like signing a grant application on behalf  of a non-profit with which you might be involved.</a:t>
            </a:r>
          </a:p>
          <a:p>
            <a:pPr lvl="1"/>
            <a:r>
              <a:rPr lang="en-US" sz="2000" dirty="0" smtClean="0"/>
              <a:t>Exception:  Special Government Employees (130 days or less) may engage in representation against the District – BUT NOT IN FRONT OF THE SAME BOARD OR COMMISSION ON WHICH THE INDIVIDUAL SERVES.</a:t>
            </a:r>
            <a:endParaRPr lang="en-US" sz="2000" dirty="0"/>
          </a:p>
        </p:txBody>
      </p:sp>
    </p:spTree>
    <p:custDataLst>
      <p:tags r:id="rId1"/>
    </p:custDataLst>
    <p:extLst>
      <p:ext uri="{BB962C8B-B14F-4D97-AF65-F5344CB8AC3E}">
        <p14:creationId xmlns:p14="http://schemas.microsoft.com/office/powerpoint/2010/main" val="3333469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Avoid </a:t>
            </a:r>
            <a:r>
              <a:rPr lang="en-US" b="1" dirty="0"/>
              <a:t>gifts and payments from interested </a:t>
            </a:r>
            <a:r>
              <a:rPr lang="en-US" b="1" dirty="0" smtClean="0"/>
              <a:t>parties (also called bribery)</a:t>
            </a:r>
            <a:endParaRPr lang="en-US" dirty="0"/>
          </a:p>
        </p:txBody>
      </p:sp>
      <p:sp>
        <p:nvSpPr>
          <p:cNvPr id="3" name="Content Placeholder 2"/>
          <p:cNvSpPr>
            <a:spLocks noGrp="1"/>
          </p:cNvSpPr>
          <p:nvPr>
            <p:ph idx="1"/>
          </p:nvPr>
        </p:nvSpPr>
        <p:spPr/>
        <p:txBody>
          <a:bodyPr>
            <a:normAutofit lnSpcReduction="10000"/>
          </a:bodyPr>
          <a:lstStyle/>
          <a:p>
            <a:r>
              <a:rPr lang="en-US" dirty="0" smtClean="0"/>
              <a:t>This means don’t accept gifts from prohibited sources:</a:t>
            </a:r>
          </a:p>
          <a:p>
            <a:pPr lvl="1"/>
            <a:r>
              <a:rPr lang="en-US" dirty="0" smtClean="0"/>
              <a:t>i.e., prohibited sources include:</a:t>
            </a:r>
          </a:p>
          <a:p>
            <a:pPr lvl="2"/>
            <a:r>
              <a:rPr lang="en-US" dirty="0" smtClean="0"/>
              <a:t>Lobbyists</a:t>
            </a:r>
          </a:p>
          <a:p>
            <a:pPr lvl="2"/>
            <a:r>
              <a:rPr lang="en-US" dirty="0" smtClean="0"/>
              <a:t>Vendors</a:t>
            </a:r>
          </a:p>
          <a:p>
            <a:pPr lvl="2"/>
            <a:r>
              <a:rPr lang="en-US" dirty="0" smtClean="0"/>
              <a:t>Contractors</a:t>
            </a:r>
          </a:p>
          <a:p>
            <a:pPr lvl="2"/>
            <a:r>
              <a:rPr lang="en-US" dirty="0" smtClean="0"/>
              <a:t>Developers</a:t>
            </a:r>
          </a:p>
          <a:p>
            <a:pPr lvl="2"/>
            <a:r>
              <a:rPr lang="en-US" dirty="0" smtClean="0"/>
              <a:t>Those who are regulated by the District like Pepco, Comcast, etc.</a:t>
            </a:r>
          </a:p>
          <a:p>
            <a:pPr lvl="2"/>
            <a:r>
              <a:rPr lang="en-US" dirty="0" smtClean="0"/>
              <a:t>Anyone who wants to do business with the District.</a:t>
            </a:r>
          </a:p>
          <a:p>
            <a:pPr marL="514350" lvl="1" indent="0"/>
            <a:r>
              <a:rPr lang="en-US" dirty="0" smtClean="0"/>
              <a:t>Unsolicited Gifts should be returned, donated to the District or destroyed.</a:t>
            </a:r>
          </a:p>
          <a:p>
            <a:pPr marL="514350" lvl="1" indent="0"/>
            <a:r>
              <a:rPr lang="en-US" dirty="0" smtClean="0"/>
              <a:t>Exceptions exist for symbolic or de </a:t>
            </a:r>
            <a:r>
              <a:rPr lang="en-US" dirty="0" err="1" smtClean="0"/>
              <a:t>minimis</a:t>
            </a:r>
            <a:r>
              <a:rPr lang="en-US" dirty="0" smtClean="0"/>
              <a:t> items so please contact BEGA for advice.</a:t>
            </a:r>
          </a:p>
          <a:p>
            <a:pPr marL="514350" lvl="1" indent="0"/>
            <a:r>
              <a:rPr lang="en-US" dirty="0" smtClean="0"/>
              <a:t>Exceptions exist for gifts you receive in the course of your regular non-government job.</a:t>
            </a:r>
          </a:p>
          <a:p>
            <a:pPr marL="514350" lvl="1" indent="0"/>
            <a:r>
              <a:rPr lang="en-US" dirty="0" smtClean="0"/>
              <a:t>Bona fide personal relationships</a:t>
            </a:r>
          </a:p>
        </p:txBody>
      </p:sp>
    </p:spTree>
    <p:custDataLst>
      <p:tags r:id="rId1"/>
    </p:custDataLst>
    <p:extLst>
      <p:ext uri="{BB962C8B-B14F-4D97-AF65-F5344CB8AC3E}">
        <p14:creationId xmlns:p14="http://schemas.microsoft.com/office/powerpoint/2010/main" val="3067894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Avoid </a:t>
            </a:r>
            <a:r>
              <a:rPr lang="en-US" b="1" dirty="0"/>
              <a:t>outside payment for government work</a:t>
            </a:r>
            <a:br>
              <a:rPr lang="en-US" b="1" dirty="0"/>
            </a:br>
            <a:endParaRPr lang="en-US" dirty="0"/>
          </a:p>
        </p:txBody>
      </p:sp>
      <p:sp>
        <p:nvSpPr>
          <p:cNvPr id="3" name="Content Placeholder 2"/>
          <p:cNvSpPr>
            <a:spLocks noGrp="1"/>
          </p:cNvSpPr>
          <p:nvPr>
            <p:ph idx="1"/>
          </p:nvPr>
        </p:nvSpPr>
        <p:spPr/>
        <p:txBody>
          <a:bodyPr>
            <a:normAutofit/>
          </a:bodyPr>
          <a:lstStyle/>
          <a:p>
            <a:r>
              <a:rPr lang="en-US" sz="2800" dirty="0" smtClean="0"/>
              <a:t>Also called the Salary supplementation rule:</a:t>
            </a:r>
          </a:p>
          <a:p>
            <a:pPr lvl="1"/>
            <a:r>
              <a:rPr lang="en-US" sz="2000" dirty="0" smtClean="0"/>
              <a:t>No one should pay you for your District work except for the District.</a:t>
            </a:r>
          </a:p>
          <a:p>
            <a:pPr lvl="2"/>
            <a:r>
              <a:rPr lang="en-US" sz="1800" dirty="0" smtClean="0"/>
              <a:t>i.e., Contractor says, “I know you have been working extra hard on this contract and that your agency is having budget issues and can’t pay overtime.  Let me help out a bit.”  or</a:t>
            </a:r>
          </a:p>
          <a:p>
            <a:pPr lvl="2"/>
            <a:r>
              <a:rPr lang="en-US" sz="1800" dirty="0" smtClean="0"/>
              <a:t>“You did such a great job for us, now that the project is done and we are no longer city contractors let us take you out to dinner to say thank you for all your hard work.”</a:t>
            </a:r>
          </a:p>
          <a:p>
            <a:pPr lvl="1"/>
            <a:r>
              <a:rPr lang="en-US" sz="2000" dirty="0" smtClean="0"/>
              <a:t>Also a Federal Criminal law with criminal penalties.</a:t>
            </a:r>
            <a:endParaRPr lang="en-US" sz="2000" dirty="0"/>
          </a:p>
        </p:txBody>
      </p:sp>
    </p:spTree>
    <p:custDataLst>
      <p:tags r:id="rId1"/>
    </p:custDataLst>
    <p:extLst>
      <p:ext uri="{BB962C8B-B14F-4D97-AF65-F5344CB8AC3E}">
        <p14:creationId xmlns:p14="http://schemas.microsoft.com/office/powerpoint/2010/main" val="4075021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Act </a:t>
            </a:r>
            <a:r>
              <a:rPr lang="en-US" b="1" dirty="0"/>
              <a:t>impartially</a:t>
            </a:r>
            <a:br>
              <a:rPr lang="en-US" b="1" dirty="0"/>
            </a:br>
            <a:endParaRPr lang="en-US" dirty="0"/>
          </a:p>
        </p:txBody>
      </p:sp>
      <p:sp>
        <p:nvSpPr>
          <p:cNvPr id="3" name="Content Placeholder 2"/>
          <p:cNvSpPr>
            <a:spLocks noGrp="1"/>
          </p:cNvSpPr>
          <p:nvPr>
            <p:ph idx="1"/>
          </p:nvPr>
        </p:nvSpPr>
        <p:spPr/>
        <p:txBody>
          <a:bodyPr/>
          <a:lstStyle/>
          <a:p>
            <a:r>
              <a:rPr lang="en-US" sz="2800" dirty="0" smtClean="0"/>
              <a:t>Don’t give preferential treatment to:</a:t>
            </a:r>
          </a:p>
          <a:p>
            <a:pPr lvl="1"/>
            <a:r>
              <a:rPr lang="en-US" sz="2400" dirty="0" smtClean="0"/>
              <a:t> friends</a:t>
            </a:r>
          </a:p>
          <a:p>
            <a:pPr lvl="1"/>
            <a:r>
              <a:rPr lang="en-US" sz="2400" dirty="0" smtClean="0"/>
              <a:t>neighbors or acquaintances</a:t>
            </a:r>
          </a:p>
          <a:p>
            <a:pPr lvl="1"/>
            <a:r>
              <a:rPr lang="en-US" sz="2400" dirty="0" smtClean="0"/>
              <a:t>or political donors/allies</a:t>
            </a:r>
          </a:p>
          <a:p>
            <a:pPr lvl="1"/>
            <a:r>
              <a:rPr lang="en-US" sz="2400" dirty="0" smtClean="0"/>
              <a:t>family members (of course family and business associates would also fall under the financial conflict of interest provision).</a:t>
            </a:r>
          </a:p>
          <a:p>
            <a:endParaRPr lang="en-US" dirty="0" smtClean="0"/>
          </a:p>
          <a:p>
            <a:pPr marL="0" indent="0">
              <a:buNone/>
            </a:pPr>
            <a:endParaRPr lang="en-US" dirty="0"/>
          </a:p>
        </p:txBody>
      </p:sp>
    </p:spTree>
    <p:custDataLst>
      <p:tags r:id="rId1"/>
    </p:custDataLst>
    <p:extLst>
      <p:ext uri="{BB962C8B-B14F-4D97-AF65-F5344CB8AC3E}">
        <p14:creationId xmlns:p14="http://schemas.microsoft.com/office/powerpoint/2010/main" val="2104047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 Safeguard </a:t>
            </a:r>
            <a:r>
              <a:rPr lang="en-US" b="1" dirty="0"/>
              <a:t>government resources</a:t>
            </a:r>
            <a:br>
              <a:rPr lang="en-US" b="1" dirty="0"/>
            </a:br>
            <a:endParaRPr lang="en-US" dirty="0"/>
          </a:p>
        </p:txBody>
      </p:sp>
      <p:sp>
        <p:nvSpPr>
          <p:cNvPr id="3" name="Content Placeholder 2"/>
          <p:cNvSpPr>
            <a:spLocks noGrp="1"/>
          </p:cNvSpPr>
          <p:nvPr>
            <p:ph idx="1"/>
          </p:nvPr>
        </p:nvSpPr>
        <p:spPr/>
        <p:txBody>
          <a:bodyPr>
            <a:normAutofit/>
          </a:bodyPr>
          <a:lstStyle/>
          <a:p>
            <a:r>
              <a:rPr lang="en-US" sz="2800" dirty="0" smtClean="0"/>
              <a:t>Don’t misuse government property.</a:t>
            </a:r>
          </a:p>
          <a:p>
            <a:pPr lvl="1"/>
            <a:r>
              <a:rPr lang="en-US" sz="2000" dirty="0" smtClean="0"/>
              <a:t>Anything that costs the government money is a violation:</a:t>
            </a:r>
          </a:p>
          <a:p>
            <a:pPr lvl="2"/>
            <a:r>
              <a:rPr lang="en-US" sz="1800" dirty="0" smtClean="0"/>
              <a:t>i.e., using printer toner for personal matters; improper appropriations expenditures (food and beverage); using the Government Credit Card for personal matters with intent to pay it back.</a:t>
            </a:r>
          </a:p>
          <a:p>
            <a:pPr lvl="2"/>
            <a:endParaRPr lang="en-US" sz="1800" dirty="0"/>
          </a:p>
          <a:p>
            <a:pPr lvl="2"/>
            <a:r>
              <a:rPr lang="en-US" sz="2400" dirty="0" smtClean="0"/>
              <a:t>Email policy:  Mayor’s Order in place that says you must use official email account for all government business, not private email.  </a:t>
            </a:r>
            <a:endParaRPr lang="en-US" sz="2400" dirty="0"/>
          </a:p>
        </p:txBody>
      </p:sp>
    </p:spTree>
    <p:custDataLst>
      <p:tags r:id="rId1"/>
    </p:custDataLst>
    <p:extLst>
      <p:ext uri="{BB962C8B-B14F-4D97-AF65-F5344CB8AC3E}">
        <p14:creationId xmlns:p14="http://schemas.microsoft.com/office/powerpoint/2010/main" val="673315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 Safeguard </a:t>
            </a:r>
            <a:r>
              <a:rPr lang="en-US" b="1" dirty="0"/>
              <a:t>confidential non-public information</a:t>
            </a:r>
            <a:br>
              <a:rPr lang="en-US" b="1" dirty="0"/>
            </a:br>
            <a:endParaRPr lang="en-US" dirty="0"/>
          </a:p>
        </p:txBody>
      </p:sp>
      <p:sp>
        <p:nvSpPr>
          <p:cNvPr id="3" name="Content Placeholder 2"/>
          <p:cNvSpPr>
            <a:spLocks noGrp="1"/>
          </p:cNvSpPr>
          <p:nvPr>
            <p:ph idx="1"/>
          </p:nvPr>
        </p:nvSpPr>
        <p:spPr/>
        <p:txBody>
          <a:bodyPr>
            <a:normAutofit/>
          </a:bodyPr>
          <a:lstStyle/>
          <a:p>
            <a:r>
              <a:rPr lang="en-US" sz="2400" dirty="0" smtClean="0"/>
              <a:t>Don’t leak non-public information.</a:t>
            </a:r>
          </a:p>
          <a:p>
            <a:r>
              <a:rPr lang="en-US" sz="2400" dirty="0" smtClean="0"/>
              <a:t>This includes talking about your job on Social media like twitter.</a:t>
            </a:r>
            <a:endParaRPr lang="en-US" sz="2400" dirty="0"/>
          </a:p>
        </p:txBody>
      </p:sp>
    </p:spTree>
    <p:custDataLst>
      <p:tags r:id="rId1"/>
    </p:custDataLst>
    <p:extLst>
      <p:ext uri="{BB962C8B-B14F-4D97-AF65-F5344CB8AC3E}">
        <p14:creationId xmlns:p14="http://schemas.microsoft.com/office/powerpoint/2010/main" val="3061933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95400"/>
          </a:xfrm>
        </p:spPr>
        <p:txBody>
          <a:bodyPr>
            <a:normAutofit fontScale="90000"/>
          </a:bodyPr>
          <a:lstStyle/>
          <a:p>
            <a:r>
              <a:rPr lang="en-US" b="1" dirty="0" smtClean="0"/>
              <a:t>9. Disclose </a:t>
            </a:r>
            <a:r>
              <a:rPr lang="en-US" b="1" dirty="0"/>
              <a:t>waste or illegal conduct by government officials to the appropriate authorities</a:t>
            </a:r>
            <a:br>
              <a:rPr lang="en-US" b="1" dirty="0"/>
            </a:br>
            <a:endParaRPr lang="en-US" dirty="0"/>
          </a:p>
        </p:txBody>
      </p:sp>
      <p:sp>
        <p:nvSpPr>
          <p:cNvPr id="3" name="Content Placeholder 2"/>
          <p:cNvSpPr>
            <a:spLocks noGrp="1"/>
          </p:cNvSpPr>
          <p:nvPr>
            <p:ph idx="1"/>
          </p:nvPr>
        </p:nvSpPr>
        <p:spPr>
          <a:xfrm>
            <a:off x="381000" y="2209800"/>
            <a:ext cx="8229600" cy="4144963"/>
          </a:xfrm>
        </p:spPr>
        <p:txBody>
          <a:bodyPr/>
          <a:lstStyle/>
          <a:p>
            <a:r>
              <a:rPr lang="en-US" dirty="0" smtClean="0"/>
              <a:t>Affirmative obligation to report to BEGA and/or the IG “credible” violations of the Code of Conduct.</a:t>
            </a:r>
          </a:p>
          <a:p>
            <a:pPr lvl="1"/>
            <a:r>
              <a:rPr lang="en-US" dirty="0" smtClean="0"/>
              <a:t>Failure to do so is itself a violation.</a:t>
            </a:r>
          </a:p>
          <a:p>
            <a:pPr lvl="1"/>
            <a:r>
              <a:rPr lang="en-US" dirty="0" smtClean="0"/>
              <a:t>Cooperation is mandatory.</a:t>
            </a:r>
          </a:p>
          <a:p>
            <a:pPr lvl="1"/>
            <a:r>
              <a:rPr lang="en-US" dirty="0" smtClean="0"/>
              <a:t>Retaliation is a separate ethics violation.</a:t>
            </a:r>
            <a:endParaRPr lang="en-US" dirty="0"/>
          </a:p>
        </p:txBody>
      </p:sp>
    </p:spTree>
    <p:custDataLst>
      <p:tags r:id="rId1"/>
    </p:custDataLst>
    <p:extLst>
      <p:ext uri="{BB962C8B-B14F-4D97-AF65-F5344CB8AC3E}">
        <p14:creationId xmlns:p14="http://schemas.microsoft.com/office/powerpoint/2010/main" val="170034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We Do</a:t>
            </a:r>
            <a:endParaRPr lang="en-US" b="1" dirty="0"/>
          </a:p>
        </p:txBody>
      </p:sp>
      <p:sp>
        <p:nvSpPr>
          <p:cNvPr id="3" name="Content Placeholder 2"/>
          <p:cNvSpPr>
            <a:spLocks noGrp="1"/>
          </p:cNvSpPr>
          <p:nvPr>
            <p:ph idx="1"/>
          </p:nvPr>
        </p:nvSpPr>
        <p:spPr>
          <a:prstGeom prst="wave">
            <a:avLst/>
          </a:prstGeom>
          <a:scene3d>
            <a:camera prst="orthographicFront"/>
            <a:lightRig rig="threePt" dir="t"/>
          </a:scene3d>
          <a:sp3d>
            <a:bevelT prst="angle"/>
          </a:sp3d>
        </p:spPr>
        <p:txBody>
          <a:bodyPr/>
          <a:lstStyle/>
          <a:p>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Hexagon 3"/>
          <p:cNvSpPr/>
          <p:nvPr/>
        </p:nvSpPr>
        <p:spPr>
          <a:xfrm>
            <a:off x="5410200" y="3511924"/>
            <a:ext cx="3200400" cy="2514600"/>
          </a:xfrm>
          <a:prstGeom prst="hexagon">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t>Advice</a:t>
            </a:r>
            <a:endParaRPr lang="en-US" sz="6000" dirty="0"/>
          </a:p>
        </p:txBody>
      </p:sp>
      <p:sp>
        <p:nvSpPr>
          <p:cNvPr id="5" name="Bevel 4"/>
          <p:cNvSpPr/>
          <p:nvPr/>
        </p:nvSpPr>
        <p:spPr>
          <a:xfrm>
            <a:off x="609600" y="2226743"/>
            <a:ext cx="3505200" cy="2033016"/>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600" dirty="0" smtClean="0"/>
              <a:t>Ethics Training</a:t>
            </a:r>
            <a:endParaRPr lang="en-US" sz="3600" dirty="0"/>
          </a:p>
        </p:txBody>
      </p:sp>
    </p:spTree>
    <p:custDataLst>
      <p:tags r:id="rId1"/>
    </p:custDataLst>
    <p:extLst>
      <p:ext uri="{BB962C8B-B14F-4D97-AF65-F5344CB8AC3E}">
        <p14:creationId xmlns:p14="http://schemas.microsoft.com/office/powerpoint/2010/main" val="1178492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10. Abide </a:t>
            </a:r>
            <a:r>
              <a:rPr lang="en-US" b="1" dirty="0"/>
              <a:t>by revolving door restrictions</a:t>
            </a:r>
            <a:br>
              <a:rPr lang="en-US" b="1" dirty="0"/>
            </a:br>
            <a:endParaRPr lang="en-US" dirty="0"/>
          </a:p>
        </p:txBody>
      </p:sp>
      <p:sp>
        <p:nvSpPr>
          <p:cNvPr id="3" name="Content Placeholder 2"/>
          <p:cNvSpPr>
            <a:spLocks noGrp="1"/>
          </p:cNvSpPr>
          <p:nvPr>
            <p:ph idx="1"/>
          </p:nvPr>
        </p:nvSpPr>
        <p:spPr/>
        <p:txBody>
          <a:bodyPr/>
          <a:lstStyle/>
          <a:p>
            <a:r>
              <a:rPr lang="en-US" dirty="0" smtClean="0"/>
              <a:t>Once you leave government, you must abide by certain restrictions for differing periods of time, i.e., 1 year, 2 years and in some cases permanently.</a:t>
            </a:r>
          </a:p>
          <a:p>
            <a:r>
              <a:rPr lang="en-US" dirty="0" smtClean="0"/>
              <a:t>Complicated – Call BEGA before and after you leave.</a:t>
            </a:r>
          </a:p>
          <a:p>
            <a:r>
              <a:rPr lang="en-US" dirty="0" smtClean="0"/>
              <a:t>Be mindful of former government employees calling you.</a:t>
            </a:r>
          </a:p>
          <a:p>
            <a:r>
              <a:rPr lang="en-US" dirty="0" smtClean="0"/>
              <a:t>Free safe-harbor Post-Employment advice for life.</a:t>
            </a:r>
            <a:endParaRPr lang="en-US" dirty="0"/>
          </a:p>
        </p:txBody>
      </p:sp>
    </p:spTree>
    <p:custDataLst>
      <p:tags r:id="rId1"/>
    </p:custDataLst>
    <p:extLst>
      <p:ext uri="{BB962C8B-B14F-4D97-AF65-F5344CB8AC3E}">
        <p14:creationId xmlns:p14="http://schemas.microsoft.com/office/powerpoint/2010/main" val="2880010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Contact Us</a:t>
            </a:r>
            <a:endParaRPr lang="en-US" b="1" dirty="0"/>
          </a:p>
        </p:txBody>
      </p:sp>
      <p:sp>
        <p:nvSpPr>
          <p:cNvPr id="3" name="Content Placeholder 2"/>
          <p:cNvSpPr>
            <a:spLocks noGrp="1"/>
          </p:cNvSpPr>
          <p:nvPr>
            <p:ph idx="1"/>
          </p:nvPr>
        </p:nvSpPr>
        <p:spPr/>
        <p:txBody>
          <a:bodyPr/>
          <a:lstStyle/>
          <a:p>
            <a:pPr marL="0" indent="0" algn="ctr">
              <a:buNone/>
            </a:pPr>
            <a:r>
              <a:rPr lang="en-US" sz="3200" b="1" dirty="0" smtClean="0"/>
              <a:t>For advice or to make a complaint</a:t>
            </a:r>
          </a:p>
          <a:p>
            <a:r>
              <a:rPr lang="en-US" b="1" dirty="0" smtClean="0">
                <a:solidFill>
                  <a:srgbClr val="BD5719"/>
                </a:solidFill>
              </a:rPr>
              <a:t>Board of Ethics and Government Accountability (“BEGA”)</a:t>
            </a:r>
          </a:p>
          <a:p>
            <a:pPr lvl="1"/>
            <a:r>
              <a:rPr lang="en-US" b="1" dirty="0" smtClean="0">
                <a:solidFill>
                  <a:srgbClr val="BD5719"/>
                </a:solidFill>
              </a:rPr>
              <a:t>BEGA Hotline:  (202) 535-1002</a:t>
            </a:r>
          </a:p>
          <a:p>
            <a:pPr lvl="1"/>
            <a:r>
              <a:rPr lang="en-US" b="1" dirty="0" smtClean="0">
                <a:solidFill>
                  <a:srgbClr val="BD5719"/>
                </a:solidFill>
              </a:rPr>
              <a:t>BEGA Email:  BEGA@dc.gov</a:t>
            </a:r>
          </a:p>
          <a:p>
            <a:pPr lvl="1"/>
            <a:r>
              <a:rPr lang="en-US" b="1" dirty="0" smtClean="0">
                <a:solidFill>
                  <a:srgbClr val="BD5719"/>
                </a:solidFill>
              </a:rPr>
              <a:t>Main Number:  (202) 481-3411</a:t>
            </a:r>
          </a:p>
          <a:p>
            <a:pPr lvl="1"/>
            <a:r>
              <a:rPr lang="en-US" b="1" dirty="0" smtClean="0">
                <a:solidFill>
                  <a:srgbClr val="BD5719"/>
                </a:solidFill>
              </a:rPr>
              <a:t>Address:	441 4</a:t>
            </a:r>
            <a:r>
              <a:rPr lang="en-US" b="1" baseline="30000" dirty="0" smtClean="0">
                <a:solidFill>
                  <a:srgbClr val="BD5719"/>
                </a:solidFill>
              </a:rPr>
              <a:t>th</a:t>
            </a:r>
            <a:r>
              <a:rPr lang="en-US" b="1" dirty="0" smtClean="0">
                <a:solidFill>
                  <a:srgbClr val="BD5719"/>
                </a:solidFill>
              </a:rPr>
              <a:t> Street, NW, Suite 830 South</a:t>
            </a:r>
          </a:p>
          <a:p>
            <a:pPr lvl="2"/>
            <a:r>
              <a:rPr lang="en-US" b="1" dirty="0">
                <a:solidFill>
                  <a:srgbClr val="BD5719"/>
                </a:solidFill>
              </a:rPr>
              <a:t>	</a:t>
            </a:r>
            <a:r>
              <a:rPr lang="en-US" b="1" dirty="0" smtClean="0">
                <a:solidFill>
                  <a:srgbClr val="BD5719"/>
                </a:solidFill>
              </a:rPr>
              <a:t>	</a:t>
            </a:r>
            <a:r>
              <a:rPr lang="en-US" sz="1600" b="1" dirty="0" smtClean="0">
                <a:solidFill>
                  <a:srgbClr val="BD5719"/>
                </a:solidFill>
              </a:rPr>
              <a:t>Washington, D.C. 20001</a:t>
            </a:r>
            <a:endParaRPr lang="en-US" sz="1600" b="1" dirty="0">
              <a:solidFill>
                <a:srgbClr val="BD5719"/>
              </a:solidFill>
            </a:endParaRPr>
          </a:p>
        </p:txBody>
      </p:sp>
    </p:spTree>
    <p:custDataLst>
      <p:tags r:id="rId1"/>
    </p:custDataLst>
    <p:extLst>
      <p:ext uri="{BB962C8B-B14F-4D97-AF65-F5344CB8AC3E}">
        <p14:creationId xmlns:p14="http://schemas.microsoft.com/office/powerpoint/2010/main" val="411850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We Do</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4371868"/>
              </p:ext>
            </p:extLst>
          </p:nvPr>
        </p:nvGraphicFramePr>
        <p:xfrm>
          <a:off x="457200" y="1981200"/>
          <a:ext cx="8229600" cy="4144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20100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Sanctions &amp; Penalties</a:t>
            </a:r>
            <a:endParaRPr lang="en-US" b="1" dirty="0"/>
          </a:p>
        </p:txBody>
      </p:sp>
      <p:sp>
        <p:nvSpPr>
          <p:cNvPr id="3" name="Content Placeholder 2"/>
          <p:cNvSpPr>
            <a:spLocks noGrp="1"/>
          </p:cNvSpPr>
          <p:nvPr>
            <p:ph idx="1"/>
          </p:nvPr>
        </p:nvSpPr>
        <p:spPr/>
        <p:txBody>
          <a:bodyPr>
            <a:normAutofit/>
          </a:bodyPr>
          <a:lstStyle/>
          <a:p>
            <a:r>
              <a:rPr lang="en-US" dirty="0" smtClean="0"/>
              <a:t>Violations of the Code of Conduct may result in a variety of sanctions and penalties, including:</a:t>
            </a:r>
          </a:p>
          <a:p>
            <a:pPr marL="457200" lvl="1" indent="0">
              <a:buNone/>
            </a:pPr>
            <a:endParaRPr lang="en-US" sz="2000" dirty="0" smtClean="0"/>
          </a:p>
          <a:p>
            <a:pPr lvl="1"/>
            <a:r>
              <a:rPr lang="en-US" sz="2000" dirty="0" smtClean="0"/>
              <a:t>Censure		</a:t>
            </a:r>
          </a:p>
          <a:p>
            <a:pPr lvl="1"/>
            <a:r>
              <a:rPr lang="en-US" sz="2000" dirty="0" smtClean="0"/>
              <a:t>Admonition</a:t>
            </a:r>
          </a:p>
          <a:p>
            <a:pPr lvl="1"/>
            <a:r>
              <a:rPr lang="en-US" sz="2000" dirty="0" smtClean="0"/>
              <a:t>Remediation</a:t>
            </a:r>
          </a:p>
          <a:p>
            <a:pPr lvl="1"/>
            <a:r>
              <a:rPr lang="en-US" sz="2000" dirty="0" smtClean="0"/>
              <a:t>A probationary period</a:t>
            </a:r>
          </a:p>
          <a:p>
            <a:pPr lvl="1"/>
            <a:r>
              <a:rPr lang="en-US" sz="2000" dirty="0" smtClean="0"/>
              <a:t>Fines of up to $5,000 per violation</a:t>
            </a:r>
          </a:p>
          <a:p>
            <a:endParaRPr lang="en-US" dirty="0"/>
          </a:p>
        </p:txBody>
      </p:sp>
      <p:pic>
        <p:nvPicPr>
          <p:cNvPr id="1026" name="Picture 2" descr="C:\Users\stacie.pittell2\AppData\Local\Microsoft\Windows\Temporary Internet Files\Content.IE5\HNO088BD\MC90043163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962400"/>
            <a:ext cx="1371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886199" y="2967335"/>
            <a:ext cx="3657601"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Fines $</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ustDataLst>
      <p:tags r:id="rId1"/>
    </p:custDataLst>
    <p:extLst>
      <p:ext uri="{BB962C8B-B14F-4D97-AF65-F5344CB8AC3E}">
        <p14:creationId xmlns:p14="http://schemas.microsoft.com/office/powerpoint/2010/main" val="32726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Line 1"/>
          <p:cNvSpPr>
            <a:spLocks noChangeShapeType="1"/>
          </p:cNvSpPr>
          <p:nvPr/>
        </p:nvSpPr>
        <p:spPr bwMode="auto">
          <a:xfrm>
            <a:off x="936502" y="1598414"/>
            <a:ext cx="7302252" cy="0"/>
          </a:xfrm>
          <a:prstGeom prst="line">
            <a:avLst/>
          </a:prstGeom>
          <a:noFill/>
          <a:ln w="12700" cap="flat" cmpd="sng">
            <a:solidFill>
              <a:srgbClr val="FFFFFF"/>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4291" tIns="32146" rIns="64291" bIns="32146"/>
          <a:lstStyle/>
          <a:p>
            <a:endParaRPr lang="en-US"/>
          </a:p>
        </p:txBody>
      </p:sp>
      <p:sp>
        <p:nvSpPr>
          <p:cNvPr id="12290" name="Rectangle 2"/>
          <p:cNvSpPr>
            <a:spLocks noGrp="1" noChangeArrowheads="1"/>
          </p:cNvSpPr>
          <p:nvPr>
            <p:ph type="title"/>
          </p:nvPr>
        </p:nvSpPr>
        <p:spPr>
          <a:xfrm>
            <a:off x="892969" y="491133"/>
            <a:ext cx="7358063" cy="1125141"/>
          </a:xfrm>
        </p:spPr>
        <p:txBody>
          <a:bodyPr lIns="0" tIns="0" rIns="0" bIns="0" anchor="b"/>
          <a:lstStyle/>
          <a:p>
            <a:pPr algn="l"/>
            <a:r>
              <a:rPr lang="en-US" sz="3400" dirty="0">
                <a:solidFill>
                  <a:srgbClr val="FFFFFF"/>
                </a:solidFill>
                <a:latin typeface="Gill Sans" charset="0"/>
                <a:sym typeface="Gill Sans" charset="0"/>
              </a:rPr>
              <a:t>Ethics Standards</a:t>
            </a:r>
            <a:endParaRPr lang="en-US" dirty="0"/>
          </a:p>
        </p:txBody>
      </p:sp>
      <p:sp>
        <p:nvSpPr>
          <p:cNvPr id="12291" name="AutoShape 3"/>
          <p:cNvSpPr>
            <a:spLocks/>
          </p:cNvSpPr>
          <p:nvPr/>
        </p:nvSpPr>
        <p:spPr bwMode="auto">
          <a:xfrm>
            <a:off x="1385218" y="2645420"/>
            <a:ext cx="6293197" cy="527968"/>
          </a:xfrm>
          <a:prstGeom prst="rightArrow">
            <a:avLst>
              <a:gd name="adj1" fmla="val 50000"/>
              <a:gd name="adj2" fmla="val 36121"/>
            </a:avLst>
          </a:prstGeom>
          <a:gradFill rotWithShape="0">
            <a:gsLst>
              <a:gs pos="0">
                <a:srgbClr val="D9D9D9"/>
              </a:gs>
              <a:gs pos="100000">
                <a:srgbClr val="D9D9D9"/>
              </a:gs>
            </a:gsLst>
            <a:lin ang="0"/>
          </a:gradFill>
          <a:ln>
            <a:noFill/>
          </a:ln>
          <a:effectLst/>
          <a:extLst>
            <a:ext uri="{91240B29-F687-4F45-9708-019B960494DF}">
              <a14:hiddenLine xmlns:a14="http://schemas.microsoft.com/office/drawing/2010/main" w="25400"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defTabSz="321457"/>
            <a:endParaRPr lang="en-US" sz="800">
              <a:latin typeface="Gill Sans" charset="0"/>
              <a:ea typeface="Gill Sans" charset="0"/>
              <a:cs typeface="Gill Sans" charset="0"/>
              <a:sym typeface="Gill Sans" charset="0"/>
            </a:endParaRPr>
          </a:p>
        </p:txBody>
      </p:sp>
      <p:sp>
        <p:nvSpPr>
          <p:cNvPr id="12292" name="AutoShape 4"/>
          <p:cNvSpPr>
            <a:spLocks/>
          </p:cNvSpPr>
          <p:nvPr/>
        </p:nvSpPr>
        <p:spPr bwMode="auto">
          <a:xfrm>
            <a:off x="1801564" y="2636491"/>
            <a:ext cx="2464594" cy="561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8B334"/>
          </a:solidFill>
          <a:ln>
            <a:noFill/>
          </a:ln>
          <a:effectLst/>
          <a:extLst>
            <a:ext uri="{91240B29-F687-4F45-9708-019B960494DF}">
              <a14:hiddenLine xmlns:a14="http://schemas.microsoft.com/office/drawing/2010/main" w="25400"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6788" tIns="26788" rIns="26788" bIns="26788" anchor="ctr"/>
          <a:lstStyle/>
          <a:p>
            <a:pPr algn="r" defTabSz="642915">
              <a:buClr>
                <a:srgbClr val="FFFFFF"/>
              </a:buClr>
            </a:pPr>
            <a:r>
              <a:rPr lang="en-US" dirty="0" smtClean="0">
                <a:latin typeface="Gill Sans" charset="0"/>
                <a:sym typeface="Gill Sans" charset="0"/>
              </a:rPr>
              <a:t>Boards</a:t>
            </a:r>
            <a:endParaRPr lang="en-US" dirty="0"/>
          </a:p>
        </p:txBody>
      </p:sp>
      <p:sp>
        <p:nvSpPr>
          <p:cNvPr id="12293" name="AutoShape 5"/>
          <p:cNvSpPr>
            <a:spLocks/>
          </p:cNvSpPr>
          <p:nvPr/>
        </p:nvSpPr>
        <p:spPr bwMode="auto">
          <a:xfrm>
            <a:off x="4517305" y="2636491"/>
            <a:ext cx="2465710" cy="561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8B334"/>
          </a:solidFill>
          <a:ln>
            <a:noFill/>
          </a:ln>
          <a:effectLst/>
          <a:extLst>
            <a:ext uri="{91240B29-F687-4F45-9708-019B960494DF}">
              <a14:hiddenLine xmlns:a14="http://schemas.microsoft.com/office/drawing/2010/main" w="25400"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6788" tIns="26788" rIns="26788" bIns="26788" anchor="ctr"/>
          <a:lstStyle/>
          <a:p>
            <a:pPr algn="r" defTabSz="642915">
              <a:buClr>
                <a:srgbClr val="FFFFFF"/>
              </a:buClr>
            </a:pPr>
            <a:r>
              <a:rPr lang="en-US" dirty="0" smtClean="0">
                <a:latin typeface="Gill Sans" charset="0"/>
                <a:sym typeface="Gill Sans" charset="0"/>
              </a:rPr>
              <a:t>Commissions</a:t>
            </a:r>
            <a:endParaRPr lang="en-US" dirty="0"/>
          </a:p>
        </p:txBody>
      </p:sp>
      <p:sp>
        <p:nvSpPr>
          <p:cNvPr id="12294" name="AutoShape 6"/>
          <p:cNvSpPr>
            <a:spLocks/>
          </p:cNvSpPr>
          <p:nvPr/>
        </p:nvSpPr>
        <p:spPr bwMode="auto">
          <a:xfrm>
            <a:off x="2107406" y="3349750"/>
            <a:ext cx="5871270" cy="2517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26788" tIns="26788" rIns="26788" bIns="26788"/>
          <a:lstStyle/>
          <a:p>
            <a:pPr marL="178587" indent="-178587" algn="r" defTabSz="642915">
              <a:buSzPct val="125000"/>
              <a:buFont typeface="LucidaGrande" charset="0"/>
              <a:buChar char="‣"/>
            </a:pPr>
            <a:endParaRPr lang="en-US" sz="1700" dirty="0">
              <a:solidFill>
                <a:srgbClr val="FFFFFF"/>
              </a:solidFill>
              <a:latin typeface="Gill Sans" charset="0"/>
              <a:ea typeface="Gill Sans" charset="0"/>
              <a:cs typeface="Gill Sans" charset="0"/>
              <a:sym typeface="Gill Sans" charset="0"/>
            </a:endParaRPr>
          </a:p>
          <a:p>
            <a:pPr marL="178587" indent="-178587" defTabSz="642915">
              <a:lnSpc>
                <a:spcPct val="120000"/>
              </a:lnSpc>
              <a:buSzPct val="125000"/>
              <a:buFont typeface="LucidaGrande" charset="0"/>
              <a:buChar char="‣"/>
            </a:pPr>
            <a:r>
              <a:rPr lang="en-US" dirty="0">
                <a:ea typeface="Gill Sans" charset="0"/>
                <a:cs typeface="Gill Sans" charset="0"/>
                <a:sym typeface="Gill Sans" charset="0"/>
              </a:rPr>
              <a:t>Conflicts of Interest </a:t>
            </a:r>
            <a:r>
              <a:rPr lang="en-US" dirty="0" smtClean="0">
                <a:ea typeface="Gill Sans" charset="0"/>
                <a:cs typeface="Gill Sans" charset="0"/>
                <a:sym typeface="Gill Sans" charset="0"/>
              </a:rPr>
              <a:t>Provisions</a:t>
            </a:r>
          </a:p>
          <a:p>
            <a:pPr marL="178587" indent="-178587" defTabSz="642915">
              <a:lnSpc>
                <a:spcPct val="120000"/>
              </a:lnSpc>
              <a:buSzPct val="125000"/>
              <a:buFont typeface="LucidaGrande" charset="0"/>
              <a:buChar char="‣"/>
            </a:pPr>
            <a:r>
              <a:rPr lang="en-US" dirty="0" smtClean="0">
                <a:ea typeface="Gill Sans" charset="0"/>
                <a:cs typeface="Gill Sans" charset="0"/>
                <a:sym typeface="Gill Sans" charset="0"/>
              </a:rPr>
              <a:t>District Personnel Manual Ch. 18; 6B DCMR Ch. 18 </a:t>
            </a:r>
            <a:endParaRPr lang="en-US" dirty="0">
              <a:ea typeface="Gill Sans" charset="0"/>
              <a:cs typeface="Gill Sans" charset="0"/>
              <a:sym typeface="Gill Sans" charset="0"/>
            </a:endParaRPr>
          </a:p>
          <a:p>
            <a:pPr marL="178587" indent="-178587" defTabSz="642915">
              <a:lnSpc>
                <a:spcPct val="120000"/>
              </a:lnSpc>
              <a:buSzPct val="125000"/>
              <a:buFont typeface="LucidaGrande" charset="0"/>
              <a:buChar char="‣"/>
            </a:pPr>
            <a:r>
              <a:rPr lang="en-US" dirty="0">
                <a:ea typeface="Gill Sans" charset="0"/>
                <a:cs typeface="Gill Sans" charset="0"/>
                <a:sym typeface="Gill Sans" charset="0"/>
              </a:rPr>
              <a:t>Financial Disclosure Statement Filings §1-523.01(e)</a:t>
            </a:r>
          </a:p>
          <a:p>
            <a:pPr marL="178587" indent="-178587" defTabSz="642915">
              <a:lnSpc>
                <a:spcPct val="120000"/>
              </a:lnSpc>
              <a:buSzPct val="125000"/>
              <a:buFont typeface="LucidaGrande" charset="0"/>
              <a:buChar char="‣"/>
            </a:pPr>
            <a:r>
              <a:rPr lang="en-US" dirty="0">
                <a:sym typeface="Gill Sans" charset="0"/>
              </a:rPr>
              <a:t>Local Hatch Act § § 2(e) and (f) Confirmation Act of 1978</a:t>
            </a:r>
          </a:p>
          <a:p>
            <a:pPr marL="178587" indent="-178587" defTabSz="642915">
              <a:lnSpc>
                <a:spcPct val="120000"/>
              </a:lnSpc>
              <a:buSzPct val="125000"/>
              <a:buFont typeface="LucidaGrande" charset="0"/>
              <a:buChar char="‣"/>
            </a:pPr>
            <a:r>
              <a:rPr lang="en-US" dirty="0">
                <a:sym typeface="Gill Sans" charset="0"/>
              </a:rPr>
              <a:t>Federal Criminal Statutes 18 U.S.C. § §201-209</a:t>
            </a:r>
          </a:p>
          <a:p>
            <a:pPr marL="178587" indent="-178587" defTabSz="642915">
              <a:lnSpc>
                <a:spcPct val="120000"/>
              </a:lnSpc>
              <a:buSzPct val="125000"/>
              <a:buFont typeface="LucidaGrande" charset="0"/>
              <a:buChar char="‣"/>
            </a:pPr>
            <a:r>
              <a:rPr lang="en-US" dirty="0">
                <a:sym typeface="Gill Sans" charset="0"/>
              </a:rPr>
              <a:t>Exception – Special Government Employees </a:t>
            </a:r>
          </a:p>
          <a:p>
            <a:pPr marL="178587" indent="-178587" defTabSz="642915">
              <a:lnSpc>
                <a:spcPct val="120000"/>
              </a:lnSpc>
              <a:buSzPct val="125000"/>
              <a:buFont typeface="LucidaGrande" charset="0"/>
              <a:buChar char="‣"/>
            </a:pPr>
            <a:endParaRPr lang="en-US" dirty="0"/>
          </a:p>
        </p:txBody>
      </p:sp>
    </p:spTree>
    <p:custDataLst>
      <p:tags r:id="rId1"/>
    </p:custDataLst>
    <p:extLst>
      <p:ext uri="{BB962C8B-B14F-4D97-AF65-F5344CB8AC3E}">
        <p14:creationId xmlns:p14="http://schemas.microsoft.com/office/powerpoint/2010/main" val="123874571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525963"/>
          </a:xfrm>
        </p:spPr>
        <p:txBody>
          <a:bodyPr numCol="3">
            <a:normAutofit fontScale="85000" lnSpcReduction="10000"/>
          </a:bodyPr>
          <a:lstStyle/>
          <a:p>
            <a:pPr marL="624078" indent="-514350">
              <a:buFont typeface="+mj-lt"/>
              <a:buAutoNum type="arabicPeriod"/>
            </a:pPr>
            <a:r>
              <a:rPr lang="en-US" sz="1700" dirty="0" smtClean="0"/>
              <a:t>Alcoholic Beverage Control Board </a:t>
            </a:r>
          </a:p>
          <a:p>
            <a:pPr marL="624078" indent="-514350">
              <a:buFont typeface="+mj-lt"/>
              <a:buAutoNum type="arabicPeriod"/>
            </a:pPr>
            <a:r>
              <a:rPr lang="en-US" sz="1700" dirty="0" smtClean="0"/>
              <a:t>Board of Library Trustees </a:t>
            </a:r>
          </a:p>
          <a:p>
            <a:pPr marL="624078" indent="-514350">
              <a:buFont typeface="+mj-lt"/>
              <a:buAutoNum type="arabicPeriod"/>
            </a:pPr>
            <a:r>
              <a:rPr lang="en-US" sz="1700" dirty="0" smtClean="0"/>
              <a:t>Board of Trustees of the University of the District of Columbia</a:t>
            </a:r>
          </a:p>
          <a:p>
            <a:pPr marL="624078" indent="-514350">
              <a:buFont typeface="+mj-lt"/>
              <a:buAutoNum type="arabicPeriod"/>
            </a:pPr>
            <a:r>
              <a:rPr lang="en-US" sz="1700" dirty="0" smtClean="0"/>
              <a:t>Board of Zoning Adjustment</a:t>
            </a:r>
          </a:p>
          <a:p>
            <a:pPr marL="624078" indent="-514350">
              <a:buFont typeface="+mj-lt"/>
              <a:buAutoNum type="arabicPeriod"/>
            </a:pPr>
            <a:r>
              <a:rPr lang="en-US" sz="1700" dirty="0" smtClean="0"/>
              <a:t>Police Complaints Board</a:t>
            </a:r>
          </a:p>
          <a:p>
            <a:pPr marL="624078" indent="-514350">
              <a:buFont typeface="+mj-lt"/>
              <a:buAutoNum type="arabicPeriod"/>
            </a:pPr>
            <a:r>
              <a:rPr lang="en-US" sz="1700" dirty="0" smtClean="0"/>
              <a:t>Contract Appeals Board</a:t>
            </a:r>
          </a:p>
          <a:p>
            <a:pPr marL="624078" indent="-514350">
              <a:buFont typeface="+mj-lt"/>
              <a:buAutoNum type="arabicPeriod"/>
            </a:pPr>
            <a:r>
              <a:rPr lang="en-US" sz="1700" dirty="0" smtClean="0"/>
              <a:t>Board of Elections</a:t>
            </a:r>
          </a:p>
          <a:p>
            <a:pPr marL="624078" indent="-514350">
              <a:buFont typeface="+mj-lt"/>
              <a:buAutoNum type="arabicPeriod"/>
            </a:pPr>
            <a:r>
              <a:rPr lang="en-US" sz="1700" dirty="0" smtClean="0"/>
              <a:t>Commission on Human Rights</a:t>
            </a:r>
          </a:p>
          <a:p>
            <a:pPr marL="624078" indent="-514350">
              <a:buFont typeface="+mj-lt"/>
              <a:buAutoNum type="arabicPeriod"/>
            </a:pPr>
            <a:r>
              <a:rPr lang="en-US" sz="1700" dirty="0" smtClean="0"/>
              <a:t>Housing Finance Agency Board of Directors</a:t>
            </a:r>
          </a:p>
          <a:p>
            <a:pPr marL="624078" indent="-514350">
              <a:buFont typeface="+mj-lt"/>
              <a:buAutoNum type="arabicPeriod"/>
            </a:pPr>
            <a:endParaRPr lang="en-US" sz="1700" dirty="0" smtClean="0"/>
          </a:p>
          <a:p>
            <a:pPr marL="624078" indent="-514350">
              <a:buFont typeface="+mj-lt"/>
              <a:buAutoNum type="arabicPeriod"/>
            </a:pPr>
            <a:endParaRPr lang="en-US" sz="1700" dirty="0" smtClean="0"/>
          </a:p>
          <a:p>
            <a:pPr marL="624078" indent="-514350">
              <a:buFont typeface="+mj-lt"/>
              <a:buAutoNum type="arabicPeriod"/>
            </a:pPr>
            <a:r>
              <a:rPr lang="en-US" sz="1700" dirty="0" smtClean="0"/>
              <a:t>Lottery and Charitable Games Control Board</a:t>
            </a:r>
          </a:p>
          <a:p>
            <a:pPr marL="624078" indent="-514350">
              <a:buFont typeface="+mj-lt"/>
              <a:buAutoNum type="arabicPeriod"/>
            </a:pPr>
            <a:r>
              <a:rPr lang="en-US" sz="1700" dirty="0" smtClean="0"/>
              <a:t>Historic Preservation Review Board</a:t>
            </a:r>
          </a:p>
          <a:p>
            <a:pPr marL="624078" indent="-514350">
              <a:buFont typeface="+mj-lt"/>
              <a:buAutoNum type="arabicPeriod"/>
            </a:pPr>
            <a:r>
              <a:rPr lang="en-US" sz="1700" dirty="0" smtClean="0"/>
              <a:t>Metropolitan Washington Airports Authority Board of Directors</a:t>
            </a:r>
          </a:p>
          <a:p>
            <a:pPr marL="624078" indent="-514350">
              <a:buFont typeface="+mj-lt"/>
              <a:buAutoNum type="arabicPeriod"/>
            </a:pPr>
            <a:r>
              <a:rPr lang="en-US" sz="1700" dirty="0" smtClean="0"/>
              <a:t>Office of Employee Appeals</a:t>
            </a:r>
          </a:p>
          <a:p>
            <a:pPr marL="624078" indent="-514350">
              <a:buFont typeface="+mj-lt"/>
              <a:buAutoNum type="arabicPeriod"/>
            </a:pPr>
            <a:r>
              <a:rPr lang="en-US" sz="1700" dirty="0" smtClean="0"/>
              <a:t>Public Employee Relations Board</a:t>
            </a:r>
          </a:p>
          <a:p>
            <a:pPr marL="624078" indent="-514350">
              <a:buFont typeface="+mj-lt"/>
              <a:buAutoNum type="arabicPeriod"/>
            </a:pPr>
            <a:r>
              <a:rPr lang="en-US" sz="1700" dirty="0" smtClean="0"/>
              <a:t>Public Service Commission</a:t>
            </a:r>
          </a:p>
          <a:p>
            <a:pPr marL="624078" indent="-514350">
              <a:buFont typeface="+mj-lt"/>
              <a:buAutoNum type="arabicPeriod"/>
            </a:pPr>
            <a:r>
              <a:rPr lang="en-US" sz="1700" dirty="0" smtClean="0"/>
              <a:t>Rental Housing Commission</a:t>
            </a:r>
          </a:p>
          <a:p>
            <a:pPr marL="624078" indent="-514350">
              <a:buFont typeface="+mj-lt"/>
              <a:buAutoNum type="arabicPeriod" startAt="17"/>
            </a:pPr>
            <a:r>
              <a:rPr lang="en-US" sz="1700" dirty="0" smtClean="0"/>
              <a:t>Washington Convention and Sports Authority Board of Directors</a:t>
            </a:r>
          </a:p>
          <a:p>
            <a:pPr marL="624078" indent="-514350">
              <a:buFont typeface="+mj-lt"/>
              <a:buAutoNum type="arabicPeriod" startAt="17"/>
            </a:pPr>
            <a:endParaRPr lang="en-US" sz="1700" dirty="0" smtClean="0"/>
          </a:p>
          <a:p>
            <a:pPr marL="624078" indent="-514350">
              <a:buFont typeface="+mj-lt"/>
              <a:buAutoNum type="arabicPeriod" startAt="17"/>
            </a:pPr>
            <a:endParaRPr lang="en-US" sz="1700" dirty="0"/>
          </a:p>
          <a:p>
            <a:pPr marL="624078" indent="-514350">
              <a:buFont typeface="+mj-lt"/>
              <a:buAutoNum type="arabicPeriod" startAt="17"/>
            </a:pPr>
            <a:r>
              <a:rPr lang="en-US" sz="1700" dirty="0" smtClean="0"/>
              <a:t>Water and Sewer Authority Board of Directors </a:t>
            </a:r>
          </a:p>
          <a:p>
            <a:pPr marL="624078" indent="-514350">
              <a:buFont typeface="+mj-lt"/>
              <a:buAutoNum type="arabicPeriod" startAt="17"/>
            </a:pPr>
            <a:r>
              <a:rPr lang="en-US" sz="1700" dirty="0" smtClean="0"/>
              <a:t>Zoning Commission </a:t>
            </a:r>
          </a:p>
          <a:p>
            <a:pPr marL="624078" indent="-514350">
              <a:buFont typeface="+mj-lt"/>
              <a:buAutoNum type="arabicPeriod" startAt="17"/>
            </a:pPr>
            <a:r>
              <a:rPr lang="en-US" sz="1700" dirty="0" smtClean="0"/>
              <a:t>Taxicab Commission</a:t>
            </a:r>
          </a:p>
          <a:p>
            <a:pPr marL="624078" indent="-514350">
              <a:buFont typeface="+mj-lt"/>
              <a:buAutoNum type="arabicPeriod" startAt="17"/>
            </a:pPr>
            <a:r>
              <a:rPr lang="en-US" sz="1700" dirty="0" smtClean="0"/>
              <a:t>Housing Authority Board of Commissioners</a:t>
            </a:r>
          </a:p>
          <a:p>
            <a:pPr marL="624078" indent="-514350">
              <a:buFont typeface="+mj-lt"/>
              <a:buAutoNum type="arabicPeriod" startAt="17"/>
            </a:pPr>
            <a:r>
              <a:rPr lang="en-US" sz="1700" dirty="0" smtClean="0"/>
              <a:t>Homeland Security Commission</a:t>
            </a:r>
          </a:p>
          <a:p>
            <a:pPr marL="624078" indent="-514350">
              <a:buFont typeface="+mj-lt"/>
              <a:buAutoNum type="arabicPeriod" startAt="17"/>
            </a:pPr>
            <a:r>
              <a:rPr lang="en-US" sz="1700" dirty="0" smtClean="0"/>
              <a:t>Commission on Fashion Arts and Events</a:t>
            </a:r>
          </a:p>
          <a:p>
            <a:pPr marL="624078" indent="-514350">
              <a:buFont typeface="+mj-lt"/>
              <a:buAutoNum type="arabicPeriod" startAt="17"/>
            </a:pPr>
            <a:r>
              <a:rPr lang="en-US" sz="1700" dirty="0" smtClean="0"/>
              <a:t>Board of Ethics and Government Accountability</a:t>
            </a:r>
          </a:p>
          <a:p>
            <a:pPr marL="624078" indent="-514350">
              <a:buFont typeface="+mj-lt"/>
              <a:buAutoNum type="arabicPeriod" startAt="17"/>
            </a:pPr>
            <a:r>
              <a:rPr lang="en-US" sz="1700" dirty="0" smtClean="0"/>
              <a:t>Commission on Arts and Humanities</a:t>
            </a:r>
          </a:p>
          <a:p>
            <a:pPr marL="624078" indent="-514350">
              <a:buFont typeface="+mj-lt"/>
              <a:buAutoNum type="arabicPeriod" startAt="17"/>
            </a:pPr>
            <a:endParaRPr lang="en-US" sz="1400" dirty="0"/>
          </a:p>
        </p:txBody>
      </p:sp>
      <p:sp>
        <p:nvSpPr>
          <p:cNvPr id="3" name="Title 2"/>
          <p:cNvSpPr>
            <a:spLocks noGrp="1"/>
          </p:cNvSpPr>
          <p:nvPr>
            <p:ph type="title"/>
          </p:nvPr>
        </p:nvSpPr>
        <p:spPr>
          <a:xfrm>
            <a:off x="457200" y="457200"/>
            <a:ext cx="8229600" cy="914400"/>
          </a:xfrm>
        </p:spPr>
        <p:txBody>
          <a:bodyPr>
            <a:noAutofit/>
          </a:bodyPr>
          <a:lstStyle/>
          <a:p>
            <a:pPr algn="ctr"/>
            <a:r>
              <a:rPr lang="en-US" sz="3600" dirty="0"/>
              <a:t>Confirmation Act </a:t>
            </a:r>
            <a:r>
              <a:rPr lang="en-US" sz="3600" dirty="0" smtClean="0"/>
              <a:t>- Section </a:t>
            </a:r>
            <a:r>
              <a:rPr lang="en-US" sz="3600" dirty="0"/>
              <a:t>2(e) </a:t>
            </a:r>
            <a:r>
              <a:rPr lang="en-US" sz="3600" dirty="0" smtClean="0"/>
              <a:t/>
            </a:r>
            <a:br>
              <a:rPr lang="en-US" sz="3600" dirty="0" smtClean="0"/>
            </a:br>
            <a:r>
              <a:rPr lang="en-US" sz="3600" dirty="0" smtClean="0"/>
              <a:t>Boards and Commissions </a:t>
            </a:r>
            <a:endParaRPr lang="en-US" sz="3600" dirty="0"/>
          </a:p>
        </p:txBody>
      </p:sp>
    </p:spTree>
    <p:custDataLst>
      <p:tags r:id="rId1"/>
    </p:custDataLst>
    <p:extLst>
      <p:ext uri="{BB962C8B-B14F-4D97-AF65-F5344CB8AC3E}">
        <p14:creationId xmlns:p14="http://schemas.microsoft.com/office/powerpoint/2010/main" val="417781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sz="2600" dirty="0" smtClean="0"/>
              <a:t>If you are a member of a Board or Commission nominated pursuant to Section 2(e) of the Confirmation Act, then you are an “Employee” for the purposes of the Local Hatch Act and are subject to its prohibitions.</a:t>
            </a:r>
          </a:p>
          <a:p>
            <a:pPr lvl="2"/>
            <a:r>
              <a:rPr lang="en-US" sz="1900" dirty="0" smtClean="0"/>
              <a:t>Hatch </a:t>
            </a:r>
            <a:r>
              <a:rPr lang="en-US" sz="1900" dirty="0"/>
              <a:t>Act (Political Activities): </a:t>
            </a:r>
          </a:p>
          <a:p>
            <a:pPr lvl="2"/>
            <a:r>
              <a:rPr lang="en-US" sz="1900" dirty="0"/>
              <a:t>	Do NOT engage in fundraising </a:t>
            </a:r>
            <a:r>
              <a:rPr lang="en-US" sz="1900" dirty="0" smtClean="0"/>
              <a:t>activities for a candidate, a political party, a partisan political group (i.e., Democratic State Committee or Statehood Green Party), ballot initiative or referendum</a:t>
            </a:r>
            <a:endParaRPr lang="en-US" sz="1900" dirty="0"/>
          </a:p>
          <a:p>
            <a:pPr lvl="2"/>
            <a:r>
              <a:rPr lang="en-US" sz="1900" dirty="0"/>
              <a:t>	Do NOT run for Mayor, AG or Council (ANC is okay).</a:t>
            </a:r>
          </a:p>
          <a:p>
            <a:pPr lvl="2"/>
            <a:r>
              <a:rPr lang="en-US" sz="1900" dirty="0"/>
              <a:t>	</a:t>
            </a:r>
            <a:endParaRPr lang="en-US" sz="3200" dirty="0"/>
          </a:p>
        </p:txBody>
      </p:sp>
      <p:sp>
        <p:nvSpPr>
          <p:cNvPr id="3" name="Title 2"/>
          <p:cNvSpPr>
            <a:spLocks noGrp="1"/>
          </p:cNvSpPr>
          <p:nvPr>
            <p:ph type="title"/>
          </p:nvPr>
        </p:nvSpPr>
        <p:spPr/>
        <p:txBody>
          <a:bodyPr>
            <a:normAutofit fontScale="90000"/>
          </a:bodyPr>
          <a:lstStyle/>
          <a:p>
            <a:pPr algn="ctr"/>
            <a:r>
              <a:rPr lang="en-US" dirty="0"/>
              <a:t>Confirmation Act - Section 2(e) </a:t>
            </a:r>
            <a:br>
              <a:rPr lang="en-US" dirty="0"/>
            </a:br>
            <a:r>
              <a:rPr lang="en-US" dirty="0"/>
              <a:t>Boards and Commissions </a:t>
            </a:r>
          </a:p>
        </p:txBody>
      </p:sp>
    </p:spTree>
    <p:custDataLst>
      <p:tags r:id="rId1"/>
    </p:custDataLst>
    <p:extLst>
      <p:ext uri="{BB962C8B-B14F-4D97-AF65-F5344CB8AC3E}">
        <p14:creationId xmlns:p14="http://schemas.microsoft.com/office/powerpoint/2010/main" val="343345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Financial Disclosure Filing Requirements</a:t>
            </a:r>
            <a:br>
              <a:rPr lang="en-US" b="1" dirty="0" smtClean="0"/>
            </a:br>
            <a:r>
              <a:rPr lang="en-US" b="1" dirty="0" smtClean="0"/>
              <a:t>for 2(e) Board and Commission Members</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Who files?</a:t>
            </a:r>
          </a:p>
          <a:p>
            <a:pPr lvl="1"/>
            <a:r>
              <a:rPr lang="en-US" dirty="0" smtClean="0"/>
              <a:t>Anyone considered a “</a:t>
            </a:r>
            <a:r>
              <a:rPr lang="en-US" b="1" dirty="0" smtClean="0"/>
              <a:t>Public Official</a:t>
            </a:r>
            <a:r>
              <a:rPr lang="en-US" dirty="0" smtClean="0"/>
              <a:t>” under the Ethics Act must file a PUBLIC Financial Disclosure Statement by May 15</a:t>
            </a:r>
            <a:r>
              <a:rPr lang="en-US" baseline="30000" dirty="0" smtClean="0"/>
              <a:t>th</a:t>
            </a:r>
            <a:r>
              <a:rPr lang="en-US" dirty="0" smtClean="0"/>
              <a:t> of each year.</a:t>
            </a:r>
          </a:p>
          <a:p>
            <a:pPr lvl="1"/>
            <a:r>
              <a:rPr lang="en-US" dirty="0" smtClean="0"/>
              <a:t>Members of 2(e) Boards and Commissions are considered </a:t>
            </a:r>
            <a:r>
              <a:rPr lang="en-US" b="1" dirty="0" smtClean="0"/>
              <a:t>Public Officials.</a:t>
            </a:r>
          </a:p>
          <a:p>
            <a:pPr lvl="1"/>
            <a:r>
              <a:rPr lang="en-US" dirty="0" smtClean="0"/>
              <a:t>Reminder</a:t>
            </a:r>
            <a:r>
              <a:rPr lang="en-US" b="1" dirty="0" smtClean="0"/>
              <a:t>: </a:t>
            </a:r>
            <a:r>
              <a:rPr lang="en-US" dirty="0"/>
              <a:t>A person </a:t>
            </a:r>
            <a:r>
              <a:rPr lang="en-US" dirty="0" smtClean="0"/>
              <a:t>is  </a:t>
            </a:r>
            <a:r>
              <a:rPr lang="en-US" dirty="0"/>
              <a:t>considered a “public official” only if they held the position that made them a “public official” for </a:t>
            </a:r>
            <a:r>
              <a:rPr lang="en-US" b="1" dirty="0"/>
              <a:t>more than thirty (30) days </a:t>
            </a:r>
            <a:r>
              <a:rPr lang="en-US" dirty="0"/>
              <a:t>within the prior calendar year</a:t>
            </a:r>
            <a:r>
              <a:rPr lang="en-US" dirty="0" smtClean="0"/>
              <a:t>.</a:t>
            </a:r>
            <a:endParaRPr lang="en-US" b="1" dirty="0" smtClean="0"/>
          </a:p>
          <a:p>
            <a:r>
              <a:rPr lang="en-US" b="1" dirty="0" smtClean="0"/>
              <a:t>When?</a:t>
            </a:r>
          </a:p>
          <a:p>
            <a:pPr lvl="1"/>
            <a:r>
              <a:rPr lang="en-US" b="1" dirty="0" smtClean="0"/>
              <a:t>MAY 15</a:t>
            </a:r>
            <a:r>
              <a:rPr lang="en-US" b="1" baseline="30000" dirty="0" smtClean="0"/>
              <a:t>TH</a:t>
            </a:r>
            <a:r>
              <a:rPr lang="en-US" b="1" dirty="0" smtClean="0"/>
              <a:t> OF EACH YEAR</a:t>
            </a:r>
          </a:p>
          <a:p>
            <a:pPr lvl="1"/>
            <a:r>
              <a:rPr lang="en-US" dirty="0"/>
              <a:t>In late April, every Public filer will receive a letter or email from BEGA. The letter will:</a:t>
            </a:r>
          </a:p>
          <a:p>
            <a:pPr marL="862013" indent="-173038">
              <a:buFont typeface="Courier New" pitchFamily="49" charset="0"/>
              <a:buChar char="o"/>
            </a:pPr>
            <a:r>
              <a:rPr lang="en-US" sz="1400" dirty="0"/>
              <a:t>Explain the process for filing</a:t>
            </a:r>
          </a:p>
          <a:p>
            <a:pPr marL="862013" indent="-173038">
              <a:buFont typeface="Courier New" pitchFamily="49" charset="0"/>
              <a:buChar char="o"/>
            </a:pPr>
            <a:r>
              <a:rPr lang="en-US" sz="1400" dirty="0"/>
              <a:t>Include the log-in information for those who wish to file </a:t>
            </a:r>
            <a:r>
              <a:rPr lang="en-US" sz="1400" dirty="0" smtClean="0"/>
              <a:t>electronically</a:t>
            </a:r>
          </a:p>
          <a:p>
            <a:pPr marL="862013" indent="-173038">
              <a:buFont typeface="Courier New" pitchFamily="49" charset="0"/>
              <a:buChar char="o"/>
            </a:pPr>
            <a:r>
              <a:rPr lang="en-US" sz="1400" dirty="0" smtClean="0"/>
              <a:t>However</a:t>
            </a:r>
            <a:r>
              <a:rPr lang="en-US" sz="1400" dirty="0"/>
              <a:t>, you are still required to file if you are a Public Official even if you do </a:t>
            </a:r>
            <a:r>
              <a:rPr lang="en-US" sz="1400" i="1" dirty="0"/>
              <a:t>not </a:t>
            </a:r>
            <a:r>
              <a:rPr lang="en-US" sz="1400" dirty="0"/>
              <a:t> receive a letter from BEGA</a:t>
            </a:r>
            <a:r>
              <a:rPr lang="en-US" sz="1400" dirty="0" smtClean="0"/>
              <a:t>.</a:t>
            </a:r>
            <a:endParaRPr lang="en-US" sz="1400" b="1" dirty="0" smtClean="0"/>
          </a:p>
          <a:p>
            <a:r>
              <a:rPr lang="en-US" b="1" dirty="0" smtClean="0"/>
              <a:t>Where?</a:t>
            </a:r>
          </a:p>
          <a:p>
            <a:pPr lvl="1"/>
            <a:r>
              <a:rPr lang="en-US" dirty="0" smtClean="0"/>
              <a:t>You can file electronically through BEGA’s e-filing website or by sending a hard copy of your filing to BEGA’s offices</a:t>
            </a:r>
          </a:p>
          <a:p>
            <a:pPr lvl="1"/>
            <a:endParaRPr lang="en-US" dirty="0">
              <a:solidFill>
                <a:srgbClr val="0070C0"/>
              </a:solidFill>
            </a:endParaRPr>
          </a:p>
          <a:p>
            <a:pPr lvl="1"/>
            <a:endParaRPr lang="en-US" dirty="0"/>
          </a:p>
        </p:txBody>
      </p:sp>
    </p:spTree>
    <p:custDataLst>
      <p:tags r:id="rId1"/>
    </p:custDataLst>
    <p:extLst>
      <p:ext uri="{BB962C8B-B14F-4D97-AF65-F5344CB8AC3E}">
        <p14:creationId xmlns:p14="http://schemas.microsoft.com/office/powerpoint/2010/main" val="3106425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Ten Principles of Ethical Conduct</a:t>
            </a:r>
            <a:endParaRPr lang="en-US" b="1"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b="1" dirty="0" smtClean="0"/>
              <a:t>Public office is a public trust</a:t>
            </a:r>
          </a:p>
          <a:p>
            <a:pPr marL="457200" indent="-457200">
              <a:buFont typeface="+mj-lt"/>
              <a:buAutoNum type="arabicPeriod"/>
            </a:pPr>
            <a:r>
              <a:rPr lang="en-US" sz="2400" b="1" dirty="0" smtClean="0"/>
              <a:t>Avoid financial conflicts of interest</a:t>
            </a:r>
          </a:p>
          <a:p>
            <a:pPr marL="457200" indent="-457200">
              <a:buFont typeface="+mj-lt"/>
              <a:buAutoNum type="arabicPeriod"/>
            </a:pPr>
            <a:r>
              <a:rPr lang="en-US" sz="2400" b="1" dirty="0" smtClean="0"/>
              <a:t>Avoid representational conflicts of interest</a:t>
            </a:r>
          </a:p>
          <a:p>
            <a:pPr marL="457200" indent="-457200">
              <a:buFont typeface="+mj-lt"/>
              <a:buAutoNum type="arabicPeriod"/>
            </a:pPr>
            <a:r>
              <a:rPr lang="en-US" sz="2400" b="1" dirty="0" smtClean="0"/>
              <a:t>Avoid gifts and payments from interested parties</a:t>
            </a:r>
          </a:p>
          <a:p>
            <a:pPr marL="457200" indent="-457200">
              <a:buFont typeface="+mj-lt"/>
              <a:buAutoNum type="arabicPeriod"/>
            </a:pPr>
            <a:r>
              <a:rPr lang="en-US" sz="2400" b="1" dirty="0" smtClean="0"/>
              <a:t>Avoid outside payment for government work</a:t>
            </a:r>
          </a:p>
        </p:txBody>
      </p:sp>
      <p:pic>
        <p:nvPicPr>
          <p:cNvPr id="4" name="Picture 2" descr="C:\Users\stacie.pittell2\AppData\Local\Microsoft\Windows\Temporary Internet Files\Content.IE5\25Q7HOYI\MC9003911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3962400"/>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732906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Macro</Template>
  <TotalTime>4404</TotalTime>
  <Words>1401</Words>
  <Application>Microsoft Office PowerPoint</Application>
  <PresentationFormat>On-screen Show (4:3)</PresentationFormat>
  <Paragraphs>181</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Macro</vt:lpstr>
      <vt:lpstr>Board of Ethics and Government Accountability  Boards and Commissions Training  Confirmation Act, D.C. Official Code § 1-523.01 (2)(e)</vt:lpstr>
      <vt:lpstr>What We Do</vt:lpstr>
      <vt:lpstr>What We Do</vt:lpstr>
      <vt:lpstr>Sanctions &amp; Penalties</vt:lpstr>
      <vt:lpstr>Ethics Standards</vt:lpstr>
      <vt:lpstr>Confirmation Act - Section 2(e)  Boards and Commissions </vt:lpstr>
      <vt:lpstr>Confirmation Act - Section 2(e)  Boards and Commissions </vt:lpstr>
      <vt:lpstr>Financial Disclosure Filing Requirements for 2(e) Board and Commission Members</vt:lpstr>
      <vt:lpstr>Ten Principles of Ethical Conduct</vt:lpstr>
      <vt:lpstr>Ten Principles of Ethical Conduct</vt:lpstr>
      <vt:lpstr>1. Public office is a public trust </vt:lpstr>
      <vt:lpstr>2. Avoid financial conflicts of interest </vt:lpstr>
      <vt:lpstr>3. Avoid representational conflicts of interest </vt:lpstr>
      <vt:lpstr>4. Avoid gifts and payments from interested parties (also called bribery)</vt:lpstr>
      <vt:lpstr>5. Avoid outside payment for government work </vt:lpstr>
      <vt:lpstr>6. Act impartially </vt:lpstr>
      <vt:lpstr>7. Safeguard government resources </vt:lpstr>
      <vt:lpstr>8. Safeguard confidential non-public information </vt:lpstr>
      <vt:lpstr>9. Disclose waste or illegal conduct by government officials to the appropriate authorities </vt:lpstr>
      <vt:lpstr>10. Abide by revolving door restrictions </vt:lpstr>
      <vt:lpstr>Contact Us</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ServUS</dc:creator>
  <cp:lastModifiedBy>T. HUGHES</cp:lastModifiedBy>
  <cp:revision>48</cp:revision>
  <cp:lastPrinted>2016-05-17T18:02:48Z</cp:lastPrinted>
  <dcterms:created xsi:type="dcterms:W3CDTF">2013-07-15T16:01:29Z</dcterms:created>
  <dcterms:modified xsi:type="dcterms:W3CDTF">2016-07-08T18:05:37Z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1D7267D1-6382-4D07-A5B5-8A0311AA514C</vt:lpwstr>
  </property>
  <property fmtid="{D5CDD505-2E9C-101B-9397-08002B2CF9AE}" pid="3" name="ArticulatePath">
    <vt:lpwstr>Ethics Training - Short (for Bds &amp; Comms) - 4.29.14</vt:lpwstr>
  </property>
</Properties>
</file>