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98" r:id="rId1"/>
  </p:sldMasterIdLst>
  <p:notesMasterIdLst>
    <p:notesMasterId r:id="rId72"/>
  </p:notesMasterIdLst>
  <p:handoutMasterIdLst>
    <p:handoutMasterId r:id="rId73"/>
  </p:handoutMasterIdLst>
  <p:sldIdLst>
    <p:sldId id="349" r:id="rId2"/>
    <p:sldId id="3805" r:id="rId3"/>
    <p:sldId id="3826" r:id="rId4"/>
    <p:sldId id="3831" r:id="rId5"/>
    <p:sldId id="291" r:id="rId6"/>
    <p:sldId id="266" r:id="rId7"/>
    <p:sldId id="383" r:id="rId8"/>
    <p:sldId id="3827" r:id="rId9"/>
    <p:sldId id="292" r:id="rId10"/>
    <p:sldId id="3832" r:id="rId11"/>
    <p:sldId id="3835" r:id="rId12"/>
    <p:sldId id="3834" r:id="rId13"/>
    <p:sldId id="3828" r:id="rId14"/>
    <p:sldId id="414" r:id="rId15"/>
    <p:sldId id="369" r:id="rId16"/>
    <p:sldId id="370" r:id="rId17"/>
    <p:sldId id="390" r:id="rId18"/>
    <p:sldId id="3836" r:id="rId19"/>
    <p:sldId id="345" r:id="rId20"/>
    <p:sldId id="364" r:id="rId21"/>
    <p:sldId id="3829" r:id="rId22"/>
    <p:sldId id="365" r:id="rId23"/>
    <p:sldId id="3838" r:id="rId24"/>
    <p:sldId id="368" r:id="rId25"/>
    <p:sldId id="358" r:id="rId26"/>
    <p:sldId id="353" r:id="rId27"/>
    <p:sldId id="366" r:id="rId28"/>
    <p:sldId id="3799" r:id="rId29"/>
    <p:sldId id="3800" r:id="rId30"/>
    <p:sldId id="3837" r:id="rId31"/>
    <p:sldId id="281" r:id="rId32"/>
    <p:sldId id="416" r:id="rId33"/>
    <p:sldId id="3822" r:id="rId34"/>
    <p:sldId id="417" r:id="rId35"/>
    <p:sldId id="418" r:id="rId36"/>
    <p:sldId id="3807" r:id="rId37"/>
    <p:sldId id="3818" r:id="rId38"/>
    <p:sldId id="329" r:id="rId39"/>
    <p:sldId id="395" r:id="rId40"/>
    <p:sldId id="397" r:id="rId41"/>
    <p:sldId id="3830" r:id="rId42"/>
    <p:sldId id="3792" r:id="rId43"/>
    <p:sldId id="3793" r:id="rId44"/>
    <p:sldId id="3794" r:id="rId45"/>
    <p:sldId id="3795" r:id="rId46"/>
    <p:sldId id="3796" r:id="rId47"/>
    <p:sldId id="3816" r:id="rId48"/>
    <p:sldId id="3817" r:id="rId49"/>
    <p:sldId id="3813" r:id="rId50"/>
    <p:sldId id="3798" r:id="rId51"/>
    <p:sldId id="394" r:id="rId52"/>
    <p:sldId id="398" r:id="rId53"/>
    <p:sldId id="399" r:id="rId54"/>
    <p:sldId id="3814" r:id="rId55"/>
    <p:sldId id="3815" r:id="rId56"/>
    <p:sldId id="3839" r:id="rId57"/>
    <p:sldId id="361" r:id="rId58"/>
    <p:sldId id="3840" r:id="rId59"/>
    <p:sldId id="3841" r:id="rId60"/>
    <p:sldId id="3842" r:id="rId61"/>
    <p:sldId id="308" r:id="rId62"/>
    <p:sldId id="3802" r:id="rId63"/>
    <p:sldId id="3825" r:id="rId64"/>
    <p:sldId id="3803" r:id="rId65"/>
    <p:sldId id="3804" r:id="rId66"/>
    <p:sldId id="3806" r:id="rId67"/>
    <p:sldId id="3820" r:id="rId68"/>
    <p:sldId id="3846" r:id="rId69"/>
    <p:sldId id="341" r:id="rId70"/>
    <p:sldId id="343" r:id="rId71"/>
  </p:sldIdLst>
  <p:sldSz cx="9144000" cy="6858000" type="screen4x3"/>
  <p:notesSz cx="6858000" cy="9144000"/>
  <p:embeddedFontLst>
    <p:embeddedFont>
      <p:font typeface="Arial Black" panose="020B0A04020102020204" pitchFamily="34" charset="0"/>
      <p:bold r:id="rId74"/>
    </p:embeddedFont>
    <p:embeddedFont>
      <p:font typeface="Baskerville Old Face" panose="02020602080505020303" pitchFamily="18" charset="0"/>
      <p:regular r:id="rId75"/>
    </p:embeddedFont>
    <p:embeddedFont>
      <p:font typeface="Century Gothic" panose="020B0502020202020204" pitchFamily="34" charset="0"/>
      <p:regular r:id="rId76"/>
      <p:bold r:id="rId77"/>
      <p:italic r:id="rId78"/>
      <p:boldItalic r:id="rId7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ie Barton" initials="JB" lastIdx="2" clrIdx="0">
    <p:extLst>
      <p:ext uri="{19B8F6BF-5375-455C-9EA6-DF929625EA0E}">
        <p15:presenceInfo xmlns:p15="http://schemas.microsoft.com/office/powerpoint/2012/main" userId="441cabc141e876f5" providerId="Windows Live"/>
      </p:ext>
    </p:extLst>
  </p:cmAuthor>
  <p:cmAuthor id="2" name="Barton, Johnnie (BEGA)" initials="BJ(" lastIdx="1" clrIdx="1">
    <p:extLst>
      <p:ext uri="{19B8F6BF-5375-455C-9EA6-DF929625EA0E}">
        <p15:presenceInfo xmlns:p15="http://schemas.microsoft.com/office/powerpoint/2012/main" userId="S::Johnnie.Barton2@dc.gov::61e4eb33-ae3c-42a4-b9b5-d678a17c4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A75"/>
    <a:srgbClr val="04739A"/>
    <a:srgbClr val="7FBEE5"/>
    <a:srgbClr val="6666FF"/>
    <a:srgbClr val="9933FF"/>
    <a:srgbClr val="FFC000"/>
    <a:srgbClr val="797053"/>
    <a:srgbClr val="41464D"/>
    <a:srgbClr val="43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785AA8-8B51-4642-B7E9-0A4BA6615F08}" v="164" dt="2025-07-30T21:36:48.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5" autoAdjust="0"/>
  </p:normalViewPr>
  <p:slideViewPr>
    <p:cSldViewPr>
      <p:cViewPr varScale="1">
        <p:scale>
          <a:sx n="107" d="100"/>
          <a:sy n="107" d="100"/>
        </p:scale>
        <p:origin x="177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7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B74A2-AC7A-447A-8C05-9C23A3E330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C89AE0-350D-4860-A551-84D9AEFC1A40}">
      <dgm:prSet/>
      <dgm:spPr/>
      <dgm:t>
        <a:bodyPr/>
        <a:lstStyle/>
        <a:p>
          <a:pPr rtl="0"/>
          <a:r>
            <a:rPr lang="en-US" dirty="0">
              <a:latin typeface="Century Gothic" panose="020B0502020202020204"/>
            </a:rPr>
            <a:t>§ 2–531</a:t>
          </a:r>
          <a:r>
            <a:rPr lang="en-US" dirty="0"/>
            <a:t>. Public policy</a:t>
          </a:r>
          <a:r>
            <a:rPr lang="en-US" dirty="0">
              <a:latin typeface="Century Gothic" panose="020B0502020202020204"/>
            </a:rPr>
            <a:t>.</a:t>
          </a:r>
          <a:endParaRPr lang="en-US" dirty="0"/>
        </a:p>
      </dgm:t>
    </dgm:pt>
    <dgm:pt modelId="{F761A64A-AFAF-4DF6-AC1A-95DC5FBF7AC3}" type="parTrans" cxnId="{CFCA0B28-16E2-48FB-ADEB-F3C95C2B1510}">
      <dgm:prSet/>
      <dgm:spPr/>
      <dgm:t>
        <a:bodyPr/>
        <a:lstStyle/>
        <a:p>
          <a:endParaRPr lang="en-US"/>
        </a:p>
      </dgm:t>
    </dgm:pt>
    <dgm:pt modelId="{84E51723-03EE-47DA-83EA-87381EB3DD5F}" type="sibTrans" cxnId="{CFCA0B28-16E2-48FB-ADEB-F3C95C2B1510}">
      <dgm:prSet/>
      <dgm:spPr/>
      <dgm:t>
        <a:bodyPr/>
        <a:lstStyle/>
        <a:p>
          <a:endParaRPr lang="en-US"/>
        </a:p>
      </dgm:t>
    </dgm:pt>
    <dgm:pt modelId="{C73620D9-4F78-43C3-8CBC-F9BDF1DCB819}">
      <dgm:prSet/>
      <dgm:spPr/>
      <dgm:t>
        <a:bodyPr/>
        <a:lstStyle/>
        <a:p>
          <a:r>
            <a:rPr lang="en-US" dirty="0"/>
            <a:t>§ 2–532. Right of access to public records; allowable costs; time limits</a:t>
          </a:r>
          <a:r>
            <a:rPr lang="en-US" dirty="0">
              <a:latin typeface="Century Gothic" panose="020B0502020202020204"/>
            </a:rPr>
            <a:t>.</a:t>
          </a:r>
          <a:endParaRPr lang="en-US" dirty="0"/>
        </a:p>
      </dgm:t>
    </dgm:pt>
    <dgm:pt modelId="{020B002B-0F93-45D2-9C0A-7E04DC394E6F}" type="parTrans" cxnId="{0504FDFA-B21E-4D1B-B4D6-A40DE80EC3B3}">
      <dgm:prSet/>
      <dgm:spPr/>
      <dgm:t>
        <a:bodyPr/>
        <a:lstStyle/>
        <a:p>
          <a:endParaRPr lang="en-US"/>
        </a:p>
      </dgm:t>
    </dgm:pt>
    <dgm:pt modelId="{B2A29C47-48B6-4596-BE48-C2859D7EFFF3}" type="sibTrans" cxnId="{0504FDFA-B21E-4D1B-B4D6-A40DE80EC3B3}">
      <dgm:prSet/>
      <dgm:spPr/>
      <dgm:t>
        <a:bodyPr/>
        <a:lstStyle/>
        <a:p>
          <a:endParaRPr lang="en-US"/>
        </a:p>
      </dgm:t>
    </dgm:pt>
    <dgm:pt modelId="{9ABC344C-348D-4622-9D59-57D92B784458}">
      <dgm:prSet/>
      <dgm:spPr/>
      <dgm:t>
        <a:bodyPr/>
        <a:lstStyle/>
        <a:p>
          <a:r>
            <a:rPr lang="en-US" dirty="0"/>
            <a:t>§ 2–533. Letters of denial.</a:t>
          </a:r>
        </a:p>
      </dgm:t>
    </dgm:pt>
    <dgm:pt modelId="{E5F86167-04B2-4BDA-B843-2133251DAFAD}" type="parTrans" cxnId="{6FBC324B-8184-42EB-9610-CC360CD651AE}">
      <dgm:prSet/>
      <dgm:spPr/>
      <dgm:t>
        <a:bodyPr/>
        <a:lstStyle/>
        <a:p>
          <a:endParaRPr lang="en-US"/>
        </a:p>
      </dgm:t>
    </dgm:pt>
    <dgm:pt modelId="{A210CB80-8905-4AD6-8D09-5E5DAA8F9ADB}" type="sibTrans" cxnId="{6FBC324B-8184-42EB-9610-CC360CD651AE}">
      <dgm:prSet/>
      <dgm:spPr/>
      <dgm:t>
        <a:bodyPr/>
        <a:lstStyle/>
        <a:p>
          <a:endParaRPr lang="en-US"/>
        </a:p>
      </dgm:t>
    </dgm:pt>
    <dgm:pt modelId="{4745323C-A7D6-4603-9352-8ED14BBE34B5}">
      <dgm:prSet/>
      <dgm:spPr/>
      <dgm:t>
        <a:bodyPr/>
        <a:lstStyle/>
        <a:p>
          <a:r>
            <a:rPr lang="en-US" dirty="0"/>
            <a:t>§ 2–534. Exemptions from disclosure</a:t>
          </a:r>
          <a:r>
            <a:rPr lang="en-US" dirty="0">
              <a:latin typeface="Century Gothic" panose="020B0502020202020204"/>
            </a:rPr>
            <a:t>.</a:t>
          </a:r>
          <a:endParaRPr lang="en-US" dirty="0"/>
        </a:p>
      </dgm:t>
    </dgm:pt>
    <dgm:pt modelId="{151F2B60-DECB-48F5-A781-2695E3711E2E}" type="parTrans" cxnId="{4EC07377-4399-489B-A7BE-279791B4032F}">
      <dgm:prSet/>
      <dgm:spPr/>
      <dgm:t>
        <a:bodyPr/>
        <a:lstStyle/>
        <a:p>
          <a:endParaRPr lang="en-US"/>
        </a:p>
      </dgm:t>
    </dgm:pt>
    <dgm:pt modelId="{F04A723D-1D4A-460B-A9F9-BDFC96A22702}" type="sibTrans" cxnId="{4EC07377-4399-489B-A7BE-279791B4032F}">
      <dgm:prSet/>
      <dgm:spPr/>
      <dgm:t>
        <a:bodyPr/>
        <a:lstStyle/>
        <a:p>
          <a:endParaRPr lang="en-US"/>
        </a:p>
      </dgm:t>
    </dgm:pt>
    <dgm:pt modelId="{C33BAD28-9E86-4A18-974C-5F0774633A13}">
      <dgm:prSet/>
      <dgm:spPr/>
      <dgm:t>
        <a:bodyPr/>
        <a:lstStyle/>
        <a:p>
          <a:r>
            <a:rPr lang="en-US" dirty="0"/>
            <a:t>§ 2–535. Recording of final votes.</a:t>
          </a:r>
        </a:p>
      </dgm:t>
    </dgm:pt>
    <dgm:pt modelId="{F3C79747-7243-4E0B-8030-4BB560131E02}" type="parTrans" cxnId="{A912E723-F645-42FA-90B6-AABA5D6E6F80}">
      <dgm:prSet/>
      <dgm:spPr/>
      <dgm:t>
        <a:bodyPr/>
        <a:lstStyle/>
        <a:p>
          <a:endParaRPr lang="en-US"/>
        </a:p>
      </dgm:t>
    </dgm:pt>
    <dgm:pt modelId="{51E10FC2-56E6-4B1E-81FC-1752B90F89EA}" type="sibTrans" cxnId="{A912E723-F645-42FA-90B6-AABA5D6E6F80}">
      <dgm:prSet/>
      <dgm:spPr/>
      <dgm:t>
        <a:bodyPr/>
        <a:lstStyle/>
        <a:p>
          <a:endParaRPr lang="en-US"/>
        </a:p>
      </dgm:t>
    </dgm:pt>
    <dgm:pt modelId="{A5400A51-B256-4064-82B6-8B4DFF03D00D}">
      <dgm:prSet/>
      <dgm:spPr/>
      <dgm:t>
        <a:bodyPr/>
        <a:lstStyle/>
        <a:p>
          <a:r>
            <a:rPr lang="en-US" dirty="0"/>
            <a:t>§ 2–536. Information which must be made public</a:t>
          </a:r>
          <a:r>
            <a:rPr lang="en-US" dirty="0">
              <a:latin typeface="Century Gothic" panose="020B0502020202020204"/>
            </a:rPr>
            <a:t>.</a:t>
          </a:r>
          <a:endParaRPr lang="en-US" dirty="0"/>
        </a:p>
      </dgm:t>
    </dgm:pt>
    <dgm:pt modelId="{4B39F7A1-DC23-4946-A5BC-295DDB8B32C9}" type="parTrans" cxnId="{25DDD081-7AF7-4D30-B709-DD479DCA9B72}">
      <dgm:prSet/>
      <dgm:spPr/>
      <dgm:t>
        <a:bodyPr/>
        <a:lstStyle/>
        <a:p>
          <a:endParaRPr lang="en-US"/>
        </a:p>
      </dgm:t>
    </dgm:pt>
    <dgm:pt modelId="{52708A3F-5625-4C4D-822D-9A4DE099F987}" type="sibTrans" cxnId="{25DDD081-7AF7-4D30-B709-DD479DCA9B72}">
      <dgm:prSet/>
      <dgm:spPr/>
      <dgm:t>
        <a:bodyPr/>
        <a:lstStyle/>
        <a:p>
          <a:endParaRPr lang="en-US"/>
        </a:p>
      </dgm:t>
    </dgm:pt>
    <dgm:pt modelId="{885A2C8F-AAF8-4519-A17F-D2885546BD08}">
      <dgm:prSet/>
      <dgm:spPr/>
      <dgm:t>
        <a:bodyPr/>
        <a:lstStyle/>
        <a:p>
          <a:r>
            <a:rPr lang="en-US" dirty="0"/>
            <a:t>§ 2–537. Administrative appeals.</a:t>
          </a:r>
        </a:p>
      </dgm:t>
    </dgm:pt>
    <dgm:pt modelId="{B2561DA1-52B4-49D4-89BB-CCEA699CD1BB}" type="parTrans" cxnId="{C3D70B93-D83F-4600-8FF6-1DB458B924E0}">
      <dgm:prSet/>
      <dgm:spPr/>
      <dgm:t>
        <a:bodyPr/>
        <a:lstStyle/>
        <a:p>
          <a:endParaRPr lang="en-US"/>
        </a:p>
      </dgm:t>
    </dgm:pt>
    <dgm:pt modelId="{A8D7A33D-BF1F-4953-8836-B9C94C5788E3}" type="sibTrans" cxnId="{C3D70B93-D83F-4600-8FF6-1DB458B924E0}">
      <dgm:prSet/>
      <dgm:spPr/>
      <dgm:t>
        <a:bodyPr/>
        <a:lstStyle/>
        <a:p>
          <a:endParaRPr lang="en-US"/>
        </a:p>
      </dgm:t>
    </dgm:pt>
    <dgm:pt modelId="{62488DC9-8C39-42FB-BC99-E032E210A12E}">
      <dgm:prSet/>
      <dgm:spPr/>
      <dgm:t>
        <a:bodyPr/>
        <a:lstStyle/>
        <a:p>
          <a:r>
            <a:rPr lang="en-US" dirty="0"/>
            <a:t>§ 2–538. Oversight of disclosure activities.</a:t>
          </a:r>
        </a:p>
      </dgm:t>
    </dgm:pt>
    <dgm:pt modelId="{1903E605-48CB-460D-9DC7-7D1BF4587A52}" type="parTrans" cxnId="{0BAF3A08-FE02-4056-A93D-14BD43799F60}">
      <dgm:prSet/>
      <dgm:spPr/>
      <dgm:t>
        <a:bodyPr/>
        <a:lstStyle/>
        <a:p>
          <a:endParaRPr lang="en-US"/>
        </a:p>
      </dgm:t>
    </dgm:pt>
    <dgm:pt modelId="{2A805F08-F767-4A31-BB49-3923640A5D85}" type="sibTrans" cxnId="{0BAF3A08-FE02-4056-A93D-14BD43799F60}">
      <dgm:prSet/>
      <dgm:spPr/>
      <dgm:t>
        <a:bodyPr/>
        <a:lstStyle/>
        <a:p>
          <a:endParaRPr lang="en-US"/>
        </a:p>
      </dgm:t>
    </dgm:pt>
    <dgm:pt modelId="{3902452B-04E0-48FA-8502-057F536375AC}">
      <dgm:prSet/>
      <dgm:spPr/>
      <dgm:t>
        <a:bodyPr/>
        <a:lstStyle/>
        <a:p>
          <a:r>
            <a:rPr lang="en-US" dirty="0"/>
            <a:t>§ 2–539. Definitions.</a:t>
          </a:r>
        </a:p>
      </dgm:t>
    </dgm:pt>
    <dgm:pt modelId="{2D00725D-9BE4-4E65-AA2B-22AB819E3546}" type="parTrans" cxnId="{11237FEA-32CA-4DB5-A68C-D421B2C0ECDA}">
      <dgm:prSet/>
      <dgm:spPr/>
      <dgm:t>
        <a:bodyPr/>
        <a:lstStyle/>
        <a:p>
          <a:endParaRPr lang="en-US"/>
        </a:p>
      </dgm:t>
    </dgm:pt>
    <dgm:pt modelId="{FCF81E3E-B83A-48DC-A3D1-A615A89E78AE}" type="sibTrans" cxnId="{11237FEA-32CA-4DB5-A68C-D421B2C0ECDA}">
      <dgm:prSet/>
      <dgm:spPr/>
      <dgm:t>
        <a:bodyPr/>
        <a:lstStyle/>
        <a:p>
          <a:endParaRPr lang="en-US"/>
        </a:p>
      </dgm:t>
    </dgm:pt>
    <dgm:pt modelId="{39E2DA25-0A76-4662-9D8C-E584F8FF6E68}">
      <dgm:prSet/>
      <dgm:spPr/>
      <dgm:t>
        <a:bodyPr/>
        <a:lstStyle/>
        <a:p>
          <a:r>
            <a:rPr lang="en-US" dirty="0"/>
            <a:t>§ 2–540. Short title.</a:t>
          </a:r>
        </a:p>
      </dgm:t>
    </dgm:pt>
    <dgm:pt modelId="{B376E2AD-C3CE-464A-AA0C-B92B71055C01}" type="parTrans" cxnId="{163D53E9-BCEC-4CE7-9C0C-91B8E5DC4925}">
      <dgm:prSet/>
      <dgm:spPr/>
      <dgm:t>
        <a:bodyPr/>
        <a:lstStyle/>
        <a:p>
          <a:endParaRPr lang="en-US"/>
        </a:p>
      </dgm:t>
    </dgm:pt>
    <dgm:pt modelId="{C3A2FE6F-1337-498B-9403-258BE53C7403}" type="sibTrans" cxnId="{163D53E9-BCEC-4CE7-9C0C-91B8E5DC4925}">
      <dgm:prSet/>
      <dgm:spPr/>
      <dgm:t>
        <a:bodyPr/>
        <a:lstStyle/>
        <a:p>
          <a:endParaRPr lang="en-US"/>
        </a:p>
      </dgm:t>
    </dgm:pt>
    <dgm:pt modelId="{5DD6D118-740A-4ED8-96E0-11DCBF034F5F}" type="pres">
      <dgm:prSet presAssocID="{F7AB74A2-AC7A-447A-8C05-9C23A3E33035}" presName="linear" presStyleCnt="0">
        <dgm:presLayoutVars>
          <dgm:animLvl val="lvl"/>
          <dgm:resizeHandles val="exact"/>
        </dgm:presLayoutVars>
      </dgm:prSet>
      <dgm:spPr/>
    </dgm:pt>
    <dgm:pt modelId="{6C600B8A-0C9C-4991-AABA-CC143E5D109D}" type="pres">
      <dgm:prSet presAssocID="{1CC89AE0-350D-4860-A551-84D9AEFC1A40}" presName="parentText" presStyleLbl="node1" presStyleIdx="0" presStyleCnt="10">
        <dgm:presLayoutVars>
          <dgm:chMax val="0"/>
          <dgm:bulletEnabled val="1"/>
        </dgm:presLayoutVars>
      </dgm:prSet>
      <dgm:spPr/>
    </dgm:pt>
    <dgm:pt modelId="{16D719D6-EA24-4673-8282-CAB0017DB5AA}" type="pres">
      <dgm:prSet presAssocID="{84E51723-03EE-47DA-83EA-87381EB3DD5F}" presName="spacer" presStyleCnt="0"/>
      <dgm:spPr/>
    </dgm:pt>
    <dgm:pt modelId="{53CF279F-CD81-4760-98E3-AA2FD0B9D36D}" type="pres">
      <dgm:prSet presAssocID="{C73620D9-4F78-43C3-8CBC-F9BDF1DCB819}" presName="parentText" presStyleLbl="node1" presStyleIdx="1" presStyleCnt="10">
        <dgm:presLayoutVars>
          <dgm:chMax val="0"/>
          <dgm:bulletEnabled val="1"/>
        </dgm:presLayoutVars>
      </dgm:prSet>
      <dgm:spPr/>
    </dgm:pt>
    <dgm:pt modelId="{6CFD8D35-99A0-4AAF-8577-D90CAC93DF56}" type="pres">
      <dgm:prSet presAssocID="{B2A29C47-48B6-4596-BE48-C2859D7EFFF3}" presName="spacer" presStyleCnt="0"/>
      <dgm:spPr/>
    </dgm:pt>
    <dgm:pt modelId="{D853DC66-1CBB-4520-B5D8-114E03F0D010}" type="pres">
      <dgm:prSet presAssocID="{9ABC344C-348D-4622-9D59-57D92B784458}" presName="parentText" presStyleLbl="node1" presStyleIdx="2" presStyleCnt="10">
        <dgm:presLayoutVars>
          <dgm:chMax val="0"/>
          <dgm:bulletEnabled val="1"/>
        </dgm:presLayoutVars>
      </dgm:prSet>
      <dgm:spPr/>
    </dgm:pt>
    <dgm:pt modelId="{4DEA55F7-2F08-42FB-BE1A-203BCABF1C3C}" type="pres">
      <dgm:prSet presAssocID="{A210CB80-8905-4AD6-8D09-5E5DAA8F9ADB}" presName="spacer" presStyleCnt="0"/>
      <dgm:spPr/>
    </dgm:pt>
    <dgm:pt modelId="{B7961D28-0489-4BF1-A10B-84D07417FC6C}" type="pres">
      <dgm:prSet presAssocID="{4745323C-A7D6-4603-9352-8ED14BBE34B5}" presName="parentText" presStyleLbl="node1" presStyleIdx="3" presStyleCnt="10">
        <dgm:presLayoutVars>
          <dgm:chMax val="0"/>
          <dgm:bulletEnabled val="1"/>
        </dgm:presLayoutVars>
      </dgm:prSet>
      <dgm:spPr/>
    </dgm:pt>
    <dgm:pt modelId="{AAD995B6-32EA-4429-99F7-28AFE0960266}" type="pres">
      <dgm:prSet presAssocID="{F04A723D-1D4A-460B-A9F9-BDFC96A22702}" presName="spacer" presStyleCnt="0"/>
      <dgm:spPr/>
    </dgm:pt>
    <dgm:pt modelId="{6BFEECC4-0BD6-4DF2-A0CA-92BF0A51E3E4}" type="pres">
      <dgm:prSet presAssocID="{C33BAD28-9E86-4A18-974C-5F0774633A13}" presName="parentText" presStyleLbl="node1" presStyleIdx="4" presStyleCnt="10">
        <dgm:presLayoutVars>
          <dgm:chMax val="0"/>
          <dgm:bulletEnabled val="1"/>
        </dgm:presLayoutVars>
      </dgm:prSet>
      <dgm:spPr/>
    </dgm:pt>
    <dgm:pt modelId="{968F1030-20E8-4771-92C4-9A9C88C72F97}" type="pres">
      <dgm:prSet presAssocID="{51E10FC2-56E6-4B1E-81FC-1752B90F89EA}" presName="spacer" presStyleCnt="0"/>
      <dgm:spPr/>
    </dgm:pt>
    <dgm:pt modelId="{869BAB58-1C24-4DEA-B8AC-63860F5A8D5B}" type="pres">
      <dgm:prSet presAssocID="{A5400A51-B256-4064-82B6-8B4DFF03D00D}" presName="parentText" presStyleLbl="node1" presStyleIdx="5" presStyleCnt="10">
        <dgm:presLayoutVars>
          <dgm:chMax val="0"/>
          <dgm:bulletEnabled val="1"/>
        </dgm:presLayoutVars>
      </dgm:prSet>
      <dgm:spPr/>
    </dgm:pt>
    <dgm:pt modelId="{B920D212-4A64-4066-A23C-AF1BCB77FECC}" type="pres">
      <dgm:prSet presAssocID="{52708A3F-5625-4C4D-822D-9A4DE099F987}" presName="spacer" presStyleCnt="0"/>
      <dgm:spPr/>
    </dgm:pt>
    <dgm:pt modelId="{66492155-051F-465D-915D-C0B67A6D45B6}" type="pres">
      <dgm:prSet presAssocID="{885A2C8F-AAF8-4519-A17F-D2885546BD08}" presName="parentText" presStyleLbl="node1" presStyleIdx="6" presStyleCnt="10">
        <dgm:presLayoutVars>
          <dgm:chMax val="0"/>
          <dgm:bulletEnabled val="1"/>
        </dgm:presLayoutVars>
      </dgm:prSet>
      <dgm:spPr/>
    </dgm:pt>
    <dgm:pt modelId="{8514A60D-7533-4687-9999-D77BE549D718}" type="pres">
      <dgm:prSet presAssocID="{A8D7A33D-BF1F-4953-8836-B9C94C5788E3}" presName="spacer" presStyleCnt="0"/>
      <dgm:spPr/>
    </dgm:pt>
    <dgm:pt modelId="{7CD9938D-87AA-4561-9F49-96F3AC1AEAD5}" type="pres">
      <dgm:prSet presAssocID="{62488DC9-8C39-42FB-BC99-E032E210A12E}" presName="parentText" presStyleLbl="node1" presStyleIdx="7" presStyleCnt="10">
        <dgm:presLayoutVars>
          <dgm:chMax val="0"/>
          <dgm:bulletEnabled val="1"/>
        </dgm:presLayoutVars>
      </dgm:prSet>
      <dgm:spPr/>
    </dgm:pt>
    <dgm:pt modelId="{AA3AEEF5-C802-4889-AAD7-08466AE7ECE0}" type="pres">
      <dgm:prSet presAssocID="{2A805F08-F767-4A31-BB49-3923640A5D85}" presName="spacer" presStyleCnt="0"/>
      <dgm:spPr/>
    </dgm:pt>
    <dgm:pt modelId="{11653633-CFF8-47D8-85CA-7C3AB20EE541}" type="pres">
      <dgm:prSet presAssocID="{3902452B-04E0-48FA-8502-057F536375AC}" presName="parentText" presStyleLbl="node1" presStyleIdx="8" presStyleCnt="10">
        <dgm:presLayoutVars>
          <dgm:chMax val="0"/>
          <dgm:bulletEnabled val="1"/>
        </dgm:presLayoutVars>
      </dgm:prSet>
      <dgm:spPr/>
    </dgm:pt>
    <dgm:pt modelId="{C43EAD4B-A2B6-42D5-AF89-10FB623F7BF8}" type="pres">
      <dgm:prSet presAssocID="{FCF81E3E-B83A-48DC-A3D1-A615A89E78AE}" presName="spacer" presStyleCnt="0"/>
      <dgm:spPr/>
    </dgm:pt>
    <dgm:pt modelId="{946D8B07-4AF8-4207-81FD-6DEC0D76ECD7}" type="pres">
      <dgm:prSet presAssocID="{39E2DA25-0A76-4662-9D8C-E584F8FF6E68}" presName="parentText" presStyleLbl="node1" presStyleIdx="9" presStyleCnt="10">
        <dgm:presLayoutVars>
          <dgm:chMax val="0"/>
          <dgm:bulletEnabled val="1"/>
        </dgm:presLayoutVars>
      </dgm:prSet>
      <dgm:spPr/>
    </dgm:pt>
  </dgm:ptLst>
  <dgm:cxnLst>
    <dgm:cxn modelId="{0BAF3A08-FE02-4056-A93D-14BD43799F60}" srcId="{F7AB74A2-AC7A-447A-8C05-9C23A3E33035}" destId="{62488DC9-8C39-42FB-BC99-E032E210A12E}" srcOrd="7" destOrd="0" parTransId="{1903E605-48CB-460D-9DC7-7D1BF4587A52}" sibTransId="{2A805F08-F767-4A31-BB49-3923640A5D85}"/>
    <dgm:cxn modelId="{C9F0A31C-A045-4B93-B59F-1C57DADE502D}" type="presOf" srcId="{1CC89AE0-350D-4860-A551-84D9AEFC1A40}" destId="{6C600B8A-0C9C-4991-AABA-CC143E5D109D}" srcOrd="0" destOrd="0" presId="urn:microsoft.com/office/officeart/2005/8/layout/vList2"/>
    <dgm:cxn modelId="{A912E723-F645-42FA-90B6-AABA5D6E6F80}" srcId="{F7AB74A2-AC7A-447A-8C05-9C23A3E33035}" destId="{C33BAD28-9E86-4A18-974C-5F0774633A13}" srcOrd="4" destOrd="0" parTransId="{F3C79747-7243-4E0B-8030-4BB560131E02}" sibTransId="{51E10FC2-56E6-4B1E-81FC-1752B90F89EA}"/>
    <dgm:cxn modelId="{CFCA0B28-16E2-48FB-ADEB-F3C95C2B1510}" srcId="{F7AB74A2-AC7A-447A-8C05-9C23A3E33035}" destId="{1CC89AE0-350D-4860-A551-84D9AEFC1A40}" srcOrd="0" destOrd="0" parTransId="{F761A64A-AFAF-4DF6-AC1A-95DC5FBF7AC3}" sibTransId="{84E51723-03EE-47DA-83EA-87381EB3DD5F}"/>
    <dgm:cxn modelId="{0C87B537-F860-469A-AD38-A4CB1A896F26}" type="presOf" srcId="{9ABC344C-348D-4622-9D59-57D92B784458}" destId="{D853DC66-1CBB-4520-B5D8-114E03F0D010}" srcOrd="0" destOrd="0" presId="urn:microsoft.com/office/officeart/2005/8/layout/vList2"/>
    <dgm:cxn modelId="{8080456A-8F94-4BDE-B89C-7D77D473B4D4}" type="presOf" srcId="{39E2DA25-0A76-4662-9D8C-E584F8FF6E68}" destId="{946D8B07-4AF8-4207-81FD-6DEC0D76ECD7}" srcOrd="0" destOrd="0" presId="urn:microsoft.com/office/officeart/2005/8/layout/vList2"/>
    <dgm:cxn modelId="{6FBC324B-8184-42EB-9610-CC360CD651AE}" srcId="{F7AB74A2-AC7A-447A-8C05-9C23A3E33035}" destId="{9ABC344C-348D-4622-9D59-57D92B784458}" srcOrd="2" destOrd="0" parTransId="{E5F86167-04B2-4BDA-B843-2133251DAFAD}" sibTransId="{A210CB80-8905-4AD6-8D09-5E5DAA8F9ADB}"/>
    <dgm:cxn modelId="{224C556B-F3C2-4CCC-A186-A2DDCDE4970B}" type="presOf" srcId="{C73620D9-4F78-43C3-8CBC-F9BDF1DCB819}" destId="{53CF279F-CD81-4760-98E3-AA2FD0B9D36D}" srcOrd="0" destOrd="0" presId="urn:microsoft.com/office/officeart/2005/8/layout/vList2"/>
    <dgm:cxn modelId="{5AF39D4D-C00A-44D2-A153-EFDAD4965845}" type="presOf" srcId="{4745323C-A7D6-4603-9352-8ED14BBE34B5}" destId="{B7961D28-0489-4BF1-A10B-84D07417FC6C}" srcOrd="0" destOrd="0" presId="urn:microsoft.com/office/officeart/2005/8/layout/vList2"/>
    <dgm:cxn modelId="{44FF596F-3DA9-4E8D-A7F7-34E31E830509}" type="presOf" srcId="{A5400A51-B256-4064-82B6-8B4DFF03D00D}" destId="{869BAB58-1C24-4DEA-B8AC-63860F5A8D5B}" srcOrd="0" destOrd="0" presId="urn:microsoft.com/office/officeart/2005/8/layout/vList2"/>
    <dgm:cxn modelId="{4EC07377-4399-489B-A7BE-279791B4032F}" srcId="{F7AB74A2-AC7A-447A-8C05-9C23A3E33035}" destId="{4745323C-A7D6-4603-9352-8ED14BBE34B5}" srcOrd="3" destOrd="0" parTransId="{151F2B60-DECB-48F5-A781-2695E3711E2E}" sibTransId="{F04A723D-1D4A-460B-A9F9-BDFC96A22702}"/>
    <dgm:cxn modelId="{4D58457A-A079-4FEF-95E1-DD85319C78B5}" type="presOf" srcId="{C33BAD28-9E86-4A18-974C-5F0774633A13}" destId="{6BFEECC4-0BD6-4DF2-A0CA-92BF0A51E3E4}" srcOrd="0" destOrd="0" presId="urn:microsoft.com/office/officeart/2005/8/layout/vList2"/>
    <dgm:cxn modelId="{25DDD081-7AF7-4D30-B709-DD479DCA9B72}" srcId="{F7AB74A2-AC7A-447A-8C05-9C23A3E33035}" destId="{A5400A51-B256-4064-82B6-8B4DFF03D00D}" srcOrd="5" destOrd="0" parTransId="{4B39F7A1-DC23-4946-A5BC-295DDB8B32C9}" sibTransId="{52708A3F-5625-4C4D-822D-9A4DE099F987}"/>
    <dgm:cxn modelId="{C3D70B93-D83F-4600-8FF6-1DB458B924E0}" srcId="{F7AB74A2-AC7A-447A-8C05-9C23A3E33035}" destId="{885A2C8F-AAF8-4519-A17F-D2885546BD08}" srcOrd="6" destOrd="0" parTransId="{B2561DA1-52B4-49D4-89BB-CCEA699CD1BB}" sibTransId="{A8D7A33D-BF1F-4953-8836-B9C94C5788E3}"/>
    <dgm:cxn modelId="{2A2B6DA7-8A52-45D5-A5BA-2FBEE86050F2}" type="presOf" srcId="{62488DC9-8C39-42FB-BC99-E032E210A12E}" destId="{7CD9938D-87AA-4561-9F49-96F3AC1AEAD5}" srcOrd="0" destOrd="0" presId="urn:microsoft.com/office/officeart/2005/8/layout/vList2"/>
    <dgm:cxn modelId="{F33A8BD0-7EDF-4DD4-8F97-5DA924CE8F40}" type="presOf" srcId="{3902452B-04E0-48FA-8502-057F536375AC}" destId="{11653633-CFF8-47D8-85CA-7C3AB20EE541}" srcOrd="0" destOrd="0" presId="urn:microsoft.com/office/officeart/2005/8/layout/vList2"/>
    <dgm:cxn modelId="{AB5223E1-8FB3-4D38-82A2-EA33509E708F}" type="presOf" srcId="{885A2C8F-AAF8-4519-A17F-D2885546BD08}" destId="{66492155-051F-465D-915D-C0B67A6D45B6}" srcOrd="0" destOrd="0" presId="urn:microsoft.com/office/officeart/2005/8/layout/vList2"/>
    <dgm:cxn modelId="{697D22E3-D2F0-4402-A7AA-A0AF63BFEA22}" type="presOf" srcId="{F7AB74A2-AC7A-447A-8C05-9C23A3E33035}" destId="{5DD6D118-740A-4ED8-96E0-11DCBF034F5F}" srcOrd="0" destOrd="0" presId="urn:microsoft.com/office/officeart/2005/8/layout/vList2"/>
    <dgm:cxn modelId="{163D53E9-BCEC-4CE7-9C0C-91B8E5DC4925}" srcId="{F7AB74A2-AC7A-447A-8C05-9C23A3E33035}" destId="{39E2DA25-0A76-4662-9D8C-E584F8FF6E68}" srcOrd="9" destOrd="0" parTransId="{B376E2AD-C3CE-464A-AA0C-B92B71055C01}" sibTransId="{C3A2FE6F-1337-498B-9403-258BE53C7403}"/>
    <dgm:cxn modelId="{11237FEA-32CA-4DB5-A68C-D421B2C0ECDA}" srcId="{F7AB74A2-AC7A-447A-8C05-9C23A3E33035}" destId="{3902452B-04E0-48FA-8502-057F536375AC}" srcOrd="8" destOrd="0" parTransId="{2D00725D-9BE4-4E65-AA2B-22AB819E3546}" sibTransId="{FCF81E3E-B83A-48DC-A3D1-A615A89E78AE}"/>
    <dgm:cxn modelId="{0504FDFA-B21E-4D1B-B4D6-A40DE80EC3B3}" srcId="{F7AB74A2-AC7A-447A-8C05-9C23A3E33035}" destId="{C73620D9-4F78-43C3-8CBC-F9BDF1DCB819}" srcOrd="1" destOrd="0" parTransId="{020B002B-0F93-45D2-9C0A-7E04DC394E6F}" sibTransId="{B2A29C47-48B6-4596-BE48-C2859D7EFFF3}"/>
    <dgm:cxn modelId="{CB50A4A4-5842-46C8-90F1-3FE4CCBB3436}" type="presParOf" srcId="{5DD6D118-740A-4ED8-96E0-11DCBF034F5F}" destId="{6C600B8A-0C9C-4991-AABA-CC143E5D109D}" srcOrd="0" destOrd="0" presId="urn:microsoft.com/office/officeart/2005/8/layout/vList2"/>
    <dgm:cxn modelId="{D4E92F98-EC23-4945-BA45-561BDADF67FE}" type="presParOf" srcId="{5DD6D118-740A-4ED8-96E0-11DCBF034F5F}" destId="{16D719D6-EA24-4673-8282-CAB0017DB5AA}" srcOrd="1" destOrd="0" presId="urn:microsoft.com/office/officeart/2005/8/layout/vList2"/>
    <dgm:cxn modelId="{3240FED0-FC27-4ACB-BF62-3115EBE425D3}" type="presParOf" srcId="{5DD6D118-740A-4ED8-96E0-11DCBF034F5F}" destId="{53CF279F-CD81-4760-98E3-AA2FD0B9D36D}" srcOrd="2" destOrd="0" presId="urn:microsoft.com/office/officeart/2005/8/layout/vList2"/>
    <dgm:cxn modelId="{5E1C1B15-FF82-4480-A7FF-B5FD1D52EC7A}" type="presParOf" srcId="{5DD6D118-740A-4ED8-96E0-11DCBF034F5F}" destId="{6CFD8D35-99A0-4AAF-8577-D90CAC93DF56}" srcOrd="3" destOrd="0" presId="urn:microsoft.com/office/officeart/2005/8/layout/vList2"/>
    <dgm:cxn modelId="{F1F70CC5-BDFE-4AE6-A08C-06DFC0C72E61}" type="presParOf" srcId="{5DD6D118-740A-4ED8-96E0-11DCBF034F5F}" destId="{D853DC66-1CBB-4520-B5D8-114E03F0D010}" srcOrd="4" destOrd="0" presId="urn:microsoft.com/office/officeart/2005/8/layout/vList2"/>
    <dgm:cxn modelId="{E92DE1A1-F9CF-461E-B779-F3424D0C2ACD}" type="presParOf" srcId="{5DD6D118-740A-4ED8-96E0-11DCBF034F5F}" destId="{4DEA55F7-2F08-42FB-BE1A-203BCABF1C3C}" srcOrd="5" destOrd="0" presId="urn:microsoft.com/office/officeart/2005/8/layout/vList2"/>
    <dgm:cxn modelId="{CB2FE996-B179-4286-BF79-81706928E533}" type="presParOf" srcId="{5DD6D118-740A-4ED8-96E0-11DCBF034F5F}" destId="{B7961D28-0489-4BF1-A10B-84D07417FC6C}" srcOrd="6" destOrd="0" presId="urn:microsoft.com/office/officeart/2005/8/layout/vList2"/>
    <dgm:cxn modelId="{146EEAAE-915F-44CE-AA66-2E8A1B89F249}" type="presParOf" srcId="{5DD6D118-740A-4ED8-96E0-11DCBF034F5F}" destId="{AAD995B6-32EA-4429-99F7-28AFE0960266}" srcOrd="7" destOrd="0" presId="urn:microsoft.com/office/officeart/2005/8/layout/vList2"/>
    <dgm:cxn modelId="{642968D3-5487-4344-86DB-25A8C5F7070A}" type="presParOf" srcId="{5DD6D118-740A-4ED8-96E0-11DCBF034F5F}" destId="{6BFEECC4-0BD6-4DF2-A0CA-92BF0A51E3E4}" srcOrd="8" destOrd="0" presId="urn:microsoft.com/office/officeart/2005/8/layout/vList2"/>
    <dgm:cxn modelId="{2FEDA1BF-9378-48EC-B232-EB9DAA23C183}" type="presParOf" srcId="{5DD6D118-740A-4ED8-96E0-11DCBF034F5F}" destId="{968F1030-20E8-4771-92C4-9A9C88C72F97}" srcOrd="9" destOrd="0" presId="urn:microsoft.com/office/officeart/2005/8/layout/vList2"/>
    <dgm:cxn modelId="{D7AF29C3-23F4-412F-B92B-B8CCA0AF47CC}" type="presParOf" srcId="{5DD6D118-740A-4ED8-96E0-11DCBF034F5F}" destId="{869BAB58-1C24-4DEA-B8AC-63860F5A8D5B}" srcOrd="10" destOrd="0" presId="urn:microsoft.com/office/officeart/2005/8/layout/vList2"/>
    <dgm:cxn modelId="{3703AA1C-514A-48C8-ACCD-561E10858F98}" type="presParOf" srcId="{5DD6D118-740A-4ED8-96E0-11DCBF034F5F}" destId="{B920D212-4A64-4066-A23C-AF1BCB77FECC}" srcOrd="11" destOrd="0" presId="urn:microsoft.com/office/officeart/2005/8/layout/vList2"/>
    <dgm:cxn modelId="{3F6BDC65-0EB4-4A37-92B7-6C2D0EF289D5}" type="presParOf" srcId="{5DD6D118-740A-4ED8-96E0-11DCBF034F5F}" destId="{66492155-051F-465D-915D-C0B67A6D45B6}" srcOrd="12" destOrd="0" presId="urn:microsoft.com/office/officeart/2005/8/layout/vList2"/>
    <dgm:cxn modelId="{BFF80A3F-6A41-4523-9FC2-918E365843F9}" type="presParOf" srcId="{5DD6D118-740A-4ED8-96E0-11DCBF034F5F}" destId="{8514A60D-7533-4687-9999-D77BE549D718}" srcOrd="13" destOrd="0" presId="urn:microsoft.com/office/officeart/2005/8/layout/vList2"/>
    <dgm:cxn modelId="{540A7E09-1B41-4A40-BA43-DD7E394A860B}" type="presParOf" srcId="{5DD6D118-740A-4ED8-96E0-11DCBF034F5F}" destId="{7CD9938D-87AA-4561-9F49-96F3AC1AEAD5}" srcOrd="14" destOrd="0" presId="urn:microsoft.com/office/officeart/2005/8/layout/vList2"/>
    <dgm:cxn modelId="{6B944A10-043B-4BAF-911D-1CF1E091F718}" type="presParOf" srcId="{5DD6D118-740A-4ED8-96E0-11DCBF034F5F}" destId="{AA3AEEF5-C802-4889-AAD7-08466AE7ECE0}" srcOrd="15" destOrd="0" presId="urn:microsoft.com/office/officeart/2005/8/layout/vList2"/>
    <dgm:cxn modelId="{CBCA9779-37A7-4224-B818-42764967B62D}" type="presParOf" srcId="{5DD6D118-740A-4ED8-96E0-11DCBF034F5F}" destId="{11653633-CFF8-47D8-85CA-7C3AB20EE541}" srcOrd="16" destOrd="0" presId="urn:microsoft.com/office/officeart/2005/8/layout/vList2"/>
    <dgm:cxn modelId="{A793948E-E5C3-4760-8462-5C40A6712026}" type="presParOf" srcId="{5DD6D118-740A-4ED8-96E0-11DCBF034F5F}" destId="{C43EAD4B-A2B6-42D5-AF89-10FB623F7BF8}" srcOrd="17" destOrd="0" presId="urn:microsoft.com/office/officeart/2005/8/layout/vList2"/>
    <dgm:cxn modelId="{C1A40033-C97F-4C74-ABCE-330D32699D08}" type="presParOf" srcId="{5DD6D118-740A-4ED8-96E0-11DCBF034F5F}" destId="{946D8B07-4AF8-4207-81FD-6DEC0D76ECD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91F29-6B28-4488-9BB4-6A45030ADA81}" type="doc">
      <dgm:prSet loTypeId="urn:microsoft.com/office/officeart/2018/5/layout/IconLeaf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3B68C6EF-654A-466F-890F-3F820FCDD9BA}">
      <dgm:prSet/>
      <dgm:spPr/>
      <dgm:t>
        <a:bodyPr/>
        <a:lstStyle/>
        <a:p>
          <a:pPr>
            <a:defRPr cap="all"/>
          </a:pPr>
          <a:r>
            <a:rPr lang="en-US" dirty="0">
              <a:latin typeface="Arial" panose="020B0604020202020204" pitchFamily="34" charset="0"/>
              <a:cs typeface="Arial" panose="020B0604020202020204" pitchFamily="34" charset="0"/>
            </a:rPr>
            <a:t>The initial communication to a FOIA request is an Acknowledgment Letter </a:t>
          </a:r>
        </a:p>
      </dgm:t>
    </dgm:pt>
    <dgm:pt modelId="{C6BA60CB-BD15-430A-AC82-6AF49029764C}" type="parTrans" cxnId="{0EA5637C-A872-40E9-B9AE-76C73F3FDBCC}">
      <dgm:prSet/>
      <dgm:spPr/>
      <dgm:t>
        <a:bodyPr/>
        <a:lstStyle/>
        <a:p>
          <a:endParaRPr lang="en-US"/>
        </a:p>
      </dgm:t>
    </dgm:pt>
    <dgm:pt modelId="{F1FE817C-D64C-4CC7-8B4F-EC7BC4D89BAA}" type="sibTrans" cxnId="{0EA5637C-A872-40E9-B9AE-76C73F3FDBCC}">
      <dgm:prSet/>
      <dgm:spPr/>
      <dgm:t>
        <a:bodyPr/>
        <a:lstStyle/>
        <a:p>
          <a:endParaRPr lang="en-US"/>
        </a:p>
      </dgm:t>
    </dgm:pt>
    <dgm:pt modelId="{2E33DBA9-BB7D-4BB3-ADE5-941A7EB24D89}">
      <dgm:prSet/>
      <dgm:spPr/>
      <dgm:t>
        <a:bodyPr/>
        <a:lstStyle/>
        <a:p>
          <a:pPr>
            <a:defRPr cap="all"/>
          </a:pPr>
          <a:r>
            <a:rPr lang="en-US" dirty="0">
              <a:latin typeface="Arial" panose="020B0604020202020204" pitchFamily="34" charset="0"/>
              <a:cs typeface="Arial" panose="020B0604020202020204" pitchFamily="34" charset="0"/>
            </a:rPr>
            <a:t>FOIA Officers should respond within 24 to 48 hours of receipt</a:t>
          </a:r>
        </a:p>
      </dgm:t>
    </dgm:pt>
    <dgm:pt modelId="{F5ADE0F2-1156-4F19-8D93-2AA46B91893C}" type="parTrans" cxnId="{B057BA0A-B7F4-4FAC-A1E4-99D21D8FE7C6}">
      <dgm:prSet/>
      <dgm:spPr/>
      <dgm:t>
        <a:bodyPr/>
        <a:lstStyle/>
        <a:p>
          <a:endParaRPr lang="en-US"/>
        </a:p>
      </dgm:t>
    </dgm:pt>
    <dgm:pt modelId="{E05952AD-C48D-4F7F-9B66-E67B49F615A3}" type="sibTrans" cxnId="{B057BA0A-B7F4-4FAC-A1E4-99D21D8FE7C6}">
      <dgm:prSet/>
      <dgm:spPr/>
      <dgm:t>
        <a:bodyPr/>
        <a:lstStyle/>
        <a:p>
          <a:endParaRPr lang="en-US"/>
        </a:p>
      </dgm:t>
    </dgm:pt>
    <dgm:pt modelId="{DA7C72DA-238D-43F2-87C5-487240DE11D9}" type="pres">
      <dgm:prSet presAssocID="{12591F29-6B28-4488-9BB4-6A45030ADA81}" presName="root" presStyleCnt="0">
        <dgm:presLayoutVars>
          <dgm:dir/>
          <dgm:resizeHandles val="exact"/>
        </dgm:presLayoutVars>
      </dgm:prSet>
      <dgm:spPr/>
    </dgm:pt>
    <dgm:pt modelId="{84E4902F-25CF-433B-9B95-8831D1381FDC}" type="pres">
      <dgm:prSet presAssocID="{3B68C6EF-654A-466F-890F-3F820FCDD9BA}" presName="compNode" presStyleCnt="0"/>
      <dgm:spPr/>
    </dgm:pt>
    <dgm:pt modelId="{269D0378-9694-4813-A374-E888F165E479}" type="pres">
      <dgm:prSet presAssocID="{3B68C6EF-654A-466F-890F-3F820FCDD9BA}" presName="iconBgRect" presStyleLbl="bgShp" presStyleIdx="0" presStyleCnt="2"/>
      <dgm:spPr>
        <a:prstGeom prst="round2DiagRect">
          <a:avLst>
            <a:gd name="adj1" fmla="val 29727"/>
            <a:gd name="adj2" fmla="val 0"/>
          </a:avLst>
        </a:prstGeom>
        <a:solidFill>
          <a:srgbClr val="00B0F0"/>
        </a:solidFill>
      </dgm:spPr>
    </dgm:pt>
    <dgm:pt modelId="{12A4948D-3CE7-4E01-B8FD-7033EBB4F57E}" type="pres">
      <dgm:prSet presAssocID="{3B68C6EF-654A-466F-890F-3F820FCDD9B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879B7112-CCE1-4E66-BF73-76AA90206705}" type="pres">
      <dgm:prSet presAssocID="{3B68C6EF-654A-466F-890F-3F820FCDD9BA}" presName="spaceRect" presStyleCnt="0"/>
      <dgm:spPr/>
    </dgm:pt>
    <dgm:pt modelId="{3DA3B8B7-3CCC-4D53-85EE-E5BCE02DE738}" type="pres">
      <dgm:prSet presAssocID="{3B68C6EF-654A-466F-890F-3F820FCDD9BA}" presName="textRect" presStyleLbl="revTx" presStyleIdx="0" presStyleCnt="2">
        <dgm:presLayoutVars>
          <dgm:chMax val="1"/>
          <dgm:chPref val="1"/>
        </dgm:presLayoutVars>
      </dgm:prSet>
      <dgm:spPr/>
    </dgm:pt>
    <dgm:pt modelId="{8B15EE4B-5250-4662-9B02-3A954D72B2E8}" type="pres">
      <dgm:prSet presAssocID="{F1FE817C-D64C-4CC7-8B4F-EC7BC4D89BAA}" presName="sibTrans" presStyleCnt="0"/>
      <dgm:spPr/>
    </dgm:pt>
    <dgm:pt modelId="{8BC11FB7-D35A-4F3A-9C97-57A8FAAC10E8}" type="pres">
      <dgm:prSet presAssocID="{2E33DBA9-BB7D-4BB3-ADE5-941A7EB24D89}" presName="compNode" presStyleCnt="0"/>
      <dgm:spPr/>
    </dgm:pt>
    <dgm:pt modelId="{3DB82BF5-1C66-44E7-AF66-078CC29EA7D1}" type="pres">
      <dgm:prSet presAssocID="{2E33DBA9-BB7D-4BB3-ADE5-941A7EB24D89}" presName="iconBgRect" presStyleLbl="bgShp" presStyleIdx="1" presStyleCnt="2"/>
      <dgm:spPr>
        <a:prstGeom prst="round2DiagRect">
          <a:avLst>
            <a:gd name="adj1" fmla="val 29727"/>
            <a:gd name="adj2" fmla="val 0"/>
          </a:avLst>
        </a:prstGeom>
        <a:solidFill>
          <a:srgbClr val="00B050"/>
        </a:solidFill>
      </dgm:spPr>
    </dgm:pt>
    <dgm:pt modelId="{298F8204-42D5-4CE4-9BC6-D0E47FCB086A}" type="pres">
      <dgm:prSet presAssocID="{2E33DBA9-BB7D-4BB3-ADE5-941A7EB24D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DDECB12C-38D9-41F0-AF46-AEBAD9D4FC10}" type="pres">
      <dgm:prSet presAssocID="{2E33DBA9-BB7D-4BB3-ADE5-941A7EB24D89}" presName="spaceRect" presStyleCnt="0"/>
      <dgm:spPr/>
    </dgm:pt>
    <dgm:pt modelId="{55217600-D81A-4E70-B147-4BC6C0BC9535}" type="pres">
      <dgm:prSet presAssocID="{2E33DBA9-BB7D-4BB3-ADE5-941A7EB24D89}" presName="textRect" presStyleLbl="revTx" presStyleIdx="1" presStyleCnt="2">
        <dgm:presLayoutVars>
          <dgm:chMax val="1"/>
          <dgm:chPref val="1"/>
        </dgm:presLayoutVars>
      </dgm:prSet>
      <dgm:spPr/>
    </dgm:pt>
  </dgm:ptLst>
  <dgm:cxnLst>
    <dgm:cxn modelId="{B057BA0A-B7F4-4FAC-A1E4-99D21D8FE7C6}" srcId="{12591F29-6B28-4488-9BB4-6A45030ADA81}" destId="{2E33DBA9-BB7D-4BB3-ADE5-941A7EB24D89}" srcOrd="1" destOrd="0" parTransId="{F5ADE0F2-1156-4F19-8D93-2AA46B91893C}" sibTransId="{E05952AD-C48D-4F7F-9B66-E67B49F615A3}"/>
    <dgm:cxn modelId="{7933BB14-091A-45C8-A413-130DC9426813}" type="presOf" srcId="{3B68C6EF-654A-466F-890F-3F820FCDD9BA}" destId="{3DA3B8B7-3CCC-4D53-85EE-E5BCE02DE738}" srcOrd="0" destOrd="0" presId="urn:microsoft.com/office/officeart/2018/5/layout/IconLeafLabelList"/>
    <dgm:cxn modelId="{BF935236-D557-4285-8BCC-1218D6342211}" type="presOf" srcId="{2E33DBA9-BB7D-4BB3-ADE5-941A7EB24D89}" destId="{55217600-D81A-4E70-B147-4BC6C0BC9535}" srcOrd="0" destOrd="0" presId="urn:microsoft.com/office/officeart/2018/5/layout/IconLeafLabelList"/>
    <dgm:cxn modelId="{0EA5637C-A872-40E9-B9AE-76C73F3FDBCC}" srcId="{12591F29-6B28-4488-9BB4-6A45030ADA81}" destId="{3B68C6EF-654A-466F-890F-3F820FCDD9BA}" srcOrd="0" destOrd="0" parTransId="{C6BA60CB-BD15-430A-AC82-6AF49029764C}" sibTransId="{F1FE817C-D64C-4CC7-8B4F-EC7BC4D89BAA}"/>
    <dgm:cxn modelId="{3CC4B1EB-D36D-4571-AC34-ECC8BC468E0B}" type="presOf" srcId="{12591F29-6B28-4488-9BB4-6A45030ADA81}" destId="{DA7C72DA-238D-43F2-87C5-487240DE11D9}" srcOrd="0" destOrd="0" presId="urn:microsoft.com/office/officeart/2018/5/layout/IconLeafLabelList"/>
    <dgm:cxn modelId="{EAA30BD7-12EE-44B8-8B6F-0A442AB65B05}" type="presParOf" srcId="{DA7C72DA-238D-43F2-87C5-487240DE11D9}" destId="{84E4902F-25CF-433B-9B95-8831D1381FDC}" srcOrd="0" destOrd="0" presId="urn:microsoft.com/office/officeart/2018/5/layout/IconLeafLabelList"/>
    <dgm:cxn modelId="{9538B0B1-335E-4803-90A5-9787525F8409}" type="presParOf" srcId="{84E4902F-25CF-433B-9B95-8831D1381FDC}" destId="{269D0378-9694-4813-A374-E888F165E479}" srcOrd="0" destOrd="0" presId="urn:microsoft.com/office/officeart/2018/5/layout/IconLeafLabelList"/>
    <dgm:cxn modelId="{F30BE3C2-945F-4C9B-97EF-7F525CB00C09}" type="presParOf" srcId="{84E4902F-25CF-433B-9B95-8831D1381FDC}" destId="{12A4948D-3CE7-4E01-B8FD-7033EBB4F57E}" srcOrd="1" destOrd="0" presId="urn:microsoft.com/office/officeart/2018/5/layout/IconLeafLabelList"/>
    <dgm:cxn modelId="{F6AE1818-FE9E-4AB5-97D0-2AE2DB3C7DEF}" type="presParOf" srcId="{84E4902F-25CF-433B-9B95-8831D1381FDC}" destId="{879B7112-CCE1-4E66-BF73-76AA90206705}" srcOrd="2" destOrd="0" presId="urn:microsoft.com/office/officeart/2018/5/layout/IconLeafLabelList"/>
    <dgm:cxn modelId="{28F10FD9-014B-4877-BB08-5D511FF4B04D}" type="presParOf" srcId="{84E4902F-25CF-433B-9B95-8831D1381FDC}" destId="{3DA3B8B7-3CCC-4D53-85EE-E5BCE02DE738}" srcOrd="3" destOrd="0" presId="urn:microsoft.com/office/officeart/2018/5/layout/IconLeafLabelList"/>
    <dgm:cxn modelId="{40413AA1-1F90-4813-8B4B-B4E5C5E60B5A}" type="presParOf" srcId="{DA7C72DA-238D-43F2-87C5-487240DE11D9}" destId="{8B15EE4B-5250-4662-9B02-3A954D72B2E8}" srcOrd="1" destOrd="0" presId="urn:microsoft.com/office/officeart/2018/5/layout/IconLeafLabelList"/>
    <dgm:cxn modelId="{61DDC9B3-D920-42FF-8047-2BA639601316}" type="presParOf" srcId="{DA7C72DA-238D-43F2-87C5-487240DE11D9}" destId="{8BC11FB7-D35A-4F3A-9C97-57A8FAAC10E8}" srcOrd="2" destOrd="0" presId="urn:microsoft.com/office/officeart/2018/5/layout/IconLeafLabelList"/>
    <dgm:cxn modelId="{48251C36-5DC0-447F-9CEC-03BAE592462C}" type="presParOf" srcId="{8BC11FB7-D35A-4F3A-9C97-57A8FAAC10E8}" destId="{3DB82BF5-1C66-44E7-AF66-078CC29EA7D1}" srcOrd="0" destOrd="0" presId="urn:microsoft.com/office/officeart/2018/5/layout/IconLeafLabelList"/>
    <dgm:cxn modelId="{310E2AA1-908C-44DF-B4D2-98248E0C76CB}" type="presParOf" srcId="{8BC11FB7-D35A-4F3A-9C97-57A8FAAC10E8}" destId="{298F8204-42D5-4CE4-9BC6-D0E47FCB086A}" srcOrd="1" destOrd="0" presId="urn:microsoft.com/office/officeart/2018/5/layout/IconLeafLabelList"/>
    <dgm:cxn modelId="{4149B530-DBB9-48F4-BA50-1443477F279E}" type="presParOf" srcId="{8BC11FB7-D35A-4F3A-9C97-57A8FAAC10E8}" destId="{DDECB12C-38D9-41F0-AF46-AEBAD9D4FC10}" srcOrd="2" destOrd="0" presId="urn:microsoft.com/office/officeart/2018/5/layout/IconLeafLabelList"/>
    <dgm:cxn modelId="{E0C37423-069F-44A9-9B10-936AE050B5A6}" type="presParOf" srcId="{8BC11FB7-D35A-4F3A-9C97-57A8FAAC10E8}" destId="{55217600-D81A-4E70-B147-4BC6C0BC953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E121B-3DEB-4A00-86E1-09E45DD02ECC}"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80181951-8632-4635-A6E0-305742894A3E}">
      <dgm:prSet/>
      <dgm:spPr>
        <a:solidFill>
          <a:srgbClr val="016A75"/>
        </a:solidFill>
      </dgm:spPr>
      <dgm:t>
        <a:bodyPr/>
        <a:lstStyle/>
        <a:p>
          <a:r>
            <a:rPr lang="en-US" dirty="0">
              <a:latin typeface="Arial" panose="020B0604020202020204" pitchFamily="34" charset="0"/>
              <a:cs typeface="Arial" panose="020B0604020202020204" pitchFamily="34" charset="0"/>
            </a:rPr>
            <a:t>The Acknowledgment Letter </a:t>
          </a:r>
          <a:r>
            <a:rPr lang="en-US" i="1" u="sng" dirty="0">
              <a:latin typeface="Arial" panose="020B0604020202020204" pitchFamily="34" charset="0"/>
              <a:cs typeface="Arial" panose="020B0604020202020204" pitchFamily="34" charset="0"/>
            </a:rPr>
            <a:t>should address issues  raised</a:t>
          </a:r>
          <a:r>
            <a:rPr lang="en-US" dirty="0">
              <a:latin typeface="Arial" panose="020B0604020202020204" pitchFamily="34" charset="0"/>
              <a:cs typeface="Arial" panose="020B0604020202020204" pitchFamily="34" charset="0"/>
            </a:rPr>
            <a:t> in the FOIA request. </a:t>
          </a:r>
        </a:p>
      </dgm:t>
    </dgm:pt>
    <dgm:pt modelId="{8424C3CB-CF5C-4A65-97B8-5D92357848CB}" type="parTrans" cxnId="{CABB7C96-C309-4ACB-BD90-1652D2C7171C}">
      <dgm:prSet/>
      <dgm:spPr/>
      <dgm:t>
        <a:bodyPr/>
        <a:lstStyle/>
        <a:p>
          <a:endParaRPr lang="en-US"/>
        </a:p>
      </dgm:t>
    </dgm:pt>
    <dgm:pt modelId="{2BF16250-5575-4428-B273-E2E423FBDA61}" type="sibTrans" cxnId="{CABB7C96-C309-4ACB-BD90-1652D2C7171C}">
      <dgm:prSet/>
      <dgm:spPr/>
      <dgm:t>
        <a:bodyPr/>
        <a:lstStyle/>
        <a:p>
          <a:endParaRPr lang="en-US"/>
        </a:p>
      </dgm:t>
    </dgm:pt>
    <dgm:pt modelId="{1B67D97F-F5D3-4B0D-8C60-7F76AC924128}" type="pres">
      <dgm:prSet presAssocID="{810E121B-3DEB-4A00-86E1-09E45DD02ECC}" presName="diagram" presStyleCnt="0">
        <dgm:presLayoutVars>
          <dgm:dir/>
          <dgm:resizeHandles/>
        </dgm:presLayoutVars>
      </dgm:prSet>
      <dgm:spPr/>
    </dgm:pt>
    <dgm:pt modelId="{53C62491-ACBA-4E5D-8255-793FA988A684}" type="pres">
      <dgm:prSet presAssocID="{80181951-8632-4635-A6E0-305742894A3E}" presName="firstNode" presStyleLbl="node1" presStyleIdx="0" presStyleCnt="1">
        <dgm:presLayoutVars>
          <dgm:bulletEnabled val="1"/>
        </dgm:presLayoutVars>
      </dgm:prSet>
      <dgm:spPr/>
    </dgm:pt>
  </dgm:ptLst>
  <dgm:cxnLst>
    <dgm:cxn modelId="{CABB7C96-C309-4ACB-BD90-1652D2C7171C}" srcId="{810E121B-3DEB-4A00-86E1-09E45DD02ECC}" destId="{80181951-8632-4635-A6E0-305742894A3E}" srcOrd="0" destOrd="0" parTransId="{8424C3CB-CF5C-4A65-97B8-5D92357848CB}" sibTransId="{2BF16250-5575-4428-B273-E2E423FBDA61}"/>
    <dgm:cxn modelId="{9A80569B-3790-4A9F-B8B6-E25C399D4FC2}" type="presOf" srcId="{810E121B-3DEB-4A00-86E1-09E45DD02ECC}" destId="{1B67D97F-F5D3-4B0D-8C60-7F76AC924128}" srcOrd="0" destOrd="0" presId="urn:microsoft.com/office/officeart/2005/8/layout/bProcess2"/>
    <dgm:cxn modelId="{96B6FDB6-673C-42D3-846C-5AE17AF809EF}" type="presOf" srcId="{80181951-8632-4635-A6E0-305742894A3E}" destId="{53C62491-ACBA-4E5D-8255-793FA988A684}" srcOrd="0" destOrd="0" presId="urn:microsoft.com/office/officeart/2005/8/layout/bProcess2"/>
    <dgm:cxn modelId="{955A6E07-A97E-4086-BB97-0B045477B92A}" type="presParOf" srcId="{1B67D97F-F5D3-4B0D-8C60-7F76AC924128}" destId="{53C62491-ACBA-4E5D-8255-793FA988A684}" srcOrd="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46C4C-B297-4504-8A72-A1D709D3E0C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B1DF104-95D1-42FB-AED6-2CEE67F7257A}">
      <dgm:prSet/>
      <dgm:spPr>
        <a:solidFill>
          <a:srgbClr val="04739A"/>
        </a:solidFill>
      </dgm:spPr>
      <dgm:t>
        <a:bodyPr/>
        <a:lstStyle/>
        <a:p>
          <a:pPr algn="ctr"/>
          <a:r>
            <a:rPr lang="en-US" dirty="0"/>
            <a:t>There is NO FEE to submit a FOIA request.</a:t>
          </a:r>
        </a:p>
      </dgm:t>
    </dgm:pt>
    <dgm:pt modelId="{7BA60EC6-6DB1-4A40-96A9-20092A96D0A2}" type="parTrans" cxnId="{D6B5564F-076E-4C70-86F1-2799D3401FDF}">
      <dgm:prSet/>
      <dgm:spPr/>
      <dgm:t>
        <a:bodyPr/>
        <a:lstStyle/>
        <a:p>
          <a:pPr algn="ctr"/>
          <a:endParaRPr lang="en-US"/>
        </a:p>
      </dgm:t>
    </dgm:pt>
    <dgm:pt modelId="{5B1F2A9B-ABF8-4BC3-BCCE-CCFD93F0CF24}" type="sibTrans" cxnId="{D6B5564F-076E-4C70-86F1-2799D3401FDF}">
      <dgm:prSet/>
      <dgm:spPr/>
      <dgm:t>
        <a:bodyPr/>
        <a:lstStyle/>
        <a:p>
          <a:pPr algn="ctr"/>
          <a:endParaRPr lang="en-US" dirty="0"/>
        </a:p>
      </dgm:t>
    </dgm:pt>
    <dgm:pt modelId="{ADCF746D-7C27-497F-974A-D91B45B1D7ED}">
      <dgm:prSet/>
      <dgm:spPr>
        <a:solidFill>
          <a:srgbClr val="92D050"/>
        </a:solidFill>
      </dgm:spPr>
      <dgm:t>
        <a:bodyPr/>
        <a:lstStyle/>
        <a:p>
          <a:pPr algn="ctr"/>
          <a:r>
            <a:rPr lang="en-US" dirty="0"/>
            <a:t>There are fees for searching, reviewing, and reproducing records. Fees are based upon the classification of the requester.</a:t>
          </a:r>
        </a:p>
      </dgm:t>
    </dgm:pt>
    <dgm:pt modelId="{111B7F67-5C07-487F-A402-CB97D5CE5283}" type="parTrans" cxnId="{A40F5BCE-6C80-4A6B-9302-303617463D1D}">
      <dgm:prSet/>
      <dgm:spPr/>
      <dgm:t>
        <a:bodyPr/>
        <a:lstStyle/>
        <a:p>
          <a:pPr algn="ctr"/>
          <a:endParaRPr lang="en-US"/>
        </a:p>
      </dgm:t>
    </dgm:pt>
    <dgm:pt modelId="{37750435-B241-49E5-B5C4-C9670A4EE774}" type="sibTrans" cxnId="{A40F5BCE-6C80-4A6B-9302-303617463D1D}">
      <dgm:prSet/>
      <dgm:spPr/>
      <dgm:t>
        <a:bodyPr/>
        <a:lstStyle/>
        <a:p>
          <a:pPr algn="ctr"/>
          <a:endParaRPr lang="en-US" dirty="0"/>
        </a:p>
      </dgm:t>
    </dgm:pt>
    <dgm:pt modelId="{79794EA5-585D-4D12-9331-287921C1ED26}">
      <dgm:prSet/>
      <dgm:spPr>
        <a:solidFill>
          <a:srgbClr val="016A75"/>
        </a:solidFill>
      </dgm:spPr>
      <dgm:t>
        <a:bodyPr/>
        <a:lstStyle/>
        <a:p>
          <a:pPr algn="ctr"/>
          <a:r>
            <a:rPr lang="en-US" dirty="0"/>
            <a:t>A FOIA requester may be charged fees even if the search does not locate responsive records or an exemption applies.</a:t>
          </a:r>
        </a:p>
      </dgm:t>
    </dgm:pt>
    <dgm:pt modelId="{225B8548-28D3-4A42-B74C-96769EEF339D}" type="parTrans" cxnId="{D57C081A-1F03-4C89-9208-8BDE6B038FFF}">
      <dgm:prSet/>
      <dgm:spPr/>
      <dgm:t>
        <a:bodyPr/>
        <a:lstStyle/>
        <a:p>
          <a:pPr algn="ctr"/>
          <a:endParaRPr lang="en-US"/>
        </a:p>
      </dgm:t>
    </dgm:pt>
    <dgm:pt modelId="{B4C6C046-CB53-442D-9CFB-4E526DEC23E0}" type="sibTrans" cxnId="{D57C081A-1F03-4C89-9208-8BDE6B038FFF}">
      <dgm:prSet/>
      <dgm:spPr/>
      <dgm:t>
        <a:bodyPr/>
        <a:lstStyle/>
        <a:p>
          <a:pPr algn="ctr"/>
          <a:endParaRPr lang="en-US"/>
        </a:p>
      </dgm:t>
    </dgm:pt>
    <dgm:pt modelId="{58F49CA5-D494-4A35-BEAD-7FA056E286A1}" type="pres">
      <dgm:prSet presAssocID="{A9846C4C-B297-4504-8A72-A1D709D3E0CF}" presName="outerComposite" presStyleCnt="0">
        <dgm:presLayoutVars>
          <dgm:chMax val="5"/>
          <dgm:dir/>
          <dgm:resizeHandles val="exact"/>
        </dgm:presLayoutVars>
      </dgm:prSet>
      <dgm:spPr/>
    </dgm:pt>
    <dgm:pt modelId="{909FEFF0-2014-4D94-AB1E-BBA31D32FAA8}" type="pres">
      <dgm:prSet presAssocID="{A9846C4C-B297-4504-8A72-A1D709D3E0CF}" presName="dummyMaxCanvas" presStyleCnt="0">
        <dgm:presLayoutVars/>
      </dgm:prSet>
      <dgm:spPr/>
    </dgm:pt>
    <dgm:pt modelId="{8F64836C-3269-41B3-8A78-3EC857828E47}" type="pres">
      <dgm:prSet presAssocID="{A9846C4C-B297-4504-8A72-A1D709D3E0CF}" presName="ThreeNodes_1" presStyleLbl="node1" presStyleIdx="0" presStyleCnt="3">
        <dgm:presLayoutVars>
          <dgm:bulletEnabled val="1"/>
        </dgm:presLayoutVars>
      </dgm:prSet>
      <dgm:spPr/>
    </dgm:pt>
    <dgm:pt modelId="{B2391A36-26B3-4CE9-AAB1-2CDCD2EB6168}" type="pres">
      <dgm:prSet presAssocID="{A9846C4C-B297-4504-8A72-A1D709D3E0CF}" presName="ThreeNodes_2" presStyleLbl="node1" presStyleIdx="1" presStyleCnt="3">
        <dgm:presLayoutVars>
          <dgm:bulletEnabled val="1"/>
        </dgm:presLayoutVars>
      </dgm:prSet>
      <dgm:spPr/>
    </dgm:pt>
    <dgm:pt modelId="{E1436B79-BA10-4DA4-862D-2CF9E2FCDA0B}" type="pres">
      <dgm:prSet presAssocID="{A9846C4C-B297-4504-8A72-A1D709D3E0CF}" presName="ThreeNodes_3" presStyleLbl="node1" presStyleIdx="2" presStyleCnt="3">
        <dgm:presLayoutVars>
          <dgm:bulletEnabled val="1"/>
        </dgm:presLayoutVars>
      </dgm:prSet>
      <dgm:spPr/>
    </dgm:pt>
    <dgm:pt modelId="{C7D9D46F-D92B-41CA-8E35-8FC5B45BD2DA}" type="pres">
      <dgm:prSet presAssocID="{A9846C4C-B297-4504-8A72-A1D709D3E0CF}" presName="ThreeConn_1-2" presStyleLbl="fgAccFollowNode1" presStyleIdx="0" presStyleCnt="2">
        <dgm:presLayoutVars>
          <dgm:bulletEnabled val="1"/>
        </dgm:presLayoutVars>
      </dgm:prSet>
      <dgm:spPr/>
    </dgm:pt>
    <dgm:pt modelId="{3D3E095A-C438-4FA2-923A-812F2F244D92}" type="pres">
      <dgm:prSet presAssocID="{A9846C4C-B297-4504-8A72-A1D709D3E0CF}" presName="ThreeConn_2-3" presStyleLbl="fgAccFollowNode1" presStyleIdx="1" presStyleCnt="2">
        <dgm:presLayoutVars>
          <dgm:bulletEnabled val="1"/>
        </dgm:presLayoutVars>
      </dgm:prSet>
      <dgm:spPr/>
    </dgm:pt>
    <dgm:pt modelId="{EF321FFA-D7D6-4B84-8C69-9A6E8A2AB734}" type="pres">
      <dgm:prSet presAssocID="{A9846C4C-B297-4504-8A72-A1D709D3E0CF}" presName="ThreeNodes_1_text" presStyleLbl="node1" presStyleIdx="2" presStyleCnt="3">
        <dgm:presLayoutVars>
          <dgm:bulletEnabled val="1"/>
        </dgm:presLayoutVars>
      </dgm:prSet>
      <dgm:spPr/>
    </dgm:pt>
    <dgm:pt modelId="{660C1D5F-3905-4082-A530-CB3A28D31F58}" type="pres">
      <dgm:prSet presAssocID="{A9846C4C-B297-4504-8A72-A1D709D3E0CF}" presName="ThreeNodes_2_text" presStyleLbl="node1" presStyleIdx="2" presStyleCnt="3">
        <dgm:presLayoutVars>
          <dgm:bulletEnabled val="1"/>
        </dgm:presLayoutVars>
      </dgm:prSet>
      <dgm:spPr/>
    </dgm:pt>
    <dgm:pt modelId="{7259B2F2-7434-4D8C-A09F-F20BA7FEB456}" type="pres">
      <dgm:prSet presAssocID="{A9846C4C-B297-4504-8A72-A1D709D3E0CF}" presName="ThreeNodes_3_text" presStyleLbl="node1" presStyleIdx="2" presStyleCnt="3">
        <dgm:presLayoutVars>
          <dgm:bulletEnabled val="1"/>
        </dgm:presLayoutVars>
      </dgm:prSet>
      <dgm:spPr/>
    </dgm:pt>
  </dgm:ptLst>
  <dgm:cxnLst>
    <dgm:cxn modelId="{FDF4350C-8BE6-492A-BA16-99CA8AA96B23}" type="presOf" srcId="{79794EA5-585D-4D12-9331-287921C1ED26}" destId="{7259B2F2-7434-4D8C-A09F-F20BA7FEB456}" srcOrd="1" destOrd="0" presId="urn:microsoft.com/office/officeart/2005/8/layout/vProcess5"/>
    <dgm:cxn modelId="{1CFB940F-F9FC-417A-9862-665410F384AB}" type="presOf" srcId="{79794EA5-585D-4D12-9331-287921C1ED26}" destId="{E1436B79-BA10-4DA4-862D-2CF9E2FCDA0B}" srcOrd="0" destOrd="0" presId="urn:microsoft.com/office/officeart/2005/8/layout/vProcess5"/>
    <dgm:cxn modelId="{D57C081A-1F03-4C89-9208-8BDE6B038FFF}" srcId="{A9846C4C-B297-4504-8A72-A1D709D3E0CF}" destId="{79794EA5-585D-4D12-9331-287921C1ED26}" srcOrd="2" destOrd="0" parTransId="{225B8548-28D3-4A42-B74C-96769EEF339D}" sibTransId="{B4C6C046-CB53-442D-9CFB-4E526DEC23E0}"/>
    <dgm:cxn modelId="{DE66E520-7229-4730-A5C8-D1C02013B67F}" type="presOf" srcId="{A9846C4C-B297-4504-8A72-A1D709D3E0CF}" destId="{58F49CA5-D494-4A35-BEAD-7FA056E286A1}" srcOrd="0" destOrd="0" presId="urn:microsoft.com/office/officeart/2005/8/layout/vProcess5"/>
    <dgm:cxn modelId="{D6B5564F-076E-4C70-86F1-2799D3401FDF}" srcId="{A9846C4C-B297-4504-8A72-A1D709D3E0CF}" destId="{6B1DF104-95D1-42FB-AED6-2CEE67F7257A}" srcOrd="0" destOrd="0" parTransId="{7BA60EC6-6DB1-4A40-96A9-20092A96D0A2}" sibTransId="{5B1F2A9B-ABF8-4BC3-BCCE-CCFD93F0CF24}"/>
    <dgm:cxn modelId="{880EDD85-7990-42ED-BFF0-05990DF26116}" type="presOf" srcId="{37750435-B241-49E5-B5C4-C9670A4EE774}" destId="{3D3E095A-C438-4FA2-923A-812F2F244D92}" srcOrd="0" destOrd="0" presId="urn:microsoft.com/office/officeart/2005/8/layout/vProcess5"/>
    <dgm:cxn modelId="{0334528F-B79D-4CB0-94DF-97059D339EDB}" type="presOf" srcId="{6B1DF104-95D1-42FB-AED6-2CEE67F7257A}" destId="{EF321FFA-D7D6-4B84-8C69-9A6E8A2AB734}" srcOrd="1" destOrd="0" presId="urn:microsoft.com/office/officeart/2005/8/layout/vProcess5"/>
    <dgm:cxn modelId="{AFC48499-D7D2-4313-9B9C-4553C7618808}" type="presOf" srcId="{5B1F2A9B-ABF8-4BC3-BCCE-CCFD93F0CF24}" destId="{C7D9D46F-D92B-41CA-8E35-8FC5B45BD2DA}" srcOrd="0" destOrd="0" presId="urn:microsoft.com/office/officeart/2005/8/layout/vProcess5"/>
    <dgm:cxn modelId="{A40F5BCE-6C80-4A6B-9302-303617463D1D}" srcId="{A9846C4C-B297-4504-8A72-A1D709D3E0CF}" destId="{ADCF746D-7C27-497F-974A-D91B45B1D7ED}" srcOrd="1" destOrd="0" parTransId="{111B7F67-5C07-487F-A402-CB97D5CE5283}" sibTransId="{37750435-B241-49E5-B5C4-C9670A4EE774}"/>
    <dgm:cxn modelId="{F0367BE6-E961-4665-AE80-A7A60AEBCEA3}" type="presOf" srcId="{ADCF746D-7C27-497F-974A-D91B45B1D7ED}" destId="{660C1D5F-3905-4082-A530-CB3A28D31F58}" srcOrd="1" destOrd="0" presId="urn:microsoft.com/office/officeart/2005/8/layout/vProcess5"/>
    <dgm:cxn modelId="{141E5CEF-D293-4EF0-82A9-073847B096B8}" type="presOf" srcId="{6B1DF104-95D1-42FB-AED6-2CEE67F7257A}" destId="{8F64836C-3269-41B3-8A78-3EC857828E47}" srcOrd="0" destOrd="0" presId="urn:microsoft.com/office/officeart/2005/8/layout/vProcess5"/>
    <dgm:cxn modelId="{14B0F3F2-4214-4825-BDDB-8E19CE261373}" type="presOf" srcId="{ADCF746D-7C27-497F-974A-D91B45B1D7ED}" destId="{B2391A36-26B3-4CE9-AAB1-2CDCD2EB6168}" srcOrd="0" destOrd="0" presId="urn:microsoft.com/office/officeart/2005/8/layout/vProcess5"/>
    <dgm:cxn modelId="{C5B2D47D-088A-4DB5-8E5D-E44DC243921D}" type="presParOf" srcId="{58F49CA5-D494-4A35-BEAD-7FA056E286A1}" destId="{909FEFF0-2014-4D94-AB1E-BBA31D32FAA8}" srcOrd="0" destOrd="0" presId="urn:microsoft.com/office/officeart/2005/8/layout/vProcess5"/>
    <dgm:cxn modelId="{D8A11568-7E2D-4AA4-A2CE-3C8DFD72230E}" type="presParOf" srcId="{58F49CA5-D494-4A35-BEAD-7FA056E286A1}" destId="{8F64836C-3269-41B3-8A78-3EC857828E47}" srcOrd="1" destOrd="0" presId="urn:microsoft.com/office/officeart/2005/8/layout/vProcess5"/>
    <dgm:cxn modelId="{4F518CE4-68CD-4C3F-909F-0DACA83FA358}" type="presParOf" srcId="{58F49CA5-D494-4A35-BEAD-7FA056E286A1}" destId="{B2391A36-26B3-4CE9-AAB1-2CDCD2EB6168}" srcOrd="2" destOrd="0" presId="urn:microsoft.com/office/officeart/2005/8/layout/vProcess5"/>
    <dgm:cxn modelId="{E8F21E6C-B15C-4EA0-8E03-551560F060CC}" type="presParOf" srcId="{58F49CA5-D494-4A35-BEAD-7FA056E286A1}" destId="{E1436B79-BA10-4DA4-862D-2CF9E2FCDA0B}" srcOrd="3" destOrd="0" presId="urn:microsoft.com/office/officeart/2005/8/layout/vProcess5"/>
    <dgm:cxn modelId="{81210D4E-625E-4823-9174-3CFD5F8311D2}" type="presParOf" srcId="{58F49CA5-D494-4A35-BEAD-7FA056E286A1}" destId="{C7D9D46F-D92B-41CA-8E35-8FC5B45BD2DA}" srcOrd="4" destOrd="0" presId="urn:microsoft.com/office/officeart/2005/8/layout/vProcess5"/>
    <dgm:cxn modelId="{4C5E7C1A-39C6-4E14-86FA-33CF34327345}" type="presParOf" srcId="{58F49CA5-D494-4A35-BEAD-7FA056E286A1}" destId="{3D3E095A-C438-4FA2-923A-812F2F244D92}" srcOrd="5" destOrd="0" presId="urn:microsoft.com/office/officeart/2005/8/layout/vProcess5"/>
    <dgm:cxn modelId="{50171C67-66AC-4C63-B81C-1EB09F02BAE2}" type="presParOf" srcId="{58F49CA5-D494-4A35-BEAD-7FA056E286A1}" destId="{EF321FFA-D7D6-4B84-8C69-9A6E8A2AB734}" srcOrd="6" destOrd="0" presId="urn:microsoft.com/office/officeart/2005/8/layout/vProcess5"/>
    <dgm:cxn modelId="{32BCCC89-FC42-46F4-AC30-063AFC66A0D7}" type="presParOf" srcId="{58F49CA5-D494-4A35-BEAD-7FA056E286A1}" destId="{660C1D5F-3905-4082-A530-CB3A28D31F58}" srcOrd="7" destOrd="0" presId="urn:microsoft.com/office/officeart/2005/8/layout/vProcess5"/>
    <dgm:cxn modelId="{260CED3D-0FDD-4261-9923-0157AAC3B35D}" type="presParOf" srcId="{58F49CA5-D494-4A35-BEAD-7FA056E286A1}" destId="{7259B2F2-7434-4D8C-A09F-F20BA7FEB45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C24111-2472-4D31-A8FA-BD6C98882704}"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19A481F3-9133-4A4A-9A3F-1D15573B4552}">
      <dgm:prSet/>
      <dgm:spPr>
        <a:solidFill>
          <a:srgbClr val="04739A"/>
        </a:solidFill>
      </dgm:spPr>
      <dgm:t>
        <a:bodyPr/>
        <a:lstStyle/>
        <a:p>
          <a:r>
            <a:rPr lang="en-US" b="1" dirty="0"/>
            <a:t>Acknowledge</a:t>
          </a:r>
        </a:p>
      </dgm:t>
    </dgm:pt>
    <dgm:pt modelId="{ABC5A8F5-A2F1-4F3F-AA02-E6A82AB867AC}" type="parTrans" cxnId="{26D8EFD3-2E3E-478A-9003-64054D3F8296}">
      <dgm:prSet/>
      <dgm:spPr/>
      <dgm:t>
        <a:bodyPr/>
        <a:lstStyle/>
        <a:p>
          <a:endParaRPr lang="en-US"/>
        </a:p>
      </dgm:t>
    </dgm:pt>
    <dgm:pt modelId="{D9AE8E0A-89C4-4B18-A3A9-2E86C7BE2B4E}" type="sibTrans" cxnId="{26D8EFD3-2E3E-478A-9003-64054D3F8296}">
      <dgm:prSet/>
      <dgm:spPr/>
      <dgm:t>
        <a:bodyPr/>
        <a:lstStyle/>
        <a:p>
          <a:endParaRPr lang="en-US"/>
        </a:p>
      </dgm:t>
    </dgm:pt>
    <dgm:pt modelId="{D877DF76-FC1C-4B23-B8C2-D56FBDA851C9}">
      <dgm:prSet/>
      <dgm:spPr/>
      <dgm:t>
        <a:bodyPr/>
        <a:lstStyle/>
        <a:p>
          <a:r>
            <a:rPr lang="en-US" dirty="0">
              <a:latin typeface="Arial" panose="020B0604020202020204" pitchFamily="34" charset="0"/>
              <a:cs typeface="Arial" panose="020B0604020202020204" pitchFamily="34" charset="0"/>
            </a:rPr>
            <a:t>Acknowledge the amount the requester has agreed to pay</a:t>
          </a:r>
        </a:p>
      </dgm:t>
    </dgm:pt>
    <dgm:pt modelId="{DE86B07B-23C1-477C-868D-4884CC3BA094}" type="parTrans" cxnId="{A5E4E773-721C-4929-B12A-498A4D6DF245}">
      <dgm:prSet/>
      <dgm:spPr/>
      <dgm:t>
        <a:bodyPr/>
        <a:lstStyle/>
        <a:p>
          <a:endParaRPr lang="en-US"/>
        </a:p>
      </dgm:t>
    </dgm:pt>
    <dgm:pt modelId="{969C2721-DEC8-49B3-9D0B-73A9E080D5B9}" type="sibTrans" cxnId="{A5E4E773-721C-4929-B12A-498A4D6DF245}">
      <dgm:prSet/>
      <dgm:spPr/>
      <dgm:t>
        <a:bodyPr/>
        <a:lstStyle/>
        <a:p>
          <a:endParaRPr lang="en-US"/>
        </a:p>
      </dgm:t>
    </dgm:pt>
    <dgm:pt modelId="{FA9AA5D8-35DE-4218-8669-00C8205E565C}">
      <dgm:prSet/>
      <dgm:spPr>
        <a:solidFill>
          <a:srgbClr val="00B050"/>
        </a:solidFill>
      </dgm:spPr>
      <dgm:t>
        <a:bodyPr/>
        <a:lstStyle/>
        <a:p>
          <a:r>
            <a:rPr lang="en-US" b="1" dirty="0"/>
            <a:t>Inform</a:t>
          </a:r>
        </a:p>
      </dgm:t>
    </dgm:pt>
    <dgm:pt modelId="{D8EC0E86-AF6A-4CE2-BBA8-D2A8EE7D5580}" type="parTrans" cxnId="{103B3777-27BA-49E8-A3D1-27DA87C13057}">
      <dgm:prSet/>
      <dgm:spPr/>
      <dgm:t>
        <a:bodyPr/>
        <a:lstStyle/>
        <a:p>
          <a:endParaRPr lang="en-US"/>
        </a:p>
      </dgm:t>
    </dgm:pt>
    <dgm:pt modelId="{EDEB5A22-7280-4D7D-8A27-A4F00C9DD297}" type="sibTrans" cxnId="{103B3777-27BA-49E8-A3D1-27DA87C13057}">
      <dgm:prSet/>
      <dgm:spPr/>
      <dgm:t>
        <a:bodyPr/>
        <a:lstStyle/>
        <a:p>
          <a:endParaRPr lang="en-US"/>
        </a:p>
      </dgm:t>
    </dgm:pt>
    <dgm:pt modelId="{6B0573FF-7F03-4594-9586-96B28251634C}">
      <dgm:prSet/>
      <dgm:spPr/>
      <dgm:t>
        <a:bodyPr/>
        <a:lstStyle/>
        <a:p>
          <a:r>
            <a:rPr lang="en-US" dirty="0">
              <a:latin typeface="Arial" panose="020B0604020202020204" pitchFamily="34" charset="0"/>
              <a:cs typeface="Arial" panose="020B0604020202020204" pitchFamily="34" charset="0"/>
            </a:rPr>
            <a:t>Inform the requester that you will advise them of additional costs</a:t>
          </a:r>
        </a:p>
      </dgm:t>
    </dgm:pt>
    <dgm:pt modelId="{2AAC9A60-3C1C-4E8C-8E48-077FB0F06C55}" type="parTrans" cxnId="{D47FF602-79A0-414F-8CAC-7A2197DCD8B5}">
      <dgm:prSet/>
      <dgm:spPr/>
      <dgm:t>
        <a:bodyPr/>
        <a:lstStyle/>
        <a:p>
          <a:endParaRPr lang="en-US"/>
        </a:p>
      </dgm:t>
    </dgm:pt>
    <dgm:pt modelId="{444E45C6-5EDE-4044-8676-082EEDAF095C}" type="sibTrans" cxnId="{D47FF602-79A0-414F-8CAC-7A2197DCD8B5}">
      <dgm:prSet/>
      <dgm:spPr/>
      <dgm:t>
        <a:bodyPr/>
        <a:lstStyle/>
        <a:p>
          <a:endParaRPr lang="en-US"/>
        </a:p>
      </dgm:t>
    </dgm:pt>
    <dgm:pt modelId="{47B14E3D-7391-451B-900B-658BD9FFE693}">
      <dgm:prSet/>
      <dgm:spPr>
        <a:solidFill>
          <a:srgbClr val="016A75"/>
        </a:solidFill>
      </dgm:spPr>
      <dgm:t>
        <a:bodyPr/>
        <a:lstStyle/>
        <a:p>
          <a:r>
            <a:rPr lang="en-US" b="1" dirty="0"/>
            <a:t>Advise</a:t>
          </a:r>
        </a:p>
      </dgm:t>
    </dgm:pt>
    <dgm:pt modelId="{E5226E7D-C1CA-4093-A23F-68FEABE9C0AE}" type="parTrans" cxnId="{5EDC9014-29D0-4E43-B894-750A8C6ABC81}">
      <dgm:prSet/>
      <dgm:spPr/>
      <dgm:t>
        <a:bodyPr/>
        <a:lstStyle/>
        <a:p>
          <a:endParaRPr lang="en-US"/>
        </a:p>
      </dgm:t>
    </dgm:pt>
    <dgm:pt modelId="{6F6A0262-2803-473E-A6D8-C84B8E4D1C11}" type="sibTrans" cxnId="{5EDC9014-29D0-4E43-B894-750A8C6ABC81}">
      <dgm:prSet/>
      <dgm:spPr/>
      <dgm:t>
        <a:bodyPr/>
        <a:lstStyle/>
        <a:p>
          <a:endParaRPr lang="en-US"/>
        </a:p>
      </dgm:t>
    </dgm:pt>
    <dgm:pt modelId="{AE11D656-71AF-4AA7-8BA6-05C664F9BC20}">
      <dgm:prSet/>
      <dgm:spPr/>
      <dgm:t>
        <a:bodyPr/>
        <a:lstStyle/>
        <a:p>
          <a:r>
            <a:rPr lang="en-US" dirty="0">
              <a:latin typeface="Arial" panose="020B0604020202020204" pitchFamily="34" charset="0"/>
              <a:cs typeface="Arial" panose="020B0604020202020204" pitchFamily="34" charset="0"/>
            </a:rPr>
            <a:t>If a voluminous amount of information is requested, ask the requester if they would like to discuss narrowing the request   </a:t>
          </a:r>
        </a:p>
      </dgm:t>
    </dgm:pt>
    <dgm:pt modelId="{F9B1417B-F301-4AC4-80B0-909FEE048FC5}" type="parTrans" cxnId="{B11A65A1-857F-44ED-A54A-299C61B264B5}">
      <dgm:prSet/>
      <dgm:spPr/>
      <dgm:t>
        <a:bodyPr/>
        <a:lstStyle/>
        <a:p>
          <a:endParaRPr lang="en-US"/>
        </a:p>
      </dgm:t>
    </dgm:pt>
    <dgm:pt modelId="{2F8E3AC9-1D39-42B5-BD0A-4FCED8E40B2D}" type="sibTrans" cxnId="{B11A65A1-857F-44ED-A54A-299C61B264B5}">
      <dgm:prSet/>
      <dgm:spPr/>
      <dgm:t>
        <a:bodyPr/>
        <a:lstStyle/>
        <a:p>
          <a:endParaRPr lang="en-US"/>
        </a:p>
      </dgm:t>
    </dgm:pt>
    <dgm:pt modelId="{AB695AF4-C38A-4662-9CF0-7E23F255C319}" type="pres">
      <dgm:prSet presAssocID="{4FC24111-2472-4D31-A8FA-BD6C98882704}" presName="Name0" presStyleCnt="0">
        <dgm:presLayoutVars>
          <dgm:dir/>
          <dgm:animLvl val="lvl"/>
          <dgm:resizeHandles val="exact"/>
        </dgm:presLayoutVars>
      </dgm:prSet>
      <dgm:spPr/>
    </dgm:pt>
    <dgm:pt modelId="{6899B5DF-6BB6-49AE-8990-3916A3ADE092}" type="pres">
      <dgm:prSet presAssocID="{47B14E3D-7391-451B-900B-658BD9FFE693}" presName="boxAndChildren" presStyleCnt="0"/>
      <dgm:spPr/>
    </dgm:pt>
    <dgm:pt modelId="{E78A2A9D-2F8A-44D9-A5E6-0AFEE08D7453}" type="pres">
      <dgm:prSet presAssocID="{47B14E3D-7391-451B-900B-658BD9FFE693}" presName="parentTextBox" presStyleLbl="alignNode1" presStyleIdx="0" presStyleCnt="3"/>
      <dgm:spPr/>
    </dgm:pt>
    <dgm:pt modelId="{C54DF0BE-FB5B-48CA-9833-7C55A923CD6F}" type="pres">
      <dgm:prSet presAssocID="{47B14E3D-7391-451B-900B-658BD9FFE693}" presName="descendantBox" presStyleLbl="bgAccFollowNode1" presStyleIdx="0" presStyleCnt="3"/>
      <dgm:spPr/>
    </dgm:pt>
    <dgm:pt modelId="{B46D6627-8F40-4C56-B3CC-1913BFAF355F}" type="pres">
      <dgm:prSet presAssocID="{EDEB5A22-7280-4D7D-8A27-A4F00C9DD297}" presName="sp" presStyleCnt="0"/>
      <dgm:spPr/>
    </dgm:pt>
    <dgm:pt modelId="{5936E048-712B-4D54-8A8E-9EA142589649}" type="pres">
      <dgm:prSet presAssocID="{FA9AA5D8-35DE-4218-8669-00C8205E565C}" presName="arrowAndChildren" presStyleCnt="0"/>
      <dgm:spPr/>
    </dgm:pt>
    <dgm:pt modelId="{1F9FC34C-993F-4842-BA55-A64D4DE6E886}" type="pres">
      <dgm:prSet presAssocID="{FA9AA5D8-35DE-4218-8669-00C8205E565C}" presName="parentTextArrow" presStyleLbl="node1" presStyleIdx="0" presStyleCnt="0"/>
      <dgm:spPr/>
    </dgm:pt>
    <dgm:pt modelId="{051FC775-81E1-4490-A0C7-C5B3299BA4B0}" type="pres">
      <dgm:prSet presAssocID="{FA9AA5D8-35DE-4218-8669-00C8205E565C}" presName="arrow" presStyleLbl="alignNode1" presStyleIdx="1" presStyleCnt="3"/>
      <dgm:spPr/>
    </dgm:pt>
    <dgm:pt modelId="{0787A66B-D66A-4454-B1E0-5BB3E2CAFF7A}" type="pres">
      <dgm:prSet presAssocID="{FA9AA5D8-35DE-4218-8669-00C8205E565C}" presName="descendantArrow" presStyleLbl="bgAccFollowNode1" presStyleIdx="1" presStyleCnt="3"/>
      <dgm:spPr/>
    </dgm:pt>
    <dgm:pt modelId="{CB20C43F-170C-4358-9336-2815AD138C1D}" type="pres">
      <dgm:prSet presAssocID="{D9AE8E0A-89C4-4B18-A3A9-2E86C7BE2B4E}" presName="sp" presStyleCnt="0"/>
      <dgm:spPr/>
    </dgm:pt>
    <dgm:pt modelId="{92699208-3D5F-4D7E-8137-CF18FB7C6A8C}" type="pres">
      <dgm:prSet presAssocID="{19A481F3-9133-4A4A-9A3F-1D15573B4552}" presName="arrowAndChildren" presStyleCnt="0"/>
      <dgm:spPr/>
    </dgm:pt>
    <dgm:pt modelId="{852AA6D1-C9B5-4E43-9F3A-F478FC9F4F17}" type="pres">
      <dgm:prSet presAssocID="{19A481F3-9133-4A4A-9A3F-1D15573B4552}" presName="parentTextArrow" presStyleLbl="node1" presStyleIdx="0" presStyleCnt="0"/>
      <dgm:spPr/>
    </dgm:pt>
    <dgm:pt modelId="{63E1E519-8D13-4A82-8CAB-3BDC88491795}" type="pres">
      <dgm:prSet presAssocID="{19A481F3-9133-4A4A-9A3F-1D15573B4552}" presName="arrow" presStyleLbl="alignNode1" presStyleIdx="2" presStyleCnt="3"/>
      <dgm:spPr/>
    </dgm:pt>
    <dgm:pt modelId="{5B5D1B54-594C-4AB0-AC56-12585CFF1AFA}" type="pres">
      <dgm:prSet presAssocID="{19A481F3-9133-4A4A-9A3F-1D15573B4552}" presName="descendantArrow" presStyleLbl="bgAccFollowNode1" presStyleIdx="2" presStyleCnt="3"/>
      <dgm:spPr/>
    </dgm:pt>
  </dgm:ptLst>
  <dgm:cxnLst>
    <dgm:cxn modelId="{D47FF602-79A0-414F-8CAC-7A2197DCD8B5}" srcId="{FA9AA5D8-35DE-4218-8669-00C8205E565C}" destId="{6B0573FF-7F03-4594-9586-96B28251634C}" srcOrd="0" destOrd="0" parTransId="{2AAC9A60-3C1C-4E8C-8E48-077FB0F06C55}" sibTransId="{444E45C6-5EDE-4044-8676-082EEDAF095C}"/>
    <dgm:cxn modelId="{5EDC9014-29D0-4E43-B894-750A8C6ABC81}" srcId="{4FC24111-2472-4D31-A8FA-BD6C98882704}" destId="{47B14E3D-7391-451B-900B-658BD9FFE693}" srcOrd="2" destOrd="0" parTransId="{E5226E7D-C1CA-4093-A23F-68FEABE9C0AE}" sibTransId="{6F6A0262-2803-473E-A6D8-C84B8E4D1C11}"/>
    <dgm:cxn modelId="{525F3E34-0607-4307-AC70-EF14C8AE172D}" type="presOf" srcId="{AE11D656-71AF-4AA7-8BA6-05C664F9BC20}" destId="{C54DF0BE-FB5B-48CA-9833-7C55A923CD6F}" srcOrd="0" destOrd="0" presId="urn:microsoft.com/office/officeart/2016/7/layout/VerticalDownArrowProcess"/>
    <dgm:cxn modelId="{092ADC3B-6054-4450-A287-F983F00275DF}" type="presOf" srcId="{19A481F3-9133-4A4A-9A3F-1D15573B4552}" destId="{852AA6D1-C9B5-4E43-9F3A-F478FC9F4F17}" srcOrd="0" destOrd="0" presId="urn:microsoft.com/office/officeart/2016/7/layout/VerticalDownArrowProcess"/>
    <dgm:cxn modelId="{6698B462-4D75-40A4-936B-A77CE249E96E}" type="presOf" srcId="{FA9AA5D8-35DE-4218-8669-00C8205E565C}" destId="{1F9FC34C-993F-4842-BA55-A64D4DE6E886}" srcOrd="0" destOrd="0" presId="urn:microsoft.com/office/officeart/2016/7/layout/VerticalDownArrowProcess"/>
    <dgm:cxn modelId="{21D10E43-A201-42C4-9FFE-A99FE68AD93D}" type="presOf" srcId="{4FC24111-2472-4D31-A8FA-BD6C98882704}" destId="{AB695AF4-C38A-4662-9CF0-7E23F255C319}" srcOrd="0" destOrd="0" presId="urn:microsoft.com/office/officeart/2016/7/layout/VerticalDownArrowProcess"/>
    <dgm:cxn modelId="{44AED351-0B67-4C7B-BFBE-4F18F2EECFEA}" type="presOf" srcId="{47B14E3D-7391-451B-900B-658BD9FFE693}" destId="{E78A2A9D-2F8A-44D9-A5E6-0AFEE08D7453}" srcOrd="0" destOrd="0" presId="urn:microsoft.com/office/officeart/2016/7/layout/VerticalDownArrowProcess"/>
    <dgm:cxn modelId="{A5E4E773-721C-4929-B12A-498A4D6DF245}" srcId="{19A481F3-9133-4A4A-9A3F-1D15573B4552}" destId="{D877DF76-FC1C-4B23-B8C2-D56FBDA851C9}" srcOrd="0" destOrd="0" parTransId="{DE86B07B-23C1-477C-868D-4884CC3BA094}" sibTransId="{969C2721-DEC8-49B3-9D0B-73A9E080D5B9}"/>
    <dgm:cxn modelId="{103B3777-27BA-49E8-A3D1-27DA87C13057}" srcId="{4FC24111-2472-4D31-A8FA-BD6C98882704}" destId="{FA9AA5D8-35DE-4218-8669-00C8205E565C}" srcOrd="1" destOrd="0" parTransId="{D8EC0E86-AF6A-4CE2-BBA8-D2A8EE7D5580}" sibTransId="{EDEB5A22-7280-4D7D-8A27-A4F00C9DD297}"/>
    <dgm:cxn modelId="{1EFDBF58-32C4-44B5-B968-B3C198E87D2D}" type="presOf" srcId="{19A481F3-9133-4A4A-9A3F-1D15573B4552}" destId="{63E1E519-8D13-4A82-8CAB-3BDC88491795}" srcOrd="1" destOrd="0" presId="urn:microsoft.com/office/officeart/2016/7/layout/VerticalDownArrowProcess"/>
    <dgm:cxn modelId="{59513C8A-E5CB-4CAC-9D9A-204C9F3F8658}" type="presOf" srcId="{FA9AA5D8-35DE-4218-8669-00C8205E565C}" destId="{051FC775-81E1-4490-A0C7-C5B3299BA4B0}" srcOrd="1" destOrd="0" presId="urn:microsoft.com/office/officeart/2016/7/layout/VerticalDownArrowProcess"/>
    <dgm:cxn modelId="{B11A65A1-857F-44ED-A54A-299C61B264B5}" srcId="{47B14E3D-7391-451B-900B-658BD9FFE693}" destId="{AE11D656-71AF-4AA7-8BA6-05C664F9BC20}" srcOrd="0" destOrd="0" parTransId="{F9B1417B-F301-4AC4-80B0-909FEE048FC5}" sibTransId="{2F8E3AC9-1D39-42B5-BD0A-4FCED8E40B2D}"/>
    <dgm:cxn modelId="{BEA388A5-C668-458B-8CE0-9C2C66CA931F}" type="presOf" srcId="{6B0573FF-7F03-4594-9586-96B28251634C}" destId="{0787A66B-D66A-4454-B1E0-5BB3E2CAFF7A}" srcOrd="0" destOrd="0" presId="urn:microsoft.com/office/officeart/2016/7/layout/VerticalDownArrowProcess"/>
    <dgm:cxn modelId="{26D8EFD3-2E3E-478A-9003-64054D3F8296}" srcId="{4FC24111-2472-4D31-A8FA-BD6C98882704}" destId="{19A481F3-9133-4A4A-9A3F-1D15573B4552}" srcOrd="0" destOrd="0" parTransId="{ABC5A8F5-A2F1-4F3F-AA02-E6A82AB867AC}" sibTransId="{D9AE8E0A-89C4-4B18-A3A9-2E86C7BE2B4E}"/>
    <dgm:cxn modelId="{9C37F4FE-6B7F-4DF6-BECC-CED04EC4B63A}" type="presOf" srcId="{D877DF76-FC1C-4B23-B8C2-D56FBDA851C9}" destId="{5B5D1B54-594C-4AB0-AC56-12585CFF1AFA}" srcOrd="0" destOrd="0" presId="urn:microsoft.com/office/officeart/2016/7/layout/VerticalDownArrowProcess"/>
    <dgm:cxn modelId="{747BCEE9-C234-44B8-89B4-98BE86657B02}" type="presParOf" srcId="{AB695AF4-C38A-4662-9CF0-7E23F255C319}" destId="{6899B5DF-6BB6-49AE-8990-3916A3ADE092}" srcOrd="0" destOrd="0" presId="urn:microsoft.com/office/officeart/2016/7/layout/VerticalDownArrowProcess"/>
    <dgm:cxn modelId="{B1B92DF6-F5FE-4EC9-89E9-ABED56CA3786}" type="presParOf" srcId="{6899B5DF-6BB6-49AE-8990-3916A3ADE092}" destId="{E78A2A9D-2F8A-44D9-A5E6-0AFEE08D7453}" srcOrd="0" destOrd="0" presId="urn:microsoft.com/office/officeart/2016/7/layout/VerticalDownArrowProcess"/>
    <dgm:cxn modelId="{6E07373E-43E4-4E7E-8BDC-C5EF7CB2E2FC}" type="presParOf" srcId="{6899B5DF-6BB6-49AE-8990-3916A3ADE092}" destId="{C54DF0BE-FB5B-48CA-9833-7C55A923CD6F}" srcOrd="1" destOrd="0" presId="urn:microsoft.com/office/officeart/2016/7/layout/VerticalDownArrowProcess"/>
    <dgm:cxn modelId="{EE8F047E-3F5B-419B-9574-211D94E84EDC}" type="presParOf" srcId="{AB695AF4-C38A-4662-9CF0-7E23F255C319}" destId="{B46D6627-8F40-4C56-B3CC-1913BFAF355F}" srcOrd="1" destOrd="0" presId="urn:microsoft.com/office/officeart/2016/7/layout/VerticalDownArrowProcess"/>
    <dgm:cxn modelId="{D77DE488-3143-49AB-946D-449AD1DD9DA2}" type="presParOf" srcId="{AB695AF4-C38A-4662-9CF0-7E23F255C319}" destId="{5936E048-712B-4D54-8A8E-9EA142589649}" srcOrd="2" destOrd="0" presId="urn:microsoft.com/office/officeart/2016/7/layout/VerticalDownArrowProcess"/>
    <dgm:cxn modelId="{41289D9D-0350-4AE3-9E05-CA957A1B457A}" type="presParOf" srcId="{5936E048-712B-4D54-8A8E-9EA142589649}" destId="{1F9FC34C-993F-4842-BA55-A64D4DE6E886}" srcOrd="0" destOrd="0" presId="urn:microsoft.com/office/officeart/2016/7/layout/VerticalDownArrowProcess"/>
    <dgm:cxn modelId="{44F9DC02-EFFA-4388-A991-6672C3532A31}" type="presParOf" srcId="{5936E048-712B-4D54-8A8E-9EA142589649}" destId="{051FC775-81E1-4490-A0C7-C5B3299BA4B0}" srcOrd="1" destOrd="0" presId="urn:microsoft.com/office/officeart/2016/7/layout/VerticalDownArrowProcess"/>
    <dgm:cxn modelId="{086C120D-7415-454D-A421-DF7C828DDB23}" type="presParOf" srcId="{5936E048-712B-4D54-8A8E-9EA142589649}" destId="{0787A66B-D66A-4454-B1E0-5BB3E2CAFF7A}" srcOrd="2" destOrd="0" presId="urn:microsoft.com/office/officeart/2016/7/layout/VerticalDownArrowProcess"/>
    <dgm:cxn modelId="{71E3C8BC-3A12-4A2E-ABC0-0EB717AEF729}" type="presParOf" srcId="{AB695AF4-C38A-4662-9CF0-7E23F255C319}" destId="{CB20C43F-170C-4358-9336-2815AD138C1D}" srcOrd="3" destOrd="0" presId="urn:microsoft.com/office/officeart/2016/7/layout/VerticalDownArrowProcess"/>
    <dgm:cxn modelId="{9139BE5D-069F-4BFF-ACBC-A681107265E3}" type="presParOf" srcId="{AB695AF4-C38A-4662-9CF0-7E23F255C319}" destId="{92699208-3D5F-4D7E-8137-CF18FB7C6A8C}" srcOrd="4" destOrd="0" presId="urn:microsoft.com/office/officeart/2016/7/layout/VerticalDownArrowProcess"/>
    <dgm:cxn modelId="{DE89648E-72D6-4D27-A147-101C766B8C95}" type="presParOf" srcId="{92699208-3D5F-4D7E-8137-CF18FB7C6A8C}" destId="{852AA6D1-C9B5-4E43-9F3A-F478FC9F4F17}" srcOrd="0" destOrd="0" presId="urn:microsoft.com/office/officeart/2016/7/layout/VerticalDownArrowProcess"/>
    <dgm:cxn modelId="{220F203B-CB04-45BC-9DC5-A8343BB07C5A}" type="presParOf" srcId="{92699208-3D5F-4D7E-8137-CF18FB7C6A8C}" destId="{63E1E519-8D13-4A82-8CAB-3BDC88491795}" srcOrd="1" destOrd="0" presId="urn:microsoft.com/office/officeart/2016/7/layout/VerticalDownArrowProcess"/>
    <dgm:cxn modelId="{FFC4239F-2656-438F-B647-9D47DBF239B5}" type="presParOf" srcId="{92699208-3D5F-4D7E-8137-CF18FB7C6A8C}" destId="{5B5D1B54-594C-4AB0-AC56-12585CFF1AF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CB8ECD-6D60-4D65-A138-335F001F294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3ECA7B1-F893-4C71-9022-E7BF88ADF57D}">
      <dgm:prSet/>
      <dgm:spPr/>
      <dgm:t>
        <a:bodyPr/>
        <a:lstStyle/>
        <a:p>
          <a:r>
            <a:rPr lang="en-US" dirty="0">
              <a:latin typeface="Arial" panose="020B0604020202020204" pitchFamily="34" charset="0"/>
              <a:cs typeface="Arial" panose="020B0604020202020204" pitchFamily="34" charset="0"/>
            </a:rPr>
            <a:t>Inform the requester of Response Times</a:t>
          </a:r>
        </a:p>
      </dgm:t>
    </dgm:pt>
    <dgm:pt modelId="{9BA16EA4-9849-49DF-ACBE-BB9DADB8C7D1}" type="parTrans" cxnId="{915B65B4-50BF-4F48-9B06-EC7C8FE58D05}">
      <dgm:prSet/>
      <dgm:spPr/>
      <dgm:t>
        <a:bodyPr/>
        <a:lstStyle/>
        <a:p>
          <a:endParaRPr lang="en-US"/>
        </a:p>
      </dgm:t>
    </dgm:pt>
    <dgm:pt modelId="{3B4C708C-20DF-499C-AF34-639C968DAA27}" type="sibTrans" cxnId="{915B65B4-50BF-4F48-9B06-EC7C8FE58D05}">
      <dgm:prSet/>
      <dgm:spPr/>
      <dgm:t>
        <a:bodyPr/>
        <a:lstStyle/>
        <a:p>
          <a:endParaRPr lang="en-US"/>
        </a:p>
      </dgm:t>
    </dgm:pt>
    <dgm:pt modelId="{50A044FC-94F4-4E35-B924-484BBFDA068C}">
      <dgm:prSet/>
      <dgm:spPr/>
      <dgm:t>
        <a:bodyPr/>
        <a:lstStyle/>
        <a:p>
          <a:r>
            <a:rPr lang="en-US" dirty="0">
              <a:latin typeface="Arial" panose="020B0604020202020204" pitchFamily="34" charset="0"/>
              <a:cs typeface="Arial" panose="020B0604020202020204" pitchFamily="34" charset="0"/>
            </a:rPr>
            <a:t>15 Business Days to respond to a request for information</a:t>
          </a:r>
        </a:p>
      </dgm:t>
    </dgm:pt>
    <dgm:pt modelId="{184D4AF3-61EF-493A-A76E-7A9ADB05743C}" type="parTrans" cxnId="{1DA8E526-A0CC-411D-B075-D205381A5802}">
      <dgm:prSet/>
      <dgm:spPr/>
      <dgm:t>
        <a:bodyPr/>
        <a:lstStyle/>
        <a:p>
          <a:endParaRPr lang="en-US"/>
        </a:p>
      </dgm:t>
    </dgm:pt>
    <dgm:pt modelId="{34CBCBBE-8C1C-45A7-BED9-FF4978CAEAE3}" type="sibTrans" cxnId="{1DA8E526-A0CC-411D-B075-D205381A5802}">
      <dgm:prSet/>
      <dgm:spPr/>
      <dgm:t>
        <a:bodyPr/>
        <a:lstStyle/>
        <a:p>
          <a:endParaRPr lang="en-US"/>
        </a:p>
      </dgm:t>
    </dgm:pt>
    <dgm:pt modelId="{9A8FF946-92EE-46C0-A2FE-57CD243565FB}">
      <dgm:prSet/>
      <dgm:spPr/>
      <dgm:t>
        <a:bodyPr/>
        <a:lstStyle/>
        <a:p>
          <a:r>
            <a:rPr lang="en-US" dirty="0">
              <a:latin typeface="Arial" panose="020B0604020202020204" pitchFamily="34" charset="0"/>
              <a:cs typeface="Arial" panose="020B0604020202020204" pitchFamily="34" charset="0"/>
            </a:rPr>
            <a:t>MPD has 25 Business Days to respond to requests for Body-Worn Camera Footage</a:t>
          </a:r>
        </a:p>
      </dgm:t>
    </dgm:pt>
    <dgm:pt modelId="{49F165D0-DBC0-4A8F-B4EC-43B5713D8A9B}" type="parTrans" cxnId="{F03F730E-5775-4307-9FDE-E55CC59B74BC}">
      <dgm:prSet/>
      <dgm:spPr/>
      <dgm:t>
        <a:bodyPr/>
        <a:lstStyle/>
        <a:p>
          <a:endParaRPr lang="en-US"/>
        </a:p>
      </dgm:t>
    </dgm:pt>
    <dgm:pt modelId="{E496749C-A5A0-461B-AD60-E78B401E1577}" type="sibTrans" cxnId="{F03F730E-5775-4307-9FDE-E55CC59B74BC}">
      <dgm:prSet/>
      <dgm:spPr/>
      <dgm:t>
        <a:bodyPr/>
        <a:lstStyle/>
        <a:p>
          <a:endParaRPr lang="en-US"/>
        </a:p>
      </dgm:t>
    </dgm:pt>
    <dgm:pt modelId="{1D4A6B33-943A-4399-863C-E356FAD8EE25}" type="pres">
      <dgm:prSet presAssocID="{A5CB8ECD-6D60-4D65-A138-335F001F2945}" presName="hierChild1" presStyleCnt="0">
        <dgm:presLayoutVars>
          <dgm:chPref val="1"/>
          <dgm:dir/>
          <dgm:animOne val="branch"/>
          <dgm:animLvl val="lvl"/>
          <dgm:resizeHandles/>
        </dgm:presLayoutVars>
      </dgm:prSet>
      <dgm:spPr/>
    </dgm:pt>
    <dgm:pt modelId="{039FBC0A-39C5-4FE3-9EBE-022D049C9C67}" type="pres">
      <dgm:prSet presAssocID="{93ECA7B1-F893-4C71-9022-E7BF88ADF57D}" presName="hierRoot1" presStyleCnt="0"/>
      <dgm:spPr/>
    </dgm:pt>
    <dgm:pt modelId="{2F6B166E-DA8E-4175-86A9-0A78A1C67275}" type="pres">
      <dgm:prSet presAssocID="{93ECA7B1-F893-4C71-9022-E7BF88ADF57D}" presName="composite" presStyleCnt="0"/>
      <dgm:spPr/>
    </dgm:pt>
    <dgm:pt modelId="{A56A4BB9-348F-47DB-AA2E-F57E907F7431}" type="pres">
      <dgm:prSet presAssocID="{93ECA7B1-F893-4C71-9022-E7BF88ADF57D}" presName="background" presStyleLbl="node0" presStyleIdx="0" presStyleCnt="3"/>
      <dgm:spPr/>
    </dgm:pt>
    <dgm:pt modelId="{DB14F065-DEBA-42D9-8CA5-3F8AD8913355}" type="pres">
      <dgm:prSet presAssocID="{93ECA7B1-F893-4C71-9022-E7BF88ADF57D}" presName="text" presStyleLbl="fgAcc0" presStyleIdx="0" presStyleCnt="3">
        <dgm:presLayoutVars>
          <dgm:chPref val="3"/>
        </dgm:presLayoutVars>
      </dgm:prSet>
      <dgm:spPr/>
    </dgm:pt>
    <dgm:pt modelId="{20AFAE50-7E7C-4086-A975-5377D0A657C7}" type="pres">
      <dgm:prSet presAssocID="{93ECA7B1-F893-4C71-9022-E7BF88ADF57D}" presName="hierChild2" presStyleCnt="0"/>
      <dgm:spPr/>
    </dgm:pt>
    <dgm:pt modelId="{7CB98629-E86C-4B56-8D46-EC2B4B4DC34A}" type="pres">
      <dgm:prSet presAssocID="{50A044FC-94F4-4E35-B924-484BBFDA068C}" presName="hierRoot1" presStyleCnt="0"/>
      <dgm:spPr/>
    </dgm:pt>
    <dgm:pt modelId="{2873D777-226E-41F6-A8F4-18F5677F4B5A}" type="pres">
      <dgm:prSet presAssocID="{50A044FC-94F4-4E35-B924-484BBFDA068C}" presName="composite" presStyleCnt="0"/>
      <dgm:spPr/>
    </dgm:pt>
    <dgm:pt modelId="{8321D09D-A395-4650-89DD-B72050EAC6D9}" type="pres">
      <dgm:prSet presAssocID="{50A044FC-94F4-4E35-B924-484BBFDA068C}" presName="background" presStyleLbl="node0" presStyleIdx="1" presStyleCnt="3"/>
      <dgm:spPr/>
    </dgm:pt>
    <dgm:pt modelId="{46CE252D-FF82-4FFA-A789-828A61FCC6FD}" type="pres">
      <dgm:prSet presAssocID="{50A044FC-94F4-4E35-B924-484BBFDA068C}" presName="text" presStyleLbl="fgAcc0" presStyleIdx="1" presStyleCnt="3">
        <dgm:presLayoutVars>
          <dgm:chPref val="3"/>
        </dgm:presLayoutVars>
      </dgm:prSet>
      <dgm:spPr/>
    </dgm:pt>
    <dgm:pt modelId="{97462702-9105-48B1-B609-5D5FEACF5365}" type="pres">
      <dgm:prSet presAssocID="{50A044FC-94F4-4E35-B924-484BBFDA068C}" presName="hierChild2" presStyleCnt="0"/>
      <dgm:spPr/>
    </dgm:pt>
    <dgm:pt modelId="{191695B8-B468-4D2F-9EA3-15E38377DFC6}" type="pres">
      <dgm:prSet presAssocID="{9A8FF946-92EE-46C0-A2FE-57CD243565FB}" presName="hierRoot1" presStyleCnt="0"/>
      <dgm:spPr/>
    </dgm:pt>
    <dgm:pt modelId="{C88C82A9-527F-4691-8F91-F3ABC4DFE407}" type="pres">
      <dgm:prSet presAssocID="{9A8FF946-92EE-46C0-A2FE-57CD243565FB}" presName="composite" presStyleCnt="0"/>
      <dgm:spPr/>
    </dgm:pt>
    <dgm:pt modelId="{C1234002-D3E5-4039-808F-E9068EB00915}" type="pres">
      <dgm:prSet presAssocID="{9A8FF946-92EE-46C0-A2FE-57CD243565FB}" presName="background" presStyleLbl="node0" presStyleIdx="2" presStyleCnt="3"/>
      <dgm:spPr/>
    </dgm:pt>
    <dgm:pt modelId="{E63A8EC1-6CE9-4D00-B62B-7B3343DAA4C9}" type="pres">
      <dgm:prSet presAssocID="{9A8FF946-92EE-46C0-A2FE-57CD243565FB}" presName="text" presStyleLbl="fgAcc0" presStyleIdx="2" presStyleCnt="3">
        <dgm:presLayoutVars>
          <dgm:chPref val="3"/>
        </dgm:presLayoutVars>
      </dgm:prSet>
      <dgm:spPr/>
    </dgm:pt>
    <dgm:pt modelId="{137A7A06-22F4-471E-88D6-F971E8819421}" type="pres">
      <dgm:prSet presAssocID="{9A8FF946-92EE-46C0-A2FE-57CD243565FB}" presName="hierChild2" presStyleCnt="0"/>
      <dgm:spPr/>
    </dgm:pt>
  </dgm:ptLst>
  <dgm:cxnLst>
    <dgm:cxn modelId="{F03F730E-5775-4307-9FDE-E55CC59B74BC}" srcId="{A5CB8ECD-6D60-4D65-A138-335F001F2945}" destId="{9A8FF946-92EE-46C0-A2FE-57CD243565FB}" srcOrd="2" destOrd="0" parTransId="{49F165D0-DBC0-4A8F-B4EC-43B5713D8A9B}" sibTransId="{E496749C-A5A0-461B-AD60-E78B401E1577}"/>
    <dgm:cxn modelId="{1DA8E526-A0CC-411D-B075-D205381A5802}" srcId="{A5CB8ECD-6D60-4D65-A138-335F001F2945}" destId="{50A044FC-94F4-4E35-B924-484BBFDA068C}" srcOrd="1" destOrd="0" parTransId="{184D4AF3-61EF-493A-A76E-7A9ADB05743C}" sibTransId="{34CBCBBE-8C1C-45A7-BED9-FF4978CAEAE3}"/>
    <dgm:cxn modelId="{5A9CEC9E-D1D7-490C-9489-3B9DFB8B7A76}" type="presOf" srcId="{93ECA7B1-F893-4C71-9022-E7BF88ADF57D}" destId="{DB14F065-DEBA-42D9-8CA5-3F8AD8913355}" srcOrd="0" destOrd="0" presId="urn:microsoft.com/office/officeart/2005/8/layout/hierarchy1"/>
    <dgm:cxn modelId="{915B65B4-50BF-4F48-9B06-EC7C8FE58D05}" srcId="{A5CB8ECD-6D60-4D65-A138-335F001F2945}" destId="{93ECA7B1-F893-4C71-9022-E7BF88ADF57D}" srcOrd="0" destOrd="0" parTransId="{9BA16EA4-9849-49DF-ACBE-BB9DADB8C7D1}" sibTransId="{3B4C708C-20DF-499C-AF34-639C968DAA27}"/>
    <dgm:cxn modelId="{56C698F2-45BB-487E-9D06-A19CC46F3C96}" type="presOf" srcId="{A5CB8ECD-6D60-4D65-A138-335F001F2945}" destId="{1D4A6B33-943A-4399-863C-E356FAD8EE25}" srcOrd="0" destOrd="0" presId="urn:microsoft.com/office/officeart/2005/8/layout/hierarchy1"/>
    <dgm:cxn modelId="{3178DCFB-6A81-4D90-9C2A-831658FA5BDB}" type="presOf" srcId="{50A044FC-94F4-4E35-B924-484BBFDA068C}" destId="{46CE252D-FF82-4FFA-A789-828A61FCC6FD}" srcOrd="0" destOrd="0" presId="urn:microsoft.com/office/officeart/2005/8/layout/hierarchy1"/>
    <dgm:cxn modelId="{38F64BFC-51C3-4CF1-A099-1595DD291B6C}" type="presOf" srcId="{9A8FF946-92EE-46C0-A2FE-57CD243565FB}" destId="{E63A8EC1-6CE9-4D00-B62B-7B3343DAA4C9}" srcOrd="0" destOrd="0" presId="urn:microsoft.com/office/officeart/2005/8/layout/hierarchy1"/>
    <dgm:cxn modelId="{FE510071-43DA-482E-B54C-12E585A81BAA}" type="presParOf" srcId="{1D4A6B33-943A-4399-863C-E356FAD8EE25}" destId="{039FBC0A-39C5-4FE3-9EBE-022D049C9C67}" srcOrd="0" destOrd="0" presId="urn:microsoft.com/office/officeart/2005/8/layout/hierarchy1"/>
    <dgm:cxn modelId="{4962BF1F-F2ED-474E-8875-F807A9C533F2}" type="presParOf" srcId="{039FBC0A-39C5-4FE3-9EBE-022D049C9C67}" destId="{2F6B166E-DA8E-4175-86A9-0A78A1C67275}" srcOrd="0" destOrd="0" presId="urn:microsoft.com/office/officeart/2005/8/layout/hierarchy1"/>
    <dgm:cxn modelId="{E5971CD1-73A0-43F4-A2F8-899394040465}" type="presParOf" srcId="{2F6B166E-DA8E-4175-86A9-0A78A1C67275}" destId="{A56A4BB9-348F-47DB-AA2E-F57E907F7431}" srcOrd="0" destOrd="0" presId="urn:microsoft.com/office/officeart/2005/8/layout/hierarchy1"/>
    <dgm:cxn modelId="{2283564B-D0E7-4114-94E5-CEF3C238B8FD}" type="presParOf" srcId="{2F6B166E-DA8E-4175-86A9-0A78A1C67275}" destId="{DB14F065-DEBA-42D9-8CA5-3F8AD8913355}" srcOrd="1" destOrd="0" presId="urn:microsoft.com/office/officeart/2005/8/layout/hierarchy1"/>
    <dgm:cxn modelId="{6F764183-8158-44A0-81CF-46F30B1A2C7E}" type="presParOf" srcId="{039FBC0A-39C5-4FE3-9EBE-022D049C9C67}" destId="{20AFAE50-7E7C-4086-A975-5377D0A657C7}" srcOrd="1" destOrd="0" presId="urn:microsoft.com/office/officeart/2005/8/layout/hierarchy1"/>
    <dgm:cxn modelId="{6C4419FF-61BD-4C53-B613-80180945EF9C}" type="presParOf" srcId="{1D4A6B33-943A-4399-863C-E356FAD8EE25}" destId="{7CB98629-E86C-4B56-8D46-EC2B4B4DC34A}" srcOrd="1" destOrd="0" presId="urn:microsoft.com/office/officeart/2005/8/layout/hierarchy1"/>
    <dgm:cxn modelId="{E10DE7F8-0850-4D6D-A435-0C017B225157}" type="presParOf" srcId="{7CB98629-E86C-4B56-8D46-EC2B4B4DC34A}" destId="{2873D777-226E-41F6-A8F4-18F5677F4B5A}" srcOrd="0" destOrd="0" presId="urn:microsoft.com/office/officeart/2005/8/layout/hierarchy1"/>
    <dgm:cxn modelId="{3AD0DA89-C004-4280-98C1-5AD541614904}" type="presParOf" srcId="{2873D777-226E-41F6-A8F4-18F5677F4B5A}" destId="{8321D09D-A395-4650-89DD-B72050EAC6D9}" srcOrd="0" destOrd="0" presId="urn:microsoft.com/office/officeart/2005/8/layout/hierarchy1"/>
    <dgm:cxn modelId="{46477A36-69C8-4ACB-A731-28DBAAA2E789}" type="presParOf" srcId="{2873D777-226E-41F6-A8F4-18F5677F4B5A}" destId="{46CE252D-FF82-4FFA-A789-828A61FCC6FD}" srcOrd="1" destOrd="0" presId="urn:microsoft.com/office/officeart/2005/8/layout/hierarchy1"/>
    <dgm:cxn modelId="{D4680BB8-FFBA-4564-8049-53A1605CE42C}" type="presParOf" srcId="{7CB98629-E86C-4B56-8D46-EC2B4B4DC34A}" destId="{97462702-9105-48B1-B609-5D5FEACF5365}" srcOrd="1" destOrd="0" presId="urn:microsoft.com/office/officeart/2005/8/layout/hierarchy1"/>
    <dgm:cxn modelId="{BB02248D-17B3-4448-9756-AE25C859EBB4}" type="presParOf" srcId="{1D4A6B33-943A-4399-863C-E356FAD8EE25}" destId="{191695B8-B468-4D2F-9EA3-15E38377DFC6}" srcOrd="2" destOrd="0" presId="urn:microsoft.com/office/officeart/2005/8/layout/hierarchy1"/>
    <dgm:cxn modelId="{B344FC8C-F198-412A-8AA6-4D421E85E354}" type="presParOf" srcId="{191695B8-B468-4D2F-9EA3-15E38377DFC6}" destId="{C88C82A9-527F-4691-8F91-F3ABC4DFE407}" srcOrd="0" destOrd="0" presId="urn:microsoft.com/office/officeart/2005/8/layout/hierarchy1"/>
    <dgm:cxn modelId="{2122C18E-8802-48AA-A8CD-CA77B5A84C49}" type="presParOf" srcId="{C88C82A9-527F-4691-8F91-F3ABC4DFE407}" destId="{C1234002-D3E5-4039-808F-E9068EB00915}" srcOrd="0" destOrd="0" presId="urn:microsoft.com/office/officeart/2005/8/layout/hierarchy1"/>
    <dgm:cxn modelId="{7EC00C88-BD6C-43EB-8972-6CE9DBBEE1D8}" type="presParOf" srcId="{C88C82A9-527F-4691-8F91-F3ABC4DFE407}" destId="{E63A8EC1-6CE9-4D00-B62B-7B3343DAA4C9}" srcOrd="1" destOrd="0" presId="urn:microsoft.com/office/officeart/2005/8/layout/hierarchy1"/>
    <dgm:cxn modelId="{FB262166-DD7C-4296-889C-893D043E7B0F}" type="presParOf" srcId="{191695B8-B468-4D2F-9EA3-15E38377DFC6}" destId="{137A7A06-22F4-471E-88D6-F971E88194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23C604-64E8-4614-8602-EBD91A59F7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AA8050-3A60-4FF6-A8EC-DC585A014385}">
      <dgm:prSet/>
      <dgm:spPr/>
      <dgm:t>
        <a:bodyPr/>
        <a:lstStyle/>
        <a:p>
          <a:r>
            <a:rPr lang="en-US" b="1" dirty="0"/>
            <a:t>1 DCMR § 402.4</a:t>
          </a:r>
        </a:p>
        <a:p>
          <a:r>
            <a:rPr lang="en-US" dirty="0"/>
            <a:t>A request shall reasonably describe the desired record(s).Where possible, specific information regarding names, places, events, subjects, dates, files, titles, file designation, or other identifying information shall be supplied.</a:t>
          </a:r>
        </a:p>
      </dgm:t>
    </dgm:pt>
    <dgm:pt modelId="{CEDECA1B-DDCD-4A45-8784-0547A64BEB84}" type="parTrans" cxnId="{509C2441-8C7B-4A56-BA71-8A397245AB5A}">
      <dgm:prSet/>
      <dgm:spPr/>
      <dgm:t>
        <a:bodyPr/>
        <a:lstStyle/>
        <a:p>
          <a:endParaRPr lang="en-US"/>
        </a:p>
      </dgm:t>
    </dgm:pt>
    <dgm:pt modelId="{2C3265FF-5F0D-45D6-BCB5-0F91C4AB0950}" type="sibTrans" cxnId="{509C2441-8C7B-4A56-BA71-8A397245AB5A}">
      <dgm:prSet/>
      <dgm:spPr/>
      <dgm:t>
        <a:bodyPr/>
        <a:lstStyle/>
        <a:p>
          <a:endParaRPr lang="en-US"/>
        </a:p>
      </dgm:t>
    </dgm:pt>
    <dgm:pt modelId="{687D9B9A-9C6A-4E75-BEFE-7DEECB41DF3A}">
      <dgm:prSet/>
      <dgm:spPr/>
      <dgm:t>
        <a:bodyPr/>
        <a:lstStyle/>
        <a:p>
          <a:r>
            <a:rPr lang="en-US" b="1" dirty="0"/>
            <a:t>1 DCMR § 402.5</a:t>
          </a:r>
        </a:p>
        <a:p>
          <a:r>
            <a:rPr lang="en-US" dirty="0"/>
            <a:t>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gm:t>
    </dgm:pt>
    <dgm:pt modelId="{A421B894-F941-47AB-92CE-BFFFB4E5889A}" type="parTrans" cxnId="{52FD2233-8CFF-4A47-A518-EEC80850474C}">
      <dgm:prSet/>
      <dgm:spPr/>
      <dgm:t>
        <a:bodyPr/>
        <a:lstStyle/>
        <a:p>
          <a:endParaRPr lang="en-US"/>
        </a:p>
      </dgm:t>
    </dgm:pt>
    <dgm:pt modelId="{AC42378F-EED9-4718-84D3-B16C18A8BEA8}" type="sibTrans" cxnId="{52FD2233-8CFF-4A47-A518-EEC80850474C}">
      <dgm:prSet/>
      <dgm:spPr/>
      <dgm:t>
        <a:bodyPr/>
        <a:lstStyle/>
        <a:p>
          <a:endParaRPr lang="en-US"/>
        </a:p>
      </dgm:t>
    </dgm:pt>
    <dgm:pt modelId="{E967BFE7-C680-4599-89AE-610B2384107F}">
      <dgm:prSet/>
      <dgm:spPr/>
      <dgm:t>
        <a:bodyPr/>
        <a:lstStyle/>
        <a:p>
          <a:r>
            <a:rPr lang="en-US" b="1" dirty="0"/>
            <a:t>1 DCMR § 407.3</a:t>
          </a:r>
        </a:p>
        <a:p>
          <a:r>
            <a:rPr lang="en-US" dirty="0"/>
            <a:t>If a requested record cannot be located from the information supplied . . .  the requester shall be so notified.</a:t>
          </a:r>
        </a:p>
        <a:p>
          <a:r>
            <a:rPr lang="en-US" b="1" dirty="0"/>
            <a:t>1 DCMR § 405.6</a:t>
          </a:r>
        </a:p>
        <a:p>
          <a:r>
            <a:rPr lang="en-US" dirty="0"/>
            <a:t>When the Freedom of Information Officer, pursuant to § 402.5, contacts the requester for additional information, then the request is deemed received when the Freedom of Information Officer receives the additional information.</a:t>
          </a:r>
        </a:p>
      </dgm:t>
    </dgm:pt>
    <dgm:pt modelId="{CE4F3746-E80A-48EB-8605-EDEE0B56A456}" type="parTrans" cxnId="{3A91DBA7-4924-49AB-8E28-60E888A0A98A}">
      <dgm:prSet/>
      <dgm:spPr/>
      <dgm:t>
        <a:bodyPr/>
        <a:lstStyle/>
        <a:p>
          <a:endParaRPr lang="en-US"/>
        </a:p>
      </dgm:t>
    </dgm:pt>
    <dgm:pt modelId="{3687FBCE-8863-46F6-A8D6-70E2B02A5C9C}" type="sibTrans" cxnId="{3A91DBA7-4924-49AB-8E28-60E888A0A98A}">
      <dgm:prSet/>
      <dgm:spPr/>
      <dgm:t>
        <a:bodyPr/>
        <a:lstStyle/>
        <a:p>
          <a:endParaRPr lang="en-US"/>
        </a:p>
      </dgm:t>
    </dgm:pt>
    <dgm:pt modelId="{CABCB931-D2CD-4FC0-9CFA-22E22D2B5783}" type="pres">
      <dgm:prSet presAssocID="{E123C604-64E8-4614-8602-EBD91A59F7FC}" presName="linear" presStyleCnt="0">
        <dgm:presLayoutVars>
          <dgm:animLvl val="lvl"/>
          <dgm:resizeHandles val="exact"/>
        </dgm:presLayoutVars>
      </dgm:prSet>
      <dgm:spPr/>
    </dgm:pt>
    <dgm:pt modelId="{A25BAD15-3049-493F-A024-81531C4C97AD}" type="pres">
      <dgm:prSet presAssocID="{46AA8050-3A60-4FF6-A8EC-DC585A014385}" presName="parentText" presStyleLbl="node1" presStyleIdx="0" presStyleCnt="3">
        <dgm:presLayoutVars>
          <dgm:chMax val="0"/>
          <dgm:bulletEnabled val="1"/>
        </dgm:presLayoutVars>
      </dgm:prSet>
      <dgm:spPr/>
    </dgm:pt>
    <dgm:pt modelId="{7AA79846-4B60-4B2E-A9A6-AAAA85E29BC7}" type="pres">
      <dgm:prSet presAssocID="{2C3265FF-5F0D-45D6-BCB5-0F91C4AB0950}" presName="spacer" presStyleCnt="0"/>
      <dgm:spPr/>
    </dgm:pt>
    <dgm:pt modelId="{06FB7751-CB1F-4AC3-9CC5-06A155DF0D6B}" type="pres">
      <dgm:prSet presAssocID="{687D9B9A-9C6A-4E75-BEFE-7DEECB41DF3A}" presName="parentText" presStyleLbl="node1" presStyleIdx="1" presStyleCnt="3">
        <dgm:presLayoutVars>
          <dgm:chMax val="0"/>
          <dgm:bulletEnabled val="1"/>
        </dgm:presLayoutVars>
      </dgm:prSet>
      <dgm:spPr/>
    </dgm:pt>
    <dgm:pt modelId="{62908558-A692-4A05-9A3F-AFE558F73C6C}" type="pres">
      <dgm:prSet presAssocID="{AC42378F-EED9-4718-84D3-B16C18A8BEA8}" presName="spacer" presStyleCnt="0"/>
      <dgm:spPr/>
    </dgm:pt>
    <dgm:pt modelId="{E261ED25-727D-470E-BF2D-6394F8F1A485}" type="pres">
      <dgm:prSet presAssocID="{E967BFE7-C680-4599-89AE-610B2384107F}" presName="parentText" presStyleLbl="node1" presStyleIdx="2" presStyleCnt="3">
        <dgm:presLayoutVars>
          <dgm:chMax val="0"/>
          <dgm:bulletEnabled val="1"/>
        </dgm:presLayoutVars>
      </dgm:prSet>
      <dgm:spPr/>
    </dgm:pt>
  </dgm:ptLst>
  <dgm:cxnLst>
    <dgm:cxn modelId="{8E12EC27-4A18-465A-97D5-C7D4FA021EEF}" type="presOf" srcId="{E967BFE7-C680-4599-89AE-610B2384107F}" destId="{E261ED25-727D-470E-BF2D-6394F8F1A485}" srcOrd="0" destOrd="0" presId="urn:microsoft.com/office/officeart/2005/8/layout/vList2"/>
    <dgm:cxn modelId="{52FD2233-8CFF-4A47-A518-EEC80850474C}" srcId="{E123C604-64E8-4614-8602-EBD91A59F7FC}" destId="{687D9B9A-9C6A-4E75-BEFE-7DEECB41DF3A}" srcOrd="1" destOrd="0" parTransId="{A421B894-F941-47AB-92CE-BFFFB4E5889A}" sibTransId="{AC42378F-EED9-4718-84D3-B16C18A8BEA8}"/>
    <dgm:cxn modelId="{8FB2DF39-6C45-4F44-B884-6F8CDBF77787}" type="presOf" srcId="{46AA8050-3A60-4FF6-A8EC-DC585A014385}" destId="{A25BAD15-3049-493F-A024-81531C4C97AD}" srcOrd="0" destOrd="0" presId="urn:microsoft.com/office/officeart/2005/8/layout/vList2"/>
    <dgm:cxn modelId="{509C2441-8C7B-4A56-BA71-8A397245AB5A}" srcId="{E123C604-64E8-4614-8602-EBD91A59F7FC}" destId="{46AA8050-3A60-4FF6-A8EC-DC585A014385}" srcOrd="0" destOrd="0" parTransId="{CEDECA1B-DDCD-4A45-8784-0547A64BEB84}" sibTransId="{2C3265FF-5F0D-45D6-BCB5-0F91C4AB0950}"/>
    <dgm:cxn modelId="{8AE00648-7BEC-4088-BA20-3DB680EC1CDC}" type="presOf" srcId="{687D9B9A-9C6A-4E75-BEFE-7DEECB41DF3A}" destId="{06FB7751-CB1F-4AC3-9CC5-06A155DF0D6B}" srcOrd="0" destOrd="0" presId="urn:microsoft.com/office/officeart/2005/8/layout/vList2"/>
    <dgm:cxn modelId="{3A91DBA7-4924-49AB-8E28-60E888A0A98A}" srcId="{E123C604-64E8-4614-8602-EBD91A59F7FC}" destId="{E967BFE7-C680-4599-89AE-610B2384107F}" srcOrd="2" destOrd="0" parTransId="{CE4F3746-E80A-48EB-8605-EDEE0B56A456}" sibTransId="{3687FBCE-8863-46F6-A8D6-70E2B02A5C9C}"/>
    <dgm:cxn modelId="{F7940CEB-4579-4A35-938F-2695D3867777}" type="presOf" srcId="{E123C604-64E8-4614-8602-EBD91A59F7FC}" destId="{CABCB931-D2CD-4FC0-9CFA-22E22D2B5783}" srcOrd="0" destOrd="0" presId="urn:microsoft.com/office/officeart/2005/8/layout/vList2"/>
    <dgm:cxn modelId="{FE842C60-B9FF-4169-9DA7-B9818833BCB8}" type="presParOf" srcId="{CABCB931-D2CD-4FC0-9CFA-22E22D2B5783}" destId="{A25BAD15-3049-493F-A024-81531C4C97AD}" srcOrd="0" destOrd="0" presId="urn:microsoft.com/office/officeart/2005/8/layout/vList2"/>
    <dgm:cxn modelId="{9D356A80-77FE-439C-BB92-8FA4BEB43E35}" type="presParOf" srcId="{CABCB931-D2CD-4FC0-9CFA-22E22D2B5783}" destId="{7AA79846-4B60-4B2E-A9A6-AAAA85E29BC7}" srcOrd="1" destOrd="0" presId="urn:microsoft.com/office/officeart/2005/8/layout/vList2"/>
    <dgm:cxn modelId="{2560719B-D00A-4293-B443-8DA47FE66F04}" type="presParOf" srcId="{CABCB931-D2CD-4FC0-9CFA-22E22D2B5783}" destId="{06FB7751-CB1F-4AC3-9CC5-06A155DF0D6B}" srcOrd="2" destOrd="0" presId="urn:microsoft.com/office/officeart/2005/8/layout/vList2"/>
    <dgm:cxn modelId="{7A028B24-A0C9-40A8-B64A-2DB5D4C35276}" type="presParOf" srcId="{CABCB931-D2CD-4FC0-9CFA-22E22D2B5783}" destId="{62908558-A692-4A05-9A3F-AFE558F73C6C}" srcOrd="3" destOrd="0" presId="urn:microsoft.com/office/officeart/2005/8/layout/vList2"/>
    <dgm:cxn modelId="{30CAD731-AE0E-4E5F-85DC-155DF49893C2}" type="presParOf" srcId="{CABCB931-D2CD-4FC0-9CFA-22E22D2B5783}" destId="{E261ED25-727D-470E-BF2D-6394F8F1A4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631D0F-84D5-48A5-965C-5884F3B30D81}"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98925044-A357-4AAD-9EAA-E92609646769}">
      <dgm:prSet custT="1"/>
      <dgm:spPr/>
      <dgm:t>
        <a:bodyPr/>
        <a:lstStyle/>
        <a:p>
          <a:r>
            <a:rPr lang="en-US" sz="2400" b="1" dirty="0"/>
            <a:t>Final Response to Requester</a:t>
          </a:r>
          <a:endParaRPr lang="en-US" sz="2400" dirty="0"/>
        </a:p>
      </dgm:t>
    </dgm:pt>
    <dgm:pt modelId="{A5F7B49A-7ACC-46AD-A163-CCBFA0A3F661}" type="parTrans" cxnId="{4298C9BC-7BB3-4F11-A061-DF8EF63B4423}">
      <dgm:prSet/>
      <dgm:spPr/>
      <dgm:t>
        <a:bodyPr/>
        <a:lstStyle/>
        <a:p>
          <a:endParaRPr lang="en-US"/>
        </a:p>
      </dgm:t>
    </dgm:pt>
    <dgm:pt modelId="{6F66A02F-A173-4442-8387-5F3D9ADD1F17}" type="sibTrans" cxnId="{4298C9BC-7BB3-4F11-A061-DF8EF63B4423}">
      <dgm:prSet/>
      <dgm:spPr/>
      <dgm:t>
        <a:bodyPr/>
        <a:lstStyle/>
        <a:p>
          <a:endParaRPr lang="en-US"/>
        </a:p>
      </dgm:t>
    </dgm:pt>
    <dgm:pt modelId="{C93568AA-79C2-4311-B252-390E8ABDBC4C}">
      <dgm:prSet custT="1"/>
      <dgm:spPr/>
      <dgm:t>
        <a:bodyPr/>
        <a:lstStyle/>
        <a:p>
          <a:pPr algn="ctr"/>
          <a:r>
            <a:rPr lang="en-US" sz="1600" dirty="0">
              <a:latin typeface="Arial" panose="020B0604020202020204" pitchFamily="34" charset="0"/>
              <a:cs typeface="Arial" panose="020B0604020202020204" pitchFamily="34" charset="0"/>
            </a:rPr>
            <a:t>Whether the record was released in full, partially released, or withheld in full; Discuss fees if applicable</a:t>
          </a:r>
        </a:p>
      </dgm:t>
    </dgm:pt>
    <dgm:pt modelId="{348DFD07-B3FA-4CD7-804F-D86D714538BE}" type="parTrans" cxnId="{D1D8DD4E-9625-437F-AC2B-5A31BE618A9C}">
      <dgm:prSet/>
      <dgm:spPr/>
      <dgm:t>
        <a:bodyPr/>
        <a:lstStyle/>
        <a:p>
          <a:endParaRPr lang="en-US"/>
        </a:p>
      </dgm:t>
    </dgm:pt>
    <dgm:pt modelId="{EBC0864D-6FD9-4BD5-A75B-4D33B2673D92}" type="sibTrans" cxnId="{D1D8DD4E-9625-437F-AC2B-5A31BE618A9C}">
      <dgm:prSet/>
      <dgm:spPr/>
      <dgm:t>
        <a:bodyPr/>
        <a:lstStyle/>
        <a:p>
          <a:endParaRPr lang="en-US"/>
        </a:p>
      </dgm:t>
    </dgm:pt>
    <dgm:pt modelId="{8ED133E0-CFB9-4BB2-B87D-0E71F4246A9E}">
      <dgm:prSet custT="1"/>
      <dgm:spPr/>
      <dgm:t>
        <a:bodyPr/>
        <a:lstStyle/>
        <a:p>
          <a:r>
            <a:rPr lang="en-US" sz="2000" b="1" dirty="0">
              <a:latin typeface="Arial" panose="020B0604020202020204" pitchFamily="34" charset="0"/>
              <a:cs typeface="Arial" panose="020B0604020202020204" pitchFamily="34" charset="0"/>
            </a:rPr>
            <a:t>A final response denying records should include the following:</a:t>
          </a:r>
        </a:p>
      </dgm:t>
    </dgm:pt>
    <dgm:pt modelId="{EFCAC591-E535-4221-BCD6-497244074161}" type="parTrans" cxnId="{D41C9725-149F-40A3-9DA9-2DD1B0094668}">
      <dgm:prSet/>
      <dgm:spPr/>
      <dgm:t>
        <a:bodyPr/>
        <a:lstStyle/>
        <a:p>
          <a:endParaRPr lang="en-US"/>
        </a:p>
      </dgm:t>
    </dgm:pt>
    <dgm:pt modelId="{F79BBD86-2964-410A-8A4B-D8731A824552}" type="sibTrans" cxnId="{D41C9725-149F-40A3-9DA9-2DD1B0094668}">
      <dgm:prSet/>
      <dgm:spPr/>
      <dgm:t>
        <a:bodyPr/>
        <a:lstStyle/>
        <a:p>
          <a:endParaRPr lang="en-US"/>
        </a:p>
      </dgm:t>
    </dgm:pt>
    <dgm:pt modelId="{3272178D-3360-4EAF-A4D3-5CCF51656FEE}">
      <dgm:prSet custT="1"/>
      <dgm:spPr>
        <a:gradFill rotWithShape="0">
          <a:gsLst>
            <a:gs pos="0">
              <a:srgbClr val="0070C0"/>
            </a:gs>
            <a:gs pos="100000">
              <a:schemeClr val="accent2">
                <a:hueOff val="0"/>
                <a:satOff val="0"/>
                <a:lumOff val="0"/>
                <a:alphaOff val="0"/>
                <a:shade val="84000"/>
                <a:lumMod val="84000"/>
              </a:schemeClr>
            </a:gs>
          </a:gsLst>
        </a:gradFill>
      </dgm:spPr>
      <dgm:t>
        <a:bodyPr/>
        <a:lstStyle/>
        <a:p>
          <a:r>
            <a:rPr lang="en-US" sz="1400" dirty="0">
              <a:latin typeface="Arial" panose="020B0604020202020204" pitchFamily="34" charset="0"/>
              <a:cs typeface="Arial" panose="020B0604020202020204" pitchFamily="34" charset="0"/>
            </a:rPr>
            <a:t>the identity of each person responsible for the denial, if different from that of the person signing the letter of denial;</a:t>
          </a:r>
        </a:p>
      </dgm:t>
    </dgm:pt>
    <dgm:pt modelId="{C4BB91B3-8209-4BE7-959E-5954F608CCAB}" type="parTrans" cxnId="{0B7E12FE-D9BD-488B-8854-BFCE1E0B3493}">
      <dgm:prSet/>
      <dgm:spPr/>
      <dgm:t>
        <a:bodyPr/>
        <a:lstStyle/>
        <a:p>
          <a:endParaRPr lang="en-US" dirty="0"/>
        </a:p>
      </dgm:t>
    </dgm:pt>
    <dgm:pt modelId="{B8CEE43E-18C8-4166-BC62-AE8261CCD394}" type="sibTrans" cxnId="{0B7E12FE-D9BD-488B-8854-BFCE1E0B3493}">
      <dgm:prSet/>
      <dgm:spPr/>
      <dgm:t>
        <a:bodyPr/>
        <a:lstStyle/>
        <a:p>
          <a:endParaRPr lang="en-US"/>
        </a:p>
      </dgm:t>
    </dgm:pt>
    <dgm:pt modelId="{5D544335-619B-4D5E-A769-10E9F2751E81}">
      <dgm:prSet custT="1"/>
      <dgm:spPr>
        <a:gradFill rotWithShape="0">
          <a:gsLst>
            <a:gs pos="0">
              <a:srgbClr val="00B050"/>
            </a:gs>
            <a:gs pos="100000">
              <a:schemeClr val="accent2">
                <a:hueOff val="0"/>
                <a:satOff val="0"/>
                <a:lumOff val="0"/>
                <a:alphaOff val="0"/>
                <a:shade val="84000"/>
                <a:lumMod val="84000"/>
              </a:schemeClr>
            </a:gs>
          </a:gsLst>
        </a:gradFill>
      </dgm:spPr>
      <dgm:t>
        <a:bodyPr/>
        <a:lstStyle/>
        <a:p>
          <a:r>
            <a:rPr lang="en-US" sz="1400" dirty="0">
              <a:latin typeface="Arial" panose="020B0604020202020204" pitchFamily="34" charset="0"/>
              <a:cs typeface="Arial" panose="020B0604020202020204" pitchFamily="34" charset="0"/>
            </a:rPr>
            <a:t>a reference to the specific exemption or exemptions briefly describing how each exemption is applicable to each record withheld; </a:t>
          </a:r>
        </a:p>
      </dgm:t>
    </dgm:pt>
    <dgm:pt modelId="{31C68E6D-F190-4E6C-B229-5B9DE3454C7B}" type="parTrans" cxnId="{B05A06DD-71CA-4EAC-9DB2-FABDC2A7E4E2}">
      <dgm:prSet/>
      <dgm:spPr/>
      <dgm:t>
        <a:bodyPr/>
        <a:lstStyle/>
        <a:p>
          <a:endParaRPr lang="en-US" dirty="0"/>
        </a:p>
      </dgm:t>
    </dgm:pt>
    <dgm:pt modelId="{AD0F4C7B-B7E2-469A-AF37-E3924E61DDD2}" type="sibTrans" cxnId="{B05A06DD-71CA-4EAC-9DB2-FABDC2A7E4E2}">
      <dgm:prSet/>
      <dgm:spPr/>
      <dgm:t>
        <a:bodyPr/>
        <a:lstStyle/>
        <a:p>
          <a:endParaRPr lang="en-US"/>
        </a:p>
      </dgm:t>
    </dgm:pt>
    <dgm:pt modelId="{E4835979-D5F4-47B6-AE4E-396C6F640F76}">
      <dgm:prSet custT="1"/>
      <dgm:spPr>
        <a:gradFill rotWithShape="0">
          <a:gsLst>
            <a:gs pos="0">
              <a:srgbClr val="016A75"/>
            </a:gs>
            <a:gs pos="100000">
              <a:schemeClr val="accent2">
                <a:hueOff val="0"/>
                <a:satOff val="0"/>
                <a:lumOff val="0"/>
                <a:alphaOff val="0"/>
                <a:shade val="84000"/>
                <a:lumMod val="84000"/>
              </a:schemeClr>
            </a:gs>
          </a:gsLst>
        </a:gradFill>
      </dgm:spPr>
      <dgm:t>
        <a:bodyPr/>
        <a:lstStyle/>
        <a:p>
          <a:r>
            <a:rPr lang="en-US" sz="1400" dirty="0">
              <a:latin typeface="Arial" panose="020B0604020202020204" pitchFamily="34" charset="0"/>
              <a:cs typeface="Arial" panose="020B0604020202020204" pitchFamily="34" charset="0"/>
            </a:rPr>
            <a:t>a reference to the D.C. Code provision and/or case law that is the basis of the decision; a statement advising of  appeal rights</a:t>
          </a:r>
        </a:p>
      </dgm:t>
    </dgm:pt>
    <dgm:pt modelId="{3D2B6E3E-4C9E-4A77-BB0F-60648B4ECF43}" type="parTrans" cxnId="{FCD092A5-B5B6-4DC1-BEC7-A3DC7CC2312E}">
      <dgm:prSet/>
      <dgm:spPr/>
      <dgm:t>
        <a:bodyPr/>
        <a:lstStyle/>
        <a:p>
          <a:endParaRPr lang="en-US" dirty="0"/>
        </a:p>
      </dgm:t>
    </dgm:pt>
    <dgm:pt modelId="{6948E4C4-7BD3-45C6-B109-C7794C141260}" type="sibTrans" cxnId="{FCD092A5-B5B6-4DC1-BEC7-A3DC7CC2312E}">
      <dgm:prSet/>
      <dgm:spPr/>
      <dgm:t>
        <a:bodyPr/>
        <a:lstStyle/>
        <a:p>
          <a:endParaRPr lang="en-US"/>
        </a:p>
      </dgm:t>
    </dgm:pt>
    <dgm:pt modelId="{FA1D0F20-80AA-4EE9-8D99-BB3CCD04BCD8}">
      <dgm:prSet custT="1"/>
      <dgm:spPr/>
      <dgm:t>
        <a:bodyPr/>
        <a:lstStyle/>
        <a:p>
          <a:r>
            <a:rPr lang="en-US" sz="1600" dirty="0">
              <a:latin typeface="Arial" panose="020B0604020202020204" pitchFamily="34" charset="0"/>
              <a:cs typeface="Arial" panose="020B0604020202020204" pitchFamily="34" charset="0"/>
            </a:rPr>
            <a:t>If a requested record cannot be located or has been destroyed or otherwise disposed of, notify the requester.</a:t>
          </a:r>
        </a:p>
      </dgm:t>
    </dgm:pt>
    <dgm:pt modelId="{58E22221-020A-4BE6-9DB8-23671DF42878}" type="parTrans" cxnId="{99C7CFEC-A7FA-4DE9-892A-CF30FF0D1F54}">
      <dgm:prSet/>
      <dgm:spPr/>
      <dgm:t>
        <a:bodyPr/>
        <a:lstStyle/>
        <a:p>
          <a:endParaRPr lang="en-US"/>
        </a:p>
      </dgm:t>
    </dgm:pt>
    <dgm:pt modelId="{5D686572-3CD2-4D16-88BC-2E710B95874D}" type="sibTrans" cxnId="{99C7CFEC-A7FA-4DE9-892A-CF30FF0D1F54}">
      <dgm:prSet/>
      <dgm:spPr/>
      <dgm:t>
        <a:bodyPr/>
        <a:lstStyle/>
        <a:p>
          <a:endParaRPr lang="en-US"/>
        </a:p>
      </dgm:t>
    </dgm:pt>
    <dgm:pt modelId="{7CB5BD41-7835-4D21-AC0A-B1585C4D46E8}">
      <dgm:prSet custT="1"/>
      <dgm:spPr/>
      <dgm:t>
        <a:bodyPr/>
        <a:lstStyle/>
        <a:p>
          <a:r>
            <a:rPr lang="en-US" sz="1800" b="1" dirty="0">
              <a:latin typeface="Arial" panose="020B0604020202020204" pitchFamily="34" charset="0"/>
              <a:cs typeface="Arial" panose="020B0604020202020204" pitchFamily="34" charset="0"/>
            </a:rPr>
            <a:t>1 DCMR  § 407</a:t>
          </a:r>
        </a:p>
      </dgm:t>
    </dgm:pt>
    <dgm:pt modelId="{3C13F6D7-0C4B-45F1-86ED-1EFE0594EB29}" type="parTrans" cxnId="{C0F9AF9B-62FE-4B88-9CF4-B0D5BA8FC6ED}">
      <dgm:prSet/>
      <dgm:spPr/>
      <dgm:t>
        <a:bodyPr/>
        <a:lstStyle/>
        <a:p>
          <a:endParaRPr lang="en-US"/>
        </a:p>
      </dgm:t>
    </dgm:pt>
    <dgm:pt modelId="{B94ADF3E-EE26-4A33-B6A0-E8D931F2D05F}" type="sibTrans" cxnId="{C0F9AF9B-62FE-4B88-9CF4-B0D5BA8FC6ED}">
      <dgm:prSet/>
      <dgm:spPr/>
      <dgm:t>
        <a:bodyPr/>
        <a:lstStyle/>
        <a:p>
          <a:endParaRPr lang="en-US"/>
        </a:p>
      </dgm:t>
    </dgm:pt>
    <dgm:pt modelId="{4C592B95-D24F-4CBF-814D-9A7209C9B25F}" type="pres">
      <dgm:prSet presAssocID="{CF631D0F-84D5-48A5-965C-5884F3B30D81}" presName="diagram" presStyleCnt="0">
        <dgm:presLayoutVars>
          <dgm:chPref val="1"/>
          <dgm:dir/>
          <dgm:animOne val="branch"/>
          <dgm:animLvl val="lvl"/>
          <dgm:resizeHandles val="exact"/>
        </dgm:presLayoutVars>
      </dgm:prSet>
      <dgm:spPr/>
    </dgm:pt>
    <dgm:pt modelId="{23FA1CC2-0932-47E1-B2E1-79415CA9521F}" type="pres">
      <dgm:prSet presAssocID="{98925044-A357-4AAD-9EAA-E92609646769}" presName="root1" presStyleCnt="0"/>
      <dgm:spPr/>
    </dgm:pt>
    <dgm:pt modelId="{BAB56842-0EF7-4EFF-AB24-90FC89155A08}" type="pres">
      <dgm:prSet presAssocID="{98925044-A357-4AAD-9EAA-E92609646769}" presName="LevelOneTextNode" presStyleLbl="node0" presStyleIdx="0" presStyleCnt="5">
        <dgm:presLayoutVars>
          <dgm:chPref val="3"/>
        </dgm:presLayoutVars>
      </dgm:prSet>
      <dgm:spPr/>
    </dgm:pt>
    <dgm:pt modelId="{BE8767AE-4B8A-4F29-ABDC-842F50F6DF79}" type="pres">
      <dgm:prSet presAssocID="{98925044-A357-4AAD-9EAA-E92609646769}" presName="level2hierChild" presStyleCnt="0"/>
      <dgm:spPr/>
    </dgm:pt>
    <dgm:pt modelId="{6F90F0E0-1EA1-42A4-8D48-DCA2189BD0B1}" type="pres">
      <dgm:prSet presAssocID="{C93568AA-79C2-4311-B252-390E8ABDBC4C}" presName="root1" presStyleCnt="0"/>
      <dgm:spPr/>
    </dgm:pt>
    <dgm:pt modelId="{ADA51C93-14EE-4461-8940-08ED8F973171}" type="pres">
      <dgm:prSet presAssocID="{C93568AA-79C2-4311-B252-390E8ABDBC4C}" presName="LevelOneTextNode" presStyleLbl="node0" presStyleIdx="1" presStyleCnt="5">
        <dgm:presLayoutVars>
          <dgm:chPref val="3"/>
        </dgm:presLayoutVars>
      </dgm:prSet>
      <dgm:spPr/>
    </dgm:pt>
    <dgm:pt modelId="{7AAE30AE-27A3-459E-A5C4-FD544457551D}" type="pres">
      <dgm:prSet presAssocID="{C93568AA-79C2-4311-B252-390E8ABDBC4C}" presName="level2hierChild" presStyleCnt="0"/>
      <dgm:spPr/>
    </dgm:pt>
    <dgm:pt modelId="{15A6D931-E297-4907-B95D-7D474A06DEB8}" type="pres">
      <dgm:prSet presAssocID="{8ED133E0-CFB9-4BB2-B87D-0E71F4246A9E}" presName="root1" presStyleCnt="0"/>
      <dgm:spPr/>
    </dgm:pt>
    <dgm:pt modelId="{C83655B1-2A9B-4EE4-9502-2096B6D0EA5A}" type="pres">
      <dgm:prSet presAssocID="{8ED133E0-CFB9-4BB2-B87D-0E71F4246A9E}" presName="LevelOneTextNode" presStyleLbl="node0" presStyleIdx="2" presStyleCnt="5">
        <dgm:presLayoutVars>
          <dgm:chPref val="3"/>
        </dgm:presLayoutVars>
      </dgm:prSet>
      <dgm:spPr/>
    </dgm:pt>
    <dgm:pt modelId="{452A8051-5F4C-4989-AFE8-0A908B40866E}" type="pres">
      <dgm:prSet presAssocID="{8ED133E0-CFB9-4BB2-B87D-0E71F4246A9E}" presName="level2hierChild" presStyleCnt="0"/>
      <dgm:spPr/>
    </dgm:pt>
    <dgm:pt modelId="{A9247A29-BEE8-4194-8687-FAE39F068E2D}" type="pres">
      <dgm:prSet presAssocID="{C4BB91B3-8209-4BE7-959E-5954F608CCAB}" presName="conn2-1" presStyleLbl="parChTrans1D2" presStyleIdx="0" presStyleCnt="3"/>
      <dgm:spPr/>
    </dgm:pt>
    <dgm:pt modelId="{455AD6C3-FA2D-4BD5-AD38-0272F51E0B4B}" type="pres">
      <dgm:prSet presAssocID="{C4BB91B3-8209-4BE7-959E-5954F608CCAB}" presName="connTx" presStyleLbl="parChTrans1D2" presStyleIdx="0" presStyleCnt="3"/>
      <dgm:spPr/>
    </dgm:pt>
    <dgm:pt modelId="{6D71B44A-7FAD-4C51-ACB5-57ADFBEB2D69}" type="pres">
      <dgm:prSet presAssocID="{3272178D-3360-4EAF-A4D3-5CCF51656FEE}" presName="root2" presStyleCnt="0"/>
      <dgm:spPr/>
    </dgm:pt>
    <dgm:pt modelId="{1FA2E238-6BC3-4CE8-9278-0D08B0007D59}" type="pres">
      <dgm:prSet presAssocID="{3272178D-3360-4EAF-A4D3-5CCF51656FEE}" presName="LevelTwoTextNode" presStyleLbl="node2" presStyleIdx="0" presStyleCnt="3">
        <dgm:presLayoutVars>
          <dgm:chPref val="3"/>
        </dgm:presLayoutVars>
      </dgm:prSet>
      <dgm:spPr/>
    </dgm:pt>
    <dgm:pt modelId="{614B4468-EAB5-4CDC-9565-A6FF89788202}" type="pres">
      <dgm:prSet presAssocID="{3272178D-3360-4EAF-A4D3-5CCF51656FEE}" presName="level3hierChild" presStyleCnt="0"/>
      <dgm:spPr/>
    </dgm:pt>
    <dgm:pt modelId="{AE40A44B-3EF9-4CB4-8A7B-32A3D6167834}" type="pres">
      <dgm:prSet presAssocID="{31C68E6D-F190-4E6C-B229-5B9DE3454C7B}" presName="conn2-1" presStyleLbl="parChTrans1D2" presStyleIdx="1" presStyleCnt="3"/>
      <dgm:spPr/>
    </dgm:pt>
    <dgm:pt modelId="{F9118E46-ED71-4307-95FD-1C705B7D4328}" type="pres">
      <dgm:prSet presAssocID="{31C68E6D-F190-4E6C-B229-5B9DE3454C7B}" presName="connTx" presStyleLbl="parChTrans1D2" presStyleIdx="1" presStyleCnt="3"/>
      <dgm:spPr/>
    </dgm:pt>
    <dgm:pt modelId="{585C0911-6AA3-443B-A75F-971B06E396C5}" type="pres">
      <dgm:prSet presAssocID="{5D544335-619B-4D5E-A769-10E9F2751E81}" presName="root2" presStyleCnt="0"/>
      <dgm:spPr/>
    </dgm:pt>
    <dgm:pt modelId="{F295A9F2-CCFA-46CF-8D5E-9F277DC51F1C}" type="pres">
      <dgm:prSet presAssocID="{5D544335-619B-4D5E-A769-10E9F2751E81}" presName="LevelTwoTextNode" presStyleLbl="node2" presStyleIdx="1" presStyleCnt="3">
        <dgm:presLayoutVars>
          <dgm:chPref val="3"/>
        </dgm:presLayoutVars>
      </dgm:prSet>
      <dgm:spPr/>
    </dgm:pt>
    <dgm:pt modelId="{3E604D97-C848-41A6-8833-D8310528EC80}" type="pres">
      <dgm:prSet presAssocID="{5D544335-619B-4D5E-A769-10E9F2751E81}" presName="level3hierChild" presStyleCnt="0"/>
      <dgm:spPr/>
    </dgm:pt>
    <dgm:pt modelId="{1B26FD28-CE73-44C8-951B-F46B755FC3C1}" type="pres">
      <dgm:prSet presAssocID="{3D2B6E3E-4C9E-4A77-BB0F-60648B4ECF43}" presName="conn2-1" presStyleLbl="parChTrans1D2" presStyleIdx="2" presStyleCnt="3"/>
      <dgm:spPr/>
    </dgm:pt>
    <dgm:pt modelId="{2EB86D89-6B44-4685-8C92-561490006CFA}" type="pres">
      <dgm:prSet presAssocID="{3D2B6E3E-4C9E-4A77-BB0F-60648B4ECF43}" presName="connTx" presStyleLbl="parChTrans1D2" presStyleIdx="2" presStyleCnt="3"/>
      <dgm:spPr/>
    </dgm:pt>
    <dgm:pt modelId="{AA604F10-C2A1-4E24-A4BF-62EFD10CC08E}" type="pres">
      <dgm:prSet presAssocID="{E4835979-D5F4-47B6-AE4E-396C6F640F76}" presName="root2" presStyleCnt="0"/>
      <dgm:spPr/>
    </dgm:pt>
    <dgm:pt modelId="{80827085-9C79-47AF-8AB5-06B0EA70221E}" type="pres">
      <dgm:prSet presAssocID="{E4835979-D5F4-47B6-AE4E-396C6F640F76}" presName="LevelTwoTextNode" presStyleLbl="node2" presStyleIdx="2" presStyleCnt="3" custLinFactNeighborX="2085" custLinFactNeighborY="1271">
        <dgm:presLayoutVars>
          <dgm:chPref val="3"/>
        </dgm:presLayoutVars>
      </dgm:prSet>
      <dgm:spPr/>
    </dgm:pt>
    <dgm:pt modelId="{6C6AB7B3-D305-404F-B3C4-4AEDBDB72792}" type="pres">
      <dgm:prSet presAssocID="{E4835979-D5F4-47B6-AE4E-396C6F640F76}" presName="level3hierChild" presStyleCnt="0"/>
      <dgm:spPr/>
    </dgm:pt>
    <dgm:pt modelId="{90DC5871-431D-4412-A03D-9E4858FEC30F}" type="pres">
      <dgm:prSet presAssocID="{FA1D0F20-80AA-4EE9-8D99-BB3CCD04BCD8}" presName="root1" presStyleCnt="0"/>
      <dgm:spPr/>
    </dgm:pt>
    <dgm:pt modelId="{F6D0002E-77EB-41F3-A665-D51C903DF396}" type="pres">
      <dgm:prSet presAssocID="{FA1D0F20-80AA-4EE9-8D99-BB3CCD04BCD8}" presName="LevelOneTextNode" presStyleLbl="node0" presStyleIdx="3" presStyleCnt="5">
        <dgm:presLayoutVars>
          <dgm:chPref val="3"/>
        </dgm:presLayoutVars>
      </dgm:prSet>
      <dgm:spPr/>
    </dgm:pt>
    <dgm:pt modelId="{7186B157-995F-4ABD-A977-D3201F07AF3C}" type="pres">
      <dgm:prSet presAssocID="{FA1D0F20-80AA-4EE9-8D99-BB3CCD04BCD8}" presName="level2hierChild" presStyleCnt="0"/>
      <dgm:spPr/>
    </dgm:pt>
    <dgm:pt modelId="{95AA9E54-F931-4A7B-BDDA-A10E70EA2FB5}" type="pres">
      <dgm:prSet presAssocID="{7CB5BD41-7835-4D21-AC0A-B1585C4D46E8}" presName="root1" presStyleCnt="0"/>
      <dgm:spPr/>
    </dgm:pt>
    <dgm:pt modelId="{7FB2C74D-A2EB-4142-86A1-6318C08E0AD8}" type="pres">
      <dgm:prSet presAssocID="{7CB5BD41-7835-4D21-AC0A-B1585C4D46E8}" presName="LevelOneTextNode" presStyleLbl="node0" presStyleIdx="4" presStyleCnt="5">
        <dgm:presLayoutVars>
          <dgm:chPref val="3"/>
        </dgm:presLayoutVars>
      </dgm:prSet>
      <dgm:spPr/>
    </dgm:pt>
    <dgm:pt modelId="{99DCB789-A567-4A2F-AAF8-7338AFF72E1E}" type="pres">
      <dgm:prSet presAssocID="{7CB5BD41-7835-4D21-AC0A-B1585C4D46E8}" presName="level2hierChild" presStyleCnt="0"/>
      <dgm:spPr/>
    </dgm:pt>
  </dgm:ptLst>
  <dgm:cxnLst>
    <dgm:cxn modelId="{90A4190A-73CD-432C-8E2C-02693B51A5FF}" type="presOf" srcId="{98925044-A357-4AAD-9EAA-E92609646769}" destId="{BAB56842-0EF7-4EFF-AB24-90FC89155A08}" srcOrd="0" destOrd="0" presId="urn:microsoft.com/office/officeart/2005/8/layout/hierarchy2"/>
    <dgm:cxn modelId="{78C0AD0B-FFBB-405D-8183-E4909EBF1816}" type="presOf" srcId="{E4835979-D5F4-47B6-AE4E-396C6F640F76}" destId="{80827085-9C79-47AF-8AB5-06B0EA70221E}" srcOrd="0" destOrd="0" presId="urn:microsoft.com/office/officeart/2005/8/layout/hierarchy2"/>
    <dgm:cxn modelId="{5102DC1A-88CC-47D3-80FE-18F77380B5C2}" type="presOf" srcId="{CF631D0F-84D5-48A5-965C-5884F3B30D81}" destId="{4C592B95-D24F-4CBF-814D-9A7209C9B25F}" srcOrd="0" destOrd="0" presId="urn:microsoft.com/office/officeart/2005/8/layout/hierarchy2"/>
    <dgm:cxn modelId="{D41C9725-149F-40A3-9DA9-2DD1B0094668}" srcId="{CF631D0F-84D5-48A5-965C-5884F3B30D81}" destId="{8ED133E0-CFB9-4BB2-B87D-0E71F4246A9E}" srcOrd="2" destOrd="0" parTransId="{EFCAC591-E535-4221-BCD6-497244074161}" sibTransId="{F79BBD86-2964-410A-8A4B-D8731A824552}"/>
    <dgm:cxn modelId="{BA81A136-00A4-4D1B-B2A4-BFBF9859BD5B}" type="presOf" srcId="{FA1D0F20-80AA-4EE9-8D99-BB3CCD04BCD8}" destId="{F6D0002E-77EB-41F3-A665-D51C903DF396}" srcOrd="0" destOrd="0" presId="urn:microsoft.com/office/officeart/2005/8/layout/hierarchy2"/>
    <dgm:cxn modelId="{D139433A-E920-4CF6-AE8F-B51C3DE7E116}" type="presOf" srcId="{C4BB91B3-8209-4BE7-959E-5954F608CCAB}" destId="{A9247A29-BEE8-4194-8687-FAE39F068E2D}" srcOrd="0" destOrd="0" presId="urn:microsoft.com/office/officeart/2005/8/layout/hierarchy2"/>
    <dgm:cxn modelId="{7566C03E-E1D9-4536-B4E1-B3C4C7B0EBF4}" type="presOf" srcId="{31C68E6D-F190-4E6C-B229-5B9DE3454C7B}" destId="{F9118E46-ED71-4307-95FD-1C705B7D4328}" srcOrd="1" destOrd="0" presId="urn:microsoft.com/office/officeart/2005/8/layout/hierarchy2"/>
    <dgm:cxn modelId="{85031A44-8F84-4C7E-9CEE-62D035008C90}" type="presOf" srcId="{31C68E6D-F190-4E6C-B229-5B9DE3454C7B}" destId="{AE40A44B-3EF9-4CB4-8A7B-32A3D6167834}" srcOrd="0" destOrd="0" presId="urn:microsoft.com/office/officeart/2005/8/layout/hierarchy2"/>
    <dgm:cxn modelId="{D1D8DD4E-9625-437F-AC2B-5A31BE618A9C}" srcId="{CF631D0F-84D5-48A5-965C-5884F3B30D81}" destId="{C93568AA-79C2-4311-B252-390E8ABDBC4C}" srcOrd="1" destOrd="0" parTransId="{348DFD07-B3FA-4CD7-804F-D86D714538BE}" sibTransId="{EBC0864D-6FD9-4BD5-A75B-4D33B2673D92}"/>
    <dgm:cxn modelId="{2DD0CB8D-4D17-4C06-9A8A-4F7CA4149B22}" type="presOf" srcId="{C93568AA-79C2-4311-B252-390E8ABDBC4C}" destId="{ADA51C93-14EE-4461-8940-08ED8F973171}" srcOrd="0" destOrd="0" presId="urn:microsoft.com/office/officeart/2005/8/layout/hierarchy2"/>
    <dgm:cxn modelId="{9263AB90-4BBB-4FD2-AA60-D9D4995AE4DC}" type="presOf" srcId="{7CB5BD41-7835-4D21-AC0A-B1585C4D46E8}" destId="{7FB2C74D-A2EB-4142-86A1-6318C08E0AD8}" srcOrd="0" destOrd="0" presId="urn:microsoft.com/office/officeart/2005/8/layout/hierarchy2"/>
    <dgm:cxn modelId="{C0F9AF9B-62FE-4B88-9CF4-B0D5BA8FC6ED}" srcId="{CF631D0F-84D5-48A5-965C-5884F3B30D81}" destId="{7CB5BD41-7835-4D21-AC0A-B1585C4D46E8}" srcOrd="4" destOrd="0" parTransId="{3C13F6D7-0C4B-45F1-86ED-1EFE0594EB29}" sibTransId="{B94ADF3E-EE26-4A33-B6A0-E8D931F2D05F}"/>
    <dgm:cxn modelId="{FCD092A5-B5B6-4DC1-BEC7-A3DC7CC2312E}" srcId="{8ED133E0-CFB9-4BB2-B87D-0E71F4246A9E}" destId="{E4835979-D5F4-47B6-AE4E-396C6F640F76}" srcOrd="2" destOrd="0" parTransId="{3D2B6E3E-4C9E-4A77-BB0F-60648B4ECF43}" sibTransId="{6948E4C4-7BD3-45C6-B109-C7794C141260}"/>
    <dgm:cxn modelId="{7AE5CAB9-03B1-4884-A114-C82F50A0E0D9}" type="presOf" srcId="{5D544335-619B-4D5E-A769-10E9F2751E81}" destId="{F295A9F2-CCFA-46CF-8D5E-9F277DC51F1C}" srcOrd="0" destOrd="0" presId="urn:microsoft.com/office/officeart/2005/8/layout/hierarchy2"/>
    <dgm:cxn modelId="{4298C9BC-7BB3-4F11-A061-DF8EF63B4423}" srcId="{CF631D0F-84D5-48A5-965C-5884F3B30D81}" destId="{98925044-A357-4AAD-9EAA-E92609646769}" srcOrd="0" destOrd="0" parTransId="{A5F7B49A-7ACC-46AD-A163-CCBFA0A3F661}" sibTransId="{6F66A02F-A173-4442-8387-5F3D9ADD1F17}"/>
    <dgm:cxn modelId="{05B1D9C5-C771-4ACB-BF73-B2B1F9C3A901}" type="presOf" srcId="{3272178D-3360-4EAF-A4D3-5CCF51656FEE}" destId="{1FA2E238-6BC3-4CE8-9278-0D08B0007D59}" srcOrd="0" destOrd="0" presId="urn:microsoft.com/office/officeart/2005/8/layout/hierarchy2"/>
    <dgm:cxn modelId="{29F979D2-4890-4625-93A0-9CFADF12630D}" type="presOf" srcId="{3D2B6E3E-4C9E-4A77-BB0F-60648B4ECF43}" destId="{2EB86D89-6B44-4685-8C92-561490006CFA}" srcOrd="1" destOrd="0" presId="urn:microsoft.com/office/officeart/2005/8/layout/hierarchy2"/>
    <dgm:cxn modelId="{A81A56D8-7079-4141-9BED-9A3D102F043B}" type="presOf" srcId="{C4BB91B3-8209-4BE7-959E-5954F608CCAB}" destId="{455AD6C3-FA2D-4BD5-AD38-0272F51E0B4B}" srcOrd="1" destOrd="0" presId="urn:microsoft.com/office/officeart/2005/8/layout/hierarchy2"/>
    <dgm:cxn modelId="{C38371DA-79D4-4660-AC44-CF1A8054C731}" type="presOf" srcId="{8ED133E0-CFB9-4BB2-B87D-0E71F4246A9E}" destId="{C83655B1-2A9B-4EE4-9502-2096B6D0EA5A}" srcOrd="0" destOrd="0" presId="urn:microsoft.com/office/officeart/2005/8/layout/hierarchy2"/>
    <dgm:cxn modelId="{1E07CDDA-8D90-42C7-A8D2-582C19811392}" type="presOf" srcId="{3D2B6E3E-4C9E-4A77-BB0F-60648B4ECF43}" destId="{1B26FD28-CE73-44C8-951B-F46B755FC3C1}" srcOrd="0" destOrd="0" presId="urn:microsoft.com/office/officeart/2005/8/layout/hierarchy2"/>
    <dgm:cxn modelId="{B05A06DD-71CA-4EAC-9DB2-FABDC2A7E4E2}" srcId="{8ED133E0-CFB9-4BB2-B87D-0E71F4246A9E}" destId="{5D544335-619B-4D5E-A769-10E9F2751E81}" srcOrd="1" destOrd="0" parTransId="{31C68E6D-F190-4E6C-B229-5B9DE3454C7B}" sibTransId="{AD0F4C7B-B7E2-469A-AF37-E3924E61DDD2}"/>
    <dgm:cxn modelId="{99C7CFEC-A7FA-4DE9-892A-CF30FF0D1F54}" srcId="{CF631D0F-84D5-48A5-965C-5884F3B30D81}" destId="{FA1D0F20-80AA-4EE9-8D99-BB3CCD04BCD8}" srcOrd="3" destOrd="0" parTransId="{58E22221-020A-4BE6-9DB8-23671DF42878}" sibTransId="{5D686572-3CD2-4D16-88BC-2E710B95874D}"/>
    <dgm:cxn modelId="{0B7E12FE-D9BD-488B-8854-BFCE1E0B3493}" srcId="{8ED133E0-CFB9-4BB2-B87D-0E71F4246A9E}" destId="{3272178D-3360-4EAF-A4D3-5CCF51656FEE}" srcOrd="0" destOrd="0" parTransId="{C4BB91B3-8209-4BE7-959E-5954F608CCAB}" sibTransId="{B8CEE43E-18C8-4166-BC62-AE8261CCD394}"/>
    <dgm:cxn modelId="{119645A5-FFA0-40F1-90A7-DA55515631CF}" type="presParOf" srcId="{4C592B95-D24F-4CBF-814D-9A7209C9B25F}" destId="{23FA1CC2-0932-47E1-B2E1-79415CA9521F}" srcOrd="0" destOrd="0" presId="urn:microsoft.com/office/officeart/2005/8/layout/hierarchy2"/>
    <dgm:cxn modelId="{83B1C9AC-435E-4587-A795-8345F2C882AC}" type="presParOf" srcId="{23FA1CC2-0932-47E1-B2E1-79415CA9521F}" destId="{BAB56842-0EF7-4EFF-AB24-90FC89155A08}" srcOrd="0" destOrd="0" presId="urn:microsoft.com/office/officeart/2005/8/layout/hierarchy2"/>
    <dgm:cxn modelId="{0DF4A55B-A2A5-4909-850A-B0B431A17E8B}" type="presParOf" srcId="{23FA1CC2-0932-47E1-B2E1-79415CA9521F}" destId="{BE8767AE-4B8A-4F29-ABDC-842F50F6DF79}" srcOrd="1" destOrd="0" presId="urn:microsoft.com/office/officeart/2005/8/layout/hierarchy2"/>
    <dgm:cxn modelId="{9FDCB992-5A36-45D4-A000-48BC77084260}" type="presParOf" srcId="{4C592B95-D24F-4CBF-814D-9A7209C9B25F}" destId="{6F90F0E0-1EA1-42A4-8D48-DCA2189BD0B1}" srcOrd="1" destOrd="0" presId="urn:microsoft.com/office/officeart/2005/8/layout/hierarchy2"/>
    <dgm:cxn modelId="{034B1EB4-900C-4940-A3D0-E4FD0C9D88F6}" type="presParOf" srcId="{6F90F0E0-1EA1-42A4-8D48-DCA2189BD0B1}" destId="{ADA51C93-14EE-4461-8940-08ED8F973171}" srcOrd="0" destOrd="0" presId="urn:microsoft.com/office/officeart/2005/8/layout/hierarchy2"/>
    <dgm:cxn modelId="{CDC171E1-AF19-4AC1-A5E0-0A6642C9EEFB}" type="presParOf" srcId="{6F90F0E0-1EA1-42A4-8D48-DCA2189BD0B1}" destId="{7AAE30AE-27A3-459E-A5C4-FD544457551D}" srcOrd="1" destOrd="0" presId="urn:microsoft.com/office/officeart/2005/8/layout/hierarchy2"/>
    <dgm:cxn modelId="{F66F5B60-FA01-4669-9244-7F4A46451218}" type="presParOf" srcId="{4C592B95-D24F-4CBF-814D-9A7209C9B25F}" destId="{15A6D931-E297-4907-B95D-7D474A06DEB8}" srcOrd="2" destOrd="0" presId="urn:microsoft.com/office/officeart/2005/8/layout/hierarchy2"/>
    <dgm:cxn modelId="{40C8171E-41CA-4B7C-A4FB-0F83AAC9FCB7}" type="presParOf" srcId="{15A6D931-E297-4907-B95D-7D474A06DEB8}" destId="{C83655B1-2A9B-4EE4-9502-2096B6D0EA5A}" srcOrd="0" destOrd="0" presId="urn:microsoft.com/office/officeart/2005/8/layout/hierarchy2"/>
    <dgm:cxn modelId="{53C1C028-8E2A-4DA7-AF33-8C06D225419E}" type="presParOf" srcId="{15A6D931-E297-4907-B95D-7D474A06DEB8}" destId="{452A8051-5F4C-4989-AFE8-0A908B40866E}" srcOrd="1" destOrd="0" presId="urn:microsoft.com/office/officeart/2005/8/layout/hierarchy2"/>
    <dgm:cxn modelId="{88604C31-E78F-409D-BBFE-4E819AEB792F}" type="presParOf" srcId="{452A8051-5F4C-4989-AFE8-0A908B40866E}" destId="{A9247A29-BEE8-4194-8687-FAE39F068E2D}" srcOrd="0" destOrd="0" presId="urn:microsoft.com/office/officeart/2005/8/layout/hierarchy2"/>
    <dgm:cxn modelId="{8492B33D-A1EA-4AE5-867A-777F9D0240AE}" type="presParOf" srcId="{A9247A29-BEE8-4194-8687-FAE39F068E2D}" destId="{455AD6C3-FA2D-4BD5-AD38-0272F51E0B4B}" srcOrd="0" destOrd="0" presId="urn:microsoft.com/office/officeart/2005/8/layout/hierarchy2"/>
    <dgm:cxn modelId="{53240FC4-6F42-48A1-8DD4-9CEF3E9A541A}" type="presParOf" srcId="{452A8051-5F4C-4989-AFE8-0A908B40866E}" destId="{6D71B44A-7FAD-4C51-ACB5-57ADFBEB2D69}" srcOrd="1" destOrd="0" presId="urn:microsoft.com/office/officeart/2005/8/layout/hierarchy2"/>
    <dgm:cxn modelId="{E7568237-BF75-488F-87EA-CB95783A054B}" type="presParOf" srcId="{6D71B44A-7FAD-4C51-ACB5-57ADFBEB2D69}" destId="{1FA2E238-6BC3-4CE8-9278-0D08B0007D59}" srcOrd="0" destOrd="0" presId="urn:microsoft.com/office/officeart/2005/8/layout/hierarchy2"/>
    <dgm:cxn modelId="{A0DB2520-9FC0-441B-B5C8-0F83528E5EE6}" type="presParOf" srcId="{6D71B44A-7FAD-4C51-ACB5-57ADFBEB2D69}" destId="{614B4468-EAB5-4CDC-9565-A6FF89788202}" srcOrd="1" destOrd="0" presId="urn:microsoft.com/office/officeart/2005/8/layout/hierarchy2"/>
    <dgm:cxn modelId="{BE3C1F22-F5B5-4284-A0E8-0A28163F55C5}" type="presParOf" srcId="{452A8051-5F4C-4989-AFE8-0A908B40866E}" destId="{AE40A44B-3EF9-4CB4-8A7B-32A3D6167834}" srcOrd="2" destOrd="0" presId="urn:microsoft.com/office/officeart/2005/8/layout/hierarchy2"/>
    <dgm:cxn modelId="{F5A19CA4-0FB5-4060-BD4B-CFFAA1EC6111}" type="presParOf" srcId="{AE40A44B-3EF9-4CB4-8A7B-32A3D6167834}" destId="{F9118E46-ED71-4307-95FD-1C705B7D4328}" srcOrd="0" destOrd="0" presId="urn:microsoft.com/office/officeart/2005/8/layout/hierarchy2"/>
    <dgm:cxn modelId="{13843775-B8CD-4E58-B459-0293FD370366}" type="presParOf" srcId="{452A8051-5F4C-4989-AFE8-0A908B40866E}" destId="{585C0911-6AA3-443B-A75F-971B06E396C5}" srcOrd="3" destOrd="0" presId="urn:microsoft.com/office/officeart/2005/8/layout/hierarchy2"/>
    <dgm:cxn modelId="{33848163-0CE8-420E-8694-FA23F16A6D41}" type="presParOf" srcId="{585C0911-6AA3-443B-A75F-971B06E396C5}" destId="{F295A9F2-CCFA-46CF-8D5E-9F277DC51F1C}" srcOrd="0" destOrd="0" presId="urn:microsoft.com/office/officeart/2005/8/layout/hierarchy2"/>
    <dgm:cxn modelId="{ECA26808-2D38-40DC-ACFD-FB932F847777}" type="presParOf" srcId="{585C0911-6AA3-443B-A75F-971B06E396C5}" destId="{3E604D97-C848-41A6-8833-D8310528EC80}" srcOrd="1" destOrd="0" presId="urn:microsoft.com/office/officeart/2005/8/layout/hierarchy2"/>
    <dgm:cxn modelId="{8D6F6187-5837-40D0-92D7-F0B81620741B}" type="presParOf" srcId="{452A8051-5F4C-4989-AFE8-0A908B40866E}" destId="{1B26FD28-CE73-44C8-951B-F46B755FC3C1}" srcOrd="4" destOrd="0" presId="urn:microsoft.com/office/officeart/2005/8/layout/hierarchy2"/>
    <dgm:cxn modelId="{64F1E50D-C385-41DD-9EE2-F2ABD62B9AD7}" type="presParOf" srcId="{1B26FD28-CE73-44C8-951B-F46B755FC3C1}" destId="{2EB86D89-6B44-4685-8C92-561490006CFA}" srcOrd="0" destOrd="0" presId="urn:microsoft.com/office/officeart/2005/8/layout/hierarchy2"/>
    <dgm:cxn modelId="{20313CF1-83A3-4EA1-A679-D21267607A32}" type="presParOf" srcId="{452A8051-5F4C-4989-AFE8-0A908B40866E}" destId="{AA604F10-C2A1-4E24-A4BF-62EFD10CC08E}" srcOrd="5" destOrd="0" presId="urn:microsoft.com/office/officeart/2005/8/layout/hierarchy2"/>
    <dgm:cxn modelId="{6D6384E5-2A27-4D7E-BBD6-1583C00894E7}" type="presParOf" srcId="{AA604F10-C2A1-4E24-A4BF-62EFD10CC08E}" destId="{80827085-9C79-47AF-8AB5-06B0EA70221E}" srcOrd="0" destOrd="0" presId="urn:microsoft.com/office/officeart/2005/8/layout/hierarchy2"/>
    <dgm:cxn modelId="{7B011952-F42D-4BD1-908C-C0BFBCD46904}" type="presParOf" srcId="{AA604F10-C2A1-4E24-A4BF-62EFD10CC08E}" destId="{6C6AB7B3-D305-404F-B3C4-4AEDBDB72792}" srcOrd="1" destOrd="0" presId="urn:microsoft.com/office/officeart/2005/8/layout/hierarchy2"/>
    <dgm:cxn modelId="{6A129AD5-8A6F-408C-81C6-999D6F77F16B}" type="presParOf" srcId="{4C592B95-D24F-4CBF-814D-9A7209C9B25F}" destId="{90DC5871-431D-4412-A03D-9E4858FEC30F}" srcOrd="3" destOrd="0" presId="urn:microsoft.com/office/officeart/2005/8/layout/hierarchy2"/>
    <dgm:cxn modelId="{C7E55523-86E6-45F2-9A7E-C9E110FEC502}" type="presParOf" srcId="{90DC5871-431D-4412-A03D-9E4858FEC30F}" destId="{F6D0002E-77EB-41F3-A665-D51C903DF396}" srcOrd="0" destOrd="0" presId="urn:microsoft.com/office/officeart/2005/8/layout/hierarchy2"/>
    <dgm:cxn modelId="{8E641E92-AED8-4B07-BB5E-B3190A2A7C23}" type="presParOf" srcId="{90DC5871-431D-4412-A03D-9E4858FEC30F}" destId="{7186B157-995F-4ABD-A977-D3201F07AF3C}" srcOrd="1" destOrd="0" presId="urn:microsoft.com/office/officeart/2005/8/layout/hierarchy2"/>
    <dgm:cxn modelId="{3BA866D2-3FEA-4831-8E18-6524F63C2FD8}" type="presParOf" srcId="{4C592B95-D24F-4CBF-814D-9A7209C9B25F}" destId="{95AA9E54-F931-4A7B-BDDA-A10E70EA2FB5}" srcOrd="4" destOrd="0" presId="urn:microsoft.com/office/officeart/2005/8/layout/hierarchy2"/>
    <dgm:cxn modelId="{9AB0AC4F-BE38-4F7A-A3CF-9D529A99509F}" type="presParOf" srcId="{95AA9E54-F931-4A7B-BDDA-A10E70EA2FB5}" destId="{7FB2C74D-A2EB-4142-86A1-6318C08E0AD8}" srcOrd="0" destOrd="0" presId="urn:microsoft.com/office/officeart/2005/8/layout/hierarchy2"/>
    <dgm:cxn modelId="{D60F0E1C-8E66-4643-8005-64AC58D4681E}" type="presParOf" srcId="{95AA9E54-F931-4A7B-BDDA-A10E70EA2FB5}" destId="{99DCB789-A567-4A2F-AAF8-7338AFF72E1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00B8A-0C9C-4991-AABA-CC143E5D109D}">
      <dsp:nvSpPr>
        <dsp:cNvPr id="0" name=""/>
        <dsp:cNvSpPr/>
      </dsp:nvSpPr>
      <dsp:spPr>
        <a:xfrm>
          <a:off x="0" y="21687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entury Gothic" panose="020B0502020202020204"/>
            </a:rPr>
            <a:t>§ 2–531</a:t>
          </a:r>
          <a:r>
            <a:rPr lang="en-US" sz="1700" kern="1200" dirty="0"/>
            <a:t>. Public policy</a:t>
          </a:r>
          <a:r>
            <a:rPr lang="en-US" sz="1700" kern="1200" dirty="0">
              <a:latin typeface="Century Gothic" panose="020B0502020202020204"/>
            </a:rPr>
            <a:t>.</a:t>
          </a:r>
          <a:endParaRPr lang="en-US" sz="1700" kern="1200" dirty="0"/>
        </a:p>
      </dsp:txBody>
      <dsp:txXfrm>
        <a:off x="19904" y="236781"/>
        <a:ext cx="7471664" cy="367937"/>
      </dsp:txXfrm>
    </dsp:sp>
    <dsp:sp modelId="{53CF279F-CD81-4760-98E3-AA2FD0B9D36D}">
      <dsp:nvSpPr>
        <dsp:cNvPr id="0" name=""/>
        <dsp:cNvSpPr/>
      </dsp:nvSpPr>
      <dsp:spPr>
        <a:xfrm>
          <a:off x="0" y="67358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2–532. Right of access to public records; allowable costs; time limits</a:t>
          </a:r>
          <a:r>
            <a:rPr lang="en-US" sz="1700" kern="1200" dirty="0">
              <a:latin typeface="Century Gothic" panose="020B0502020202020204"/>
            </a:rPr>
            <a:t>.</a:t>
          </a:r>
          <a:endParaRPr lang="en-US" sz="1700" kern="1200" dirty="0"/>
        </a:p>
      </dsp:txBody>
      <dsp:txXfrm>
        <a:off x="19904" y="693486"/>
        <a:ext cx="7471664" cy="367937"/>
      </dsp:txXfrm>
    </dsp:sp>
    <dsp:sp modelId="{D853DC66-1CBB-4520-B5D8-114E03F0D010}">
      <dsp:nvSpPr>
        <dsp:cNvPr id="0" name=""/>
        <dsp:cNvSpPr/>
      </dsp:nvSpPr>
      <dsp:spPr>
        <a:xfrm>
          <a:off x="0" y="113028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2–533. Letters of denial.</a:t>
          </a:r>
        </a:p>
      </dsp:txBody>
      <dsp:txXfrm>
        <a:off x="19904" y="1150191"/>
        <a:ext cx="7471664" cy="367937"/>
      </dsp:txXfrm>
    </dsp:sp>
    <dsp:sp modelId="{B7961D28-0489-4BF1-A10B-84D07417FC6C}">
      <dsp:nvSpPr>
        <dsp:cNvPr id="0" name=""/>
        <dsp:cNvSpPr/>
      </dsp:nvSpPr>
      <dsp:spPr>
        <a:xfrm>
          <a:off x="0" y="158699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2–534. Exemptions from disclosure</a:t>
          </a:r>
          <a:r>
            <a:rPr lang="en-US" sz="1700" kern="1200" dirty="0">
              <a:latin typeface="Century Gothic" panose="020B0502020202020204"/>
            </a:rPr>
            <a:t>.</a:t>
          </a:r>
          <a:endParaRPr lang="en-US" sz="1700" kern="1200" dirty="0"/>
        </a:p>
      </dsp:txBody>
      <dsp:txXfrm>
        <a:off x="19904" y="1606896"/>
        <a:ext cx="7471664" cy="367937"/>
      </dsp:txXfrm>
    </dsp:sp>
    <dsp:sp modelId="{6BFEECC4-0BD6-4DF2-A0CA-92BF0A51E3E4}">
      <dsp:nvSpPr>
        <dsp:cNvPr id="0" name=""/>
        <dsp:cNvSpPr/>
      </dsp:nvSpPr>
      <dsp:spPr>
        <a:xfrm>
          <a:off x="0" y="204369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2–535. Recording of final votes.</a:t>
          </a:r>
        </a:p>
      </dsp:txBody>
      <dsp:txXfrm>
        <a:off x="19904" y="2063601"/>
        <a:ext cx="7471664" cy="367937"/>
      </dsp:txXfrm>
    </dsp:sp>
    <dsp:sp modelId="{869BAB58-1C24-4DEA-B8AC-63860F5A8D5B}">
      <dsp:nvSpPr>
        <dsp:cNvPr id="0" name=""/>
        <dsp:cNvSpPr/>
      </dsp:nvSpPr>
      <dsp:spPr>
        <a:xfrm>
          <a:off x="0" y="250040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2–536. Information which must be made public</a:t>
          </a:r>
          <a:r>
            <a:rPr lang="en-US" sz="1700" kern="1200" dirty="0">
              <a:latin typeface="Century Gothic" panose="020B0502020202020204"/>
            </a:rPr>
            <a:t>.</a:t>
          </a:r>
          <a:endParaRPr lang="en-US" sz="1700" kern="1200" dirty="0"/>
        </a:p>
      </dsp:txBody>
      <dsp:txXfrm>
        <a:off x="19904" y="2520306"/>
        <a:ext cx="7471664" cy="367937"/>
      </dsp:txXfrm>
    </dsp:sp>
    <dsp:sp modelId="{66492155-051F-465D-915D-C0B67A6D45B6}">
      <dsp:nvSpPr>
        <dsp:cNvPr id="0" name=""/>
        <dsp:cNvSpPr/>
      </dsp:nvSpPr>
      <dsp:spPr>
        <a:xfrm>
          <a:off x="0" y="295710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2–537. Administrative appeals.</a:t>
          </a:r>
        </a:p>
      </dsp:txBody>
      <dsp:txXfrm>
        <a:off x="19904" y="2977011"/>
        <a:ext cx="7471664" cy="367937"/>
      </dsp:txXfrm>
    </dsp:sp>
    <dsp:sp modelId="{7CD9938D-87AA-4561-9F49-96F3AC1AEAD5}">
      <dsp:nvSpPr>
        <dsp:cNvPr id="0" name=""/>
        <dsp:cNvSpPr/>
      </dsp:nvSpPr>
      <dsp:spPr>
        <a:xfrm>
          <a:off x="0" y="341381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2–538. Oversight of disclosure activities.</a:t>
          </a:r>
        </a:p>
      </dsp:txBody>
      <dsp:txXfrm>
        <a:off x="19904" y="3433716"/>
        <a:ext cx="7471664" cy="367937"/>
      </dsp:txXfrm>
    </dsp:sp>
    <dsp:sp modelId="{11653633-CFF8-47D8-85CA-7C3AB20EE541}">
      <dsp:nvSpPr>
        <dsp:cNvPr id="0" name=""/>
        <dsp:cNvSpPr/>
      </dsp:nvSpPr>
      <dsp:spPr>
        <a:xfrm>
          <a:off x="0" y="387051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2–539. Definitions.</a:t>
          </a:r>
        </a:p>
      </dsp:txBody>
      <dsp:txXfrm>
        <a:off x="19904" y="3890421"/>
        <a:ext cx="7471664" cy="367937"/>
      </dsp:txXfrm>
    </dsp:sp>
    <dsp:sp modelId="{946D8B07-4AF8-4207-81FD-6DEC0D76ECD7}">
      <dsp:nvSpPr>
        <dsp:cNvPr id="0" name=""/>
        <dsp:cNvSpPr/>
      </dsp:nvSpPr>
      <dsp:spPr>
        <a:xfrm>
          <a:off x="0" y="432722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2–540. Short title.</a:t>
          </a:r>
        </a:p>
      </dsp:txBody>
      <dsp:txXfrm>
        <a:off x="19904" y="4347126"/>
        <a:ext cx="7471664"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D0378-9694-4813-A374-E888F165E479}">
      <dsp:nvSpPr>
        <dsp:cNvPr id="0" name=""/>
        <dsp:cNvSpPr/>
      </dsp:nvSpPr>
      <dsp:spPr>
        <a:xfrm>
          <a:off x="641011" y="320718"/>
          <a:ext cx="1921500" cy="1921500"/>
        </a:xfrm>
        <a:prstGeom prst="round2DiagRect">
          <a:avLst>
            <a:gd name="adj1" fmla="val 29727"/>
            <a:gd name="adj2" fmla="val 0"/>
          </a:avLst>
        </a:prstGeom>
        <a:solidFill>
          <a:srgbClr val="00B0F0"/>
        </a:solidFill>
        <a:ln>
          <a:noFill/>
        </a:ln>
        <a:effectLst/>
      </dsp:spPr>
      <dsp:style>
        <a:lnRef idx="0">
          <a:scrgbClr r="0" g="0" b="0"/>
        </a:lnRef>
        <a:fillRef idx="1">
          <a:scrgbClr r="0" g="0" b="0"/>
        </a:fillRef>
        <a:effectRef idx="0">
          <a:scrgbClr r="0" g="0" b="0"/>
        </a:effectRef>
        <a:fontRef idx="minor"/>
      </dsp:style>
    </dsp:sp>
    <dsp:sp modelId="{12A4948D-3CE7-4E01-B8FD-7033EBB4F57E}">
      <dsp:nvSpPr>
        <dsp:cNvPr id="0" name=""/>
        <dsp:cNvSpPr/>
      </dsp:nvSpPr>
      <dsp:spPr>
        <a:xfrm>
          <a:off x="1050512" y="730218"/>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A3B8B7-3CCC-4D53-85EE-E5BCE02DE738}">
      <dsp:nvSpPr>
        <dsp:cNvPr id="0" name=""/>
        <dsp:cNvSpPr/>
      </dsp:nvSpPr>
      <dsp:spPr>
        <a:xfrm>
          <a:off x="26761" y="2840718"/>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Arial" panose="020B0604020202020204" pitchFamily="34" charset="0"/>
              <a:cs typeface="Arial" panose="020B0604020202020204" pitchFamily="34" charset="0"/>
            </a:rPr>
            <a:t>The initial communication to a FOIA request is an Acknowledgment Letter </a:t>
          </a:r>
        </a:p>
      </dsp:txBody>
      <dsp:txXfrm>
        <a:off x="26761" y="2840718"/>
        <a:ext cx="3150000" cy="720000"/>
      </dsp:txXfrm>
    </dsp:sp>
    <dsp:sp modelId="{3DB82BF5-1C66-44E7-AF66-078CC29EA7D1}">
      <dsp:nvSpPr>
        <dsp:cNvPr id="0" name=""/>
        <dsp:cNvSpPr/>
      </dsp:nvSpPr>
      <dsp:spPr>
        <a:xfrm>
          <a:off x="4342262" y="320718"/>
          <a:ext cx="1921500" cy="1921500"/>
        </a:xfrm>
        <a:prstGeom prst="round2DiagRect">
          <a:avLst>
            <a:gd name="adj1" fmla="val 29727"/>
            <a:gd name="adj2" fmla="val 0"/>
          </a:avLst>
        </a:prstGeom>
        <a:solidFill>
          <a:srgbClr val="00B050"/>
        </a:solidFill>
        <a:ln>
          <a:noFill/>
        </a:ln>
        <a:effectLst/>
      </dsp:spPr>
      <dsp:style>
        <a:lnRef idx="0">
          <a:scrgbClr r="0" g="0" b="0"/>
        </a:lnRef>
        <a:fillRef idx="1">
          <a:scrgbClr r="0" g="0" b="0"/>
        </a:fillRef>
        <a:effectRef idx="0">
          <a:scrgbClr r="0" g="0" b="0"/>
        </a:effectRef>
        <a:fontRef idx="minor"/>
      </dsp:style>
    </dsp:sp>
    <dsp:sp modelId="{298F8204-42D5-4CE4-9BC6-D0E47FCB086A}">
      <dsp:nvSpPr>
        <dsp:cNvPr id="0" name=""/>
        <dsp:cNvSpPr/>
      </dsp:nvSpPr>
      <dsp:spPr>
        <a:xfrm>
          <a:off x="4751762" y="730218"/>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217600-D81A-4E70-B147-4BC6C0BC9535}">
      <dsp:nvSpPr>
        <dsp:cNvPr id="0" name=""/>
        <dsp:cNvSpPr/>
      </dsp:nvSpPr>
      <dsp:spPr>
        <a:xfrm>
          <a:off x="3728012" y="2840718"/>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latin typeface="Arial" panose="020B0604020202020204" pitchFamily="34" charset="0"/>
              <a:cs typeface="Arial" panose="020B0604020202020204" pitchFamily="34" charset="0"/>
            </a:rPr>
            <a:t>FOIA Officers should respond within 24 to 48 hours of receipt</a:t>
          </a:r>
        </a:p>
      </dsp:txBody>
      <dsp:txXfrm>
        <a:off x="3728012" y="2840718"/>
        <a:ext cx="315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62491-ACBA-4E5D-8255-793FA988A684}">
      <dsp:nvSpPr>
        <dsp:cNvPr id="0" name=""/>
        <dsp:cNvSpPr/>
      </dsp:nvSpPr>
      <dsp:spPr>
        <a:xfrm>
          <a:off x="1560363" y="304"/>
          <a:ext cx="4092872" cy="4092872"/>
        </a:xfrm>
        <a:prstGeom prst="ellipse">
          <a:avLst/>
        </a:prstGeom>
        <a:solidFill>
          <a:srgbClr val="016A7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The Acknowledgment Letter </a:t>
          </a:r>
          <a:r>
            <a:rPr lang="en-US" sz="2900" i="1" u="sng" kern="1200" dirty="0">
              <a:latin typeface="Arial" panose="020B0604020202020204" pitchFamily="34" charset="0"/>
              <a:cs typeface="Arial" panose="020B0604020202020204" pitchFamily="34" charset="0"/>
            </a:rPr>
            <a:t>should address issues  raised</a:t>
          </a:r>
          <a:r>
            <a:rPr lang="en-US" sz="2900" kern="1200" dirty="0">
              <a:latin typeface="Arial" panose="020B0604020202020204" pitchFamily="34" charset="0"/>
              <a:cs typeface="Arial" panose="020B0604020202020204" pitchFamily="34" charset="0"/>
            </a:rPr>
            <a:t> in the FOIA request. </a:t>
          </a:r>
        </a:p>
      </dsp:txBody>
      <dsp:txXfrm>
        <a:off x="2159750" y="599691"/>
        <a:ext cx="2894098" cy="2894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4836C-3269-41B3-8A78-3EC857828E47}">
      <dsp:nvSpPr>
        <dsp:cNvPr id="0" name=""/>
        <dsp:cNvSpPr/>
      </dsp:nvSpPr>
      <dsp:spPr>
        <a:xfrm>
          <a:off x="0" y="0"/>
          <a:ext cx="6131560" cy="1463040"/>
        </a:xfrm>
        <a:prstGeom prst="roundRect">
          <a:avLst>
            <a:gd name="adj" fmla="val 10000"/>
          </a:avLst>
        </a:prstGeom>
        <a:solidFill>
          <a:srgbClr val="04739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There is NO FEE to submit a FOIA request.</a:t>
          </a:r>
        </a:p>
      </dsp:txBody>
      <dsp:txXfrm>
        <a:off x="42851" y="42851"/>
        <a:ext cx="4552825" cy="1377338"/>
      </dsp:txXfrm>
    </dsp:sp>
    <dsp:sp modelId="{B2391A36-26B3-4CE9-AAB1-2CDCD2EB6168}">
      <dsp:nvSpPr>
        <dsp:cNvPr id="0" name=""/>
        <dsp:cNvSpPr/>
      </dsp:nvSpPr>
      <dsp:spPr>
        <a:xfrm>
          <a:off x="541019" y="1706879"/>
          <a:ext cx="6131560" cy="1463040"/>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There are fees for searching, reviewing, and reproducing records. Fees are based upon the classification of the requester.</a:t>
          </a:r>
        </a:p>
      </dsp:txBody>
      <dsp:txXfrm>
        <a:off x="583870" y="1749730"/>
        <a:ext cx="4553862" cy="1377338"/>
      </dsp:txXfrm>
    </dsp:sp>
    <dsp:sp modelId="{E1436B79-BA10-4DA4-862D-2CF9E2FCDA0B}">
      <dsp:nvSpPr>
        <dsp:cNvPr id="0" name=""/>
        <dsp:cNvSpPr/>
      </dsp:nvSpPr>
      <dsp:spPr>
        <a:xfrm>
          <a:off x="1082039" y="3413759"/>
          <a:ext cx="6131560" cy="1463040"/>
        </a:xfrm>
        <a:prstGeom prst="roundRect">
          <a:avLst>
            <a:gd name="adj" fmla="val 10000"/>
          </a:avLst>
        </a:prstGeom>
        <a:solidFill>
          <a:srgbClr val="016A7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 FOIA requester may be charged fees even if the search does not locate responsive records or an exemption applies.</a:t>
          </a:r>
        </a:p>
      </dsp:txBody>
      <dsp:txXfrm>
        <a:off x="1124890" y="3456610"/>
        <a:ext cx="4553862" cy="1377338"/>
      </dsp:txXfrm>
    </dsp:sp>
    <dsp:sp modelId="{C7D9D46F-D92B-41CA-8E35-8FC5B45BD2DA}">
      <dsp:nvSpPr>
        <dsp:cNvPr id="0" name=""/>
        <dsp:cNvSpPr/>
      </dsp:nvSpPr>
      <dsp:spPr>
        <a:xfrm>
          <a:off x="5180584" y="1109472"/>
          <a:ext cx="950976" cy="95097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394554" y="1109472"/>
        <a:ext cx="523036" cy="715609"/>
      </dsp:txXfrm>
    </dsp:sp>
    <dsp:sp modelId="{3D3E095A-C438-4FA2-923A-812F2F244D92}">
      <dsp:nvSpPr>
        <dsp:cNvPr id="0" name=""/>
        <dsp:cNvSpPr/>
      </dsp:nvSpPr>
      <dsp:spPr>
        <a:xfrm>
          <a:off x="5721603" y="2806598"/>
          <a:ext cx="950976" cy="950976"/>
        </a:xfrm>
        <a:prstGeom prst="downArrow">
          <a:avLst>
            <a:gd name="adj1" fmla="val 55000"/>
            <a:gd name="adj2" fmla="val 45000"/>
          </a:avLst>
        </a:prstGeom>
        <a:solidFill>
          <a:schemeClr val="accent2">
            <a:tint val="40000"/>
            <a:alpha val="90000"/>
            <a:hueOff val="-594733"/>
            <a:satOff val="34536"/>
            <a:lumOff val="338"/>
            <a:alphaOff val="0"/>
          </a:schemeClr>
        </a:solidFill>
        <a:ln w="19050" cap="rnd" cmpd="sng" algn="ctr">
          <a:solidFill>
            <a:schemeClr val="accent2">
              <a:tint val="40000"/>
              <a:alpha val="90000"/>
              <a:hueOff val="-594733"/>
              <a:satOff val="34536"/>
              <a:lumOff val="3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935573" y="2806598"/>
        <a:ext cx="523036" cy="715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2A9D-2F8A-44D9-A5E6-0AFEE08D7453}">
      <dsp:nvSpPr>
        <dsp:cNvPr id="0" name=""/>
        <dsp:cNvSpPr/>
      </dsp:nvSpPr>
      <dsp:spPr>
        <a:xfrm>
          <a:off x="0" y="3081380"/>
          <a:ext cx="1803400" cy="1011377"/>
        </a:xfrm>
        <a:prstGeom prst="rect">
          <a:avLst/>
        </a:prstGeom>
        <a:solidFill>
          <a:srgbClr val="016A75"/>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120904" rIns="128258"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Advise</a:t>
          </a:r>
        </a:p>
      </dsp:txBody>
      <dsp:txXfrm>
        <a:off x="0" y="3081380"/>
        <a:ext cx="1803400" cy="1011377"/>
      </dsp:txXfrm>
    </dsp:sp>
    <dsp:sp modelId="{C54DF0BE-FB5B-48CA-9833-7C55A923CD6F}">
      <dsp:nvSpPr>
        <dsp:cNvPr id="0" name=""/>
        <dsp:cNvSpPr/>
      </dsp:nvSpPr>
      <dsp:spPr>
        <a:xfrm>
          <a:off x="1803399" y="3081380"/>
          <a:ext cx="5410200" cy="1011377"/>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90500" rIns="109744" bIns="1905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If a voluminous amount of information is requested, ask the requester if they would like to discuss narrowing the request   </a:t>
          </a:r>
        </a:p>
      </dsp:txBody>
      <dsp:txXfrm>
        <a:off x="1803399" y="3081380"/>
        <a:ext cx="5410200" cy="1011377"/>
      </dsp:txXfrm>
    </dsp:sp>
    <dsp:sp modelId="{051FC775-81E1-4490-A0C7-C5B3299BA4B0}">
      <dsp:nvSpPr>
        <dsp:cNvPr id="0" name=""/>
        <dsp:cNvSpPr/>
      </dsp:nvSpPr>
      <dsp:spPr>
        <a:xfrm rot="10800000">
          <a:off x="0" y="1541052"/>
          <a:ext cx="1803400" cy="1555499"/>
        </a:xfrm>
        <a:prstGeom prst="upArrowCallout">
          <a:avLst>
            <a:gd name="adj1" fmla="val 5000"/>
            <a:gd name="adj2" fmla="val 10000"/>
            <a:gd name="adj3" fmla="val 15000"/>
            <a:gd name="adj4" fmla="val 64977"/>
          </a:avLst>
        </a:prstGeom>
        <a:solidFill>
          <a:srgbClr val="00B050"/>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120904" rIns="128258"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Inform</a:t>
          </a:r>
        </a:p>
      </dsp:txBody>
      <dsp:txXfrm rot="-10800000">
        <a:off x="0" y="1541052"/>
        <a:ext cx="1803400" cy="1011074"/>
      </dsp:txXfrm>
    </dsp:sp>
    <dsp:sp modelId="{0787A66B-D66A-4454-B1E0-5BB3E2CAFF7A}">
      <dsp:nvSpPr>
        <dsp:cNvPr id="0" name=""/>
        <dsp:cNvSpPr/>
      </dsp:nvSpPr>
      <dsp:spPr>
        <a:xfrm>
          <a:off x="1803399" y="1541052"/>
          <a:ext cx="5410200" cy="1011074"/>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90500" rIns="109744" bIns="1905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Inform the requester that you will advise them of additional costs</a:t>
          </a:r>
        </a:p>
      </dsp:txBody>
      <dsp:txXfrm>
        <a:off x="1803399" y="1541052"/>
        <a:ext cx="5410200" cy="1011074"/>
      </dsp:txXfrm>
    </dsp:sp>
    <dsp:sp modelId="{63E1E519-8D13-4A82-8CAB-3BDC88491795}">
      <dsp:nvSpPr>
        <dsp:cNvPr id="0" name=""/>
        <dsp:cNvSpPr/>
      </dsp:nvSpPr>
      <dsp:spPr>
        <a:xfrm rot="10800000">
          <a:off x="0" y="723"/>
          <a:ext cx="1803400" cy="1555499"/>
        </a:xfrm>
        <a:prstGeom prst="upArrowCallout">
          <a:avLst>
            <a:gd name="adj1" fmla="val 5000"/>
            <a:gd name="adj2" fmla="val 10000"/>
            <a:gd name="adj3" fmla="val 15000"/>
            <a:gd name="adj4" fmla="val 64977"/>
          </a:avLst>
        </a:prstGeom>
        <a:solidFill>
          <a:srgbClr val="04739A"/>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58" tIns="120904" rIns="128258"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Acknowledge</a:t>
          </a:r>
        </a:p>
      </dsp:txBody>
      <dsp:txXfrm rot="-10800000">
        <a:off x="0" y="723"/>
        <a:ext cx="1803400" cy="1011074"/>
      </dsp:txXfrm>
    </dsp:sp>
    <dsp:sp modelId="{5B5D1B54-594C-4AB0-AC56-12585CFF1AFA}">
      <dsp:nvSpPr>
        <dsp:cNvPr id="0" name=""/>
        <dsp:cNvSpPr/>
      </dsp:nvSpPr>
      <dsp:spPr>
        <a:xfrm>
          <a:off x="1803399" y="723"/>
          <a:ext cx="5410200" cy="1011074"/>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744" tIns="190500" rIns="109744" bIns="1905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Acknowledge the amount the requester has agreed to pay</a:t>
          </a:r>
        </a:p>
      </dsp:txBody>
      <dsp:txXfrm>
        <a:off x="1803399" y="723"/>
        <a:ext cx="5410200" cy="1011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A4BB9-348F-47DB-AA2E-F57E907F7431}">
      <dsp:nvSpPr>
        <dsp:cNvPr id="0" name=""/>
        <dsp:cNvSpPr/>
      </dsp:nvSpPr>
      <dsp:spPr>
        <a:xfrm>
          <a:off x="0" y="1155039"/>
          <a:ext cx="2408195" cy="15292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4F065-DEBA-42D9-8CA5-3F8AD8913355}">
      <dsp:nvSpPr>
        <dsp:cNvPr id="0" name=""/>
        <dsp:cNvSpPr/>
      </dsp:nvSpPr>
      <dsp:spPr>
        <a:xfrm>
          <a:off x="267577" y="1409238"/>
          <a:ext cx="2408195" cy="15292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Inform the requester of Response Times</a:t>
          </a:r>
        </a:p>
      </dsp:txBody>
      <dsp:txXfrm>
        <a:off x="312366" y="1454027"/>
        <a:ext cx="2318617" cy="1439626"/>
      </dsp:txXfrm>
    </dsp:sp>
    <dsp:sp modelId="{8321D09D-A395-4650-89DD-B72050EAC6D9}">
      <dsp:nvSpPr>
        <dsp:cNvPr id="0" name=""/>
        <dsp:cNvSpPr/>
      </dsp:nvSpPr>
      <dsp:spPr>
        <a:xfrm>
          <a:off x="2943350" y="1155039"/>
          <a:ext cx="2408195" cy="15292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E252D-FF82-4FFA-A789-828A61FCC6FD}">
      <dsp:nvSpPr>
        <dsp:cNvPr id="0" name=""/>
        <dsp:cNvSpPr/>
      </dsp:nvSpPr>
      <dsp:spPr>
        <a:xfrm>
          <a:off x="3210927" y="1409238"/>
          <a:ext cx="2408195" cy="15292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15 Business Days to respond to a request for information</a:t>
          </a:r>
        </a:p>
      </dsp:txBody>
      <dsp:txXfrm>
        <a:off x="3255716" y="1454027"/>
        <a:ext cx="2318617" cy="1439626"/>
      </dsp:txXfrm>
    </dsp:sp>
    <dsp:sp modelId="{C1234002-D3E5-4039-808F-E9068EB00915}">
      <dsp:nvSpPr>
        <dsp:cNvPr id="0" name=""/>
        <dsp:cNvSpPr/>
      </dsp:nvSpPr>
      <dsp:spPr>
        <a:xfrm>
          <a:off x="5886700" y="1155039"/>
          <a:ext cx="2408195" cy="15292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A8EC1-6CE9-4D00-B62B-7B3343DAA4C9}">
      <dsp:nvSpPr>
        <dsp:cNvPr id="0" name=""/>
        <dsp:cNvSpPr/>
      </dsp:nvSpPr>
      <dsp:spPr>
        <a:xfrm>
          <a:off x="6154277" y="1409238"/>
          <a:ext cx="2408195" cy="15292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MPD has 25 Business Days to respond to requests for Body-Worn Camera Footage</a:t>
          </a:r>
        </a:p>
      </dsp:txBody>
      <dsp:txXfrm>
        <a:off x="6199066" y="1454027"/>
        <a:ext cx="2318617" cy="1439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AD15-3049-493F-A024-81531C4C97AD}">
      <dsp:nvSpPr>
        <dsp:cNvPr id="0" name=""/>
        <dsp:cNvSpPr/>
      </dsp:nvSpPr>
      <dsp:spPr>
        <a:xfrm>
          <a:off x="0" y="136281"/>
          <a:ext cx="8915400" cy="20360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1 DCMR § 402.4</a:t>
          </a:r>
        </a:p>
        <a:p>
          <a:pPr marL="0" lvl="0" indent="0" algn="l" defTabSz="666750">
            <a:lnSpc>
              <a:spcPct val="90000"/>
            </a:lnSpc>
            <a:spcBef>
              <a:spcPct val="0"/>
            </a:spcBef>
            <a:spcAft>
              <a:spcPct val="35000"/>
            </a:spcAft>
            <a:buNone/>
          </a:pPr>
          <a:r>
            <a:rPr lang="en-US" sz="1500" kern="1200" dirty="0"/>
            <a:t>A request shall reasonably describe the desired record(s).Where possible, specific information regarding names, places, events, subjects, dates, files, titles, file designation, or other identifying information shall be supplied.</a:t>
          </a:r>
        </a:p>
      </dsp:txBody>
      <dsp:txXfrm>
        <a:off x="99393" y="235674"/>
        <a:ext cx="8716614" cy="1837288"/>
      </dsp:txXfrm>
    </dsp:sp>
    <dsp:sp modelId="{06FB7751-CB1F-4AC3-9CC5-06A155DF0D6B}">
      <dsp:nvSpPr>
        <dsp:cNvPr id="0" name=""/>
        <dsp:cNvSpPr/>
      </dsp:nvSpPr>
      <dsp:spPr>
        <a:xfrm>
          <a:off x="0" y="2215555"/>
          <a:ext cx="8915400" cy="20360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1 DCMR § 402.5</a:t>
          </a:r>
        </a:p>
        <a:p>
          <a:pPr marL="0" lvl="0" indent="0" algn="l" defTabSz="666750">
            <a:lnSpc>
              <a:spcPct val="90000"/>
            </a:lnSpc>
            <a:spcBef>
              <a:spcPct val="0"/>
            </a:spcBef>
            <a:spcAft>
              <a:spcPct val="35000"/>
            </a:spcAft>
            <a:buNone/>
          </a:pPr>
          <a:r>
            <a:rPr lang="en-US" sz="1500" kern="1200" dirty="0"/>
            <a:t>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sp:txBody>
      <dsp:txXfrm>
        <a:off x="99393" y="2314948"/>
        <a:ext cx="8716614" cy="1837288"/>
      </dsp:txXfrm>
    </dsp:sp>
    <dsp:sp modelId="{E261ED25-727D-470E-BF2D-6394F8F1A485}">
      <dsp:nvSpPr>
        <dsp:cNvPr id="0" name=""/>
        <dsp:cNvSpPr/>
      </dsp:nvSpPr>
      <dsp:spPr>
        <a:xfrm>
          <a:off x="0" y="4294829"/>
          <a:ext cx="8915400" cy="20360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1 DCMR § 407.3</a:t>
          </a:r>
        </a:p>
        <a:p>
          <a:pPr marL="0" lvl="0" indent="0" algn="l" defTabSz="666750">
            <a:lnSpc>
              <a:spcPct val="90000"/>
            </a:lnSpc>
            <a:spcBef>
              <a:spcPct val="0"/>
            </a:spcBef>
            <a:spcAft>
              <a:spcPct val="35000"/>
            </a:spcAft>
            <a:buNone/>
          </a:pPr>
          <a:r>
            <a:rPr lang="en-US" sz="1500" kern="1200" dirty="0"/>
            <a:t>If a requested record cannot be located from the information supplied . . .  the requester shall be so notified.</a:t>
          </a:r>
        </a:p>
        <a:p>
          <a:pPr marL="0" lvl="0" indent="0" algn="l" defTabSz="666750">
            <a:lnSpc>
              <a:spcPct val="90000"/>
            </a:lnSpc>
            <a:spcBef>
              <a:spcPct val="0"/>
            </a:spcBef>
            <a:spcAft>
              <a:spcPct val="35000"/>
            </a:spcAft>
            <a:buNone/>
          </a:pPr>
          <a:r>
            <a:rPr lang="en-US" sz="1500" b="1" kern="1200" dirty="0"/>
            <a:t>1 DCMR § 405.6</a:t>
          </a:r>
        </a:p>
        <a:p>
          <a:pPr marL="0" lvl="0" indent="0" algn="l" defTabSz="666750">
            <a:lnSpc>
              <a:spcPct val="90000"/>
            </a:lnSpc>
            <a:spcBef>
              <a:spcPct val="0"/>
            </a:spcBef>
            <a:spcAft>
              <a:spcPct val="35000"/>
            </a:spcAft>
            <a:buNone/>
          </a:pPr>
          <a:r>
            <a:rPr lang="en-US" sz="1500" kern="1200" dirty="0"/>
            <a:t>When the Freedom of Information Officer, pursuant to § 402.5, contacts the requester for additional information, then the request is deemed received when the Freedom of Information Officer receives the additional information.</a:t>
          </a:r>
        </a:p>
      </dsp:txBody>
      <dsp:txXfrm>
        <a:off x="99393" y="4394222"/>
        <a:ext cx="8716614" cy="1837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6842-0EF7-4EFF-AB24-90FC89155A08}">
      <dsp:nvSpPr>
        <dsp:cNvPr id="0" name=""/>
        <dsp:cNvSpPr/>
      </dsp:nvSpPr>
      <dsp:spPr>
        <a:xfrm>
          <a:off x="3842" y="265983"/>
          <a:ext cx="2202339" cy="11011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Final Response to Requester</a:t>
          </a:r>
          <a:endParaRPr lang="en-US" sz="2400" kern="1200" dirty="0"/>
        </a:p>
      </dsp:txBody>
      <dsp:txXfrm>
        <a:off x="36094" y="298235"/>
        <a:ext cx="2137835" cy="1036665"/>
      </dsp:txXfrm>
    </dsp:sp>
    <dsp:sp modelId="{ADA51C93-14EE-4461-8940-08ED8F973171}">
      <dsp:nvSpPr>
        <dsp:cNvPr id="0" name=""/>
        <dsp:cNvSpPr/>
      </dsp:nvSpPr>
      <dsp:spPr>
        <a:xfrm>
          <a:off x="3842" y="1532328"/>
          <a:ext cx="2202339" cy="11011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Whether the record was released in full, partially released, or withheld in full; Discuss fees if applicable</a:t>
          </a:r>
        </a:p>
      </dsp:txBody>
      <dsp:txXfrm>
        <a:off x="36094" y="1564580"/>
        <a:ext cx="2137835" cy="1036665"/>
      </dsp:txXfrm>
    </dsp:sp>
    <dsp:sp modelId="{C83655B1-2A9B-4EE4-9502-2096B6D0EA5A}">
      <dsp:nvSpPr>
        <dsp:cNvPr id="0" name=""/>
        <dsp:cNvSpPr/>
      </dsp:nvSpPr>
      <dsp:spPr>
        <a:xfrm>
          <a:off x="3842" y="2798673"/>
          <a:ext cx="2202339" cy="11011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A final response denying records should include the following:</a:t>
          </a:r>
        </a:p>
      </dsp:txBody>
      <dsp:txXfrm>
        <a:off x="36094" y="2830925"/>
        <a:ext cx="2137835" cy="1036665"/>
      </dsp:txXfrm>
    </dsp:sp>
    <dsp:sp modelId="{A9247A29-BEE8-4194-8687-FAE39F068E2D}">
      <dsp:nvSpPr>
        <dsp:cNvPr id="0" name=""/>
        <dsp:cNvSpPr/>
      </dsp:nvSpPr>
      <dsp:spPr>
        <a:xfrm rot="18289469">
          <a:off x="1875339" y="2701290"/>
          <a:ext cx="1542620" cy="29590"/>
        </a:xfrm>
        <a:custGeom>
          <a:avLst/>
          <a:gdLst/>
          <a:ahLst/>
          <a:cxnLst/>
          <a:rect l="0" t="0" r="0" b="0"/>
          <a:pathLst>
            <a:path>
              <a:moveTo>
                <a:pt x="0" y="14795"/>
              </a:moveTo>
              <a:lnTo>
                <a:pt x="1542620" y="14795"/>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08084" y="2677519"/>
        <a:ext cx="77131" cy="77131"/>
      </dsp:txXfrm>
    </dsp:sp>
    <dsp:sp modelId="{1FA2E238-6BC3-4CE8-9278-0D08B0007D59}">
      <dsp:nvSpPr>
        <dsp:cNvPr id="0" name=""/>
        <dsp:cNvSpPr/>
      </dsp:nvSpPr>
      <dsp:spPr>
        <a:xfrm>
          <a:off x="3087117" y="1532328"/>
          <a:ext cx="2202339" cy="1101169"/>
        </a:xfrm>
        <a:prstGeom prst="roundRect">
          <a:avLst>
            <a:gd name="adj" fmla="val 10000"/>
          </a:avLst>
        </a:prstGeom>
        <a:gradFill rotWithShape="0">
          <a:gsLst>
            <a:gs pos="0">
              <a:srgbClr val="0070C0"/>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identity of each person responsible for the denial, if different from that of the person signing the letter of denial;</a:t>
          </a:r>
        </a:p>
      </dsp:txBody>
      <dsp:txXfrm>
        <a:off x="3119369" y="1564580"/>
        <a:ext cx="2137835" cy="1036665"/>
      </dsp:txXfrm>
    </dsp:sp>
    <dsp:sp modelId="{AE40A44B-3EF9-4CB4-8A7B-32A3D6167834}">
      <dsp:nvSpPr>
        <dsp:cNvPr id="0" name=""/>
        <dsp:cNvSpPr/>
      </dsp:nvSpPr>
      <dsp:spPr>
        <a:xfrm>
          <a:off x="2206182" y="3334462"/>
          <a:ext cx="880935" cy="29590"/>
        </a:xfrm>
        <a:custGeom>
          <a:avLst/>
          <a:gdLst/>
          <a:ahLst/>
          <a:cxnLst/>
          <a:rect l="0" t="0" r="0" b="0"/>
          <a:pathLst>
            <a:path>
              <a:moveTo>
                <a:pt x="0" y="14795"/>
              </a:moveTo>
              <a:lnTo>
                <a:pt x="880935" y="14795"/>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4626" y="3327234"/>
        <a:ext cx="44046" cy="44046"/>
      </dsp:txXfrm>
    </dsp:sp>
    <dsp:sp modelId="{F295A9F2-CCFA-46CF-8D5E-9F277DC51F1C}">
      <dsp:nvSpPr>
        <dsp:cNvPr id="0" name=""/>
        <dsp:cNvSpPr/>
      </dsp:nvSpPr>
      <dsp:spPr>
        <a:xfrm>
          <a:off x="3087117" y="2798673"/>
          <a:ext cx="2202339" cy="1101169"/>
        </a:xfrm>
        <a:prstGeom prst="roundRect">
          <a:avLst>
            <a:gd name="adj" fmla="val 10000"/>
          </a:avLst>
        </a:prstGeom>
        <a:gradFill rotWithShape="0">
          <a:gsLst>
            <a:gs pos="0">
              <a:srgbClr val="00B050"/>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 reference to the specific exemption or exemptions briefly describing how each exemption is applicable to each record withheld; </a:t>
          </a:r>
        </a:p>
      </dsp:txBody>
      <dsp:txXfrm>
        <a:off x="3119369" y="2830925"/>
        <a:ext cx="2137835" cy="1036665"/>
      </dsp:txXfrm>
    </dsp:sp>
    <dsp:sp modelId="{1B26FD28-CE73-44C8-951B-F46B755FC3C1}">
      <dsp:nvSpPr>
        <dsp:cNvPr id="0" name=""/>
        <dsp:cNvSpPr/>
      </dsp:nvSpPr>
      <dsp:spPr>
        <a:xfrm rot="3321217">
          <a:off x="1870415" y="3974633"/>
          <a:ext cx="1556311" cy="29590"/>
        </a:xfrm>
        <a:custGeom>
          <a:avLst/>
          <a:gdLst/>
          <a:ahLst/>
          <a:cxnLst/>
          <a:rect l="0" t="0" r="0" b="0"/>
          <a:pathLst>
            <a:path>
              <a:moveTo>
                <a:pt x="0" y="14795"/>
              </a:moveTo>
              <a:lnTo>
                <a:pt x="1556311" y="14795"/>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09663" y="3950520"/>
        <a:ext cx="77815" cy="77815"/>
      </dsp:txXfrm>
    </dsp:sp>
    <dsp:sp modelId="{80827085-9C79-47AF-8AB5-06B0EA70221E}">
      <dsp:nvSpPr>
        <dsp:cNvPr id="0" name=""/>
        <dsp:cNvSpPr/>
      </dsp:nvSpPr>
      <dsp:spPr>
        <a:xfrm>
          <a:off x="3090960" y="4079014"/>
          <a:ext cx="2202339" cy="1101169"/>
        </a:xfrm>
        <a:prstGeom prst="roundRect">
          <a:avLst>
            <a:gd name="adj" fmla="val 10000"/>
          </a:avLst>
        </a:prstGeom>
        <a:gradFill rotWithShape="0">
          <a:gsLst>
            <a:gs pos="0">
              <a:srgbClr val="016A75"/>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 reference to the D.C. Code provision and/or case law that is the basis of the decision; a statement advising of  appeal rights</a:t>
          </a:r>
        </a:p>
      </dsp:txBody>
      <dsp:txXfrm>
        <a:off x="3123212" y="4111266"/>
        <a:ext cx="2137835" cy="1036665"/>
      </dsp:txXfrm>
    </dsp:sp>
    <dsp:sp modelId="{F6D0002E-77EB-41F3-A665-D51C903DF396}">
      <dsp:nvSpPr>
        <dsp:cNvPr id="0" name=""/>
        <dsp:cNvSpPr/>
      </dsp:nvSpPr>
      <dsp:spPr>
        <a:xfrm>
          <a:off x="3842" y="4065018"/>
          <a:ext cx="2202339" cy="11011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If a requested record cannot be located or has been destroyed or otherwise disposed of, notify the requester.</a:t>
          </a:r>
        </a:p>
      </dsp:txBody>
      <dsp:txXfrm>
        <a:off x="36094" y="4097270"/>
        <a:ext cx="2137835" cy="1036665"/>
      </dsp:txXfrm>
    </dsp:sp>
    <dsp:sp modelId="{7FB2C74D-A2EB-4142-86A1-6318C08E0AD8}">
      <dsp:nvSpPr>
        <dsp:cNvPr id="0" name=""/>
        <dsp:cNvSpPr/>
      </dsp:nvSpPr>
      <dsp:spPr>
        <a:xfrm>
          <a:off x="3842" y="5331363"/>
          <a:ext cx="2202339" cy="11011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1 DCMR  § 407</a:t>
          </a:r>
        </a:p>
      </dsp:txBody>
      <dsp:txXfrm>
        <a:off x="36094" y="5363615"/>
        <a:ext cx="2137835" cy="10366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5A436-CD85-BC49-9151-A89A06CDCA0F}" type="datetimeFigureOut">
              <a:rPr lang="en-US" smtClean="0"/>
              <a:t>7/30/2025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AFEFD-A8F3-DF43-8B8B-36E9FAD7CCBF}" type="slidenum">
              <a:rPr lang="en-US" smtClean="0"/>
              <a:t>‹#›</a:t>
            </a:fld>
            <a:endParaRPr lang="en-US" dirty="0"/>
          </a:p>
        </p:txBody>
      </p:sp>
    </p:spTree>
    <p:extLst>
      <p:ext uri="{BB962C8B-B14F-4D97-AF65-F5344CB8AC3E}">
        <p14:creationId xmlns:p14="http://schemas.microsoft.com/office/powerpoint/2010/main" val="4147804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091B-0770-47E7-8374-9807EC247727}" type="datetimeFigureOut">
              <a:rPr lang="en-US" smtClean="0"/>
              <a:t>7/30/2025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BB5A-B358-4554-8C4D-920F0EB6B787}" type="slidenum">
              <a:rPr lang="en-US" smtClean="0"/>
              <a:t>‹#›</a:t>
            </a:fld>
            <a:endParaRPr lang="en-US" dirty="0"/>
          </a:p>
        </p:txBody>
      </p:sp>
    </p:spTree>
    <p:extLst>
      <p:ext uri="{BB962C8B-B14F-4D97-AF65-F5344CB8AC3E}">
        <p14:creationId xmlns:p14="http://schemas.microsoft.com/office/powerpoint/2010/main" val="2554026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9728A-F6A6-4BBF-90E4-2E7537F416A1}" type="slidenum">
              <a:rPr lang="en-US" smtClean="0"/>
              <a:t>26</a:t>
            </a:fld>
            <a:endParaRPr lang="en-US" dirty="0"/>
          </a:p>
        </p:txBody>
      </p:sp>
    </p:spTree>
    <p:extLst>
      <p:ext uri="{BB962C8B-B14F-4D97-AF65-F5344CB8AC3E}">
        <p14:creationId xmlns:p14="http://schemas.microsoft.com/office/powerpoint/2010/main" val="164693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28</a:t>
            </a:fld>
            <a:endParaRPr lang="en-US" dirty="0"/>
          </a:p>
        </p:txBody>
      </p:sp>
    </p:spTree>
    <p:extLst>
      <p:ext uri="{BB962C8B-B14F-4D97-AF65-F5344CB8AC3E}">
        <p14:creationId xmlns:p14="http://schemas.microsoft.com/office/powerpoint/2010/main" val="186600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42</a:t>
            </a:fld>
            <a:endParaRPr lang="en-US" dirty="0"/>
          </a:p>
        </p:txBody>
      </p:sp>
    </p:spTree>
    <p:extLst>
      <p:ext uri="{BB962C8B-B14F-4D97-AF65-F5344CB8AC3E}">
        <p14:creationId xmlns:p14="http://schemas.microsoft.com/office/powerpoint/2010/main" val="276570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90AF4-9F54-444F-A8C0-C1FCA1496701}"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1973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68520B-E091-AC4A-90BB-359AA5D7B5D5}" type="datetime1">
              <a:rPr lang="en-US" smtClean="0"/>
              <a:t>7/30/2025</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90816533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6603523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55692104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8005044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8781700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09714054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8918C-B47A-494E-A5A9-1A5C5CFCECFB}"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13494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3E96D-3D7C-8F4F-AF64-399B6BED7A92}"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266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8D487-18C3-1248-9887-FE69DD561588}"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19978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3CD6D-E7FA-3642-8D8D-9E8E6F660D1A}"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2051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8520B-E091-AC4A-90BB-359AA5D7B5D5}"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1860712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298EAC-0C6F-9A48-8CE6-F3E4943DEFE6}" type="datetime1">
              <a:rPr lang="en-US" smtClean="0"/>
              <a:t>7/30/2025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9170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E18ECE-FD14-834B-8BE6-2B4238F8F10B}" type="datetime1">
              <a:rPr lang="en-US" smtClean="0"/>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068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BD22-A218-614D-8924-DD49695C44A7}" type="datetime1">
              <a:rPr lang="en-US" smtClean="0"/>
              <a:t>7/30/2025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8155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E74520-6C50-D34B-A095-75FDB6D28936}"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72170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3C6284EC-D689-F84B-A677-DF433FB64381}" type="datetime1">
              <a:rPr lang="en-US" smtClean="0"/>
              <a:t>7/30/2025</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3481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668520B-E091-AC4A-90BB-359AA5D7B5D5}" type="datetime1">
              <a:rPr lang="en-US" smtClean="0"/>
              <a:t>7/30/2025</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0CB18B6-A2CF-492A-A7AC-21DF4BEF755B}" type="slidenum">
              <a:rPr lang="en-US" smtClean="0"/>
              <a:t>‹#›</a:t>
            </a:fld>
            <a:endParaRPr lang="en-US" dirty="0"/>
          </a:p>
        </p:txBody>
      </p:sp>
    </p:spTree>
    <p:extLst>
      <p:ext uri="{BB962C8B-B14F-4D97-AF65-F5344CB8AC3E}">
        <p14:creationId xmlns:p14="http://schemas.microsoft.com/office/powerpoint/2010/main" val="3998078550"/>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open-dc.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joanqpublic@dc.gov" TargetMode="External"/><Relationship Id="rId2" Type="http://schemas.openxmlformats.org/officeDocument/2006/relationships/hyperlink" Target="mailto:john.doe@dc.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3" Type="http://schemas.openxmlformats.org/officeDocument/2006/relationships/hyperlink" Target="mailto:joanqpublic@dc.gov" TargetMode="External"/><Relationship Id="rId2" Type="http://schemas.openxmlformats.org/officeDocument/2006/relationships/hyperlink" Target="mailto:john.doe@dc.gov"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dc.gov/node/822632" TargetMode="External"/><Relationship Id="rId2" Type="http://schemas.openxmlformats.org/officeDocument/2006/relationships/hyperlink" Target="https://www.dcregs.dc.gov/Common/DCMR/RuleList.aspx?ChapterNum=1-4"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doc.dc.gov/sites/default/files/dc/sites/doc/publication/attachments/PM%201300.1I%20Freedom%20of%20Information%20Act%20%28FOIA%29%2004232019.pdf" TargetMode="External"/><Relationship Id="rId2" Type="http://schemas.openxmlformats.org/officeDocument/2006/relationships/hyperlink" Target="https://www.open-dc.gov/documents/foia-advisory-opinions" TargetMode="External"/><Relationship Id="rId1" Type="http://schemas.openxmlformats.org/officeDocument/2006/relationships/slideLayout" Target="../slideLayouts/slideLayout2.xml"/><Relationship Id="rId5" Type="http://schemas.openxmlformats.org/officeDocument/2006/relationships/hyperlink" Target="https://www.archives.gov/ogis" TargetMode="External"/><Relationship Id="rId4" Type="http://schemas.openxmlformats.org/officeDocument/2006/relationships/hyperlink" Target="https://www.justice.gov/oip/doj-guide-freedom-information-act-0"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86200"/>
            <a:ext cx="9144000" cy="1472533"/>
          </a:xfrm>
        </p:spPr>
        <p:txBody>
          <a:bodyPr vert="horz" lIns="91440" tIns="45720" rIns="91440" bIns="45720" rtlCol="0" anchor="b">
            <a:no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DC Foia</a:t>
            </a:r>
            <a:b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Best Practices, </a:t>
            </a:r>
            <a:r>
              <a:rPr lang="en-US" sz="3200" b="1" cap="none"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incl</a:t>
            </a: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Process &amp; Responses</a:t>
            </a:r>
            <a:endParaRPr lang="en-US" sz="3200" b="1" dirty="0">
              <a:gradFill flip="none" rotWithShape="1">
                <a:gsLst>
                  <a:gs pos="0">
                    <a:schemeClr val="tx1"/>
                  </a:gs>
                  <a:gs pos="100000">
                    <a:schemeClr val="tx1">
                      <a:lumMod val="65000"/>
                    </a:schemeClr>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27858" y="-213722"/>
            <a:ext cx="9143980" cy="4273816"/>
          </a:xfrm>
          <a:prstGeom prst="rect">
            <a:avLst/>
          </a:prstGeom>
        </p:spPr>
      </p:pic>
      <p:sp>
        <p:nvSpPr>
          <p:cNvPr id="5" name="Footer Placeholder 4"/>
          <p:cNvSpPr>
            <a:spLocks noGrp="1"/>
          </p:cNvSpPr>
          <p:nvPr>
            <p:ph type="ftr" sz="quarter" idx="11"/>
          </p:nvPr>
        </p:nvSpPr>
        <p:spPr>
          <a:xfrm>
            <a:off x="152400" y="6019800"/>
            <a:ext cx="8915400" cy="593725"/>
          </a:xfrm>
        </p:spPr>
        <p:txBody>
          <a:bodyPr vert="horz" lIns="91440" tIns="45720" rIns="91440" bIns="45720" rtlCol="0" anchor="ctr">
            <a:noAutofit/>
          </a:bodyPr>
          <a:lstStyle/>
          <a:p>
            <a:pPr algn="ctr" defTabSz="914400">
              <a:lnSpc>
                <a:spcPct val="90000"/>
              </a:lnSpc>
              <a:spcAft>
                <a:spcPts val="600"/>
              </a:spcAft>
            </a:pPr>
            <a:r>
              <a:rPr lang="en-US" sz="2400" b="1" i="0" kern="1200" dirty="0">
                <a:solidFill>
                  <a:schemeClr val="tx1">
                    <a:lumMod val="75000"/>
                  </a:schemeClr>
                </a:solidFill>
                <a:effectLst>
                  <a:outerShdw blurRad="50800" dist="38100" dir="2700000" algn="tl" rotWithShape="0">
                    <a:srgbClr val="000000">
                      <a:alpha val="43000"/>
                    </a:srgbClr>
                  </a:outerShdw>
                </a:effectLst>
                <a:latin typeface="+mn-lt"/>
                <a:ea typeface="+mn-ea"/>
                <a:cs typeface="+mn-cs"/>
              </a:rPr>
              <a:t>DC Office of Open Government – July 30, 2025</a:t>
            </a:r>
          </a:p>
          <a:p>
            <a:pPr algn="ctr" defTabSz="914400">
              <a:lnSpc>
                <a:spcPct val="90000"/>
              </a:lnSpc>
              <a:spcAft>
                <a:spcPts val="600"/>
              </a:spcAft>
            </a:pPr>
            <a:r>
              <a:rPr lang="en-US" sz="2400" b="1" i="0" kern="1200" dirty="0">
                <a:effectLst>
                  <a:outerShdw blurRad="50800" dist="38100" dir="2700000" algn="tl" rotWithShape="0">
                    <a:srgbClr val="000000">
                      <a:alpha val="43000"/>
                    </a:srgbClr>
                  </a:outerShdw>
                </a:effectLst>
                <a:latin typeface="+mn-lt"/>
                <a:ea typeface="+mn-ea"/>
                <a:cs typeface="+mn-cs"/>
                <a:hlinkClick r:id="rId4">
                  <a:extLst>
                    <a:ext uri="{A12FA001-AC4F-418D-AE19-62706E023703}">
                      <ahyp:hlinkClr xmlns:ahyp="http://schemas.microsoft.com/office/drawing/2018/hyperlinkcolor" val="tx"/>
                    </a:ext>
                  </a:extLst>
                </a:hlinkClick>
              </a:rPr>
              <a:t>www.open-dc.gov</a:t>
            </a:r>
            <a:r>
              <a:rPr lang="en-US" sz="2400" dirty="0"/>
              <a:t>      Anthony J Scerbo, Attorney Advisor  </a:t>
            </a:r>
            <a:endParaRPr lang="en-US" sz="2400" b="1" i="0" kern="1200" dirty="0">
              <a:effectLst>
                <a:outerShdw blurRad="50800" dist="38100" dir="2700000" algn="tl" rotWithShape="0">
                  <a:srgbClr val="000000">
                    <a:alpha val="43000"/>
                  </a:srgbClr>
                </a:outerShdw>
              </a:effectLst>
              <a:latin typeface="+mn-lt"/>
            </a:endParaRPr>
          </a:p>
        </p:txBody>
      </p:sp>
    </p:spTree>
    <p:extLst>
      <p:ext uri="{BB962C8B-B14F-4D97-AF65-F5344CB8AC3E}">
        <p14:creationId xmlns:p14="http://schemas.microsoft.com/office/powerpoint/2010/main" val="29048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2BB4-858A-C16F-EBCC-62CE2CCA3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B572B-F594-DE80-AB59-4C9C7BAA1977}"/>
              </a:ext>
            </a:extLst>
          </p:cNvPr>
          <p:cNvSpPr>
            <a:spLocks noGrp="1"/>
          </p:cNvSpPr>
          <p:nvPr>
            <p:ph type="title"/>
          </p:nvPr>
        </p:nvSpPr>
        <p:spPr/>
        <p:txBody>
          <a:bodyPr>
            <a:normAutofit/>
          </a:bodyPr>
          <a:lstStyle/>
          <a:p>
            <a:pPr algn="ctr"/>
            <a:r>
              <a:rPr lang="en-US" sz="3600" b="1" dirty="0"/>
              <a:t>RESPONSIBILITY &amp; ROLES (</a:t>
            </a:r>
            <a:r>
              <a:rPr lang="en-US" sz="3600" b="1" cap="none" dirty="0"/>
              <a:t>cont</a:t>
            </a:r>
            <a:r>
              <a:rPr lang="en-US" sz="3600" b="1" dirty="0"/>
              <a:t>.)</a:t>
            </a:r>
          </a:p>
        </p:txBody>
      </p:sp>
      <p:sp>
        <p:nvSpPr>
          <p:cNvPr id="3" name="Content Placeholder 2">
            <a:extLst>
              <a:ext uri="{FF2B5EF4-FFF2-40B4-BE49-F238E27FC236}">
                <a16:creationId xmlns:a16="http://schemas.microsoft.com/office/drawing/2014/main" id="{A567773F-8795-7801-3C53-53EB6E5D09A7}"/>
              </a:ext>
            </a:extLst>
          </p:cNvPr>
          <p:cNvSpPr>
            <a:spLocks noGrp="1"/>
          </p:cNvSpPr>
          <p:nvPr>
            <p:ph idx="1"/>
          </p:nvPr>
        </p:nvSpPr>
        <p:spPr>
          <a:xfrm>
            <a:off x="818348" y="2060898"/>
            <a:ext cx="7868452" cy="4041162"/>
          </a:xfrm>
        </p:spPr>
        <p:txBody>
          <a:bodyPr>
            <a:normAutofit fontScale="92500"/>
          </a:bodyPr>
          <a:lstStyle/>
          <a:p>
            <a:pPr marL="0" indent="0">
              <a:lnSpc>
                <a:spcPct val="110000"/>
              </a:lnSpc>
              <a:spcBef>
                <a:spcPts val="0"/>
              </a:spcBef>
              <a:spcAft>
                <a:spcPts val="0"/>
              </a:spcAft>
              <a:buNone/>
            </a:pPr>
            <a:r>
              <a:rPr lang="en-US" sz="2400" b="1" dirty="0"/>
              <a:t>1 DCMR § 401.3 </a:t>
            </a:r>
            <a:r>
              <a:rPr lang="en-US" sz="2400" dirty="0"/>
              <a:t>Each agency shall post the </a:t>
            </a:r>
            <a:r>
              <a:rPr lang="en-US" sz="2400" b="1" u="sng" dirty="0"/>
              <a:t>name, title, address, telephone number, fax number, and e-mail address of its designated Freedom of Information Officer</a:t>
            </a:r>
            <a:r>
              <a:rPr lang="en-US" sz="2400" dirty="0"/>
              <a:t> on its web page.</a:t>
            </a:r>
          </a:p>
          <a:p>
            <a:pPr marL="0" indent="0">
              <a:lnSpc>
                <a:spcPct val="110000"/>
              </a:lnSpc>
              <a:spcBef>
                <a:spcPts val="0"/>
              </a:spcBef>
              <a:spcAft>
                <a:spcPts val="0"/>
              </a:spcAft>
              <a:buNone/>
            </a:pPr>
            <a:r>
              <a:rPr lang="en-US" sz="2400" b="1" dirty="0"/>
              <a:t>1 DCMR § 401.4 </a:t>
            </a:r>
            <a:r>
              <a:rPr lang="en-US" sz="2400" dirty="0"/>
              <a:t>All Freedom of Information Officers shall attend the meetings and training sessions, as scheduled and</a:t>
            </a:r>
          </a:p>
          <a:p>
            <a:pPr marL="0" indent="0">
              <a:lnSpc>
                <a:spcPct val="110000"/>
              </a:lnSpc>
              <a:spcBef>
                <a:spcPts val="0"/>
              </a:spcBef>
              <a:spcAft>
                <a:spcPts val="0"/>
              </a:spcAft>
              <a:buNone/>
            </a:pPr>
            <a:r>
              <a:rPr lang="en-US" sz="2400" dirty="0"/>
              <a:t>conducted by the Freedom of Information Act Committee</a:t>
            </a:r>
          </a:p>
          <a:p>
            <a:pPr marL="0" indent="0">
              <a:lnSpc>
                <a:spcPct val="110000"/>
              </a:lnSpc>
              <a:spcBef>
                <a:spcPts val="0"/>
              </a:spcBef>
              <a:spcAft>
                <a:spcPts val="0"/>
              </a:spcAft>
              <a:buNone/>
            </a:pPr>
            <a:r>
              <a:rPr lang="en-US" sz="2400" dirty="0"/>
              <a:t>established by Mayor's Order 2001-30, entitled</a:t>
            </a:r>
          </a:p>
          <a:p>
            <a:pPr marL="0" indent="0">
              <a:lnSpc>
                <a:spcPct val="110000"/>
              </a:lnSpc>
              <a:spcBef>
                <a:spcPts val="0"/>
              </a:spcBef>
              <a:spcAft>
                <a:spcPts val="0"/>
              </a:spcAft>
              <a:buNone/>
            </a:pPr>
            <a:r>
              <a:rPr lang="en-US" sz="2400" dirty="0"/>
              <a:t>"Establishment-Freedom of Information Act (FOIA)</a:t>
            </a:r>
          </a:p>
          <a:p>
            <a:pPr marL="0" indent="0">
              <a:lnSpc>
                <a:spcPct val="110000"/>
              </a:lnSpc>
              <a:spcBef>
                <a:spcPts val="0"/>
              </a:spcBef>
              <a:spcAft>
                <a:spcPts val="0"/>
              </a:spcAft>
              <a:buNone/>
            </a:pPr>
            <a:r>
              <a:rPr lang="en-US" sz="2400" dirty="0"/>
              <a:t>Committee," dated February 27, 2001.</a:t>
            </a:r>
          </a:p>
        </p:txBody>
      </p:sp>
    </p:spTree>
    <p:extLst>
      <p:ext uri="{BB962C8B-B14F-4D97-AF65-F5344CB8AC3E}">
        <p14:creationId xmlns:p14="http://schemas.microsoft.com/office/powerpoint/2010/main" val="47061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C9BC-3AC6-4E39-EEDC-BDEDD3473FEC}"/>
              </a:ext>
            </a:extLst>
          </p:cNvPr>
          <p:cNvSpPr>
            <a:spLocks noGrp="1"/>
          </p:cNvSpPr>
          <p:nvPr>
            <p:ph type="title"/>
          </p:nvPr>
        </p:nvSpPr>
        <p:spPr/>
        <p:txBody>
          <a:bodyPr>
            <a:normAutofit/>
          </a:bodyPr>
          <a:lstStyle/>
          <a:p>
            <a:pPr algn="ctr"/>
            <a:r>
              <a:rPr lang="en-US" sz="4800" b="1" i="1" cap="none" dirty="0"/>
              <a:t>La Di Da Di…</a:t>
            </a:r>
            <a:endParaRPr lang="en-US" sz="4800" b="1" i="1" dirty="0"/>
          </a:p>
        </p:txBody>
      </p:sp>
      <p:sp>
        <p:nvSpPr>
          <p:cNvPr id="3" name="Content Placeholder 2">
            <a:extLst>
              <a:ext uri="{FF2B5EF4-FFF2-40B4-BE49-F238E27FC236}">
                <a16:creationId xmlns:a16="http://schemas.microsoft.com/office/drawing/2014/main" id="{3B698F9A-550A-A7F4-4101-F198DCCE29B4}"/>
              </a:ext>
            </a:extLst>
          </p:cNvPr>
          <p:cNvSpPr>
            <a:spLocks noGrp="1"/>
          </p:cNvSpPr>
          <p:nvPr>
            <p:ph idx="1"/>
          </p:nvPr>
        </p:nvSpPr>
        <p:spPr/>
        <p:txBody>
          <a:bodyPr>
            <a:normAutofit/>
          </a:bodyPr>
          <a:lstStyle/>
          <a:p>
            <a:pPr marL="0" indent="0" algn="ctr">
              <a:buNone/>
            </a:pPr>
            <a:r>
              <a:rPr lang="en-US" sz="3200" b="1" dirty="0"/>
              <a:t>…means </a:t>
            </a:r>
            <a:r>
              <a:rPr lang="en-US" sz="3200" b="1" i="1" u="sng" dirty="0"/>
              <a:t>EVERY</a:t>
            </a:r>
            <a:r>
              <a:rPr lang="en-US" sz="3200" b="1" dirty="0"/>
              <a:t>-</a:t>
            </a:r>
            <a:r>
              <a:rPr lang="en-US" sz="3200" b="1" u="sng" dirty="0"/>
              <a:t>BODY</a:t>
            </a:r>
          </a:p>
          <a:p>
            <a:pPr marL="0" indent="0">
              <a:buNone/>
            </a:pPr>
            <a:r>
              <a:rPr lang="en-US" sz="3200" b="1" dirty="0"/>
              <a:t>1 DCMR § 401.5</a:t>
            </a:r>
          </a:p>
          <a:p>
            <a:pPr marL="0" indent="0">
              <a:buNone/>
            </a:pPr>
            <a:r>
              <a:rPr lang="en-US" sz="3200" i="1" u="sng" dirty="0"/>
              <a:t>All agency employees</a:t>
            </a:r>
            <a:r>
              <a:rPr lang="en-US" sz="3200" dirty="0"/>
              <a:t> who maintain records </a:t>
            </a:r>
            <a:r>
              <a:rPr lang="en-US" sz="3200" u="sng" dirty="0"/>
              <a:t>shall assist the designated Freedom of Information Officer</a:t>
            </a:r>
            <a:r>
              <a:rPr lang="en-US" sz="3200" dirty="0"/>
              <a:t>, as appropriate, with the identification and search of responsive records.</a:t>
            </a:r>
          </a:p>
        </p:txBody>
      </p:sp>
    </p:spTree>
    <p:extLst>
      <p:ext uri="{BB962C8B-B14F-4D97-AF65-F5344CB8AC3E}">
        <p14:creationId xmlns:p14="http://schemas.microsoft.com/office/powerpoint/2010/main" val="408689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8661-27E2-3098-C162-A34326E6AB1E}"/>
              </a:ext>
            </a:extLst>
          </p:cNvPr>
          <p:cNvSpPr>
            <a:spLocks noGrp="1"/>
          </p:cNvSpPr>
          <p:nvPr>
            <p:ph type="title"/>
          </p:nvPr>
        </p:nvSpPr>
        <p:spPr/>
        <p:txBody>
          <a:bodyPr/>
          <a:lstStyle/>
          <a:p>
            <a:r>
              <a:rPr lang="en-US" b="1" dirty="0"/>
              <a:t>Process Best Practices</a:t>
            </a:r>
          </a:p>
        </p:txBody>
      </p:sp>
      <p:sp>
        <p:nvSpPr>
          <p:cNvPr id="3" name="Text Placeholder 2">
            <a:extLst>
              <a:ext uri="{FF2B5EF4-FFF2-40B4-BE49-F238E27FC236}">
                <a16:creationId xmlns:a16="http://schemas.microsoft.com/office/drawing/2014/main" id="{524D0A74-533D-4796-6FE3-5195383E54F7}"/>
              </a:ext>
            </a:extLst>
          </p:cNvPr>
          <p:cNvSpPr>
            <a:spLocks noGrp="1"/>
          </p:cNvSpPr>
          <p:nvPr>
            <p:ph type="body" idx="1"/>
          </p:nvPr>
        </p:nvSpPr>
        <p:spPr/>
        <p:txBody>
          <a:bodyPr/>
          <a:lstStyle/>
          <a:p>
            <a:r>
              <a:rPr lang="en-US" dirty="0"/>
              <a:t>Overview, Records, Rules, Requesters, etc.  </a:t>
            </a:r>
          </a:p>
        </p:txBody>
      </p:sp>
    </p:spTree>
    <p:extLst>
      <p:ext uri="{BB962C8B-B14F-4D97-AF65-F5344CB8AC3E}">
        <p14:creationId xmlns:p14="http://schemas.microsoft.com/office/powerpoint/2010/main" val="114003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FE9A-01C9-FF2D-F34C-8488CE1E78DE}"/>
              </a:ext>
            </a:extLst>
          </p:cNvPr>
          <p:cNvSpPr>
            <a:spLocks noGrp="1"/>
          </p:cNvSpPr>
          <p:nvPr>
            <p:ph type="title"/>
          </p:nvPr>
        </p:nvSpPr>
        <p:spPr/>
        <p:txBody>
          <a:bodyPr/>
          <a:lstStyle/>
          <a:p>
            <a:pPr algn="ctr"/>
            <a:r>
              <a:rPr lang="en-US" b="1" dirty="0"/>
              <a:t>KEEP AN EYE OPEN, KEEP ON TOP OF ‘IT,’ {</a:t>
            </a:r>
            <a:r>
              <a:rPr lang="en-US" b="1" i="1" dirty="0"/>
              <a:t>INSERT cute METAPHOR HERE</a:t>
            </a:r>
            <a:r>
              <a:rPr lang="en-US" b="1" dirty="0"/>
              <a:t>}, Etc. </a:t>
            </a:r>
          </a:p>
        </p:txBody>
      </p:sp>
      <p:sp>
        <p:nvSpPr>
          <p:cNvPr id="3" name="Content Placeholder 2">
            <a:extLst>
              <a:ext uri="{FF2B5EF4-FFF2-40B4-BE49-F238E27FC236}">
                <a16:creationId xmlns:a16="http://schemas.microsoft.com/office/drawing/2014/main" id="{6914833C-173D-2EAB-EF70-CEB66F9A161F}"/>
              </a:ext>
            </a:extLst>
          </p:cNvPr>
          <p:cNvSpPr>
            <a:spLocks noGrp="1"/>
          </p:cNvSpPr>
          <p:nvPr>
            <p:ph idx="1"/>
          </p:nvPr>
        </p:nvSpPr>
        <p:spPr/>
        <p:txBody>
          <a:bodyPr/>
          <a:lstStyle/>
          <a:p>
            <a:r>
              <a:rPr lang="en-US" b="1" dirty="0"/>
              <a:t>Know the rules</a:t>
            </a:r>
          </a:p>
          <a:p>
            <a:r>
              <a:rPr lang="en-US" b="1" dirty="0"/>
              <a:t>Monitor GovQA</a:t>
            </a:r>
          </a:p>
          <a:p>
            <a:pPr lvl="1"/>
            <a:r>
              <a:rPr lang="en-US" b="1" dirty="0"/>
              <a:t>Check settings</a:t>
            </a:r>
          </a:p>
          <a:p>
            <a:r>
              <a:rPr lang="en-US" b="1" dirty="0"/>
              <a:t>Establish Processes</a:t>
            </a:r>
          </a:p>
          <a:p>
            <a:pPr marL="742950" marR="0" lvl="1" indent="-285750" algn="l" defTabSz="457200" rtl="0" eaLnBrk="1" fontAlgn="auto" latinLnBrk="0" hangingPunct="1">
              <a:lnSpc>
                <a:spcPct val="100000"/>
              </a:lnSpc>
              <a:spcBef>
                <a:spcPct val="20000"/>
              </a:spcBef>
              <a:spcAft>
                <a:spcPts val="600"/>
              </a:spcAft>
              <a:buClr>
                <a:prstClr val="white"/>
              </a:buClr>
              <a:buSzPct val="130000"/>
              <a:buFont typeface="Arial"/>
              <a:buChar char="•"/>
              <a:tabLst/>
              <a:defRPr/>
            </a:pPr>
            <a:r>
              <a:rPr kumimoji="0" lang="en-US" sz="1600" b="1" i="0" u="none" strike="noStrike" kern="1200" cap="small" spc="0" normalizeH="0" baseline="0" noProof="0" dirty="0">
                <a:ln>
                  <a:noFill/>
                </a:ln>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Communicate with Staff</a:t>
            </a:r>
          </a:p>
          <a:p>
            <a:r>
              <a:rPr lang="en-US" b="1" dirty="0"/>
              <a:t>Develop Templates</a:t>
            </a:r>
          </a:p>
          <a:p>
            <a:r>
              <a:rPr lang="en-US" b="1" dirty="0"/>
              <a:t>Identify Roles </a:t>
            </a:r>
          </a:p>
          <a:p>
            <a:pPr lvl="1"/>
            <a:r>
              <a:rPr lang="en-US" b="1" dirty="0"/>
              <a:t>Communicate with Staff</a:t>
            </a:r>
          </a:p>
          <a:p>
            <a:r>
              <a:rPr lang="en-US" b="1" dirty="0"/>
              <a:t>Keep Records</a:t>
            </a:r>
          </a:p>
          <a:p>
            <a:pPr marL="742950" marR="0" lvl="1" indent="-285750" algn="l" defTabSz="457200" rtl="0" eaLnBrk="1" fontAlgn="auto" latinLnBrk="0" hangingPunct="1">
              <a:lnSpc>
                <a:spcPct val="100000"/>
              </a:lnSpc>
              <a:spcBef>
                <a:spcPct val="20000"/>
              </a:spcBef>
              <a:spcAft>
                <a:spcPts val="600"/>
              </a:spcAft>
              <a:buClr>
                <a:prstClr val="white"/>
              </a:buClr>
              <a:buSzPct val="130000"/>
              <a:buFont typeface="Arial"/>
              <a:buChar char="•"/>
              <a:tabLst/>
              <a:defRPr/>
            </a:pPr>
            <a:r>
              <a:rPr kumimoji="0" lang="en-US" sz="1600" b="1" i="0" u="none" strike="noStrike" kern="1200" cap="small" spc="0" normalizeH="0" baseline="0" noProof="0" dirty="0">
                <a:ln>
                  <a:noFill/>
                </a:ln>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uLnTx/>
                <a:uFillTx/>
                <a:latin typeface="Century Gothic" panose="020B0502020202020204"/>
                <a:ea typeface="+mn-ea"/>
                <a:cs typeface="+mn-cs"/>
              </a:rPr>
              <a:t>Communicate with Staff</a:t>
            </a:r>
          </a:p>
          <a:p>
            <a:endParaRPr lang="en-US" dirty="0"/>
          </a:p>
        </p:txBody>
      </p:sp>
    </p:spTree>
    <p:extLst>
      <p:ext uri="{BB962C8B-B14F-4D97-AF65-F5344CB8AC3E}">
        <p14:creationId xmlns:p14="http://schemas.microsoft.com/office/powerpoint/2010/main" val="289925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FE54-BB5F-B1EF-A6F9-7045039BC4B8}"/>
              </a:ext>
            </a:extLst>
          </p:cNvPr>
          <p:cNvSpPr>
            <a:spLocks noGrp="1"/>
          </p:cNvSpPr>
          <p:nvPr>
            <p:ph type="title"/>
          </p:nvPr>
        </p:nvSpPr>
        <p:spPr>
          <a:xfrm>
            <a:off x="3227732" y="152400"/>
            <a:ext cx="5057825" cy="1905000"/>
          </a:xfrm>
        </p:spPr>
        <p:txBody>
          <a:bodyPr>
            <a:normAutofit/>
          </a:bodyPr>
          <a:lstStyle/>
          <a:p>
            <a:pPr algn="ctr"/>
            <a:r>
              <a:rPr lang="en-US" b="1" dirty="0"/>
              <a:t>“public record” COULD BE ANY RECORD, ANYWHERE</a:t>
            </a:r>
          </a:p>
        </p:txBody>
      </p:sp>
      <p:pic>
        <p:nvPicPr>
          <p:cNvPr id="6" name="Picture 5" descr="Computer script on a screen">
            <a:extLst>
              <a:ext uri="{FF2B5EF4-FFF2-40B4-BE49-F238E27FC236}">
                <a16:creationId xmlns:a16="http://schemas.microsoft.com/office/drawing/2014/main" id="{96706721-1686-96C6-661F-838D13E8AE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96269764-358A-9CD3-C371-2BD0784CCDA3}"/>
              </a:ext>
            </a:extLst>
          </p:cNvPr>
          <p:cNvSpPr>
            <a:spLocks noGrp="1"/>
          </p:cNvSpPr>
          <p:nvPr>
            <p:ph idx="1"/>
          </p:nvPr>
        </p:nvSpPr>
        <p:spPr>
          <a:xfrm>
            <a:off x="3227732" y="2666999"/>
            <a:ext cx="5285133" cy="3415749"/>
          </a:xfrm>
        </p:spPr>
        <p:txBody>
          <a:bodyPr>
            <a:normAutofit fontScale="92500" lnSpcReduction="10000"/>
          </a:bodyPr>
          <a:lstStyle/>
          <a:p>
            <a:r>
              <a:rPr lang="en-US" sz="2400" dirty="0"/>
              <a:t>The term “public record” applies where the content is merely “prepared” or “used” by a public body; the means of storage is immaterial. Government personnel </a:t>
            </a:r>
            <a:r>
              <a:rPr lang="en-US" sz="2400" u="sng" dirty="0"/>
              <a:t>cannot evade DC FOIA</a:t>
            </a:r>
            <a:r>
              <a:rPr lang="en-US" sz="2400" dirty="0"/>
              <a:t> simply by preparing records on media they happen to own.</a:t>
            </a:r>
          </a:p>
          <a:p>
            <a:pPr marL="457200" lvl="1" indent="0">
              <a:buNone/>
            </a:pPr>
            <a:r>
              <a:rPr lang="en-US" sz="2200" i="1" dirty="0"/>
              <a:t>Competitive Enter. Inst. </a:t>
            </a:r>
            <a:r>
              <a:rPr lang="en-US" i="1" dirty="0"/>
              <a:t>V</a:t>
            </a:r>
            <a:r>
              <a:rPr lang="en-US" sz="2200" i="1" dirty="0"/>
              <a:t>. Office of Sci. &amp; Tech. Policy</a:t>
            </a:r>
            <a:r>
              <a:rPr lang="en-US" sz="2200" dirty="0"/>
              <a:t>, 827 F.3d 145, 146</a:t>
            </a:r>
          </a:p>
        </p:txBody>
      </p:sp>
    </p:spTree>
    <p:extLst>
      <p:ext uri="{BB962C8B-B14F-4D97-AF65-F5344CB8AC3E}">
        <p14:creationId xmlns:p14="http://schemas.microsoft.com/office/powerpoint/2010/main" val="65592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6636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EAA52D-F307-B456-5090-6BBB11B93EA1}"/>
              </a:ext>
            </a:extLst>
          </p:cNvPr>
          <p:cNvSpPr>
            <a:spLocks noGrp="1"/>
          </p:cNvSpPr>
          <p:nvPr>
            <p:ph type="title"/>
          </p:nvPr>
        </p:nvSpPr>
        <p:spPr>
          <a:xfrm>
            <a:off x="721516" y="643467"/>
            <a:ext cx="3255017" cy="5571064"/>
          </a:xfrm>
        </p:spPr>
        <p:txBody>
          <a:bodyPr anchor="ctr">
            <a:normAutofit/>
          </a:bodyPr>
          <a:lstStyle/>
          <a:p>
            <a:r>
              <a:rPr lang="en-US" sz="3800" b="1" dirty="0"/>
              <a:t>D.C. Official Code</a:t>
            </a:r>
            <a:br>
              <a:rPr lang="en-US" sz="3800" b="1" dirty="0"/>
            </a:br>
            <a:r>
              <a:rPr lang="en-US" sz="3800" b="1" dirty="0"/>
              <a:t>§ 2-532</a:t>
            </a:r>
            <a:r>
              <a:rPr lang="en-US" sz="3800" b="1" cap="none" dirty="0"/>
              <a:t>(a)</a:t>
            </a:r>
            <a:endParaRPr lang="en-US" sz="3800" b="1" dirty="0"/>
          </a:p>
        </p:txBody>
      </p:sp>
      <p:sp>
        <p:nvSpPr>
          <p:cNvPr id="3" name="Content Placeholder 2">
            <a:extLst>
              <a:ext uri="{FF2B5EF4-FFF2-40B4-BE49-F238E27FC236}">
                <a16:creationId xmlns:a16="http://schemas.microsoft.com/office/drawing/2014/main" id="{9375EE2F-1DAE-5268-D40D-CE5D0FE76EDC}"/>
              </a:ext>
            </a:extLst>
          </p:cNvPr>
          <p:cNvSpPr>
            <a:spLocks noGrp="1"/>
          </p:cNvSpPr>
          <p:nvPr>
            <p:ph idx="1"/>
          </p:nvPr>
        </p:nvSpPr>
        <p:spPr>
          <a:xfrm>
            <a:off x="5031374" y="643467"/>
            <a:ext cx="3391110" cy="5571064"/>
          </a:xfrm>
        </p:spPr>
        <p:txBody>
          <a:bodyPr>
            <a:normAutofit/>
          </a:bodyPr>
          <a:lstStyle/>
          <a:p>
            <a:r>
              <a:rPr lang="en-US" sz="2800" b="1" u="sng" dirty="0"/>
              <a:t>ANY</a:t>
            </a:r>
            <a:r>
              <a:rPr lang="en-US" sz="2800" dirty="0"/>
              <a:t> person has a right to inspect, and at his or her discretion, to copy </a:t>
            </a:r>
            <a:r>
              <a:rPr lang="en-US" sz="2800" b="1" u="sng" dirty="0"/>
              <a:t>ANY</a:t>
            </a:r>
            <a:r>
              <a:rPr lang="en-US" sz="2800" dirty="0"/>
              <a:t> public record of a public body </a:t>
            </a:r>
            <a:r>
              <a:rPr lang="en-US" sz="2800" b="1" i="1" dirty="0"/>
              <a:t>except as expressly provided</a:t>
            </a:r>
            <a:r>
              <a:rPr lang="en-US" sz="2800" dirty="0"/>
              <a:t> by the FOIA exemptions.</a:t>
            </a:r>
          </a:p>
        </p:txBody>
      </p:sp>
    </p:spTree>
    <p:extLst>
      <p:ext uri="{BB962C8B-B14F-4D97-AF65-F5344CB8AC3E}">
        <p14:creationId xmlns:p14="http://schemas.microsoft.com/office/powerpoint/2010/main" val="394731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C8B3-9DB1-8425-961C-5CDC44032491}"/>
              </a:ext>
            </a:extLst>
          </p:cNvPr>
          <p:cNvSpPr>
            <a:spLocks noGrp="1"/>
          </p:cNvSpPr>
          <p:nvPr>
            <p:ph type="title"/>
          </p:nvPr>
        </p:nvSpPr>
        <p:spPr>
          <a:xfrm>
            <a:off x="3781376" y="609600"/>
            <a:ext cx="5210224" cy="5071231"/>
          </a:xfrm>
        </p:spPr>
        <p:txBody>
          <a:bodyPr vert="horz" lIns="91440" tIns="45720" rIns="91440" bIns="45720" rtlCol="0" anchor="b">
            <a:normAutofit/>
          </a:bodyPr>
          <a:lstStyle/>
          <a:p>
            <a:pPr algn="ctr">
              <a:lnSpc>
                <a:spcPct val="90000"/>
              </a:lnSpc>
            </a:pP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While UNDER Virginia FOIA </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You must be a Virginia resident to request records,</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Under DC FOIA </a:t>
            </a:r>
            <a: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“any person” includes non-residents and corporate entities</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a:t>
            </a: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D.C. Official Code</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§§2-539(8); 2-502(9)</a:t>
            </a:r>
          </a:p>
        </p:txBody>
      </p:sp>
      <p:pic>
        <p:nvPicPr>
          <p:cNvPr id="14" name="Content Placeholder 13" descr="Hammer hitting nail">
            <a:extLst>
              <a:ext uri="{FF2B5EF4-FFF2-40B4-BE49-F238E27FC236}">
                <a16:creationId xmlns:a16="http://schemas.microsoft.com/office/drawing/2014/main" id="{7C730EF3-1904-999E-30EE-75CBEDBDE80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5499" y="1168070"/>
            <a:ext cx="3000986" cy="45127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Title 1">
            <a:extLst>
              <a:ext uri="{FF2B5EF4-FFF2-40B4-BE49-F238E27FC236}">
                <a16:creationId xmlns:a16="http://schemas.microsoft.com/office/drawing/2014/main" id="{79A0E37B-B514-DDDD-D391-0E6D332845BD}"/>
              </a:ext>
            </a:extLst>
          </p:cNvPr>
          <p:cNvSpPr txBox="1">
            <a:spLocks/>
          </p:cNvSpPr>
          <p:nvPr/>
        </p:nvSpPr>
        <p:spPr>
          <a:xfrm>
            <a:off x="3781375" y="609600"/>
            <a:ext cx="5057825" cy="9906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t>REQUESTER IS ANYONE, anything</a:t>
            </a:r>
          </a:p>
        </p:txBody>
      </p:sp>
    </p:spTree>
    <p:extLst>
      <p:ext uri="{BB962C8B-B14F-4D97-AF65-F5344CB8AC3E}">
        <p14:creationId xmlns:p14="http://schemas.microsoft.com/office/powerpoint/2010/main" val="391488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17DD-DAB3-8C85-F4E2-5DEF8AB7A95E}"/>
              </a:ext>
            </a:extLst>
          </p:cNvPr>
          <p:cNvSpPr>
            <a:spLocks noGrp="1"/>
          </p:cNvSpPr>
          <p:nvPr>
            <p:ph type="title"/>
          </p:nvPr>
        </p:nvSpPr>
        <p:spPr>
          <a:xfrm>
            <a:off x="3227732" y="609600"/>
            <a:ext cx="5057825" cy="990600"/>
          </a:xfrm>
        </p:spPr>
        <p:txBody>
          <a:bodyPr>
            <a:normAutofit/>
          </a:bodyPr>
          <a:lstStyle/>
          <a:p>
            <a:pPr algn="ctr"/>
            <a:r>
              <a:rPr lang="en-US" sz="3200" b="1" dirty="0"/>
              <a:t>ANONYMITY</a:t>
            </a:r>
          </a:p>
        </p:txBody>
      </p:sp>
      <p:pic>
        <p:nvPicPr>
          <p:cNvPr id="5" name="Picture 4" descr="Bubble sheet test paper and pencil">
            <a:extLst>
              <a:ext uri="{FF2B5EF4-FFF2-40B4-BE49-F238E27FC236}">
                <a16:creationId xmlns:a16="http://schemas.microsoft.com/office/drawing/2014/main" id="{115427D2-59CB-B75E-E6F6-2924683B7C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993BEE4-5B7E-BC59-C7FE-4DFF97302BB1}"/>
              </a:ext>
            </a:extLst>
          </p:cNvPr>
          <p:cNvSpPr>
            <a:spLocks noGrp="1"/>
          </p:cNvSpPr>
          <p:nvPr>
            <p:ph idx="1"/>
          </p:nvPr>
        </p:nvSpPr>
        <p:spPr>
          <a:xfrm>
            <a:off x="3227732" y="1447800"/>
            <a:ext cx="5611468" cy="5791200"/>
          </a:xfrm>
        </p:spPr>
        <p:txBody>
          <a:bodyPr>
            <a:noAutofit/>
          </a:bodyPr>
          <a:lstStyle/>
          <a:p>
            <a:r>
              <a:rPr lang="en-US" sz="2000" b="1" dirty="0"/>
              <a:t>1 DCMR § 402.3</a:t>
            </a:r>
            <a:r>
              <a:rPr lang="en-US" sz="2000" dirty="0"/>
              <a:t>, does not require that the requester identify him or herself. In relevant part, this provision states, “[a] request shall include a daytime telephone number, e-mail address or mailing address for the requester.” </a:t>
            </a:r>
            <a:r>
              <a:rPr lang="en-US" sz="2000" i="1" dirty="0"/>
              <a:t>See</a:t>
            </a:r>
            <a:r>
              <a:rPr lang="en-US" sz="2000" dirty="0"/>
              <a:t> FOIA Appeal 2017-90R. The exceptions are when an individual requests records pertaining to himself/herself and, therefore, possesses the ability to waive his/her own privacy interests, or when a requester seeks a fee waiver based on affiliation with educational, news media, or other entities. </a:t>
            </a:r>
          </a:p>
        </p:txBody>
      </p:sp>
    </p:spTree>
    <p:extLst>
      <p:ext uri="{BB962C8B-B14F-4D97-AF65-F5344CB8AC3E}">
        <p14:creationId xmlns:p14="http://schemas.microsoft.com/office/powerpoint/2010/main" val="358307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E4D0-5F91-3016-193A-02E3F42CF375}"/>
              </a:ext>
            </a:extLst>
          </p:cNvPr>
          <p:cNvSpPr>
            <a:spLocks noGrp="1"/>
          </p:cNvSpPr>
          <p:nvPr>
            <p:ph type="title"/>
          </p:nvPr>
        </p:nvSpPr>
        <p:spPr/>
        <p:txBody>
          <a:bodyPr/>
          <a:lstStyle/>
          <a:p>
            <a:r>
              <a:rPr lang="en-US" b="1" dirty="0"/>
              <a:t>Acknowledgments</a:t>
            </a:r>
          </a:p>
        </p:txBody>
      </p:sp>
      <p:sp>
        <p:nvSpPr>
          <p:cNvPr id="3" name="Text Placeholder 2">
            <a:extLst>
              <a:ext uri="{FF2B5EF4-FFF2-40B4-BE49-F238E27FC236}">
                <a16:creationId xmlns:a16="http://schemas.microsoft.com/office/drawing/2014/main" id="{4827F44D-2B59-6D7B-121D-E1EC884ECE6F}"/>
              </a:ext>
            </a:extLst>
          </p:cNvPr>
          <p:cNvSpPr>
            <a:spLocks noGrp="1"/>
          </p:cNvSpPr>
          <p:nvPr>
            <p:ph type="body" idx="1"/>
          </p:nvPr>
        </p:nvSpPr>
        <p:spPr/>
        <p:txBody>
          <a:bodyPr/>
          <a:lstStyle/>
          <a:p>
            <a:r>
              <a:rPr lang="en-US" dirty="0"/>
              <a:t>Timeframes; Elements; Fees, etc.</a:t>
            </a:r>
          </a:p>
        </p:txBody>
      </p:sp>
    </p:spTree>
    <p:extLst>
      <p:ext uri="{BB962C8B-B14F-4D97-AF65-F5344CB8AC3E}">
        <p14:creationId xmlns:p14="http://schemas.microsoft.com/office/powerpoint/2010/main" val="388006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511B-7DEB-E8EB-21AD-B2A22BB39F2C}"/>
              </a:ext>
            </a:extLst>
          </p:cNvPr>
          <p:cNvSpPr>
            <a:spLocks noGrp="1"/>
          </p:cNvSpPr>
          <p:nvPr>
            <p:ph type="title"/>
          </p:nvPr>
        </p:nvSpPr>
        <p:spPr>
          <a:xfrm>
            <a:off x="1554480" y="609600"/>
            <a:ext cx="6447501" cy="1320800"/>
          </a:xfrm>
        </p:spPr>
        <p:txBody>
          <a:bodyPr>
            <a:normAutofit/>
          </a:bodyPr>
          <a:lstStyle/>
          <a:p>
            <a:pPr algn="ctr"/>
            <a:r>
              <a:rPr lang="en-US" sz="4000" b="1" dirty="0">
                <a:cs typeface="Arial" panose="020B0604020202020204" pitchFamily="34" charset="0"/>
              </a:rPr>
              <a:t>ACKNOWLEDGMENT LETTERS</a:t>
            </a:r>
          </a:p>
        </p:txBody>
      </p:sp>
      <p:graphicFrame>
        <p:nvGraphicFramePr>
          <p:cNvPr id="5" name="Content Placeholder 2">
            <a:extLst>
              <a:ext uri="{FF2B5EF4-FFF2-40B4-BE49-F238E27FC236}">
                <a16:creationId xmlns:a16="http://schemas.microsoft.com/office/drawing/2014/main" id="{83E61BAF-E216-07AE-F63D-90B2880ECE95}"/>
              </a:ext>
            </a:extLst>
          </p:cNvPr>
          <p:cNvGraphicFramePr>
            <a:graphicFrameLocks noGrp="1"/>
          </p:cNvGraphicFramePr>
          <p:nvPr>
            <p:ph idx="1"/>
            <p:extLst>
              <p:ext uri="{D42A27DB-BD31-4B8C-83A1-F6EECF244321}">
                <p14:modId xmlns:p14="http://schemas.microsoft.com/office/powerpoint/2010/main" val="1264463271"/>
              </p:ext>
            </p:extLst>
          </p:nvPr>
        </p:nvGraphicFramePr>
        <p:xfrm>
          <a:off x="1097280" y="2160588"/>
          <a:ext cx="690477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120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A0EA-97B5-E84A-7F26-5AB4F0A01DFE}"/>
              </a:ext>
            </a:extLst>
          </p:cNvPr>
          <p:cNvSpPr>
            <a:spLocks noGrp="1"/>
          </p:cNvSpPr>
          <p:nvPr>
            <p:ph type="title"/>
          </p:nvPr>
        </p:nvSpPr>
        <p:spPr>
          <a:xfrm>
            <a:off x="818347" y="317237"/>
            <a:ext cx="7511473" cy="652702"/>
          </a:xfrm>
        </p:spPr>
        <p:txBody>
          <a:bodyPr>
            <a:normAutofit fontScale="90000"/>
          </a:bodyPr>
          <a:lstStyle/>
          <a:p>
            <a:pPr algn="ctr"/>
            <a:br>
              <a:rPr lang="en-US" b="1" dirty="0">
                <a:effectLst>
                  <a:glow rad="38100">
                    <a:prstClr val="black">
                      <a:lumMod val="65000"/>
                      <a:lumOff val="35000"/>
                      <a:alpha val="40000"/>
                    </a:prstClr>
                  </a:glow>
                  <a:outerShdw blurRad="28575" dist="38100" dir="14040000" algn="tl" rotWithShape="0">
                    <a:srgbClr val="000000">
                      <a:alpha val="25000"/>
                    </a:srgbClr>
                  </a:outerShdw>
                </a:effectLst>
              </a:rPr>
            </a:br>
            <a:r>
              <a:rPr lang="en-US" b="1" dirty="0">
                <a:effectLst>
                  <a:glow rad="38100">
                    <a:prstClr val="black">
                      <a:lumMod val="65000"/>
                      <a:lumOff val="35000"/>
                      <a:alpha val="40000"/>
                    </a:prstClr>
                  </a:glow>
                  <a:outerShdw blurRad="28575" dist="38100" dir="14040000" algn="tl" rotWithShape="0">
                    <a:srgbClr val="000000">
                      <a:alpha val="25000"/>
                    </a:srgbClr>
                  </a:outerShdw>
                </a:effectLst>
              </a:rPr>
              <a:t>D.C. Official Code §§ 2-531 – 2-540</a:t>
            </a:r>
            <a:endParaRPr lang="en-US" b="1" cap="none" dirty="0">
              <a:effectLst>
                <a:glow rad="38100">
                  <a:prstClr val="black">
                    <a:lumMod val="65000"/>
                    <a:lumOff val="35000"/>
                    <a:alpha val="40000"/>
                  </a:prstClr>
                </a:glow>
                <a:outerShdw blurRad="28575" dist="38100" dir="14040000" algn="tl" rotWithShape="0">
                  <a:srgbClr val="000000">
                    <a:alpha val="25000"/>
                  </a:srgbClr>
                </a:outerShdw>
              </a:effectLst>
            </a:endParaRPr>
          </a:p>
          <a:p>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graphicFrame>
        <p:nvGraphicFramePr>
          <p:cNvPr id="17" name="Content Placeholder 2">
            <a:extLst>
              <a:ext uri="{FF2B5EF4-FFF2-40B4-BE49-F238E27FC236}">
                <a16:creationId xmlns:a16="http://schemas.microsoft.com/office/drawing/2014/main" id="{19A71FB9-B0D4-4289-B680-7A26588747F1}"/>
              </a:ext>
            </a:extLst>
          </p:cNvPr>
          <p:cNvGraphicFramePr>
            <a:graphicFrameLocks noGrp="1"/>
          </p:cNvGraphicFramePr>
          <p:nvPr>
            <p:ph idx="1"/>
            <p:extLst>
              <p:ext uri="{D42A27DB-BD31-4B8C-83A1-F6EECF244321}">
                <p14:modId xmlns:p14="http://schemas.microsoft.com/office/powerpoint/2010/main" val="4133521222"/>
              </p:ext>
            </p:extLst>
          </p:nvPr>
        </p:nvGraphicFramePr>
        <p:xfrm>
          <a:off x="818348" y="1150216"/>
          <a:ext cx="7511472" cy="4951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9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511B-7DEB-E8EB-21AD-B2A22BB39F2C}"/>
              </a:ext>
            </a:extLst>
          </p:cNvPr>
          <p:cNvSpPr>
            <a:spLocks noGrp="1"/>
          </p:cNvSpPr>
          <p:nvPr>
            <p:ph type="title"/>
          </p:nvPr>
        </p:nvSpPr>
        <p:spPr>
          <a:xfrm>
            <a:off x="965199" y="609600"/>
            <a:ext cx="7648121" cy="1099457"/>
          </a:xfrm>
        </p:spPr>
        <p:txBody>
          <a:bodyPr>
            <a:normAutofit/>
          </a:bodyPr>
          <a:lstStyle/>
          <a:p>
            <a:pPr algn="ctr"/>
            <a:r>
              <a:rPr lang="en-US" b="1" dirty="0">
                <a:cs typeface="Arial" panose="020B0604020202020204" pitchFamily="34" charset="0"/>
              </a:rPr>
              <a:t>ACKNOWLEDGMENT LETTERS</a:t>
            </a:r>
          </a:p>
        </p:txBody>
      </p:sp>
      <p:graphicFrame>
        <p:nvGraphicFramePr>
          <p:cNvPr id="5" name="Content Placeholder 2">
            <a:extLst>
              <a:ext uri="{FF2B5EF4-FFF2-40B4-BE49-F238E27FC236}">
                <a16:creationId xmlns:a16="http://schemas.microsoft.com/office/drawing/2014/main" id="{C3C51CD6-7AFD-2BFB-48D8-AACF37E9AA6F}"/>
              </a:ext>
            </a:extLst>
          </p:cNvPr>
          <p:cNvGraphicFramePr>
            <a:graphicFrameLocks noGrp="1"/>
          </p:cNvGraphicFramePr>
          <p:nvPr>
            <p:ph idx="1"/>
            <p:extLst>
              <p:ext uri="{D42A27DB-BD31-4B8C-83A1-F6EECF244321}">
                <p14:modId xmlns:p14="http://schemas.microsoft.com/office/powerpoint/2010/main" val="146338310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355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2681-9090-08EE-487B-29014C968D52}"/>
              </a:ext>
            </a:extLst>
          </p:cNvPr>
          <p:cNvSpPr>
            <a:spLocks noGrp="1"/>
          </p:cNvSpPr>
          <p:nvPr>
            <p:ph type="title"/>
          </p:nvPr>
        </p:nvSpPr>
        <p:spPr/>
        <p:txBody>
          <a:bodyPr/>
          <a:lstStyle/>
          <a:p>
            <a:pPr algn="ctr"/>
            <a:r>
              <a:rPr lang="en-US" b="1" dirty="0"/>
              <a:t>Acknowledgment Letters</a:t>
            </a:r>
            <a:br>
              <a:rPr lang="en-US" dirty="0"/>
            </a:br>
            <a:r>
              <a:rPr lang="en-US" b="1" i="1" u="sng" dirty="0"/>
              <a:t>MUST include</a:t>
            </a:r>
            <a:r>
              <a:rPr lang="en-US" dirty="0"/>
              <a:t>:</a:t>
            </a:r>
          </a:p>
        </p:txBody>
      </p:sp>
      <p:sp>
        <p:nvSpPr>
          <p:cNvPr id="3" name="Content Placeholder 2">
            <a:extLst>
              <a:ext uri="{FF2B5EF4-FFF2-40B4-BE49-F238E27FC236}">
                <a16:creationId xmlns:a16="http://schemas.microsoft.com/office/drawing/2014/main" id="{0215C6D6-9E6B-33A4-EE53-8640915DF035}"/>
              </a:ext>
            </a:extLst>
          </p:cNvPr>
          <p:cNvSpPr>
            <a:spLocks noGrp="1"/>
          </p:cNvSpPr>
          <p:nvPr>
            <p:ph sz="half" idx="1"/>
          </p:nvPr>
        </p:nvSpPr>
        <p:spPr/>
        <p:txBody>
          <a:bodyPr>
            <a:normAutofit fontScale="92500" lnSpcReduction="10000"/>
          </a:bodyPr>
          <a:lstStyle/>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Intro. Language;</a:t>
            </a:r>
          </a:p>
          <a:p>
            <a:pPr lvl="0"/>
            <a:r>
              <a:rPr lang="en-US" sz="2000" dirty="0">
                <a:latin typeface="Arial" panose="020B0604020202020204" pitchFamily="34" charset="0"/>
                <a:cs typeface="Arial" panose="020B0604020202020204" pitchFamily="34" charset="0"/>
              </a:rPr>
              <a:t>Acknowledgment Date;</a:t>
            </a:r>
          </a:p>
          <a:p>
            <a:pPr lvl="0"/>
            <a:r>
              <a:rPr lang="en-US" sz="2000" dirty="0">
                <a:latin typeface="Arial" panose="020B0604020202020204" pitchFamily="34" charset="0"/>
                <a:cs typeface="Arial" panose="020B0604020202020204" pitchFamily="34" charset="0"/>
              </a:rPr>
              <a:t>Requester’s Name, Address &amp; Contact(s);*</a:t>
            </a:r>
          </a:p>
          <a:p>
            <a:pPr lvl="0"/>
            <a:r>
              <a:rPr lang="en-US" sz="2000" dirty="0">
                <a:latin typeface="Arial" panose="020B0604020202020204" pitchFamily="34" charset="0"/>
                <a:cs typeface="Arial" panose="020B0604020202020204" pitchFamily="34" charset="0"/>
              </a:rPr>
              <a:t>Date Request was Filed;</a:t>
            </a:r>
          </a:p>
          <a:p>
            <a:pPr lvl="0"/>
            <a:r>
              <a:rPr lang="en-US" sz="2000" dirty="0">
                <a:latin typeface="Arial" panose="020B0604020202020204" pitchFamily="34" charset="0"/>
                <a:cs typeface="Arial" panose="020B0604020202020204" pitchFamily="34" charset="0"/>
              </a:rPr>
              <a:t>Date Request was Received by District Agency;</a:t>
            </a:r>
          </a:p>
          <a:p>
            <a:r>
              <a:rPr lang="en-US" sz="2200" dirty="0">
                <a:latin typeface="Arial" panose="020B0604020202020204" pitchFamily="34" charset="0"/>
                <a:cs typeface="Arial" panose="020B0604020202020204" pitchFamily="34" charset="0"/>
              </a:rPr>
              <a:t>Assigned FOIA request reference #, ex.: 2025-FOIA-00001;</a:t>
            </a: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C973A9C1-E22A-BDF4-AF9C-EEA70A674577}"/>
              </a:ext>
            </a:extLst>
          </p:cNvPr>
          <p:cNvSpPr>
            <a:spLocks noGrp="1"/>
          </p:cNvSpPr>
          <p:nvPr>
            <p:ph sz="half" idx="2"/>
          </p:nvPr>
        </p:nvSpPr>
        <p:spPr/>
        <p:txBody>
          <a:bodyPr>
            <a:noAutofit/>
          </a:bodyPr>
          <a:lstStyle/>
          <a:p>
            <a:pPr lvl="0"/>
            <a:r>
              <a:rPr lang="en-US" sz="2000" dirty="0">
                <a:latin typeface="Arial" panose="020B0604020202020204" pitchFamily="34" charset="0"/>
                <a:cs typeface="Arial" panose="020B0604020202020204" pitchFamily="34" charset="0"/>
              </a:rPr>
              <a:t>Request number generated by GovQA or within agency; </a:t>
            </a:r>
          </a:p>
          <a:p>
            <a:pPr lvl="0"/>
            <a:r>
              <a:rPr lang="en-US" sz="2000" dirty="0">
                <a:latin typeface="Arial" panose="020B0604020202020204" pitchFamily="34" charset="0"/>
                <a:cs typeface="Arial" panose="020B0604020202020204" pitchFamily="34" charset="0"/>
              </a:rPr>
              <a:t>Request description should be quoted </a:t>
            </a:r>
            <a:r>
              <a:rPr lang="en-US" sz="2000" b="1" i="1" u="sng" dirty="0">
                <a:latin typeface="Arial" panose="020B0604020202020204" pitchFamily="34" charset="0"/>
                <a:cs typeface="Arial" panose="020B0604020202020204" pitchFamily="34" charset="0"/>
              </a:rPr>
              <a:t>verbatim</a:t>
            </a:r>
            <a:r>
              <a:rPr lang="en-US" sz="2000" dirty="0">
                <a:latin typeface="Arial" panose="020B0604020202020204" pitchFamily="34" charset="0"/>
                <a:cs typeface="Arial" panose="020B0604020202020204" pitchFamily="34" charset="0"/>
              </a:rPr>
              <a:t>;</a:t>
            </a:r>
          </a:p>
          <a:p>
            <a:pPr lvl="0"/>
            <a:r>
              <a:rPr lang="en-US" sz="2000" dirty="0">
                <a:latin typeface="Arial" panose="020B0604020202020204" pitchFamily="34" charset="0"/>
                <a:cs typeface="Arial" panose="020B0604020202020204" pitchFamily="34" charset="0"/>
              </a:rPr>
              <a:t>Fee Classification of the request;</a:t>
            </a:r>
          </a:p>
          <a:p>
            <a:pPr lvl="0"/>
            <a:r>
              <a:rPr lang="en-US" sz="2000" dirty="0">
                <a:latin typeface="Arial" panose="020B0604020202020204" pitchFamily="34" charset="0"/>
                <a:cs typeface="Arial" panose="020B0604020202020204" pitchFamily="34" charset="0"/>
              </a:rPr>
              <a:t>Appeal Process</a:t>
            </a:r>
          </a:p>
          <a:p>
            <a:pPr lvl="0"/>
            <a:endParaRPr lang="en-US" sz="2000" dirty="0">
              <a:latin typeface="Arial" panose="020B0604020202020204" pitchFamily="34" charset="0"/>
              <a:cs typeface="Arial" panose="020B0604020202020204" pitchFamily="34" charset="0"/>
            </a:endParaRPr>
          </a:p>
          <a:p>
            <a:pPr marL="0" indent="0">
              <a:buNone/>
            </a:pPr>
            <a:br>
              <a:rPr kumimoji="0" lang="en-US" sz="2000" b="0" i="0" u="none" strike="noStrike" kern="1200" cap="all" spc="0" normalizeH="0" baseline="0" noProof="0" dirty="0">
                <a:ln w="3175" cmpd="sng">
                  <a:noFill/>
                </a:ln>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Arial" panose="020B0604020202020204" pitchFamily="34" charset="0"/>
                <a:ea typeface="+mj-ea"/>
                <a:cs typeface="Arial" panose="020B0604020202020204" pitchFamily="34" charset="0"/>
              </a:rPr>
            </a:br>
            <a:endParaRPr lang="en-US" sz="2000" dirty="0"/>
          </a:p>
        </p:txBody>
      </p:sp>
    </p:spTree>
    <p:extLst>
      <p:ext uri="{BB962C8B-B14F-4D97-AF65-F5344CB8AC3E}">
        <p14:creationId xmlns:p14="http://schemas.microsoft.com/office/powerpoint/2010/main" val="3846157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A081-4413-E1D6-1C6F-AD568C3F9708}"/>
              </a:ext>
            </a:extLst>
          </p:cNvPr>
          <p:cNvSpPr>
            <a:spLocks noGrp="1"/>
          </p:cNvSpPr>
          <p:nvPr>
            <p:ph type="title"/>
          </p:nvPr>
        </p:nvSpPr>
        <p:spPr>
          <a:xfrm>
            <a:off x="160420" y="0"/>
            <a:ext cx="8678780" cy="734351"/>
          </a:xfrm>
        </p:spPr>
        <p:txBody>
          <a:bodyPr>
            <a:normAutofit fontScale="90000"/>
          </a:bodyPr>
          <a:lstStyle/>
          <a:p>
            <a:r>
              <a:rPr lang="en-US" sz="3200" b="1" dirty="0"/>
              <a:t>	SAMPLE ACKNOWLEDGMENT LETTER (cont.) </a:t>
            </a:r>
          </a:p>
        </p:txBody>
      </p:sp>
      <p:sp>
        <p:nvSpPr>
          <p:cNvPr id="17" name="Content Placeholder 2">
            <a:extLst>
              <a:ext uri="{FF2B5EF4-FFF2-40B4-BE49-F238E27FC236}">
                <a16:creationId xmlns:a16="http://schemas.microsoft.com/office/drawing/2014/main" id="{E265A1B6-9E3A-1D00-C643-8278B142EB72}"/>
              </a:ext>
            </a:extLst>
          </p:cNvPr>
          <p:cNvSpPr>
            <a:spLocks noGrp="1"/>
          </p:cNvSpPr>
          <p:nvPr>
            <p:ph idx="1"/>
          </p:nvPr>
        </p:nvSpPr>
        <p:spPr>
          <a:xfrm>
            <a:off x="453190" y="609600"/>
            <a:ext cx="8530390" cy="5867399"/>
          </a:xfrm>
        </p:spPr>
        <p:txBody>
          <a:bodyPr>
            <a:normAutofit/>
          </a:bodyPr>
          <a:lstStyle/>
          <a:p>
            <a:pPr marL="0" marR="0" indent="0">
              <a:lnSpc>
                <a:spcPct val="90000"/>
              </a:lnSpc>
              <a:spcBef>
                <a:spcPts val="0"/>
              </a:spcBef>
              <a:spcAft>
                <a:spcPts val="800"/>
              </a:spcAft>
              <a:buNone/>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VIA ELECTRONIC MAIL</a:t>
            </a:r>
          </a:p>
          <a:p>
            <a:pPr marL="0" marR="0" indent="0">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November 17, 2025</a:t>
            </a:r>
          </a:p>
          <a:p>
            <a:pPr marL="0" marR="0" indent="0">
              <a:lnSpc>
                <a:spcPct val="90000"/>
              </a:lnSpc>
              <a:spcBef>
                <a:spcPts val="0"/>
              </a:spcBef>
              <a:spcAft>
                <a:spcPts val="0"/>
              </a:spcAft>
              <a:buNone/>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Mr. Joe Shmoe</a:t>
            </a: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1990 Hollywood Studios</a:t>
            </a: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Orlando, Florida  12345</a:t>
            </a:r>
          </a:p>
          <a:p>
            <a:pPr marL="0" marR="0" indent="0">
              <a:lnSpc>
                <a:spcPct val="90000"/>
              </a:lnSpc>
              <a:spcBef>
                <a:spcPts val="0"/>
              </a:spcBef>
              <a:spcAft>
                <a:spcPts val="0"/>
              </a:spcAft>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csd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isney@world.com</a:t>
            </a: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 FOIA Request #R006641-011725.</a:t>
            </a:r>
          </a:p>
          <a:p>
            <a:pPr marL="0" marR="0" indent="0">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Dear Mr. Shmoe:</a:t>
            </a:r>
          </a:p>
          <a:p>
            <a:pPr marL="0" marR="0" indent="0">
              <a:lnSpc>
                <a:spcPct val="90000"/>
              </a:lnSpc>
              <a:spcBef>
                <a:spcPts val="0"/>
              </a:spcBef>
              <a:spcAft>
                <a:spcPts val="800"/>
              </a:spcAft>
              <a:buNone/>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Office of Open Government (OOG) is in receipt of your D.C. Freedom of Information Act (“FOIA”) (D.C. Official Code § 2-531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et seq.</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request. Your request was received in our office on November 16, 2025. The reference number assigned to your request is #R006641-011725. Please use this reference number when contacting our office regarding your request. You requested the following:</a:t>
            </a:r>
          </a:p>
          <a:p>
            <a:pPr marL="914400" lvl="1" indent="0">
              <a:lnSpc>
                <a:spcPct val="90000"/>
              </a:lnSpc>
              <a:spcBef>
                <a:spcPts val="0"/>
              </a:spcBef>
              <a:spcAft>
                <a:spcPts val="800"/>
              </a:spcAft>
              <a:buNone/>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“Hello, I didn’t know if this is the right email to message, but I was wanting a copy of all emails between John Doe , using his government email </a:t>
            </a:r>
            <a:r>
              <a:rPr lang="en-US" b="1" dirty="0">
                <a:effectLst/>
                <a:latin typeface="Times New Roman" panose="02020603050405020304" pitchFamily="18" charset="0"/>
                <a:ea typeface="Calibri" panose="020F0502020204030204" pitchFamily="34" charset="0"/>
                <a:cs typeface="Times New Roman" panose="02020603050405020304" pitchFamily="18" charset="0"/>
                <a:hlinkClick r:id="rId2"/>
              </a:rPr>
              <a:t>john.doe@dc.gov</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and Joan Q. Public, using her email </a:t>
            </a:r>
            <a:r>
              <a:rPr lang="en-US" b="1" dirty="0">
                <a:effectLst/>
                <a:latin typeface="Times New Roman" panose="02020603050405020304" pitchFamily="18" charset="0"/>
                <a:ea typeface="Calibri" panose="020F0502020204030204" pitchFamily="34" charset="0"/>
                <a:cs typeface="Times New Roman" panose="02020603050405020304" pitchFamily="18" charset="0"/>
                <a:hlinkClick r:id="rId3"/>
              </a:rPr>
              <a:t>joanqpublic@dc.gov</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that mention “Open Meetings Act.” I’m a journalist and request a fee waiver because the article I’m working on  regards public business and will benefit the general public. can you send the Data/Emails, and or send a link where to access them? Thanks!”</a:t>
            </a:r>
          </a:p>
          <a:p>
            <a:pPr marL="0" marR="0" indent="0" algn="r">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(continued)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1000" dirty="0"/>
          </a:p>
        </p:txBody>
      </p:sp>
    </p:spTree>
    <p:extLst>
      <p:ext uri="{BB962C8B-B14F-4D97-AF65-F5344CB8AC3E}">
        <p14:creationId xmlns:p14="http://schemas.microsoft.com/office/powerpoint/2010/main" val="2112252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A081-4413-E1D6-1C6F-AD568C3F9708}"/>
              </a:ext>
            </a:extLst>
          </p:cNvPr>
          <p:cNvSpPr>
            <a:spLocks noGrp="1"/>
          </p:cNvSpPr>
          <p:nvPr>
            <p:ph type="title"/>
          </p:nvPr>
        </p:nvSpPr>
        <p:spPr>
          <a:xfrm>
            <a:off x="435854" y="152400"/>
            <a:ext cx="8403345" cy="734351"/>
          </a:xfrm>
        </p:spPr>
        <p:txBody>
          <a:bodyPr>
            <a:normAutofit fontScale="90000"/>
          </a:bodyPr>
          <a:lstStyle/>
          <a:p>
            <a:r>
              <a:rPr lang="en-US" sz="3200" b="1" dirty="0"/>
              <a:t>	SAMPLE ACKNOWLEDGMENT LETTER (</a:t>
            </a:r>
            <a:r>
              <a:rPr lang="en-US" sz="3200" b="1" cap="none" dirty="0"/>
              <a:t>cont.</a:t>
            </a:r>
            <a:r>
              <a:rPr lang="en-US" sz="3200" b="1" dirty="0"/>
              <a:t>) </a:t>
            </a:r>
          </a:p>
        </p:txBody>
      </p:sp>
      <p:sp>
        <p:nvSpPr>
          <p:cNvPr id="17" name="Content Placeholder 2">
            <a:extLst>
              <a:ext uri="{FF2B5EF4-FFF2-40B4-BE49-F238E27FC236}">
                <a16:creationId xmlns:a16="http://schemas.microsoft.com/office/drawing/2014/main" id="{E265A1B6-9E3A-1D00-C643-8278B142EB72}"/>
              </a:ext>
            </a:extLst>
          </p:cNvPr>
          <p:cNvSpPr>
            <a:spLocks noGrp="1"/>
          </p:cNvSpPr>
          <p:nvPr>
            <p:ph idx="1"/>
          </p:nvPr>
        </p:nvSpPr>
        <p:spPr>
          <a:xfrm>
            <a:off x="435854" y="1066800"/>
            <a:ext cx="8530390" cy="5257800"/>
          </a:xfrm>
        </p:spPr>
        <p:txBody>
          <a:bodyPr>
            <a:normAutofit lnSpcReduction="10000"/>
          </a:bodyPr>
          <a:lstStyle/>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We have forwarded your request to the Office of the Chief Technology Officer  (OCTO) for a search of the requested emails. You should expect to hear from us within a week regarding the results of the search.</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Pursuant to D.C. Official Code § 2-532(c)(1), we have fifteen (15) business days to respond to your FOIA request; in unusual circumstances, agencies may extend the response time for an additional 10 business days (D.C. Official Code § 2-532(d)). If you have any questions regarding your request, you may reach me via email at anthony.scerbo1@dc.gov or at (202) 481-3411. </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Please have your FOIA reference number available when you contact our office.</a:t>
            </a:r>
          </a:p>
          <a:p>
            <a:pPr marL="0" indent="0">
              <a:lnSpc>
                <a:spcPct val="90000"/>
              </a:lnSpc>
              <a:spcBef>
                <a:spcPts val="0"/>
              </a:spcBef>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Sincerely,</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/s/</a:t>
            </a:r>
          </a:p>
          <a:p>
            <a:pPr marL="0" indent="0">
              <a:lnSpc>
                <a:spcPct val="90000"/>
              </a:lnSpc>
              <a:spcBef>
                <a:spcPts val="0"/>
              </a:spcBef>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Anthony J. Scerbo</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Attorney Advisor, Office of Open Government</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Board of Ethics and Government Accountability</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1000" dirty="0"/>
          </a:p>
        </p:txBody>
      </p:sp>
    </p:spTree>
    <p:extLst>
      <p:ext uri="{BB962C8B-B14F-4D97-AF65-F5344CB8AC3E}">
        <p14:creationId xmlns:p14="http://schemas.microsoft.com/office/powerpoint/2010/main" val="3729707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E489-6CBD-5A42-8A01-B916BCA865F4}"/>
              </a:ext>
            </a:extLst>
          </p:cNvPr>
          <p:cNvSpPr>
            <a:spLocks noGrp="1"/>
          </p:cNvSpPr>
          <p:nvPr>
            <p:ph type="title"/>
          </p:nvPr>
        </p:nvSpPr>
        <p:spPr>
          <a:xfrm>
            <a:off x="3505200" y="304800"/>
            <a:ext cx="5410200" cy="4830686"/>
          </a:xfrm>
        </p:spPr>
        <p:txBody>
          <a:bodyPr vert="horz" lIns="91440" tIns="45720" rIns="91440" bIns="45720" rtlCol="0" anchor="b">
            <a:noAutofit/>
          </a:bodyPr>
          <a:lstStyle/>
          <a:p>
            <a:pPr>
              <a:lnSpc>
                <a:spcPct val="90000"/>
              </a:lnSpc>
            </a:pPr>
            <a:r>
              <a:rPr lang="en-US" sz="4000" kern="1200" dirty="0">
                <a:solidFill>
                  <a:schemeClr val="tx1"/>
                </a:solidFill>
                <a:effectLst/>
                <a:latin typeface="Arial" panose="020B0604020202020204" pitchFamily="34" charset="0"/>
                <a:cs typeface="Arial" panose="020B0604020202020204" pitchFamily="34" charset="0"/>
              </a:rPr>
              <a:t>The acknowledgment letter should include the possible costs associated with the request.</a:t>
            </a:r>
            <a:endParaRPr lang="en-US" sz="4000" kern="1200" dirty="0">
              <a:solidFill>
                <a:schemeClr val="tx1"/>
              </a:solidFill>
              <a:latin typeface="Arial" panose="020B0604020202020204" pitchFamily="34" charset="0"/>
              <a:cs typeface="Arial" panose="020B0604020202020204" pitchFamily="34" charset="0"/>
            </a:endParaRPr>
          </a:p>
        </p:txBody>
      </p:sp>
      <p:pic>
        <p:nvPicPr>
          <p:cNvPr id="6" name="Graphic 5" descr="Open envelope">
            <a:extLst>
              <a:ext uri="{FF2B5EF4-FFF2-40B4-BE49-F238E27FC236}">
                <a16:creationId xmlns:a16="http://schemas.microsoft.com/office/drawing/2014/main" id="{BD178B2D-0C06-2F01-A351-D87E05FC8E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304800"/>
            <a:ext cx="2824269" cy="2824269"/>
          </a:xfrm>
          <a:prstGeom prst="rect">
            <a:avLst/>
          </a:prstGeom>
        </p:spPr>
      </p:pic>
      <p:pic>
        <p:nvPicPr>
          <p:cNvPr id="4" name="Graphic 3" descr="Dollar with solid fill">
            <a:extLst>
              <a:ext uri="{FF2B5EF4-FFF2-40B4-BE49-F238E27FC236}">
                <a16:creationId xmlns:a16="http://schemas.microsoft.com/office/drawing/2014/main" id="{CB2C0CDD-5ED9-AAC4-6F72-B9580EC4D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 y="3505200"/>
            <a:ext cx="2286000" cy="2286000"/>
          </a:xfrm>
          <a:prstGeom prst="rect">
            <a:avLst/>
          </a:prstGeom>
        </p:spPr>
      </p:pic>
    </p:spTree>
    <p:extLst>
      <p:ext uri="{BB962C8B-B14F-4D97-AF65-F5344CB8AC3E}">
        <p14:creationId xmlns:p14="http://schemas.microsoft.com/office/powerpoint/2010/main" val="1793346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228600"/>
            <a:ext cx="7648121" cy="1099457"/>
          </a:xfrm>
        </p:spPr>
        <p:txBody>
          <a:bodyPr>
            <a:normAutofit/>
          </a:bodyPr>
          <a:lstStyle/>
          <a:p>
            <a:pPr algn="ctr"/>
            <a:r>
              <a:rPr lang="en-US" sz="4800" b="1" dirty="0"/>
              <a:t>FEES</a:t>
            </a:r>
          </a:p>
        </p:txBody>
      </p:sp>
      <p:graphicFrame>
        <p:nvGraphicFramePr>
          <p:cNvPr id="38" name="Content Placeholder 2">
            <a:extLst>
              <a:ext uri="{FF2B5EF4-FFF2-40B4-BE49-F238E27FC236}">
                <a16:creationId xmlns:a16="http://schemas.microsoft.com/office/drawing/2014/main" id="{B5DDA881-8A5E-E1A4-430B-454B63293C5A}"/>
              </a:ext>
            </a:extLst>
          </p:cNvPr>
          <p:cNvGraphicFramePr>
            <a:graphicFrameLocks noGrp="1"/>
          </p:cNvGraphicFramePr>
          <p:nvPr>
            <p:ph idx="1"/>
            <p:extLst>
              <p:ext uri="{D42A27DB-BD31-4B8C-83A1-F6EECF244321}">
                <p14:modId xmlns:p14="http://schemas.microsoft.com/office/powerpoint/2010/main" val="4187721"/>
              </p:ext>
            </p:extLst>
          </p:nvPr>
        </p:nvGraphicFramePr>
        <p:xfrm>
          <a:off x="965199" y="1524000"/>
          <a:ext cx="7213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40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2801-0A1D-8AF7-74BC-8F61A490E9D9}"/>
              </a:ext>
            </a:extLst>
          </p:cNvPr>
          <p:cNvSpPr>
            <a:spLocks noGrp="1"/>
          </p:cNvSpPr>
          <p:nvPr>
            <p:ph type="title"/>
          </p:nvPr>
        </p:nvSpPr>
        <p:spPr>
          <a:xfrm>
            <a:off x="965199" y="609600"/>
            <a:ext cx="7648121" cy="1099457"/>
          </a:xfrm>
        </p:spPr>
        <p:txBody>
          <a:bodyPr>
            <a:normAutofit/>
          </a:bodyPr>
          <a:lstStyle/>
          <a:p>
            <a:r>
              <a:rPr lang="en-US" dirty="0"/>
              <a:t>	</a:t>
            </a:r>
            <a:r>
              <a:rPr lang="en-US" b="1" dirty="0"/>
              <a:t>Acknowledgment Letters</a:t>
            </a:r>
          </a:p>
        </p:txBody>
      </p:sp>
      <p:graphicFrame>
        <p:nvGraphicFramePr>
          <p:cNvPr id="78" name="Content Placeholder 2">
            <a:extLst>
              <a:ext uri="{FF2B5EF4-FFF2-40B4-BE49-F238E27FC236}">
                <a16:creationId xmlns:a16="http://schemas.microsoft.com/office/drawing/2014/main" id="{B08B9E40-D9A6-8F28-265A-4ABB76EE69FF}"/>
              </a:ext>
            </a:extLst>
          </p:cNvPr>
          <p:cNvGraphicFramePr>
            <a:graphicFrameLocks noGrp="1"/>
          </p:cNvGraphicFramePr>
          <p:nvPr>
            <p:ph idx="1"/>
            <p:extLst>
              <p:ext uri="{D42A27DB-BD31-4B8C-83A1-F6EECF244321}">
                <p14:modId xmlns:p14="http://schemas.microsoft.com/office/powerpoint/2010/main" val="262127374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878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E265A1B6-9E3A-1D00-C643-8278B142EB72}"/>
              </a:ext>
            </a:extLst>
          </p:cNvPr>
          <p:cNvSpPr>
            <a:spLocks noGrp="1"/>
          </p:cNvSpPr>
          <p:nvPr>
            <p:ph idx="1"/>
          </p:nvPr>
        </p:nvSpPr>
        <p:spPr>
          <a:xfrm>
            <a:off x="508000" y="1253067"/>
            <a:ext cx="4616450" cy="4351866"/>
          </a:xfrm>
        </p:spPr>
        <p:txBody>
          <a:bodyPr anchor="ctr">
            <a:normAutofit lnSpcReduction="10000"/>
          </a:bodyPr>
          <a:lstStyle/>
          <a:p>
            <a:pPr marL="0" marR="0" indent="0">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cs typeface="Arial" panose="020B0604020202020204" pitchFamily="34" charset="0"/>
              </a:rPr>
              <a:t>Under DC FOIA, agencies must first determine a requester’s fee category to ascertain fees that agencies may charge to process requests. </a:t>
            </a:r>
          </a:p>
          <a:p>
            <a:r>
              <a:rPr lang="en-US" sz="2400" kern="0" dirty="0">
                <a:effectLst/>
                <a:latin typeface="Arial" panose="020B0604020202020204" pitchFamily="34" charset="0"/>
                <a:ea typeface="Times New Roman" panose="02020603050405020304" pitchFamily="18" charset="0"/>
                <a:cs typeface="Arial" panose="020B0604020202020204" pitchFamily="34" charset="0"/>
              </a:rPr>
              <a:t>Requesters fall into one of three categories based upon intended use of the records. </a:t>
            </a:r>
          </a:p>
          <a:p>
            <a:r>
              <a:rPr lang="en-US" sz="2400" b="1" u="sng" dirty="0">
                <a:latin typeface="Arial" panose="020B0604020202020204" pitchFamily="34" charset="0"/>
                <a:cs typeface="Arial" panose="020B0604020202020204" pitchFamily="34" charset="0"/>
              </a:rPr>
              <a:t>See 1 DCMR § 408</a:t>
            </a:r>
          </a:p>
        </p:txBody>
      </p:sp>
      <p:sp>
        <p:nvSpPr>
          <p:cNvPr id="2" name="Title 1">
            <a:extLst>
              <a:ext uri="{FF2B5EF4-FFF2-40B4-BE49-F238E27FC236}">
                <a16:creationId xmlns:a16="http://schemas.microsoft.com/office/drawing/2014/main" id="{4EFFA081-4413-E1D6-1C6F-AD568C3F9708}"/>
              </a:ext>
            </a:extLst>
          </p:cNvPr>
          <p:cNvSpPr>
            <a:spLocks noGrp="1"/>
          </p:cNvSpPr>
          <p:nvPr>
            <p:ph type="title"/>
          </p:nvPr>
        </p:nvSpPr>
        <p:spPr>
          <a:xfrm>
            <a:off x="5257801" y="1253067"/>
            <a:ext cx="3886200" cy="4351866"/>
          </a:xfrm>
          <a:solidFill>
            <a:srgbClr val="016A75"/>
          </a:solidFill>
        </p:spPr>
        <p:txBody>
          <a:bodyPr anchor="ctr">
            <a:normAutofit/>
          </a:bodyPr>
          <a:lstStyle/>
          <a:p>
            <a:pPr algn="r"/>
            <a:r>
              <a:rPr lang="en-US" b="1" dirty="0">
                <a:solidFill>
                  <a:schemeClr val="tx1"/>
                </a:solidFill>
              </a:rPr>
              <a:t>Fee Categories in Acknowledgment</a:t>
            </a:r>
            <a:br>
              <a:rPr lang="en-US" b="1" dirty="0">
                <a:solidFill>
                  <a:schemeClr val="tx1"/>
                </a:solidFill>
              </a:rPr>
            </a:br>
            <a:r>
              <a:rPr lang="en-US" b="1" dirty="0">
                <a:solidFill>
                  <a:schemeClr val="tx1"/>
                </a:solidFill>
              </a:rPr>
              <a:t>Letters</a:t>
            </a:r>
          </a:p>
        </p:txBody>
      </p:sp>
    </p:spTree>
    <p:extLst>
      <p:ext uri="{BB962C8B-B14F-4D97-AF65-F5344CB8AC3E}">
        <p14:creationId xmlns:p14="http://schemas.microsoft.com/office/powerpoint/2010/main" val="2148632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le of American dollar banknotes">
            <a:extLst>
              <a:ext uri="{FF2B5EF4-FFF2-40B4-BE49-F238E27FC236}">
                <a16:creationId xmlns:a16="http://schemas.microsoft.com/office/drawing/2014/main" id="{FD2F1F3E-9450-5694-9C9D-C9EE87BBE490}"/>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b="-2"/>
          <a:stretch/>
        </p:blipFill>
        <p:spPr>
          <a:xfrm>
            <a:off x="20" y="10"/>
            <a:ext cx="9143980" cy="6857990"/>
          </a:xfrm>
          <a:prstGeom prst="rect">
            <a:avLst/>
          </a:prstGeom>
        </p:spPr>
      </p:pic>
      <p:sp>
        <p:nvSpPr>
          <p:cNvPr id="2" name="Title 1">
            <a:extLst>
              <a:ext uri="{FF2B5EF4-FFF2-40B4-BE49-F238E27FC236}">
                <a16:creationId xmlns:a16="http://schemas.microsoft.com/office/drawing/2014/main" id="{31A17D73-4FBF-A394-925D-FAE56E9BDDD8}"/>
              </a:ext>
            </a:extLst>
          </p:cNvPr>
          <p:cNvSpPr>
            <a:spLocks noGrp="1"/>
          </p:cNvSpPr>
          <p:nvPr>
            <p:ph type="title"/>
          </p:nvPr>
        </p:nvSpPr>
        <p:spPr>
          <a:xfrm>
            <a:off x="856058" y="114299"/>
            <a:ext cx="7429499" cy="1104902"/>
          </a:xfrm>
        </p:spPr>
        <p:txBody>
          <a:bodyPr>
            <a:normAutofit/>
          </a:bodyPr>
          <a:lstStyle/>
          <a:p>
            <a:pPr algn="ctr"/>
            <a:r>
              <a:rPr lang="en-US" sz="4800" b="1" dirty="0"/>
              <a:t>Foia fees</a:t>
            </a:r>
          </a:p>
        </p:txBody>
      </p:sp>
      <p:sp>
        <p:nvSpPr>
          <p:cNvPr id="3" name="Content Placeholder 2">
            <a:extLst>
              <a:ext uri="{FF2B5EF4-FFF2-40B4-BE49-F238E27FC236}">
                <a16:creationId xmlns:a16="http://schemas.microsoft.com/office/drawing/2014/main" id="{5783A0EB-5A1C-456D-7F77-D3D72B8D2E69}"/>
              </a:ext>
            </a:extLst>
          </p:cNvPr>
          <p:cNvSpPr>
            <a:spLocks noGrp="1"/>
          </p:cNvSpPr>
          <p:nvPr>
            <p:ph idx="1"/>
          </p:nvPr>
        </p:nvSpPr>
        <p:spPr>
          <a:xfrm>
            <a:off x="304800" y="1143000"/>
            <a:ext cx="8686800" cy="5410199"/>
          </a:xfrm>
        </p:spPr>
        <p:txBody>
          <a:bodyPr>
            <a:normAutofit/>
          </a:bodyPr>
          <a:lstStyle/>
          <a:p>
            <a:pPr>
              <a:lnSpc>
                <a:spcPct val="90000"/>
              </a:lnSpc>
            </a:pPr>
            <a:r>
              <a:rPr lang="en-US" sz="2000" dirty="0"/>
              <a:t>A PUBLIC BODY MAY ESTABLISH AND COLLECT FEES NOT TO EXCEED THE ACTUAL COST OF SEARCHING FOR, REVIEWING, REDACTING, AND MAKING COPIES OF RECORDS.</a:t>
            </a:r>
          </a:p>
          <a:p>
            <a:pPr>
              <a:lnSpc>
                <a:spcPct val="90000"/>
              </a:lnSpc>
            </a:pPr>
            <a:r>
              <a:rPr lang="en-US" sz="2000" dirty="0"/>
              <a:t>DOCUMENTS MAY BE FURNISHED WITHOUT CHARGE OR AT A REDUCED CHARGE WHERE A PUBLIC BODY DETERMINES THAT WAIVER OR REDUCTION OF THE FEE IS IN THE PUBLIC INTEREST BECAUSE FURNISHING THE INFORMATION CAN BE CONSIDERED AS PRIMARILY BENEFITING THE GENERAL PUBLIC.</a:t>
            </a:r>
          </a:p>
          <a:p>
            <a:pPr lvl="1">
              <a:lnSpc>
                <a:spcPct val="90000"/>
              </a:lnSpc>
            </a:pPr>
            <a:r>
              <a:rPr lang="en-US" sz="1800" dirty="0"/>
              <a:t>(D.C. OFFICIAL CODE § 2-532</a:t>
            </a:r>
            <a:r>
              <a:rPr lang="en-US" sz="1800" cap="none" dirty="0"/>
              <a:t>(b)).</a:t>
            </a:r>
          </a:p>
          <a:p>
            <a:pPr>
              <a:lnSpc>
                <a:spcPct val="90000"/>
              </a:lnSpc>
            </a:pPr>
            <a:r>
              <a:rPr lang="en-US" sz="2000" cap="none" dirty="0"/>
              <a:t>(A) Commercial - </a:t>
            </a:r>
            <a:r>
              <a:rPr lang="en-US" sz="2000" b="1" cap="none" dirty="0"/>
              <a:t>search, duplication and review</a:t>
            </a:r>
            <a:r>
              <a:rPr lang="en-US" sz="2000" cap="none" dirty="0"/>
              <a:t>.</a:t>
            </a:r>
          </a:p>
          <a:p>
            <a:pPr>
              <a:lnSpc>
                <a:spcPct val="90000"/>
              </a:lnSpc>
            </a:pPr>
            <a:r>
              <a:rPr lang="en-US" sz="2000" cap="none" dirty="0"/>
              <a:t>(B) Educ., Non-Commercial, Sci. Research, Media - </a:t>
            </a:r>
            <a:r>
              <a:rPr lang="en-US" sz="2000" b="1" cap="none" dirty="0"/>
              <a:t>duplication.</a:t>
            </a:r>
          </a:p>
          <a:p>
            <a:pPr>
              <a:lnSpc>
                <a:spcPct val="90000"/>
              </a:lnSpc>
            </a:pPr>
            <a:r>
              <a:rPr lang="en-US" sz="2000" cap="none" dirty="0"/>
              <a:t>(C) If not A or B - </a:t>
            </a:r>
            <a:r>
              <a:rPr lang="en-US" sz="2000" b="1" cap="none" dirty="0"/>
              <a:t>search</a:t>
            </a:r>
            <a:r>
              <a:rPr lang="en-US" sz="2000" cap="none" dirty="0"/>
              <a:t> </a:t>
            </a:r>
            <a:r>
              <a:rPr lang="en-US" sz="2000" b="1" cap="none" dirty="0"/>
              <a:t>and</a:t>
            </a:r>
            <a:r>
              <a:rPr lang="en-US" sz="2000" cap="none" dirty="0"/>
              <a:t> </a:t>
            </a:r>
            <a:r>
              <a:rPr lang="en-US" sz="2000" b="1" cap="none" dirty="0"/>
              <a:t>duplication</a:t>
            </a:r>
            <a:r>
              <a:rPr lang="en-US" sz="2000" cap="none" dirty="0"/>
              <a:t>.</a:t>
            </a:r>
          </a:p>
          <a:p>
            <a:pPr>
              <a:lnSpc>
                <a:spcPct val="90000"/>
              </a:lnSpc>
            </a:pPr>
            <a:endParaRPr lang="en-US" sz="1500" dirty="0"/>
          </a:p>
        </p:txBody>
      </p:sp>
    </p:spTree>
    <p:extLst>
      <p:ext uri="{BB962C8B-B14F-4D97-AF65-F5344CB8AC3E}">
        <p14:creationId xmlns:p14="http://schemas.microsoft.com/office/powerpoint/2010/main" val="251820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1465-8163-7CC4-1099-C664223D0296}"/>
              </a:ext>
            </a:extLst>
          </p:cNvPr>
          <p:cNvSpPr>
            <a:spLocks noGrp="1"/>
          </p:cNvSpPr>
          <p:nvPr>
            <p:ph type="title"/>
          </p:nvPr>
        </p:nvSpPr>
        <p:spPr>
          <a:xfrm>
            <a:off x="818347" y="152400"/>
            <a:ext cx="7511473" cy="914400"/>
          </a:xfrm>
        </p:spPr>
        <p:txBody>
          <a:bodyPr>
            <a:normAutofit/>
          </a:bodyPr>
          <a:lstStyle/>
          <a:p>
            <a:pPr algn="ctr"/>
            <a:r>
              <a:rPr lang="en-US" sz="4000" b="1" dirty="0"/>
              <a:t>FEEs</a:t>
            </a:r>
          </a:p>
        </p:txBody>
      </p:sp>
      <p:sp>
        <p:nvSpPr>
          <p:cNvPr id="3" name="Content Placeholder 2">
            <a:extLst>
              <a:ext uri="{FF2B5EF4-FFF2-40B4-BE49-F238E27FC236}">
                <a16:creationId xmlns:a16="http://schemas.microsoft.com/office/drawing/2014/main" id="{CD6DD082-4431-02EA-9665-3E2785A2E4F0}"/>
              </a:ext>
            </a:extLst>
          </p:cNvPr>
          <p:cNvSpPr>
            <a:spLocks noGrp="1"/>
          </p:cNvSpPr>
          <p:nvPr>
            <p:ph idx="1"/>
          </p:nvPr>
        </p:nvSpPr>
        <p:spPr>
          <a:xfrm>
            <a:off x="533400" y="1066800"/>
            <a:ext cx="8001000" cy="5035260"/>
          </a:xfrm>
        </p:spPr>
        <p:txBody>
          <a:bodyPr>
            <a:noAutofit/>
          </a:bodyPr>
          <a:lstStyle/>
          <a:p>
            <a:r>
              <a:rPr lang="en-US" sz="2400" dirty="0"/>
              <a:t>A REQUESTER SEEKING A WAIVER OR REDUCTION OF FEES SHALL PROVIDE A STATEMENT IN HIS OR HER REQUEST LETTER EXPLAINING HOW THE REQUESTED RECORDS WILL BE USED TO BENEFIT THE GENERAL PUBLIC (1 DCMR § 408.10).</a:t>
            </a:r>
          </a:p>
          <a:p>
            <a:r>
              <a:rPr lang="en-US" sz="2400" b="1" u="sng" dirty="0"/>
              <a:t>REQUIRING</a:t>
            </a:r>
            <a:r>
              <a:rPr lang="en-US" sz="2400" dirty="0"/>
              <a:t> ADVANCE PAYMENT ALLOWED WHEN:</a:t>
            </a:r>
          </a:p>
          <a:p>
            <a:pPr lvl="1"/>
            <a:r>
              <a:rPr lang="en-US" sz="2400" dirty="0"/>
              <a:t>REQUEST WILL EXCEED $250, OR</a:t>
            </a:r>
          </a:p>
          <a:p>
            <a:pPr lvl="1"/>
            <a:r>
              <a:rPr lang="en-US" sz="2400" dirty="0"/>
              <a:t>REQUESTER HAS PREVIOUSLY FAILED TO PAY. (D.C. OFFICIAL CODE  § 2-532(</a:t>
            </a:r>
            <a:r>
              <a:rPr lang="en-US" sz="2400" cap="none" dirty="0"/>
              <a:t>B</a:t>
            </a:r>
            <a:r>
              <a:rPr lang="en-US" sz="2400" dirty="0"/>
              <a:t>-3))  </a:t>
            </a:r>
          </a:p>
          <a:p>
            <a:r>
              <a:rPr lang="en-US" sz="2400" dirty="0"/>
              <a:t>FEES ARE PAYABLE TO THE GENERAL FUND</a:t>
            </a:r>
          </a:p>
        </p:txBody>
      </p:sp>
    </p:spTree>
    <p:extLst>
      <p:ext uri="{BB962C8B-B14F-4D97-AF65-F5344CB8AC3E}">
        <p14:creationId xmlns:p14="http://schemas.microsoft.com/office/powerpoint/2010/main" val="336229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75F1-958A-06E7-5507-217CBB4DD05E}"/>
              </a:ext>
            </a:extLst>
          </p:cNvPr>
          <p:cNvSpPr>
            <a:spLocks noGrp="1"/>
          </p:cNvSpPr>
          <p:nvPr>
            <p:ph type="title"/>
          </p:nvPr>
        </p:nvSpPr>
        <p:spPr/>
        <p:txBody>
          <a:bodyPr/>
          <a:lstStyle/>
          <a:p>
            <a:r>
              <a:rPr lang="en-US" b="1" dirty="0"/>
              <a:t>AGENCY BEST PRACTICES</a:t>
            </a:r>
          </a:p>
        </p:txBody>
      </p:sp>
      <p:sp>
        <p:nvSpPr>
          <p:cNvPr id="3" name="Text Placeholder 2">
            <a:extLst>
              <a:ext uri="{FF2B5EF4-FFF2-40B4-BE49-F238E27FC236}">
                <a16:creationId xmlns:a16="http://schemas.microsoft.com/office/drawing/2014/main" id="{D8686462-24A1-5EA0-EDBD-1D0F8BC661A5}"/>
              </a:ext>
            </a:extLst>
          </p:cNvPr>
          <p:cNvSpPr>
            <a:spLocks noGrp="1"/>
          </p:cNvSpPr>
          <p:nvPr>
            <p:ph type="body" idx="1"/>
          </p:nvPr>
        </p:nvSpPr>
        <p:spPr/>
        <p:txBody>
          <a:bodyPr/>
          <a:lstStyle/>
          <a:p>
            <a:r>
              <a:rPr lang="en-US" dirty="0"/>
              <a:t>Proactive Disclosure, Contracts / Contractors, etc.</a:t>
            </a:r>
          </a:p>
        </p:txBody>
      </p:sp>
    </p:spTree>
    <p:extLst>
      <p:ext uri="{BB962C8B-B14F-4D97-AF65-F5344CB8AC3E}">
        <p14:creationId xmlns:p14="http://schemas.microsoft.com/office/powerpoint/2010/main" val="112189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E265A1B6-9E3A-1D00-C643-8278B142EB72}"/>
              </a:ext>
            </a:extLst>
          </p:cNvPr>
          <p:cNvSpPr>
            <a:spLocks noGrp="1"/>
          </p:cNvSpPr>
          <p:nvPr>
            <p:ph idx="1"/>
          </p:nvPr>
        </p:nvSpPr>
        <p:spPr>
          <a:xfrm>
            <a:off x="508000" y="76200"/>
            <a:ext cx="4616450" cy="6477000"/>
          </a:xfrm>
        </p:spPr>
        <p:txBody>
          <a:bodyPr anchor="ctr">
            <a:normAutofit/>
          </a:bodyPr>
          <a:lstStyle/>
          <a:p>
            <a:pPr>
              <a:lnSpc>
                <a:spcPct val="90000"/>
              </a:lnSpc>
            </a:pPr>
            <a:r>
              <a:rPr lang="en-US" sz="1600" b="1" u="sng" kern="0" dirty="0">
                <a:effectLst/>
                <a:latin typeface="Arial" panose="020B0604020202020204" pitchFamily="34" charset="0"/>
                <a:ea typeface="Times New Roman" panose="02020603050405020304" pitchFamily="18" charset="0"/>
                <a:cs typeface="Arial" panose="020B0604020202020204" pitchFamily="34" charset="0"/>
              </a:rPr>
              <a:t>Commercial Use</a:t>
            </a:r>
          </a:p>
          <a:p>
            <a:pPr marL="0" indent="0">
              <a:lnSpc>
                <a:spcPct val="90000"/>
              </a:lnSpc>
              <a:buNone/>
            </a:pPr>
            <a:r>
              <a:rPr lang="en-US" sz="1600" kern="0" dirty="0">
                <a:effectLst/>
                <a:latin typeface="Arial" panose="020B0604020202020204" pitchFamily="34" charset="0"/>
                <a:ea typeface="Times New Roman" panose="02020603050405020304" pitchFamily="18" charset="0"/>
                <a:cs typeface="Arial" panose="020B0604020202020204" pitchFamily="34" charset="0"/>
              </a:rPr>
              <a:t>Fees for commercial use </a:t>
            </a:r>
            <a:r>
              <a:rPr lang="en-US" sz="1600"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may include reasonable charges for document </a:t>
            </a:r>
            <a:r>
              <a:rPr lang="en-US" sz="1600" b="1"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search, duplication, and review.</a:t>
            </a:r>
          </a:p>
          <a:p>
            <a:pPr>
              <a:lnSpc>
                <a:spcPct val="90000"/>
              </a:lnSpc>
            </a:pPr>
            <a:endParaRPr lang="en-US" sz="1600" kern="0" dirty="0">
              <a:effectLst/>
              <a:latin typeface="Arial" panose="020B0604020202020204" pitchFamily="34" charset="0"/>
              <a:ea typeface="Times New Roman" panose="02020603050405020304" pitchFamily="18" charset="0"/>
              <a:cs typeface="Arial" panose="020B0604020202020204" pitchFamily="34" charset="0"/>
            </a:endParaRPr>
          </a:p>
          <a:p>
            <a:pPr>
              <a:lnSpc>
                <a:spcPct val="90000"/>
              </a:lnSpc>
            </a:pPr>
            <a:r>
              <a:rPr lang="en-US" sz="1600" b="1" u="sng" kern="0" dirty="0">
                <a:effectLst/>
                <a:latin typeface="Arial" panose="020B0604020202020204" pitchFamily="34" charset="0"/>
                <a:ea typeface="Times New Roman" panose="02020603050405020304" pitchFamily="18" charset="0"/>
                <a:cs typeface="Arial" panose="020B0604020202020204" pitchFamily="34" charset="0"/>
              </a:rPr>
              <a:t>Non-Commercial Use</a:t>
            </a:r>
          </a:p>
          <a:p>
            <a:pPr marL="0" indent="0">
              <a:lnSpc>
                <a:spcPct val="90000"/>
              </a:lnSpc>
              <a:buNone/>
            </a:pPr>
            <a:r>
              <a:rPr lang="en-US" sz="1600" kern="0" dirty="0">
                <a:effectLst/>
                <a:latin typeface="Arial" panose="020B0604020202020204" pitchFamily="34" charset="0"/>
                <a:ea typeface="Times New Roman" panose="02020603050405020304" pitchFamily="18" charset="0"/>
                <a:cs typeface="Arial" panose="020B0604020202020204" pitchFamily="34" charset="0"/>
              </a:rPr>
              <a:t>These include requests made by educational institutions, non-commercial scientific institutions, and representatives of the news media. </a:t>
            </a:r>
            <a:r>
              <a:rPr lang="en-US" sz="1600"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Agencies may charge these requesters document </a:t>
            </a:r>
            <a:r>
              <a:rPr lang="en-US" sz="1600" b="1"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duplication costs.</a:t>
            </a:r>
          </a:p>
          <a:p>
            <a:pPr>
              <a:lnSpc>
                <a:spcPct val="90000"/>
              </a:lnSpc>
            </a:pPr>
            <a:endParaRPr lang="en-US" sz="1600" kern="0" dirty="0">
              <a:effectLst/>
              <a:latin typeface="Arial" panose="020B0604020202020204" pitchFamily="34" charset="0"/>
              <a:ea typeface="Times New Roman" panose="02020603050405020304" pitchFamily="18" charset="0"/>
              <a:cs typeface="Arial" panose="020B0604020202020204" pitchFamily="34" charset="0"/>
            </a:endParaRPr>
          </a:p>
          <a:p>
            <a:pPr>
              <a:lnSpc>
                <a:spcPct val="90000"/>
              </a:lnSpc>
            </a:pPr>
            <a:r>
              <a:rPr lang="en-US" sz="1600" b="1" u="sng" kern="0" dirty="0">
                <a:effectLst/>
                <a:latin typeface="Arial" panose="020B0604020202020204" pitchFamily="34" charset="0"/>
                <a:ea typeface="Times New Roman" panose="02020603050405020304" pitchFamily="18" charset="0"/>
                <a:cs typeface="Arial" panose="020B0604020202020204" pitchFamily="34" charset="0"/>
              </a:rPr>
              <a:t>Other Use</a:t>
            </a:r>
          </a:p>
          <a:p>
            <a:pPr marL="0" indent="0">
              <a:lnSpc>
                <a:spcPct val="90000"/>
              </a:lnSpc>
              <a:buNone/>
            </a:pPr>
            <a:r>
              <a:rPr lang="en-US" sz="1600" kern="0" dirty="0">
                <a:effectLst/>
                <a:latin typeface="Arial" panose="020B0604020202020204" pitchFamily="34" charset="0"/>
                <a:ea typeface="Times New Roman" panose="02020603050405020304" pitchFamily="18" charset="0"/>
                <a:cs typeface="Arial" panose="020B0604020202020204" pitchFamily="34" charset="0"/>
              </a:rPr>
              <a:t>Documents not sought for scholarly or scientific purposes by an educational or non-commercial entity, are not sought by a media representative, and are not sought for commercial use, then </a:t>
            </a:r>
            <a:r>
              <a:rPr lang="en-US" sz="1600"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fees are limited to </a:t>
            </a:r>
            <a:r>
              <a:rPr lang="en-US" sz="1600" b="1"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duplication and search costs.</a:t>
            </a:r>
            <a:endParaRPr lang="en-US" sz="1600" b="1" kern="0"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4EFFA081-4413-E1D6-1C6F-AD568C3F9708}"/>
              </a:ext>
            </a:extLst>
          </p:cNvPr>
          <p:cNvSpPr>
            <a:spLocks noGrp="1"/>
          </p:cNvSpPr>
          <p:nvPr>
            <p:ph type="title"/>
          </p:nvPr>
        </p:nvSpPr>
        <p:spPr>
          <a:xfrm>
            <a:off x="5562600" y="1253067"/>
            <a:ext cx="3200399" cy="4351866"/>
          </a:xfrm>
        </p:spPr>
        <p:txBody>
          <a:bodyPr anchor="ctr">
            <a:normAutofit/>
          </a:bodyPr>
          <a:lstStyle/>
          <a:p>
            <a:r>
              <a:rPr lang="en-US" sz="5400" b="1" i="1" dirty="0">
                <a:solidFill>
                  <a:srgbClr val="00B050"/>
                </a:solidFill>
              </a:rPr>
              <a:t>Fees</a:t>
            </a:r>
          </a:p>
        </p:txBody>
      </p:sp>
    </p:spTree>
    <p:extLst>
      <p:ext uri="{BB962C8B-B14F-4D97-AF65-F5344CB8AC3E}">
        <p14:creationId xmlns:p14="http://schemas.microsoft.com/office/powerpoint/2010/main" val="3606913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381000"/>
            <a:ext cx="4616450" cy="5867400"/>
          </a:xfrm>
        </p:spPr>
        <p:txBody>
          <a:bodyPr vert="horz" lIns="91440" tIns="45720" rIns="91440" bIns="45720" rtlCol="0" anchor="ctr">
            <a:normAutofit/>
          </a:bodyPr>
          <a:lstStyle/>
          <a:p>
            <a:pPr>
              <a:lnSpc>
                <a:spcPct val="90000"/>
              </a:lnSpc>
            </a:pPr>
            <a:endParaRPr lang="en-US" sz="1500" b="1" i="0" dirty="0">
              <a:latin typeface="Arial" panose="020B0604020202020204" pitchFamily="34" charset="0"/>
              <a:cs typeface="Arial" panose="020B0604020202020204" pitchFamily="34" charset="0"/>
            </a:endParaRPr>
          </a:p>
          <a:p>
            <a:pPr>
              <a:lnSpc>
                <a:spcPct val="90000"/>
              </a:lnSpc>
            </a:pPr>
            <a:r>
              <a:rPr lang="en-US" i="0" dirty="0">
                <a:latin typeface="Arial" panose="020B0604020202020204" pitchFamily="34" charset="0"/>
                <a:cs typeface="Arial" panose="020B0604020202020204" pitchFamily="34" charset="0"/>
              </a:rPr>
              <a:t>A requester must include a statement describing how the requested records will be used to benefit the general public. </a:t>
            </a:r>
          </a:p>
          <a:p>
            <a:pPr>
              <a:lnSpc>
                <a:spcPct val="90000"/>
              </a:lnSpc>
            </a:pPr>
            <a:endParaRPr lang="en-US" i="0" dirty="0">
              <a:latin typeface="Arial" panose="020B0604020202020204" pitchFamily="34" charset="0"/>
              <a:cs typeface="Arial" panose="020B0604020202020204" pitchFamily="34" charset="0"/>
            </a:endParaRPr>
          </a:p>
          <a:p>
            <a:pPr lvl="0">
              <a:lnSpc>
                <a:spcPct val="90000"/>
              </a:lnSpc>
            </a:pPr>
            <a:r>
              <a:rPr lang="en-US" dirty="0">
                <a:latin typeface="Arial" panose="020B0604020202020204" pitchFamily="34" charset="0"/>
                <a:cs typeface="Arial" panose="020B0604020202020204" pitchFamily="34" charset="0"/>
              </a:rPr>
              <a:t>District agencies have the authority to “waive all or part of any fee when it is deemed to be either in the agency’s interest or the interest of the public. </a:t>
            </a:r>
          </a:p>
          <a:p>
            <a:pPr marL="0" lvl="0" indent="0">
              <a:lnSpc>
                <a:spcPct val="90000"/>
              </a:lnSpc>
              <a:buNone/>
            </a:pPr>
            <a:r>
              <a:rPr lang="en-US" i="1" dirty="0">
                <a:latin typeface="Arial" panose="020B0604020202020204" pitchFamily="34" charset="0"/>
                <a:cs typeface="Arial" panose="020B0604020202020204" pitchFamily="34" charset="0"/>
              </a:rPr>
              <a:t>		See</a:t>
            </a:r>
            <a:r>
              <a:rPr lang="en-US" dirty="0">
                <a:latin typeface="Arial" panose="020B0604020202020204" pitchFamily="34" charset="0"/>
                <a:cs typeface="Arial" panose="020B0604020202020204" pitchFamily="34" charset="0"/>
              </a:rPr>
              <a:t> 1 DCMR § 408.9  </a:t>
            </a:r>
          </a:p>
          <a:p>
            <a:pPr>
              <a:lnSpc>
                <a:spcPct val="90000"/>
              </a:lnSpc>
            </a:pPr>
            <a:endParaRPr lang="en-US" i="0" dirty="0">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rPr>
              <a:t>I</a:t>
            </a:r>
            <a:r>
              <a:rPr lang="en-US" i="0" dirty="0">
                <a:latin typeface="Arial" panose="020B0604020202020204" pitchFamily="34" charset="0"/>
                <a:cs typeface="Arial" panose="020B0604020202020204" pitchFamily="34" charset="0"/>
              </a:rPr>
              <a:t>f the public body determines that a waiver or fee reduction is in the public interest, i.e., furnishing the records primarily benefits the general public, a waiver or reduction may be granted.( </a:t>
            </a:r>
            <a:r>
              <a:rPr lang="en-US" sz="1600" dirty="0">
                <a:latin typeface="Arial" panose="020B0604020202020204" pitchFamily="34" charset="0"/>
                <a:cs typeface="Arial" panose="020B0604020202020204" pitchFamily="34" charset="0"/>
              </a:rPr>
              <a:t>DC Official Code § 2-532(b))</a:t>
            </a:r>
            <a:endParaRPr lang="en-US" sz="1500" dirty="0">
              <a:latin typeface="Baskerville Old Face" panose="02020602080505020303" pitchFamily="18" charset="0"/>
            </a:endParaRPr>
          </a:p>
          <a:p>
            <a:pPr>
              <a:lnSpc>
                <a:spcPct val="90000"/>
              </a:lnSpc>
            </a:pPr>
            <a:endParaRPr lang="en-US" sz="1500" b="1" dirty="0"/>
          </a:p>
        </p:txBody>
      </p:sp>
      <p:sp>
        <p:nvSpPr>
          <p:cNvPr id="2" name="Title 1"/>
          <p:cNvSpPr>
            <a:spLocks noGrp="1"/>
          </p:cNvSpPr>
          <p:nvPr>
            <p:ph type="title"/>
          </p:nvPr>
        </p:nvSpPr>
        <p:spPr>
          <a:xfrm>
            <a:off x="5872243" y="1253067"/>
            <a:ext cx="2814557" cy="4351866"/>
          </a:xfrm>
        </p:spPr>
        <p:txBody>
          <a:bodyPr anchor="ctr">
            <a:normAutofit/>
          </a:bodyPr>
          <a:lstStyle/>
          <a:p>
            <a:r>
              <a:rPr lang="en-US" sz="4800" b="1" dirty="0">
                <a:solidFill>
                  <a:srgbClr val="04739A"/>
                </a:solidFill>
              </a:rPr>
              <a:t>FEE WAIVERS</a:t>
            </a:r>
          </a:p>
        </p:txBody>
      </p:sp>
    </p:spTree>
    <p:extLst>
      <p:ext uri="{BB962C8B-B14F-4D97-AF65-F5344CB8AC3E}">
        <p14:creationId xmlns:p14="http://schemas.microsoft.com/office/powerpoint/2010/main" val="2021760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3191873" y="197224"/>
            <a:ext cx="5057825" cy="1905000"/>
          </a:xfrm>
        </p:spPr>
        <p:txBody>
          <a:bodyPr>
            <a:normAutofit/>
          </a:bodyPr>
          <a:lstStyle/>
          <a:p>
            <a:r>
              <a:rPr lang="en-US" b="1" dirty="0"/>
              <a:t>RESPONDING?</a:t>
            </a:r>
            <a:br>
              <a:rPr lang="en-US" b="1" dirty="0"/>
            </a:br>
            <a:br>
              <a:rPr lang="en-US" b="1" dirty="0"/>
            </a:br>
            <a:r>
              <a:rPr lang="en-US" b="1" dirty="0"/>
              <a:t>Time keeps on ticking…</a:t>
            </a:r>
          </a:p>
        </p:txBody>
      </p:sp>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3227732" y="2133600"/>
            <a:ext cx="5285133" cy="4419599"/>
          </a:xfrm>
        </p:spPr>
        <p:txBody>
          <a:bodyPr>
            <a:normAutofit/>
          </a:bodyPr>
          <a:lstStyle/>
          <a:p>
            <a:pPr marL="0" indent="0">
              <a:buNone/>
            </a:pPr>
            <a:r>
              <a:rPr lang="en-US" sz="1900" dirty="0">
                <a:cs typeface="Times New Roman" panose="02020603050405020304" pitchFamily="18" charset="0"/>
              </a:rPr>
              <a:t>For records, other than body-worn camera recordings, an agency must respond within 15 business days.</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2-532</a:t>
            </a:r>
            <a:r>
              <a:rPr lang="en-US" sz="1900" cap="none" dirty="0">
                <a:cs typeface="Times New Roman" panose="02020603050405020304" pitchFamily="18" charset="0"/>
              </a:rPr>
              <a:t>(c)(</a:t>
            </a:r>
            <a:r>
              <a:rPr lang="en-US" sz="1900" dirty="0">
                <a:cs typeface="Times New Roman" panose="02020603050405020304" pitchFamily="18" charset="0"/>
              </a:rPr>
              <a:t>1).</a:t>
            </a:r>
          </a:p>
          <a:p>
            <a:pPr marL="0" indent="0">
              <a:buNone/>
            </a:pPr>
            <a:endParaRPr lang="en-US" sz="1900" dirty="0">
              <a:cs typeface="Times New Roman" panose="02020603050405020304" pitchFamily="18" charset="0"/>
            </a:endParaRPr>
          </a:p>
          <a:p>
            <a:pPr marL="0" indent="0">
              <a:buNone/>
            </a:pPr>
            <a:r>
              <a:rPr lang="en-US" sz="1900" dirty="0">
                <a:cs typeface="Times New Roman" panose="02020603050405020304" pitchFamily="18" charset="0"/>
              </a:rPr>
              <a:t>For body-worn camera recordings an agency must respond within 25 business days. </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2- 532</a:t>
            </a:r>
            <a:r>
              <a:rPr lang="en-US" sz="1900" cap="none" dirty="0">
                <a:cs typeface="Times New Roman" panose="02020603050405020304" pitchFamily="18" charset="0"/>
              </a:rPr>
              <a:t>(c)(</a:t>
            </a:r>
            <a:r>
              <a:rPr lang="en-US" sz="1900" dirty="0">
                <a:cs typeface="Times New Roman" panose="02020603050405020304" pitchFamily="18" charset="0"/>
              </a:rPr>
              <a:t>2)(A).</a:t>
            </a:r>
          </a:p>
        </p:txBody>
      </p:sp>
      <p:pic>
        <p:nvPicPr>
          <p:cNvPr id="4" name="Picture 3">
            <a:extLst>
              <a:ext uri="{FF2B5EF4-FFF2-40B4-BE49-F238E27FC236}">
                <a16:creationId xmlns:a16="http://schemas.microsoft.com/office/drawing/2014/main" id="{596156CB-1AC3-9C6F-0413-F08BD1AA67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880" y="1524000"/>
            <a:ext cx="2231320" cy="2895600"/>
          </a:xfrm>
          <a:prstGeom prst="rect">
            <a:avLst/>
          </a:prstGeom>
        </p:spPr>
      </p:pic>
    </p:spTree>
    <p:extLst>
      <p:ext uri="{BB962C8B-B14F-4D97-AF65-F5344CB8AC3E}">
        <p14:creationId xmlns:p14="http://schemas.microsoft.com/office/powerpoint/2010/main" val="301757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228600" y="609600"/>
            <a:ext cx="5057825" cy="1905000"/>
          </a:xfrm>
        </p:spPr>
        <p:txBody>
          <a:bodyPr>
            <a:normAutofit/>
          </a:bodyPr>
          <a:lstStyle/>
          <a:p>
            <a:pPr algn="ctr"/>
            <a:r>
              <a:rPr lang="en-US" b="1" dirty="0"/>
              <a:t>UNUSUAL?</a:t>
            </a:r>
            <a:br>
              <a:rPr lang="en-US" b="1" dirty="0"/>
            </a:br>
            <a:r>
              <a:rPr lang="en-US" b="1" dirty="0"/>
              <a:t>EXTEND.</a:t>
            </a:r>
          </a:p>
        </p:txBody>
      </p:sp>
      <p:pic>
        <p:nvPicPr>
          <p:cNvPr id="6" name="Picture 5">
            <a:extLst>
              <a:ext uri="{FF2B5EF4-FFF2-40B4-BE49-F238E27FC236}">
                <a16:creationId xmlns:a16="http://schemas.microsoft.com/office/drawing/2014/main" id="{407537E7-B998-27B1-5A9C-0B6100873C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81958" y="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228600" y="2133601"/>
            <a:ext cx="5285133" cy="3810000"/>
          </a:xfrm>
        </p:spPr>
        <p:txBody>
          <a:bodyPr>
            <a:normAutofit/>
          </a:bodyPr>
          <a:lstStyle/>
          <a:p>
            <a:pPr marL="0" indent="0">
              <a:buNone/>
            </a:pPr>
            <a:r>
              <a:rPr lang="en-US" sz="1900" dirty="0">
                <a:cs typeface="Times New Roman" panose="02020603050405020304" pitchFamily="18" charset="0"/>
              </a:rPr>
              <a:t>In unusual circumstances, the agency may invoke an additional 10-day extension by written notice to the requester setting forth the reasons for extension and expected date for the determination.</a:t>
            </a:r>
          </a:p>
          <a:p>
            <a:pPr marL="457200" lvl="1" indent="0">
              <a:buNone/>
            </a:pPr>
            <a:r>
              <a:rPr lang="en-US" sz="1700" i="1" dirty="0">
                <a:cs typeface="Times New Roman" panose="02020603050405020304" pitchFamily="18" charset="0"/>
              </a:rPr>
              <a:t>See</a:t>
            </a:r>
            <a:r>
              <a:rPr lang="en-US" sz="1700" dirty="0">
                <a:cs typeface="Times New Roman" panose="02020603050405020304" pitchFamily="18" charset="0"/>
              </a:rPr>
              <a:t> D.C. Official Code § 2- 532</a:t>
            </a:r>
            <a:r>
              <a:rPr lang="en-US" sz="1700" cap="none" dirty="0">
                <a:cs typeface="Times New Roman" panose="02020603050405020304" pitchFamily="18" charset="0"/>
              </a:rPr>
              <a:t>(d)(</a:t>
            </a:r>
            <a:r>
              <a:rPr lang="en-US" sz="1700" dirty="0">
                <a:cs typeface="Times New Roman" panose="02020603050405020304" pitchFamily="18" charset="0"/>
              </a:rPr>
              <a:t>1).</a:t>
            </a:r>
          </a:p>
          <a:p>
            <a:pPr marL="0" indent="0">
              <a:buNone/>
            </a:pPr>
            <a:r>
              <a:rPr lang="en-US" sz="1800" b="1" u="sng" kern="100" dirty="0">
                <a:effectLst/>
                <a:ea typeface="Calibri" panose="020F0502020204030204" pitchFamily="34" charset="0"/>
                <a:cs typeface="Times New Roman" panose="02020603050405020304" pitchFamily="18" charset="0"/>
              </a:rPr>
              <a:t>REMEMBER…</a:t>
            </a:r>
          </a:p>
          <a:p>
            <a:pPr marL="0" indent="0">
              <a:buNone/>
            </a:pPr>
            <a:r>
              <a:rPr lang="en-US" sz="1800" kern="100" dirty="0">
                <a:effectLst/>
                <a:ea typeface="Calibri" panose="020F0502020204030204" pitchFamily="34" charset="0"/>
                <a:cs typeface="Times New Roman" panose="02020603050405020304" pitchFamily="18" charset="0"/>
              </a:rPr>
              <a:t>D.C. Official Code </a:t>
            </a:r>
            <a:r>
              <a:rPr lang="en-US" sz="1800" b="1" kern="100" dirty="0">
                <a:effectLst/>
                <a:ea typeface="Calibri" panose="020F0502020204030204" pitchFamily="34" charset="0"/>
                <a:cs typeface="Times New Roman" panose="02020603050405020304" pitchFamily="18" charset="0"/>
              </a:rPr>
              <a:t>§</a:t>
            </a:r>
            <a:r>
              <a:rPr lang="en-US" sz="1800" kern="100" dirty="0">
                <a:effectLst/>
                <a:ea typeface="Calibri" panose="020F0502020204030204" pitchFamily="34" charset="0"/>
                <a:cs typeface="Times New Roman" panose="02020603050405020304" pitchFamily="18" charset="0"/>
              </a:rPr>
              <a:t> 2-532</a:t>
            </a:r>
            <a:r>
              <a:rPr lang="en-US" sz="1800" kern="100" cap="none" dirty="0">
                <a:effectLst/>
                <a:ea typeface="Calibri" panose="020F0502020204030204" pitchFamily="34" charset="0"/>
                <a:cs typeface="Times New Roman" panose="02020603050405020304" pitchFamily="18" charset="0"/>
              </a:rPr>
              <a:t>(e)</a:t>
            </a:r>
            <a:r>
              <a:rPr lang="en-US" sz="1800" kern="100" dirty="0">
                <a:effectLst/>
                <a:ea typeface="Calibri" panose="020F0502020204030204" pitchFamily="34" charset="0"/>
                <a:cs typeface="Times New Roman" panose="02020603050405020304" pitchFamily="18" charset="0"/>
              </a:rPr>
              <a:t> provides that failure to timely respond to a FOIA request is deemed a denial of the Request.</a:t>
            </a:r>
          </a:p>
          <a:p>
            <a:pPr marL="0" indent="0">
              <a:buNone/>
            </a:pPr>
            <a:endParaRPr lang="en-US" sz="1700" dirty="0"/>
          </a:p>
        </p:txBody>
      </p:sp>
    </p:spTree>
    <p:extLst>
      <p:ext uri="{BB962C8B-B14F-4D97-AF65-F5344CB8AC3E}">
        <p14:creationId xmlns:p14="http://schemas.microsoft.com/office/powerpoint/2010/main" val="1711029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152400" y="609600"/>
            <a:ext cx="3581400" cy="5283253"/>
          </a:xfrm>
        </p:spPr>
        <p:txBody>
          <a:bodyPr>
            <a:noAutofit/>
          </a:bodyPr>
          <a:lstStyle/>
          <a:p>
            <a:pPr marL="0" indent="0" algn="ctr">
              <a:lnSpc>
                <a:spcPct val="90000"/>
              </a:lnSpc>
              <a:buNone/>
            </a:pPr>
            <a:r>
              <a:rPr lang="en-US" sz="3600" dirty="0"/>
              <a:t>What are “Unusual Circumstances”</a:t>
            </a:r>
            <a:r>
              <a:rPr lang="en-US" sz="3600" dirty="0">
                <a:latin typeface="Arial Black" panose="020B0A04020102020204" pitchFamily="34" charset="0"/>
              </a:rPr>
              <a:t>?</a:t>
            </a:r>
          </a:p>
        </p:txBody>
      </p:sp>
      <p:pic>
        <p:nvPicPr>
          <p:cNvPr id="8" name="Picture 7">
            <a:extLst>
              <a:ext uri="{FF2B5EF4-FFF2-40B4-BE49-F238E27FC236}">
                <a16:creationId xmlns:a16="http://schemas.microsoft.com/office/drawing/2014/main" id="{91D14D09-5FE8-B50F-2585-334C3ABDAF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62400" y="645106"/>
            <a:ext cx="4698320"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glow rad="63500">
              <a:schemeClr val="tx1">
                <a:lumMod val="85000"/>
                <a:alpha val="40000"/>
              </a:schemeClr>
            </a:glow>
            <a:outerShdw blurRad="50800" dist="38100" dir="8100000" algn="tr" rotWithShape="0">
              <a:schemeClr val="tx1">
                <a:lumMod val="85000"/>
                <a:alpha val="40000"/>
              </a:schemeClr>
            </a:outerShdw>
            <a:softEdge rad="127000"/>
          </a:effectLst>
        </p:spPr>
      </p:pic>
    </p:spTree>
    <p:extLst>
      <p:ext uri="{BB962C8B-B14F-4D97-AF65-F5344CB8AC3E}">
        <p14:creationId xmlns:p14="http://schemas.microsoft.com/office/powerpoint/2010/main" val="3152350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C027-B009-D22B-D3C6-874DE8B5BBBF}"/>
              </a:ext>
            </a:extLst>
          </p:cNvPr>
          <p:cNvSpPr>
            <a:spLocks noGrp="1"/>
          </p:cNvSpPr>
          <p:nvPr>
            <p:ph type="title"/>
          </p:nvPr>
        </p:nvSpPr>
        <p:spPr>
          <a:xfrm>
            <a:off x="609600" y="714375"/>
            <a:ext cx="2620750" cy="5076826"/>
          </a:xfrm>
        </p:spPr>
        <p:txBody>
          <a:bodyPr anchor="ctr">
            <a:normAutofit/>
          </a:bodyPr>
          <a:lstStyle/>
          <a:p>
            <a:r>
              <a:rPr lang="en-US" sz="3600" b="1" dirty="0"/>
              <a:t>DC FOIA states what “unusual” MEANS</a:t>
            </a:r>
            <a:br>
              <a:rPr lang="en-US" sz="3500" b="1" dirty="0"/>
            </a:br>
            <a:endParaRPr lang="en-US" sz="2000" b="1" dirty="0"/>
          </a:p>
        </p:txBody>
      </p:sp>
      <p:sp>
        <p:nvSpPr>
          <p:cNvPr id="9" name="Rectangle 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3" name="Straight Connector 1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Content Placeholder 2">
            <a:extLst>
              <a:ext uri="{FF2B5EF4-FFF2-40B4-BE49-F238E27FC236}">
                <a16:creationId xmlns:a16="http://schemas.microsoft.com/office/drawing/2014/main" id="{E4E89003-8F90-155C-C631-2E898E82B209}"/>
              </a:ext>
            </a:extLst>
          </p:cNvPr>
          <p:cNvSpPr>
            <a:spLocks noGrp="1"/>
          </p:cNvSpPr>
          <p:nvPr>
            <p:ph idx="1"/>
          </p:nvPr>
        </p:nvSpPr>
        <p:spPr>
          <a:xfrm>
            <a:off x="3729784" y="304801"/>
            <a:ext cx="4690313" cy="6172200"/>
          </a:xfrm>
        </p:spPr>
        <p:txBody>
          <a:bodyPr>
            <a:normAutofit/>
          </a:bodyPr>
          <a:lstStyle/>
          <a:p>
            <a:pPr marL="0" indent="0">
              <a:lnSpc>
                <a:spcPct val="90000"/>
              </a:lnSpc>
              <a:buNone/>
            </a:pPr>
            <a:r>
              <a:rPr lang="en-US" b="1" dirty="0">
                <a:solidFill>
                  <a:schemeClr val="tx1"/>
                </a:solidFill>
              </a:rPr>
              <a:t>D.C. Official Code § 2-532</a:t>
            </a:r>
            <a:r>
              <a:rPr lang="en-US" b="1" cap="none" dirty="0">
                <a:solidFill>
                  <a:schemeClr val="tx1"/>
                </a:solidFill>
              </a:rPr>
              <a:t>(d)(</a:t>
            </a:r>
            <a:r>
              <a:rPr lang="en-US" b="1" dirty="0">
                <a:solidFill>
                  <a:schemeClr val="tx1"/>
                </a:solidFill>
              </a:rPr>
              <a:t>2)</a:t>
            </a:r>
          </a:p>
          <a:p>
            <a:pPr>
              <a:lnSpc>
                <a:spcPct val="90000"/>
              </a:lnSpc>
            </a:pPr>
            <a:r>
              <a:rPr lang="en-US" dirty="0">
                <a:solidFill>
                  <a:schemeClr val="tx1"/>
                </a:solidFill>
              </a:rPr>
              <a:t>Unusual circumstances are defined as:</a:t>
            </a:r>
          </a:p>
          <a:p>
            <a:pPr lvl="1">
              <a:lnSpc>
                <a:spcPct val="90000"/>
              </a:lnSpc>
            </a:pPr>
            <a:r>
              <a:rPr lang="en-US" sz="1800" dirty="0">
                <a:solidFill>
                  <a:schemeClr val="tx1"/>
                </a:solidFill>
              </a:rPr>
              <a:t>The need to search for, collect, and appropriately examine a voluminous amount of separate and distinct records that are demanded in a single request;</a:t>
            </a:r>
          </a:p>
          <a:p>
            <a:pPr lvl="1">
              <a:lnSpc>
                <a:spcPct val="90000"/>
              </a:lnSpc>
            </a:pPr>
            <a:r>
              <a:rPr lang="en-US" sz="1800" dirty="0">
                <a:solidFill>
                  <a:schemeClr val="tx1"/>
                </a:solidFill>
              </a:rPr>
              <a:t>The need for consultation, which shall be conducted with all practicable speed, with another public body having a substantial interest in the determination of the request or among 2 or more components of a public body having substantial subject-matter interest therein, or;</a:t>
            </a:r>
          </a:p>
          <a:p>
            <a:pPr lvl="1">
              <a:lnSpc>
                <a:spcPct val="90000"/>
              </a:lnSpc>
            </a:pPr>
            <a:r>
              <a:rPr lang="en-US" sz="1800" dirty="0">
                <a:solidFill>
                  <a:schemeClr val="tx1"/>
                </a:solidFill>
              </a:rPr>
              <a:t>For body-worn camera recordings, the inability to procure a vendor that is able to perform the redactions within the 25-day time period provided under subsection (c)(2) of this section.</a:t>
            </a: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3803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066-CF46-A6A9-4F1F-FFD0AF0FF8FA}"/>
              </a:ext>
            </a:extLst>
          </p:cNvPr>
          <p:cNvSpPr>
            <a:spLocks noGrp="1"/>
          </p:cNvSpPr>
          <p:nvPr>
            <p:ph type="title"/>
          </p:nvPr>
        </p:nvSpPr>
        <p:spPr>
          <a:xfrm>
            <a:off x="483280" y="640624"/>
            <a:ext cx="2732755" cy="1905000"/>
          </a:xfrm>
        </p:spPr>
        <p:txBody>
          <a:bodyPr>
            <a:normAutofit/>
          </a:bodyPr>
          <a:lstStyle/>
          <a:p>
            <a:r>
              <a:rPr lang="en-US" sz="2200" b="1" dirty="0"/>
              <a:t>requests to EXPEDITE PROCESSING requests</a:t>
            </a:r>
          </a:p>
        </p:txBody>
      </p:sp>
      <p:sp>
        <p:nvSpPr>
          <p:cNvPr id="3" name="Content Placeholder 2">
            <a:extLst>
              <a:ext uri="{FF2B5EF4-FFF2-40B4-BE49-F238E27FC236}">
                <a16:creationId xmlns:a16="http://schemas.microsoft.com/office/drawing/2014/main" id="{FCF2D7F7-C0F1-2D89-1118-75B344428C71}"/>
              </a:ext>
            </a:extLst>
          </p:cNvPr>
          <p:cNvSpPr>
            <a:spLocks noGrp="1"/>
          </p:cNvSpPr>
          <p:nvPr>
            <p:ph idx="1"/>
          </p:nvPr>
        </p:nvSpPr>
        <p:spPr>
          <a:xfrm>
            <a:off x="304800" y="2514600"/>
            <a:ext cx="3048000" cy="3886200"/>
          </a:xfrm>
        </p:spPr>
        <p:txBody>
          <a:bodyPr>
            <a:normAutofit/>
          </a:bodyPr>
          <a:lstStyle/>
          <a:p>
            <a:pPr marL="0" indent="0">
              <a:lnSpc>
                <a:spcPct val="90000"/>
              </a:lnSpc>
              <a:buNone/>
            </a:pPr>
            <a:r>
              <a:rPr lang="en-US" dirty="0"/>
              <a:t>OFTEN, A REQUEST </a:t>
            </a:r>
            <a:r>
              <a:rPr lang="en-US" u="sng" dirty="0"/>
              <a:t>STATES</a:t>
            </a:r>
            <a:r>
              <a:rPr lang="en-US" dirty="0"/>
              <a:t> </a:t>
            </a:r>
            <a:r>
              <a:rPr lang="en-US" i="1" dirty="0"/>
              <a:t>and </a:t>
            </a:r>
            <a:r>
              <a:rPr lang="en-US" i="1" u="sng" dirty="0"/>
              <a:t>EVEN</a:t>
            </a:r>
            <a:r>
              <a:rPr lang="en-US" dirty="0"/>
              <a:t> </a:t>
            </a:r>
            <a:r>
              <a:rPr lang="en-US" u="sng" dirty="0"/>
              <a:t>DEMONSTRATES</a:t>
            </a:r>
            <a:r>
              <a:rPr lang="en-US" dirty="0"/>
              <a:t> A “COMPELLING NEED,” </a:t>
            </a:r>
          </a:p>
          <a:p>
            <a:pPr marL="0" indent="0">
              <a:lnSpc>
                <a:spcPct val="90000"/>
              </a:lnSpc>
              <a:buNone/>
            </a:pPr>
            <a:r>
              <a:rPr lang="en-US" dirty="0"/>
              <a:t>Citing </a:t>
            </a:r>
          </a:p>
          <a:p>
            <a:pPr marL="0" indent="0">
              <a:lnSpc>
                <a:spcPct val="90000"/>
              </a:lnSpc>
              <a:buNone/>
            </a:pPr>
            <a:r>
              <a:rPr lang="en-US" sz="1600" b="1" dirty="0"/>
              <a:t>5 USC §552(a)(6)(E)(i)(ii),(iii) </a:t>
            </a:r>
          </a:p>
          <a:p>
            <a:pPr marL="0" indent="0">
              <a:lnSpc>
                <a:spcPct val="90000"/>
              </a:lnSpc>
              <a:buNone/>
            </a:pPr>
            <a:r>
              <a:rPr lang="en-US" i="1" dirty="0"/>
              <a:t>FEDERAL</a:t>
            </a:r>
            <a:r>
              <a:rPr lang="en-US" dirty="0"/>
              <a:t> FOIA’s EXPEDITED REVIEW PROVISION</a:t>
            </a:r>
          </a:p>
        </p:txBody>
      </p:sp>
      <p:pic>
        <p:nvPicPr>
          <p:cNvPr id="6" name="Picture 5">
            <a:extLst>
              <a:ext uri="{FF2B5EF4-FFF2-40B4-BE49-F238E27FC236}">
                <a16:creationId xmlns:a16="http://schemas.microsoft.com/office/drawing/2014/main" id="{C4077F94-9A75-0C32-A31D-0AFAEE1811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73245" y="645106"/>
            <a:ext cx="518747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42197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C752-B7AC-BB93-4A68-9538887FA931}"/>
              </a:ext>
            </a:extLst>
          </p:cNvPr>
          <p:cNvSpPr>
            <a:spLocks noGrp="1"/>
          </p:cNvSpPr>
          <p:nvPr>
            <p:ph type="title"/>
          </p:nvPr>
        </p:nvSpPr>
        <p:spPr>
          <a:xfrm>
            <a:off x="3779352" y="609600"/>
            <a:ext cx="4599335" cy="2362200"/>
          </a:xfrm>
        </p:spPr>
        <p:txBody>
          <a:bodyPr>
            <a:normAutofit/>
          </a:bodyPr>
          <a:lstStyle/>
          <a:p>
            <a:pPr algn="ctr">
              <a:lnSpc>
                <a:spcPct val="90000"/>
              </a:lnSpc>
            </a:pPr>
            <a:r>
              <a:rPr lang="en-US" sz="2200" b="1" dirty="0"/>
              <a:t>process the request under normal FOIA time frames</a:t>
            </a:r>
            <a:br>
              <a:rPr lang="en-US" sz="2200" b="1" dirty="0"/>
            </a:br>
            <a:r>
              <a:rPr lang="en-US" sz="2200" dirty="0"/>
              <a:t>and</a:t>
            </a:r>
            <a:br>
              <a:rPr lang="en-US" sz="2200" dirty="0"/>
            </a:br>
            <a:r>
              <a:rPr lang="en-US" sz="2200" b="1" dirty="0"/>
              <a:t>explain there is no expedited review under District law</a:t>
            </a:r>
            <a:endParaRPr lang="en-US" sz="2200" dirty="0"/>
          </a:p>
        </p:txBody>
      </p:sp>
      <p:pic>
        <p:nvPicPr>
          <p:cNvPr id="6" name="Picture 5">
            <a:extLst>
              <a:ext uri="{FF2B5EF4-FFF2-40B4-BE49-F238E27FC236}">
                <a16:creationId xmlns:a16="http://schemas.microsoft.com/office/drawing/2014/main" id="{A778998E-1234-AE2E-741F-B2F14CCF6D0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3400" y="720348"/>
            <a:ext cx="3048000"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0DCD3A36-4EF0-92EC-4B14-E31BAFBB7690}"/>
              </a:ext>
            </a:extLst>
          </p:cNvPr>
          <p:cNvSpPr>
            <a:spLocks noGrp="1"/>
          </p:cNvSpPr>
          <p:nvPr>
            <p:ph idx="1"/>
          </p:nvPr>
        </p:nvSpPr>
        <p:spPr>
          <a:xfrm>
            <a:off x="3779353" y="2666999"/>
            <a:ext cx="4703693" cy="3395871"/>
          </a:xfrm>
        </p:spPr>
        <p:txBody>
          <a:bodyPr>
            <a:normAutofit/>
          </a:bodyPr>
          <a:lstStyle/>
          <a:p>
            <a:pPr marL="0" indent="0">
              <a:buNone/>
            </a:pPr>
            <a:endParaRPr lang="en-US" dirty="0"/>
          </a:p>
          <a:p>
            <a:pPr marL="0" indent="0" algn="ctr">
              <a:buNone/>
            </a:pPr>
            <a:r>
              <a:rPr lang="en-US" sz="2800" dirty="0"/>
              <a:t>While there is an expedite provision in Federal FOIA, </a:t>
            </a:r>
            <a:r>
              <a:rPr lang="en-US" sz="2800" b="1" u="sng" dirty="0"/>
              <a:t>there is no such provision in DC FOIA</a:t>
            </a:r>
          </a:p>
        </p:txBody>
      </p:sp>
    </p:spTree>
    <p:extLst>
      <p:ext uri="{BB962C8B-B14F-4D97-AF65-F5344CB8AC3E}">
        <p14:creationId xmlns:p14="http://schemas.microsoft.com/office/powerpoint/2010/main" val="164066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609600"/>
            <a:ext cx="7648121" cy="1099457"/>
          </a:xfrm>
        </p:spPr>
        <p:txBody>
          <a:bodyPr>
            <a:normAutofit/>
          </a:bodyPr>
          <a:lstStyle/>
          <a:p>
            <a:pPr algn="ctr"/>
            <a:r>
              <a:rPr lang="en-US" sz="4000" b="1" dirty="0"/>
              <a:t>RESPONSE TIMES</a:t>
            </a:r>
          </a:p>
        </p:txBody>
      </p:sp>
      <p:graphicFrame>
        <p:nvGraphicFramePr>
          <p:cNvPr id="32" name="Content Placeholder 2">
            <a:extLst>
              <a:ext uri="{FF2B5EF4-FFF2-40B4-BE49-F238E27FC236}">
                <a16:creationId xmlns:a16="http://schemas.microsoft.com/office/drawing/2014/main" id="{B84AE237-961D-CF4B-7CE6-B051334FCF0A}"/>
              </a:ext>
            </a:extLst>
          </p:cNvPr>
          <p:cNvGraphicFramePr>
            <a:graphicFrameLocks noGrp="1"/>
          </p:cNvGraphicFramePr>
          <p:nvPr>
            <p:ph idx="1"/>
          </p:nvPr>
        </p:nvGraphicFramePr>
        <p:xfrm>
          <a:off x="332874" y="1948543"/>
          <a:ext cx="856247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245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817F-ABC7-7D96-EF46-BA57520F57F3}"/>
              </a:ext>
            </a:extLst>
          </p:cNvPr>
          <p:cNvSpPr>
            <a:spLocks noGrp="1"/>
          </p:cNvSpPr>
          <p:nvPr>
            <p:ph type="title"/>
          </p:nvPr>
        </p:nvSpPr>
        <p:spPr>
          <a:xfrm>
            <a:off x="609600" y="228600"/>
            <a:ext cx="8001000" cy="3200400"/>
          </a:xfrm>
        </p:spPr>
        <p:txBody>
          <a:bodyPr>
            <a:noAutofit/>
          </a:bodyPr>
          <a:lstStyle/>
          <a:p>
            <a:pPr algn="ctr"/>
            <a:r>
              <a:rPr lang="en-US" sz="2400" b="1" dirty="0"/>
              <a:t>Agencies OFTEN ASK </a:t>
            </a:r>
            <a:br>
              <a:rPr lang="en-US" sz="2400" dirty="0"/>
            </a:br>
            <a:r>
              <a:rPr lang="en-US" sz="2400" dirty="0"/>
              <a:t>“Please use the Portal for submitting all foia requests…it’s the quickest method to get a response!”</a:t>
            </a:r>
            <a:br>
              <a:rPr lang="en-US" sz="2400" dirty="0"/>
            </a:br>
            <a:br>
              <a:rPr lang="en-US" sz="2400" dirty="0"/>
            </a:br>
            <a:r>
              <a:rPr lang="en-US" sz="2400" dirty="0"/>
              <a:t>While the FOIA Portal may be the simplest and best means to submit and process FOIA requests, an agency </a:t>
            </a:r>
            <a:r>
              <a:rPr lang="en-US" sz="2400" u="sng" dirty="0"/>
              <a:t>MAY NOT </a:t>
            </a:r>
            <a:r>
              <a:rPr lang="en-US" sz="2400" i="1" u="sng" dirty="0"/>
              <a:t>require</a:t>
            </a:r>
            <a:r>
              <a:rPr lang="en-US" sz="2400" dirty="0"/>
              <a:t> submission through the portal</a:t>
            </a:r>
          </a:p>
        </p:txBody>
      </p:sp>
      <p:pic>
        <p:nvPicPr>
          <p:cNvPr id="6" name="Content Placeholder 5">
            <a:extLst>
              <a:ext uri="{FF2B5EF4-FFF2-40B4-BE49-F238E27FC236}">
                <a16:creationId xmlns:a16="http://schemas.microsoft.com/office/drawing/2014/main" id="{180D552D-64D1-D5E3-BBBD-E3094D7792B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509837" y="3638551"/>
            <a:ext cx="4124325" cy="2749550"/>
          </a:xfrm>
        </p:spPr>
      </p:pic>
    </p:spTree>
    <p:extLst>
      <p:ext uri="{BB962C8B-B14F-4D97-AF65-F5344CB8AC3E}">
        <p14:creationId xmlns:p14="http://schemas.microsoft.com/office/powerpoint/2010/main" val="286419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F2F9-C538-C31D-C3AF-C0145B54D4E4}"/>
              </a:ext>
            </a:extLst>
          </p:cNvPr>
          <p:cNvSpPr>
            <a:spLocks noGrp="1"/>
          </p:cNvSpPr>
          <p:nvPr>
            <p:ph type="title"/>
          </p:nvPr>
        </p:nvSpPr>
        <p:spPr/>
        <p:txBody>
          <a:bodyPr>
            <a:normAutofit/>
          </a:bodyPr>
          <a:lstStyle/>
          <a:p>
            <a:pPr algn="ctr"/>
            <a:r>
              <a:rPr lang="en-US" sz="3600" b="1" dirty="0"/>
              <a:t>RESPONSIBILITY &amp; ROLES</a:t>
            </a:r>
          </a:p>
        </p:txBody>
      </p:sp>
      <p:sp>
        <p:nvSpPr>
          <p:cNvPr id="3" name="Content Placeholder 2">
            <a:extLst>
              <a:ext uri="{FF2B5EF4-FFF2-40B4-BE49-F238E27FC236}">
                <a16:creationId xmlns:a16="http://schemas.microsoft.com/office/drawing/2014/main" id="{27B26037-FD58-06B4-8798-E6272B76A97F}"/>
              </a:ext>
            </a:extLst>
          </p:cNvPr>
          <p:cNvSpPr>
            <a:spLocks noGrp="1"/>
          </p:cNvSpPr>
          <p:nvPr>
            <p:ph idx="1"/>
          </p:nvPr>
        </p:nvSpPr>
        <p:spPr>
          <a:xfrm>
            <a:off x="818348" y="2060898"/>
            <a:ext cx="7868452" cy="4041162"/>
          </a:xfrm>
        </p:spPr>
        <p:txBody>
          <a:bodyPr>
            <a:normAutofit/>
          </a:bodyPr>
          <a:lstStyle/>
          <a:p>
            <a:pPr marL="0" indent="0">
              <a:buNone/>
            </a:pPr>
            <a:r>
              <a:rPr lang="en-US" sz="2400" b="1" dirty="0"/>
              <a:t>1 DCMR § 401.1 </a:t>
            </a:r>
            <a:r>
              <a:rPr lang="en-US" sz="2400" dirty="0"/>
              <a:t>The ultimate responsibility for responding to requests for records of an agency is vested in the agency head.</a:t>
            </a:r>
          </a:p>
          <a:p>
            <a:pPr marL="0" indent="0">
              <a:buNone/>
            </a:pPr>
            <a:r>
              <a:rPr lang="en-US" sz="2400" b="1" dirty="0"/>
              <a:t>1 DCMR § 401.2 </a:t>
            </a:r>
            <a:r>
              <a:rPr lang="en-US" sz="2400" dirty="0"/>
              <a:t>Each agency head shall designate an individual as the Freedom of Information Officer of the agency and may delegate to that individual the authority to grant and deny requests and to respond to appeals pursuant to §§ 412.5 and 412.6 of this chapter.</a:t>
            </a:r>
          </a:p>
        </p:txBody>
      </p:sp>
    </p:spTree>
    <p:extLst>
      <p:ext uri="{BB962C8B-B14F-4D97-AF65-F5344CB8AC3E}">
        <p14:creationId xmlns:p14="http://schemas.microsoft.com/office/powerpoint/2010/main" val="120819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6042-91EB-7035-B05D-D8EC288BB339}"/>
              </a:ext>
            </a:extLst>
          </p:cNvPr>
          <p:cNvSpPr>
            <a:spLocks noGrp="1"/>
          </p:cNvSpPr>
          <p:nvPr>
            <p:ph type="title"/>
          </p:nvPr>
        </p:nvSpPr>
        <p:spPr>
          <a:xfrm>
            <a:off x="228600" y="596018"/>
            <a:ext cx="8610600" cy="5804782"/>
          </a:xfrm>
        </p:spPr>
        <p:txBody>
          <a:bodyPr>
            <a:normAutofit fontScale="90000"/>
          </a:bodyPr>
          <a:lstStyle/>
          <a:p>
            <a:pPr algn="ctr"/>
            <a:r>
              <a:rPr lang="en-US" sz="2200" b="1" dirty="0"/>
              <a:t>agencies may not restrict the method a requester uses to submit a FOIA request</a:t>
            </a:r>
            <a:br>
              <a:rPr lang="en-US" sz="2200" b="1" dirty="0"/>
            </a:br>
            <a:br>
              <a:rPr lang="en-US" sz="2200" dirty="0"/>
            </a:br>
            <a:r>
              <a:rPr lang="en-US" sz="2200" dirty="0"/>
              <a:t>1 DCMR § 402.1 </a:t>
            </a:r>
            <a:r>
              <a:rPr lang="en-US" sz="2200" b="1" dirty="0"/>
              <a:t>“A request for a record of an agency may be made orally. . . .”</a:t>
            </a:r>
            <a:br>
              <a:rPr lang="en-US" sz="2200" dirty="0"/>
            </a:br>
            <a:br>
              <a:rPr lang="en-US" sz="2200" dirty="0"/>
            </a:br>
            <a:r>
              <a:rPr lang="en-US" sz="2200" dirty="0"/>
              <a:t>1 DCMR § 402.3 </a:t>
            </a:r>
            <a:r>
              <a:rPr lang="en-US" sz="2200" b="1" dirty="0"/>
              <a:t>“…. requests “may be mailed, faxed or emailed.”</a:t>
            </a:r>
            <a:br>
              <a:rPr lang="en-US" sz="2200" b="1" dirty="0"/>
            </a:br>
            <a:br>
              <a:rPr lang="en-US" sz="2200" dirty="0"/>
            </a:br>
            <a:r>
              <a:rPr lang="en-US" sz="2200" b="1" u="sng" dirty="0"/>
              <a:t>Note</a:t>
            </a:r>
            <a:r>
              <a:rPr lang="en-US" sz="2200" dirty="0"/>
              <a:t>: Email, faxes, and mail requests must state </a:t>
            </a:r>
            <a:br>
              <a:rPr lang="en-US" sz="2200" dirty="0"/>
            </a:br>
            <a:r>
              <a:rPr lang="en-US" sz="2200" dirty="0"/>
              <a:t>“foia request” on subject line or envelope.</a:t>
            </a:r>
            <a:br>
              <a:rPr lang="en-US" sz="2200" dirty="0"/>
            </a:br>
            <a:br>
              <a:rPr lang="en-US" dirty="0"/>
            </a:br>
            <a:r>
              <a:rPr lang="en-US" b="1" u="sng" dirty="0"/>
              <a:t>OAG’s Exception</a:t>
            </a:r>
            <a:br>
              <a:rPr lang="en-US" dirty="0"/>
            </a:br>
            <a:r>
              <a:rPr lang="en-US" sz="2200" dirty="0"/>
              <a:t>1 DCMR § 1302.1</a:t>
            </a:r>
            <a:br>
              <a:rPr lang="en-US" sz="2200" dirty="0"/>
            </a:br>
            <a:r>
              <a:rPr lang="en-US" sz="2000" i="1" dirty="0"/>
              <a:t>Unless agreed to in advance and confirmed in writing by the Office’s Freedom of Information Act Officer, or the Chief Deputy Attorney General in the absence of a designated Freedom of Information Act Officer, a request for a record shall be made in writing.</a:t>
            </a:r>
            <a:br>
              <a:rPr lang="en-US" sz="2200" i="1" dirty="0"/>
            </a:br>
            <a:br>
              <a:rPr lang="en-US" dirty="0"/>
            </a:br>
            <a:endParaRPr lang="en-US" dirty="0"/>
          </a:p>
        </p:txBody>
      </p:sp>
    </p:spTree>
    <p:extLst>
      <p:ext uri="{BB962C8B-B14F-4D97-AF65-F5344CB8AC3E}">
        <p14:creationId xmlns:p14="http://schemas.microsoft.com/office/powerpoint/2010/main" val="2566855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8C69-0AB5-6F4B-3AD2-B3DBF74EA8F3}"/>
              </a:ext>
            </a:extLst>
          </p:cNvPr>
          <p:cNvSpPr>
            <a:spLocks noGrp="1"/>
          </p:cNvSpPr>
          <p:nvPr>
            <p:ph type="title"/>
          </p:nvPr>
        </p:nvSpPr>
        <p:spPr/>
        <p:txBody>
          <a:bodyPr/>
          <a:lstStyle/>
          <a:p>
            <a:r>
              <a:rPr lang="en-US" b="1" dirty="0"/>
              <a:t>Search</a:t>
            </a:r>
          </a:p>
        </p:txBody>
      </p:sp>
      <p:sp>
        <p:nvSpPr>
          <p:cNvPr id="3" name="Text Placeholder 2">
            <a:extLst>
              <a:ext uri="{FF2B5EF4-FFF2-40B4-BE49-F238E27FC236}">
                <a16:creationId xmlns:a16="http://schemas.microsoft.com/office/drawing/2014/main" id="{6EC90D94-C01F-B0E3-BB1A-BDB66F35C239}"/>
              </a:ext>
            </a:extLst>
          </p:cNvPr>
          <p:cNvSpPr>
            <a:spLocks noGrp="1"/>
          </p:cNvSpPr>
          <p:nvPr>
            <p:ph type="body" idx="1"/>
          </p:nvPr>
        </p:nvSpPr>
        <p:spPr/>
        <p:txBody>
          <a:bodyPr/>
          <a:lstStyle/>
          <a:p>
            <a:r>
              <a:rPr lang="en-US" dirty="0"/>
              <a:t>Procedures, Execution &amp; Responsibilities  </a:t>
            </a:r>
          </a:p>
        </p:txBody>
      </p:sp>
    </p:spTree>
    <p:extLst>
      <p:ext uri="{BB962C8B-B14F-4D97-AF65-F5344CB8AC3E}">
        <p14:creationId xmlns:p14="http://schemas.microsoft.com/office/powerpoint/2010/main" val="1625260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598-7BCA-6837-734A-82A2B7DA47CC}"/>
              </a:ext>
            </a:extLst>
          </p:cNvPr>
          <p:cNvSpPr>
            <a:spLocks noGrp="1"/>
          </p:cNvSpPr>
          <p:nvPr>
            <p:ph type="title"/>
          </p:nvPr>
        </p:nvSpPr>
        <p:spPr>
          <a:xfrm>
            <a:off x="3227732" y="381000"/>
            <a:ext cx="5057825" cy="990600"/>
          </a:xfrm>
        </p:spPr>
        <p:txBody>
          <a:bodyPr>
            <a:normAutofit/>
          </a:bodyPr>
          <a:lstStyle/>
          <a:p>
            <a:pPr algn="ctr"/>
            <a:r>
              <a:rPr lang="en-US" sz="2600" b="1" dirty="0"/>
              <a:t>Categories of exemptions</a:t>
            </a:r>
            <a:br>
              <a:rPr lang="en-US" sz="2600" b="1" dirty="0"/>
            </a:br>
            <a:r>
              <a:rPr lang="en-US" sz="2600" b="1" dirty="0"/>
              <a:t>D.C. official Code § 2-534</a:t>
            </a:r>
          </a:p>
        </p:txBody>
      </p:sp>
      <p:pic>
        <p:nvPicPr>
          <p:cNvPr id="10" name="Picture 5" descr="Graph on document with pen">
            <a:extLst>
              <a:ext uri="{FF2B5EF4-FFF2-40B4-BE49-F238E27FC236}">
                <a16:creationId xmlns:a16="http://schemas.microsoft.com/office/drawing/2014/main" id="{588BB978-1786-6638-7F99-004D481F18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D7B58A5-3169-8EEE-DBD6-EBC5C78EDFC3}"/>
              </a:ext>
            </a:extLst>
          </p:cNvPr>
          <p:cNvSpPr>
            <a:spLocks noGrp="1"/>
          </p:cNvSpPr>
          <p:nvPr>
            <p:ph idx="1"/>
          </p:nvPr>
        </p:nvSpPr>
        <p:spPr>
          <a:xfrm>
            <a:off x="3227732" y="1842052"/>
            <a:ext cx="5535268" cy="4711148"/>
          </a:xfrm>
        </p:spPr>
        <p:txBody>
          <a:bodyPr>
            <a:normAutofit/>
          </a:bodyPr>
          <a:lstStyle/>
          <a:p>
            <a:pPr>
              <a:lnSpc>
                <a:spcPct val="90000"/>
              </a:lnSpc>
            </a:pPr>
            <a:r>
              <a:rPr lang="en-US" sz="1600" dirty="0"/>
              <a:t>(1) TRADE SECRETS AND COMMERCIAL OR FINANCIAL INFORMATION OBTAINED FROM OUTSIDE THE GOVERNMENT, TO THE EXTENT THAT DISCLOSURE WOULD RESULT IN SUBSTANTIAL HARM TO THE COMPETITIVE POSITION OF THE PERSON FROM WHOM THE INFORMATION WAS OBTAINED.</a:t>
            </a:r>
          </a:p>
          <a:p>
            <a:pPr>
              <a:lnSpc>
                <a:spcPct val="90000"/>
              </a:lnSpc>
            </a:pPr>
            <a:r>
              <a:rPr lang="en-US" sz="1600" dirty="0"/>
              <a:t>(2) PERSONAL PRIVACY: INFORMATION OF A PERSONAL NATURE WHERE THE PUBLIC DISCLOSURE THEREOF WOULD CONSTITUTE A CLEARLY UNWARRANTED INVASION OF PERSONAL PRIVACY</a:t>
            </a:r>
          </a:p>
          <a:p>
            <a:pPr>
              <a:lnSpc>
                <a:spcPct val="90000"/>
              </a:lnSpc>
            </a:pPr>
            <a:r>
              <a:rPr lang="en-US" sz="1600" dirty="0"/>
              <a:t>(2A) ANY BODY-WORN CAMERA RECORDINGS RECORDED BY THE METROPOLITAN POLICE DEPARTMENT:</a:t>
            </a:r>
          </a:p>
          <a:p>
            <a:pPr lvl="1">
              <a:lnSpc>
                <a:spcPct val="90000"/>
              </a:lnSpc>
            </a:pPr>
            <a:r>
              <a:rPr lang="en-US" dirty="0"/>
              <a:t>(A) INSIDE A PERSONAL RESIDENCE; OR</a:t>
            </a:r>
          </a:p>
          <a:p>
            <a:pPr lvl="1">
              <a:lnSpc>
                <a:spcPct val="90000"/>
              </a:lnSpc>
            </a:pPr>
            <a:r>
              <a:rPr lang="en-US" dirty="0"/>
              <a:t>(B) RELATED TO AN INCIDENT INVOLVING DOMESTIC VIOLENCE, STALKING OR SEXUAL ASSAULT AS DEFINED BY THE D.C. CODE.</a:t>
            </a:r>
            <a:endParaRPr lang="en-US" sz="1300" dirty="0"/>
          </a:p>
        </p:txBody>
      </p:sp>
    </p:spTree>
    <p:extLst>
      <p:ext uri="{BB962C8B-B14F-4D97-AF65-F5344CB8AC3E}">
        <p14:creationId xmlns:p14="http://schemas.microsoft.com/office/powerpoint/2010/main" val="2073738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9160C4-053E-CA77-A38D-CA63889D40E8}"/>
              </a:ext>
            </a:extLst>
          </p:cNvPr>
          <p:cNvSpPr txBox="1"/>
          <p:nvPr/>
        </p:nvSpPr>
        <p:spPr>
          <a:xfrm>
            <a:off x="457200" y="333665"/>
            <a:ext cx="8382000" cy="6740307"/>
          </a:xfrm>
          <a:prstGeom prst="rect">
            <a:avLst/>
          </a:prstGeom>
          <a:noFill/>
        </p:spPr>
        <p:txBody>
          <a:bodyPr wrap="square">
            <a:spAutoFit/>
          </a:bodyPr>
          <a:lstStyle/>
          <a:p>
            <a:r>
              <a:rPr lang="en-US" dirty="0"/>
              <a:t>(3) INVESTIGATORY RECORDS COMPILED FOR LAW ENFORCEMENT PURPOSES INCLUDING RECORDS OF COUNCIL INVESTIGATIONS AND INVESTIGATIONS CONDUCTED BY THE OFFICE OF POLICE COMPLAINTS.</a:t>
            </a:r>
          </a:p>
          <a:p>
            <a:endParaRPr lang="en-US" dirty="0"/>
          </a:p>
          <a:p>
            <a:r>
              <a:rPr lang="en-US" dirty="0"/>
              <a:t>BUT ONLY TO THE EXTENT THAT THE PRODUCTIONS OF SUCH RECORDS WOULD INTERFERE WITH:</a:t>
            </a:r>
          </a:p>
          <a:p>
            <a:pPr marL="285750" indent="-285750">
              <a:buFont typeface="Arial" panose="020B0604020202020204" pitchFamily="34" charset="0"/>
              <a:buChar char="•"/>
            </a:pPr>
            <a:r>
              <a:rPr lang="en-US" dirty="0"/>
              <a:t>(I) ENFORCEMENT PROCEEDINGS;</a:t>
            </a:r>
          </a:p>
          <a:p>
            <a:pPr marL="285750" indent="-285750">
              <a:buFont typeface="Arial" panose="020B0604020202020204" pitchFamily="34" charset="0"/>
              <a:buChar char="•"/>
            </a:pPr>
            <a:r>
              <a:rPr lang="en-US" dirty="0"/>
              <a:t>(II) COUNCIL INVESTIGATIONS; OR</a:t>
            </a:r>
          </a:p>
          <a:p>
            <a:pPr marL="285750" indent="-285750">
              <a:buFont typeface="Arial" panose="020B0604020202020204" pitchFamily="34" charset="0"/>
              <a:buChar char="•"/>
            </a:pPr>
            <a:r>
              <a:rPr lang="en-US" dirty="0"/>
              <a:t>(III) OFFICE OF POLICE COMPLAINTS ONGOING INVESTIGATIONS</a:t>
            </a:r>
          </a:p>
          <a:p>
            <a:pPr marL="285750" indent="-285750">
              <a:buFont typeface="Arial" panose="020B0604020202020204" pitchFamily="34" charset="0"/>
              <a:buChar char="•"/>
            </a:pPr>
            <a:r>
              <a:rPr lang="en-US" dirty="0"/>
              <a:t>DEPRIVE A PERSON OF A RIGHT TO A FAIR TRIAL OR AN IMPARTIAL 	ADJUDICATION, CONSTITUTE AN UNWARRANTED INVASION OF 	PERSONAL PRIVACY;</a:t>
            </a:r>
          </a:p>
          <a:p>
            <a:pPr marL="285750" indent="-285750">
              <a:buFont typeface="Arial" panose="020B0604020202020204" pitchFamily="34" charset="0"/>
              <a:buChar char="•"/>
            </a:pPr>
            <a:r>
              <a:rPr lang="en-US" dirty="0"/>
              <a:t>DISCLOSE THE IDENTITY OF A CONFIDENTIAL SOURCE AND, IN THE CASE 	OF A RECORD COMPILED BY A LAW-ENFORCEMENT AUTHORITY IN THE 	COURSE OF A CRIMINAL INVESTIGATION, OR BY AN AGENCY 	CONDUCTING A LAWFUL NATIONAL SECURITY INTELLIGENCE I	INVESTIGATION, CONFIDENTIAL INFORMATION FURNISHED ONLY BY THE 	CONFIDENTIAL SOURCE;</a:t>
            </a:r>
          </a:p>
          <a:p>
            <a:pPr marL="285750" indent="-285750">
              <a:buFont typeface="Arial" panose="020B0604020202020204" pitchFamily="34" charset="0"/>
              <a:buChar char="•"/>
            </a:pPr>
            <a:r>
              <a:rPr lang="en-US" dirty="0"/>
              <a:t>DISCLOSE INVESTIGATIVE TECHNIQUES AND PROCEDURES NOT GENERALLY KNOWN OUTSIDE THE GOVERNMENT; OR ENDANGER THE LIFE OR PHYSICAL SAFETY OF LAW-ENFORCEMENT PERSONNEL.</a:t>
            </a:r>
          </a:p>
          <a:p>
            <a:endParaRPr lang="en-US" dirty="0"/>
          </a:p>
          <a:p>
            <a:endParaRPr lang="en-US" dirty="0"/>
          </a:p>
          <a:p>
            <a:endParaRPr lang="en-US" dirty="0"/>
          </a:p>
        </p:txBody>
      </p:sp>
    </p:spTree>
    <p:extLst>
      <p:ext uri="{BB962C8B-B14F-4D97-AF65-F5344CB8AC3E}">
        <p14:creationId xmlns:p14="http://schemas.microsoft.com/office/powerpoint/2010/main" val="36568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A9FF5-0CB5-6603-2316-D7DA3E8BC9B7}"/>
              </a:ext>
            </a:extLst>
          </p:cNvPr>
          <p:cNvSpPr txBox="1"/>
          <p:nvPr/>
        </p:nvSpPr>
        <p:spPr>
          <a:xfrm>
            <a:off x="228600" y="152400"/>
            <a:ext cx="8001000" cy="4247317"/>
          </a:xfrm>
          <a:prstGeom prst="rect">
            <a:avLst/>
          </a:prstGeom>
          <a:noFill/>
        </p:spPr>
        <p:txBody>
          <a:bodyPr wrap="square">
            <a:spAutoFit/>
          </a:bodyPr>
          <a:lstStyle/>
          <a:p>
            <a:endParaRPr lang="en-US" dirty="0"/>
          </a:p>
          <a:p>
            <a:pPr algn="ctr"/>
            <a:r>
              <a:rPr lang="en-US" b="1" dirty="0"/>
              <a:t>EXEMPTION 4 </a:t>
            </a:r>
          </a:p>
          <a:p>
            <a:pPr algn="ctr"/>
            <a:r>
              <a:rPr lang="en-US" b="1" dirty="0"/>
              <a:t>COMMON LAW DISCOVERY PRIVILEGES</a:t>
            </a:r>
          </a:p>
          <a:p>
            <a:endParaRPr lang="en-US" dirty="0"/>
          </a:p>
          <a:p>
            <a:pPr lvl="1"/>
            <a:r>
              <a:rPr lang="en-US" b="1" dirty="0"/>
              <a:t>ATTORNEY WORK PRODUCT</a:t>
            </a:r>
          </a:p>
          <a:p>
            <a:pPr lvl="1"/>
            <a:r>
              <a:rPr lang="en-US" dirty="0"/>
              <a:t>APPLIES TO DOCUMENTS PREPARED BY OR FOR AN ATTORNEY IN ANTICIPATION OF LITIGATION, NO MATTER THE STATUS OR STAGE OF THE LITIGATION;  ATTORNEY CLIENT PRIVILEGE PROTECTS CONFIDENTIAL COMMUNICATIONS BETWEEN AGENCY AND ATTORNEY.</a:t>
            </a:r>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9506C33D-B5AF-1543-0767-0112D0A65354}"/>
              </a:ext>
            </a:extLst>
          </p:cNvPr>
          <p:cNvSpPr txBox="1"/>
          <p:nvPr/>
        </p:nvSpPr>
        <p:spPr>
          <a:xfrm>
            <a:off x="304800" y="3276599"/>
            <a:ext cx="7848600" cy="2862322"/>
          </a:xfrm>
          <a:prstGeom prst="rect">
            <a:avLst/>
          </a:prstGeom>
          <a:noFill/>
        </p:spPr>
        <p:txBody>
          <a:bodyPr wrap="square">
            <a:spAutoFit/>
          </a:bodyPr>
          <a:lstStyle/>
          <a:p>
            <a:pPr lvl="1"/>
            <a:r>
              <a:rPr lang="en-US" b="1" dirty="0"/>
              <a:t>DELIBERATIVE PROCESS</a:t>
            </a:r>
          </a:p>
          <a:p>
            <a:pPr lvl="1"/>
            <a:r>
              <a:rPr lang="en-US" dirty="0"/>
              <a:t>THE METHOD THROUGH WHICH AN AGENCY CREATES POLICIES, OPINIONS, RULES AND REGULATIONS. TO QUALIFY FOR THIS EXEMPTION, THE RECORD MUST BE BOTH PRE-DECISIONAL AND DELIBERATIVE. PRE-DECISIONAL DOCUMENTS ARE THOSE "GENERATED BEFORE THE ADOPTION OF AN AGENCY POLICY. A DOCUMENT IS DELIBERATIVE IF IT IS A PART OF THE AGENCY GIVE-AND-TAKE—OF PROCESS—BY WHICH THE DECISION ITSELF IS MADE.”</a:t>
            </a:r>
          </a:p>
          <a:p>
            <a:endParaRPr lang="en-US" dirty="0"/>
          </a:p>
        </p:txBody>
      </p:sp>
    </p:spTree>
    <p:extLst>
      <p:ext uri="{BB962C8B-B14F-4D97-AF65-F5344CB8AC3E}">
        <p14:creationId xmlns:p14="http://schemas.microsoft.com/office/powerpoint/2010/main" val="2098283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F7115-B825-18B3-7A2A-DD6D087E0852}"/>
              </a:ext>
            </a:extLst>
          </p:cNvPr>
          <p:cNvSpPr>
            <a:spLocks noGrp="1"/>
          </p:cNvSpPr>
          <p:nvPr>
            <p:ph type="title"/>
          </p:nvPr>
        </p:nvSpPr>
        <p:spPr>
          <a:xfrm>
            <a:off x="818347" y="152400"/>
            <a:ext cx="7511473" cy="990600"/>
          </a:xfrm>
        </p:spPr>
        <p:txBody>
          <a:bodyPr>
            <a:normAutofit/>
          </a:bodyPr>
          <a:lstStyle/>
          <a:p>
            <a:r>
              <a:rPr lang="en-US" b="1" dirty="0"/>
              <a:t>Exemptions (CONT.) </a:t>
            </a:r>
          </a:p>
        </p:txBody>
      </p:sp>
      <p:sp>
        <p:nvSpPr>
          <p:cNvPr id="4" name="Content Placeholder 3">
            <a:extLst>
              <a:ext uri="{FF2B5EF4-FFF2-40B4-BE49-F238E27FC236}">
                <a16:creationId xmlns:a16="http://schemas.microsoft.com/office/drawing/2014/main" id="{909D40E2-1C1F-B1B8-3C2D-D7C3E7449B91}"/>
              </a:ext>
            </a:extLst>
          </p:cNvPr>
          <p:cNvSpPr>
            <a:spLocks noGrp="1"/>
          </p:cNvSpPr>
          <p:nvPr>
            <p:ph idx="1"/>
          </p:nvPr>
        </p:nvSpPr>
        <p:spPr>
          <a:xfrm>
            <a:off x="818348" y="1143000"/>
            <a:ext cx="7511472" cy="4959060"/>
          </a:xfrm>
        </p:spPr>
        <p:txBody>
          <a:bodyPr>
            <a:normAutofit lnSpcReduction="10000"/>
          </a:bodyPr>
          <a:lstStyle/>
          <a:p>
            <a:pPr marL="0" indent="0">
              <a:buNone/>
            </a:pPr>
            <a:r>
              <a:rPr lang="en-US" dirty="0"/>
              <a:t>5</a:t>
            </a:r>
            <a:r>
              <a:rPr lang="en-US" b="1" dirty="0"/>
              <a:t>. FUTURE EXAMINATION TEST QUESTIONS</a:t>
            </a:r>
            <a:r>
              <a:rPr lang="en-US" dirty="0"/>
              <a:t>.</a:t>
            </a:r>
          </a:p>
          <a:p>
            <a:pPr marL="0" indent="0">
              <a:buNone/>
            </a:pPr>
            <a:r>
              <a:rPr lang="en-US" dirty="0"/>
              <a:t>6. </a:t>
            </a:r>
            <a:r>
              <a:rPr lang="en-US" b="1" dirty="0"/>
              <a:t>OTHER STATUTES</a:t>
            </a:r>
            <a:r>
              <a:rPr lang="en-US" dirty="0"/>
              <a:t>. CANNOT BE A REGULATION.</a:t>
            </a:r>
          </a:p>
          <a:p>
            <a:pPr marL="457200" lvl="1" indent="0">
              <a:buNone/>
            </a:pPr>
            <a:r>
              <a:rPr lang="en-US" i="1" dirty="0"/>
              <a:t>See Newspapers, Inc. </a:t>
            </a:r>
            <a:r>
              <a:rPr lang="en-US" sz="1300" i="1" dirty="0"/>
              <a:t>v.</a:t>
            </a:r>
            <a:r>
              <a:rPr lang="en-US" i="1" dirty="0"/>
              <a:t> mpd</a:t>
            </a:r>
            <a:r>
              <a:rPr lang="en-US" dirty="0"/>
              <a:t>, 546 A.2d 990.</a:t>
            </a:r>
          </a:p>
          <a:p>
            <a:pPr marL="0" indent="0">
              <a:buNone/>
            </a:pPr>
            <a:r>
              <a:rPr lang="en-US" dirty="0"/>
              <a:t>7. </a:t>
            </a:r>
            <a:r>
              <a:rPr lang="en-US" b="1" dirty="0"/>
              <a:t>NATIONAL SECURITY MATTERS</a:t>
            </a:r>
          </a:p>
          <a:p>
            <a:pPr marL="0" indent="0">
              <a:buNone/>
            </a:pPr>
            <a:r>
              <a:rPr lang="en-US" dirty="0"/>
              <a:t>8</a:t>
            </a:r>
            <a:r>
              <a:rPr lang="en-US" b="1" dirty="0"/>
              <a:t>. ANTITRUST INVESTIGATIONS- D. C. OFFICIAL CODE § 28–4505.</a:t>
            </a:r>
          </a:p>
          <a:p>
            <a:pPr marL="0" indent="0">
              <a:buNone/>
            </a:pPr>
            <a:r>
              <a:rPr lang="en-US" dirty="0"/>
              <a:t>9</a:t>
            </a:r>
            <a:r>
              <a:rPr lang="en-US" b="1" dirty="0"/>
              <a:t>. </a:t>
            </a:r>
            <a:r>
              <a:rPr lang="fr-FR" b="1" dirty="0"/>
              <a:t>ARSON INVESTIGATIONS- D.C. OFFICIAL CODE § 5–417.</a:t>
            </a:r>
          </a:p>
          <a:p>
            <a:pPr marL="0" indent="0">
              <a:buNone/>
            </a:pPr>
            <a:r>
              <a:rPr lang="fr-FR" dirty="0"/>
              <a:t>10.</a:t>
            </a:r>
            <a:r>
              <a:rPr lang="fr-FR" b="1" dirty="0"/>
              <a:t> EMERGENCY RESPONSE PLANS</a:t>
            </a:r>
          </a:p>
          <a:p>
            <a:pPr marL="0" indent="0">
              <a:buNone/>
            </a:pPr>
            <a:r>
              <a:rPr lang="fr-FR" dirty="0"/>
              <a:t>11</a:t>
            </a:r>
            <a:r>
              <a:rPr lang="fr-FR" b="1" dirty="0"/>
              <a:t>. </a:t>
            </a:r>
            <a:r>
              <a:rPr lang="en-US" b="1" dirty="0"/>
              <a:t>SOCIAL SECURITY AND FEDERAL EMPLOYER ID NUMBERS; (D.C. OFFICIAL CODE § 47-2851.06) (Business License Center)</a:t>
            </a:r>
          </a:p>
          <a:p>
            <a:pPr marL="0" indent="0">
              <a:buNone/>
            </a:pPr>
            <a:r>
              <a:rPr lang="en-US" dirty="0"/>
              <a:t>12. </a:t>
            </a:r>
            <a:r>
              <a:rPr lang="en-US" b="1" dirty="0"/>
              <a:t>WHISTLEBLOWERS</a:t>
            </a:r>
            <a:r>
              <a:rPr lang="en-US" dirty="0"/>
              <a:t>, UNLESS THE NAME OF THE EMPLOYEE IS ALREADY KNOWN. D.C. OFFICIAL CODE §§ 1–615.51; 2-233.01 </a:t>
            </a:r>
            <a:r>
              <a:rPr lang="en-US" i="1" cap="none" dirty="0"/>
              <a:t>et seq</a:t>
            </a:r>
            <a:r>
              <a:rPr lang="en-US" i="1" dirty="0"/>
              <a:t>.</a:t>
            </a:r>
          </a:p>
          <a:p>
            <a:pPr marL="0" indent="0">
              <a:buNone/>
            </a:pPr>
            <a:r>
              <a:rPr lang="en-US" dirty="0"/>
              <a:t>13. </a:t>
            </a:r>
            <a:r>
              <a:rPr lang="en-US" b="1" dirty="0"/>
              <a:t>HOMELAND SECURITY RECORDS</a:t>
            </a:r>
            <a:r>
              <a:rPr lang="en-US" dirty="0"/>
              <a:t>, D.C. OFFICIAL CODE § 7-2271.04.</a:t>
            </a:r>
          </a:p>
        </p:txBody>
      </p:sp>
    </p:spTree>
    <p:extLst>
      <p:ext uri="{BB962C8B-B14F-4D97-AF65-F5344CB8AC3E}">
        <p14:creationId xmlns:p14="http://schemas.microsoft.com/office/powerpoint/2010/main" val="859497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D1D7C-28D3-AEA0-A735-7093DD42933B}"/>
              </a:ext>
            </a:extLst>
          </p:cNvPr>
          <p:cNvSpPr txBox="1"/>
          <p:nvPr/>
        </p:nvSpPr>
        <p:spPr>
          <a:xfrm>
            <a:off x="304800" y="1232386"/>
            <a:ext cx="8839200" cy="4524315"/>
          </a:xfrm>
          <a:prstGeom prst="rect">
            <a:avLst/>
          </a:prstGeom>
          <a:noFill/>
        </p:spPr>
        <p:txBody>
          <a:bodyPr wrap="square">
            <a:spAutoFit/>
          </a:bodyPr>
          <a:lstStyle/>
          <a:p>
            <a:pPr>
              <a:lnSpc>
                <a:spcPct val="150000"/>
              </a:lnSpc>
            </a:pPr>
            <a:r>
              <a:rPr lang="en-US" dirty="0"/>
              <a:t>14. </a:t>
            </a:r>
            <a:r>
              <a:rPr lang="en-US" b="1" dirty="0"/>
              <a:t>SEALED CRIMINAL RECORDS</a:t>
            </a:r>
            <a:r>
              <a:rPr lang="en-US" dirty="0"/>
              <a:t>, CHAPTER 8 OF TITLE 16</a:t>
            </a:r>
          </a:p>
          <a:p>
            <a:pPr>
              <a:lnSpc>
                <a:spcPct val="150000"/>
              </a:lnSpc>
            </a:pPr>
            <a:r>
              <a:rPr lang="en-US" dirty="0"/>
              <a:t>15. </a:t>
            </a:r>
            <a:r>
              <a:rPr lang="en-US" b="1" dirty="0"/>
              <a:t>CRITICAL INFRASTRUCTURE </a:t>
            </a:r>
            <a:r>
              <a:rPr lang="en-US" dirty="0"/>
              <a:t>(APPLIES ONLY TO ENTITIES REGULATED BY THE PUBLIC SERVICE COMMISSION).</a:t>
            </a:r>
          </a:p>
          <a:p>
            <a:pPr>
              <a:lnSpc>
                <a:spcPct val="150000"/>
              </a:lnSpc>
            </a:pPr>
            <a:r>
              <a:rPr lang="en-US" dirty="0"/>
              <a:t>16. </a:t>
            </a:r>
            <a:r>
              <a:rPr lang="en-US" b="1" dirty="0"/>
              <a:t>TEACHER EVALUATIONS </a:t>
            </a:r>
            <a:r>
              <a:rPr lang="en-US" dirty="0"/>
              <a:t>D.C. OFFICIAL CODE § 38–2615(a).</a:t>
            </a:r>
          </a:p>
          <a:p>
            <a:pPr>
              <a:lnSpc>
                <a:spcPct val="150000"/>
              </a:lnSpc>
            </a:pPr>
            <a:r>
              <a:rPr lang="en-US" cap="all" dirty="0"/>
              <a:t>17.</a:t>
            </a:r>
            <a:r>
              <a:rPr lang="en-US" b="1" cap="all" dirty="0"/>
              <a:t> Certain information of private vehicles for hire</a:t>
            </a:r>
            <a:r>
              <a:rPr lang="en-US" dirty="0"/>
              <a:t>. D.C. OFFICIAL CODE § 50-301.2a</a:t>
            </a:r>
          </a:p>
          <a:p>
            <a:pPr>
              <a:lnSpc>
                <a:spcPct val="150000"/>
              </a:lnSpc>
            </a:pPr>
            <a:r>
              <a:rPr lang="en-US" dirty="0"/>
              <a:t>18</a:t>
            </a:r>
            <a:r>
              <a:rPr lang="en-US" b="1" dirty="0"/>
              <a:t>. </a:t>
            </a:r>
            <a:r>
              <a:rPr lang="en-US" b="1" cap="all" dirty="0"/>
              <a:t>Information and records of the Clemency Board.</a:t>
            </a:r>
            <a:r>
              <a:rPr lang="en-US" cap="all" dirty="0"/>
              <a:t> </a:t>
            </a:r>
            <a:r>
              <a:rPr lang="en-US" dirty="0"/>
              <a:t>D.C. OFFICIAL CODE § 24-481.07</a:t>
            </a:r>
            <a:endParaRPr lang="en-US" cap="all" dirty="0"/>
          </a:p>
          <a:p>
            <a:pPr>
              <a:lnSpc>
                <a:spcPct val="150000"/>
              </a:lnSpc>
            </a:pPr>
            <a:r>
              <a:rPr lang="en-US" dirty="0"/>
              <a:t>19. </a:t>
            </a:r>
            <a:r>
              <a:rPr lang="en-US" b="1" dirty="0"/>
              <a:t>RECORDS IN THE CUSTODY OF THE UNCLAIMED-PROPERTY ADMINISTRATOR.</a:t>
            </a:r>
            <a:r>
              <a:rPr lang="en-US" b="1" cap="all" dirty="0"/>
              <a:t>  </a:t>
            </a:r>
            <a:r>
              <a:rPr lang="en-US" cap="all" dirty="0"/>
              <a:t>D.C. </a:t>
            </a:r>
            <a:r>
              <a:rPr lang="en-US" dirty="0"/>
              <a:t>OFFICIAL CODE § 41-1604.1 </a:t>
            </a:r>
            <a:r>
              <a:rPr lang="en-US" i="1" dirty="0"/>
              <a:t>et seq</a:t>
            </a:r>
            <a:r>
              <a:rPr lang="en-US" dirty="0"/>
              <a:t>.</a:t>
            </a:r>
          </a:p>
          <a:p>
            <a:endParaRPr lang="en-US" dirty="0"/>
          </a:p>
        </p:txBody>
      </p:sp>
      <p:sp>
        <p:nvSpPr>
          <p:cNvPr id="2" name="Title 2">
            <a:extLst>
              <a:ext uri="{FF2B5EF4-FFF2-40B4-BE49-F238E27FC236}">
                <a16:creationId xmlns:a16="http://schemas.microsoft.com/office/drawing/2014/main" id="{01723362-E8CC-89D1-0C29-7122F0884E19}"/>
              </a:ext>
            </a:extLst>
          </p:cNvPr>
          <p:cNvSpPr txBox="1">
            <a:spLocks/>
          </p:cNvSpPr>
          <p:nvPr/>
        </p:nvSpPr>
        <p:spPr>
          <a:xfrm>
            <a:off x="818347" y="152400"/>
            <a:ext cx="7511473" cy="685800"/>
          </a:xfrm>
          <a:prstGeom prst="rect">
            <a:avLst/>
          </a:prstGeom>
        </p:spPr>
        <p:txBody>
          <a:bodyP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Exemptions  (CONT.) </a:t>
            </a:r>
          </a:p>
        </p:txBody>
      </p:sp>
    </p:spTree>
    <p:extLst>
      <p:ext uri="{BB962C8B-B14F-4D97-AF65-F5344CB8AC3E}">
        <p14:creationId xmlns:p14="http://schemas.microsoft.com/office/powerpoint/2010/main" val="766059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7D4C-C743-A6DD-B957-E0C9D04874EB}"/>
              </a:ext>
            </a:extLst>
          </p:cNvPr>
          <p:cNvSpPr>
            <a:spLocks noGrp="1"/>
          </p:cNvSpPr>
          <p:nvPr>
            <p:ph type="title"/>
          </p:nvPr>
        </p:nvSpPr>
        <p:spPr/>
        <p:txBody>
          <a:bodyPr vert="horz" lIns="91440" tIns="45720" rIns="91440" bIns="45720" rtlCol="0">
            <a:noAutofit/>
          </a:bodyPr>
          <a:lstStyle/>
          <a:p>
            <a:pPr algn="ctr"/>
            <a:r>
              <a:rPr lang="en-US" sz="3200" b="1" dirty="0">
                <a:solidFill>
                  <a:srgbClr val="9933FF"/>
                </a:solidFill>
                <a:effectLst>
                  <a:glow rad="38100">
                    <a:schemeClr val="bg1">
                      <a:lumMod val="65000"/>
                      <a:lumOff val="35000"/>
                      <a:alpha val="50000"/>
                    </a:schemeClr>
                  </a:glow>
                  <a:outerShdw blurRad="28575" dist="31750" dir="13200000" algn="tl" rotWithShape="0">
                    <a:srgbClr val="000000">
                      <a:alpha val="25000"/>
                    </a:srgbClr>
                  </a:outerShdw>
                </a:effectLst>
              </a:rPr>
              <a:t>Communication</a:t>
            </a:r>
            <a:br>
              <a:rPr lang="en-US" sz="3200" b="1" dirty="0">
                <a:solidFill>
                  <a:srgbClr val="9933FF"/>
                </a:solidFill>
                <a:effectLst>
                  <a:glow rad="38100">
                    <a:schemeClr val="bg1">
                      <a:lumMod val="65000"/>
                      <a:lumOff val="35000"/>
                      <a:alpha val="50000"/>
                    </a:schemeClr>
                  </a:glow>
                  <a:outerShdw blurRad="28575" dist="31750" dir="13200000" algn="tl" rotWithShape="0">
                    <a:srgbClr val="000000">
                      <a:alpha val="25000"/>
                    </a:srgbClr>
                  </a:outerShdw>
                </a:effectLst>
              </a:rPr>
            </a:br>
            <a:r>
              <a:rPr lang="en-US" sz="3200" dirty="0">
                <a:effectLst>
                  <a:glow rad="38100">
                    <a:schemeClr val="bg1">
                      <a:lumMod val="65000"/>
                      <a:lumOff val="35000"/>
                      <a:alpha val="50000"/>
                    </a:schemeClr>
                  </a:glow>
                  <a:outerShdw blurRad="28575" dist="31750" dir="13200000" algn="tl" rotWithShape="0">
                    <a:srgbClr val="000000">
                      <a:alpha val="25000"/>
                    </a:srgbClr>
                  </a:outerShdw>
                </a:effectLst>
              </a:rPr>
              <a:t>may result in</a:t>
            </a:r>
            <a:br>
              <a:rPr lang="en-US" sz="32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200" b="1" dirty="0">
                <a:solidFill>
                  <a:srgbClr val="6666FF"/>
                </a:solidFill>
                <a:effectLst>
                  <a:glow rad="38100">
                    <a:schemeClr val="bg1">
                      <a:lumMod val="65000"/>
                      <a:lumOff val="35000"/>
                      <a:alpha val="50000"/>
                    </a:schemeClr>
                  </a:glow>
                  <a:outerShdw blurRad="28575" dist="31750" dir="13200000" algn="tl" rotWithShape="0">
                    <a:srgbClr val="000000">
                      <a:alpha val="25000"/>
                    </a:srgbClr>
                  </a:outerShdw>
                </a:effectLst>
              </a:rPr>
              <a:t>cooperation!</a:t>
            </a:r>
          </a:p>
        </p:txBody>
      </p:sp>
      <p:pic>
        <p:nvPicPr>
          <p:cNvPr id="4" name="Content Placeholder 3">
            <a:extLst>
              <a:ext uri="{FF2B5EF4-FFF2-40B4-BE49-F238E27FC236}">
                <a16:creationId xmlns:a16="http://schemas.microsoft.com/office/drawing/2014/main" id="{95FBE1B9-F76A-86F9-BE77-68687372285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75796" y="2060575"/>
            <a:ext cx="3995583" cy="4041775"/>
          </a:xfrm>
          <a:prstGeom prst="rect">
            <a:avLst/>
          </a:prstGeom>
        </p:spPr>
      </p:pic>
    </p:spTree>
    <p:extLst>
      <p:ext uri="{BB962C8B-B14F-4D97-AF65-F5344CB8AC3E}">
        <p14:creationId xmlns:p14="http://schemas.microsoft.com/office/powerpoint/2010/main" val="9567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37A3-08FD-FFD8-D75C-D356D06F6D69}"/>
              </a:ext>
            </a:extLst>
          </p:cNvPr>
          <p:cNvSpPr>
            <a:spLocks noGrp="1"/>
          </p:cNvSpPr>
          <p:nvPr>
            <p:ph type="title"/>
          </p:nvPr>
        </p:nvSpPr>
        <p:spPr>
          <a:xfrm>
            <a:off x="609600" y="76200"/>
            <a:ext cx="8047703" cy="1524000"/>
          </a:xfrm>
        </p:spPr>
        <p:txBody>
          <a:bodyPr>
            <a:normAutofit/>
          </a:bodyPr>
          <a:lstStyle/>
          <a:p>
            <a:pPr algn="ctr"/>
            <a:r>
              <a:rPr lang="en-US" b="1" dirty="0"/>
              <a:t>The court on</a:t>
            </a:r>
            <a:br>
              <a:rPr lang="en-US" b="1" dirty="0"/>
            </a:br>
            <a:r>
              <a:rPr lang="en-US" b="1" dirty="0"/>
              <a:t>communication and cooperation</a:t>
            </a:r>
          </a:p>
        </p:txBody>
      </p:sp>
      <p:sp>
        <p:nvSpPr>
          <p:cNvPr id="3" name="Content Placeholder 2">
            <a:extLst>
              <a:ext uri="{FF2B5EF4-FFF2-40B4-BE49-F238E27FC236}">
                <a16:creationId xmlns:a16="http://schemas.microsoft.com/office/drawing/2014/main" id="{81C7B35C-7F3B-C530-D8DF-AA32DD01AD15}"/>
              </a:ext>
            </a:extLst>
          </p:cNvPr>
          <p:cNvSpPr>
            <a:spLocks noGrp="1"/>
          </p:cNvSpPr>
          <p:nvPr>
            <p:ph idx="1"/>
          </p:nvPr>
        </p:nvSpPr>
        <p:spPr>
          <a:xfrm>
            <a:off x="3276600" y="1752600"/>
            <a:ext cx="5380703" cy="4130675"/>
          </a:xfrm>
        </p:spPr>
        <p:txBody>
          <a:bodyPr anchor="t">
            <a:normAutofit lnSpcReduction="10000"/>
          </a:bodyPr>
          <a:lstStyle/>
          <a:p>
            <a:pPr marL="0" indent="0">
              <a:lnSpc>
                <a:spcPct val="90000"/>
              </a:lnSpc>
              <a:buNone/>
            </a:pPr>
            <a:r>
              <a:rPr lang="en-US" sz="2000" dirty="0"/>
              <a:t>In a 2016 decision the court stated:</a:t>
            </a:r>
          </a:p>
          <a:p>
            <a:pPr marL="0" indent="0">
              <a:lnSpc>
                <a:spcPct val="90000"/>
              </a:lnSpc>
              <a:buNone/>
            </a:pPr>
            <a:r>
              <a:rPr lang="en-US" sz="2000" dirty="0"/>
              <a:t>“</a:t>
            </a:r>
            <a:r>
              <a:rPr lang="en-US" sz="2000" b="1" dirty="0">
                <a:solidFill>
                  <a:srgbClr val="FFFF00"/>
                </a:solidFill>
              </a:rPr>
              <a:t>FOIA requester and the District entity receiving a request are not—or should not be—in an inherently adversarial relationship.</a:t>
            </a:r>
            <a:r>
              <a:rPr lang="en-US" sz="2000" dirty="0"/>
              <a:t> Litigation is authorized as an enforcement mechanism, but it is not meant to be the inevitable path. Each case has presented its own discrete issues, </a:t>
            </a:r>
            <a:r>
              <a:rPr lang="en-US" sz="2000" b="1" dirty="0"/>
              <a:t>but the constant is an apparent inability or unwillingness by both parties to communicate effectively</a:t>
            </a:r>
            <a:r>
              <a:rPr lang="en-US" sz="2000" dirty="0"/>
              <a:t> to achieve the objectives animating FOIA. Both parties seem to have forgotten what FOIA is all about.”</a:t>
            </a:r>
          </a:p>
          <a:p>
            <a:pPr marL="457200" lvl="1" indent="0">
              <a:lnSpc>
                <a:spcPct val="90000"/>
              </a:lnSpc>
              <a:buNone/>
            </a:pPr>
            <a:r>
              <a:rPr lang="en-US" sz="1800" i="1" dirty="0"/>
              <a:t>FOP </a:t>
            </a:r>
            <a:r>
              <a:rPr lang="en-US" sz="1400" i="1" dirty="0"/>
              <a:t>v.</a:t>
            </a:r>
            <a:r>
              <a:rPr lang="en-US" sz="1800" i="1" dirty="0"/>
              <a:t> District of Columbia</a:t>
            </a:r>
            <a:r>
              <a:rPr lang="en-US" sz="1800" dirty="0"/>
              <a:t>, 139 A.3d 853 (2016).</a:t>
            </a:r>
            <a:endParaRPr lang="en-US" sz="1200" dirty="0"/>
          </a:p>
        </p:txBody>
      </p:sp>
      <p:pic>
        <p:nvPicPr>
          <p:cNvPr id="8" name="Graphic 7" descr="Judge">
            <a:extLst>
              <a:ext uri="{FF2B5EF4-FFF2-40B4-BE49-F238E27FC236}">
                <a16:creationId xmlns:a16="http://schemas.microsoft.com/office/drawing/2014/main" id="{44C7E456-86F7-6EA1-FBC3-F7A7DA5D09D5}"/>
              </a:ext>
            </a:extLst>
          </p:cNvPr>
          <p:cNvPicPr>
            <a:picLocks noChangeAspect="1"/>
          </p:cNvPicPr>
          <p:nvPr/>
        </p:nvPicPr>
        <p:blipFill>
          <a:blip r:embed="rId2">
            <a:alphaModFix amt="4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94" y="1752600"/>
            <a:ext cx="2509181" cy="250918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04380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4">
            <a:extLst>
              <a:ext uri="{FF2B5EF4-FFF2-40B4-BE49-F238E27FC236}">
                <a16:creationId xmlns:a16="http://schemas.microsoft.com/office/drawing/2014/main" id="{A7473FD5-B36E-FB62-BC39-992D3652F32C}"/>
              </a:ext>
            </a:extLst>
          </p:cNvPr>
          <p:cNvGraphicFramePr/>
          <p:nvPr>
            <p:extLst>
              <p:ext uri="{D42A27DB-BD31-4B8C-83A1-F6EECF244321}">
                <p14:modId xmlns:p14="http://schemas.microsoft.com/office/powerpoint/2010/main" val="54870843"/>
              </p:ext>
            </p:extLst>
          </p:nvPr>
        </p:nvGraphicFramePr>
        <p:xfrm>
          <a:off x="228600" y="314615"/>
          <a:ext cx="8915400" cy="6467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97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304800"/>
            <a:ext cx="4616450" cy="6096000"/>
          </a:xfrm>
        </p:spPr>
        <p:txBody>
          <a:bodyPr vert="horz" lIns="91440" tIns="45720" rIns="91440" bIns="45720" rtlCol="0" anchor="ctr">
            <a:normAutofit/>
          </a:bodyPr>
          <a:lstStyle/>
          <a:p>
            <a:pPr marL="114300" indent="0">
              <a:lnSpc>
                <a:spcPct val="90000"/>
              </a:lnSpc>
              <a:buNone/>
            </a:pPr>
            <a:endParaRPr lang="en-US" sz="1700" b="1" dirty="0"/>
          </a:p>
          <a:p>
            <a:pPr>
              <a:lnSpc>
                <a:spcPct val="90000"/>
              </a:lnSpc>
            </a:pPr>
            <a:r>
              <a:rPr lang="en-US" sz="2000" dirty="0">
                <a:latin typeface="Arial" panose="020B0604020202020204" pitchFamily="34" charset="0"/>
                <a:cs typeface="Arial" panose="020B0604020202020204" pitchFamily="34" charset="0"/>
              </a:rPr>
              <a:t>DC FOIA requires that District agencies proactively make public information available on the Internet.</a:t>
            </a:r>
          </a:p>
          <a:p>
            <a:pPr>
              <a:lnSpc>
                <a:spcPct val="90000"/>
              </a:lnSpc>
            </a:pPr>
            <a:r>
              <a:rPr lang="en-US" sz="2000" dirty="0">
                <a:latin typeface="Arial" panose="020B0604020202020204" pitchFamily="34" charset="0"/>
                <a:cs typeface="Arial" panose="020B0604020202020204" pitchFamily="34" charset="0"/>
              </a:rPr>
              <a:t>Information such as administrative staff manuals, final opinions, and policies should be listed on the agency's website under the "FOIA" tab.</a:t>
            </a:r>
          </a:p>
          <a:p>
            <a:pPr>
              <a:lnSpc>
                <a:spcPct val="90000"/>
              </a:lnSpc>
            </a:pPr>
            <a:r>
              <a:rPr lang="en-US" sz="2000" dirty="0">
                <a:latin typeface="Arial" panose="020B0604020202020204" pitchFamily="34" charset="0"/>
                <a:cs typeface="Arial" panose="020B0604020202020204" pitchFamily="34" charset="0"/>
              </a:rPr>
              <a:t>District government has proactively released hundreds of datasets</a:t>
            </a:r>
          </a:p>
          <a:p>
            <a:pPr lvl="1">
              <a:lnSpc>
                <a:spcPct val="90000"/>
              </a:lnSpc>
            </a:pPr>
            <a:r>
              <a:rPr lang="en-US" sz="1800" dirty="0">
                <a:latin typeface="Arial" panose="020B0604020202020204" pitchFamily="34" charset="0"/>
                <a:cs typeface="Arial" panose="020B0604020202020204" pitchFamily="34" charset="0"/>
              </a:rPr>
              <a:t>available on opendata.dc.gov.</a:t>
            </a:r>
          </a:p>
          <a:p>
            <a:pPr marL="0" indent="0">
              <a:lnSpc>
                <a:spcPct val="90000"/>
              </a:lnSpc>
              <a:buNone/>
            </a:pPr>
            <a:endParaRPr lang="en-US" sz="2000" dirty="0">
              <a:latin typeface="Arial" panose="020B0604020202020204" pitchFamily="34" charset="0"/>
              <a:cs typeface="Arial" panose="020B0604020202020204" pitchFamily="34" charset="0"/>
            </a:endParaRPr>
          </a:p>
          <a:p>
            <a:pPr marL="0" indent="0" algn="r">
              <a:lnSpc>
                <a:spcPct val="90000"/>
              </a:lnSpc>
              <a:buNone/>
            </a:pPr>
            <a:r>
              <a:rPr lang="en-US" sz="2000" dirty="0">
                <a:latin typeface="Arial" panose="020B0604020202020204" pitchFamily="34" charset="0"/>
                <a:cs typeface="Arial" panose="020B0604020202020204" pitchFamily="34" charset="0"/>
              </a:rPr>
              <a:t>D.C. Official Code § 2-536</a:t>
            </a:r>
          </a:p>
          <a:p>
            <a:pPr>
              <a:lnSpc>
                <a:spcPct val="90000"/>
              </a:lnSpc>
            </a:pPr>
            <a:endParaRPr lang="en-US" sz="1700" b="1" dirty="0">
              <a:latin typeface="Arial" panose="020B0604020202020204" pitchFamily="34" charset="0"/>
              <a:cs typeface="Arial" panose="020B0604020202020204" pitchFamily="34" charset="0"/>
            </a:endParaRPr>
          </a:p>
          <a:p>
            <a:pPr>
              <a:lnSpc>
                <a:spcPct val="90000"/>
              </a:lnSpc>
            </a:pPr>
            <a:endParaRPr lang="en-US" sz="1700" dirty="0"/>
          </a:p>
        </p:txBody>
      </p:sp>
      <p:sp>
        <p:nvSpPr>
          <p:cNvPr id="2" name="Title 1"/>
          <p:cNvSpPr>
            <a:spLocks noGrp="1"/>
          </p:cNvSpPr>
          <p:nvPr>
            <p:ph type="title"/>
          </p:nvPr>
        </p:nvSpPr>
        <p:spPr>
          <a:xfrm>
            <a:off x="5872243" y="1253067"/>
            <a:ext cx="2890757" cy="4351866"/>
          </a:xfrm>
        </p:spPr>
        <p:txBody>
          <a:bodyPr anchor="ctr">
            <a:normAutofit/>
          </a:bodyPr>
          <a:lstStyle/>
          <a:p>
            <a:r>
              <a:rPr lang="en-US" sz="3600" b="1" dirty="0">
                <a:solidFill>
                  <a:srgbClr val="00B050"/>
                </a:solidFill>
              </a:rPr>
              <a:t>PROACTIVE DISCLOSURE</a:t>
            </a:r>
          </a:p>
        </p:txBody>
      </p:sp>
    </p:spTree>
    <p:extLst>
      <p:ext uri="{BB962C8B-B14F-4D97-AF65-F5344CB8AC3E}">
        <p14:creationId xmlns:p14="http://schemas.microsoft.com/office/powerpoint/2010/main" val="1371226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F3AB-893F-ECF7-A8F8-754EC1C7082A}"/>
              </a:ext>
            </a:extLst>
          </p:cNvPr>
          <p:cNvSpPr>
            <a:spLocks noGrp="1"/>
          </p:cNvSpPr>
          <p:nvPr>
            <p:ph type="title"/>
          </p:nvPr>
        </p:nvSpPr>
        <p:spPr>
          <a:xfrm>
            <a:off x="818347" y="152400"/>
            <a:ext cx="7511473" cy="1613782"/>
          </a:xfrm>
        </p:spPr>
        <p:txBody>
          <a:bodyPr>
            <a:normAutofit/>
          </a:bodyPr>
          <a:lstStyle/>
          <a:p>
            <a:pPr algn="ctr"/>
            <a:r>
              <a:rPr lang="en-US" b="1" dirty="0"/>
              <a:t>Redaction rule</a:t>
            </a:r>
            <a:br>
              <a:rPr lang="en-US" b="1" dirty="0"/>
            </a:br>
            <a:r>
              <a:rPr lang="en-US" b="1" dirty="0"/>
              <a:t>(D.C. OFFICIAL CODE § 2-534</a:t>
            </a:r>
            <a:r>
              <a:rPr lang="en-US" b="1" cap="none" dirty="0"/>
              <a:t>(b))</a:t>
            </a:r>
            <a:endParaRPr lang="en-US" cap="none" dirty="0"/>
          </a:p>
        </p:txBody>
      </p:sp>
      <p:sp>
        <p:nvSpPr>
          <p:cNvPr id="3" name="Content Placeholder 2">
            <a:extLst>
              <a:ext uri="{FF2B5EF4-FFF2-40B4-BE49-F238E27FC236}">
                <a16:creationId xmlns:a16="http://schemas.microsoft.com/office/drawing/2014/main" id="{306A4BB6-E577-D789-3954-C6C2057D2BAA}"/>
              </a:ext>
            </a:extLst>
          </p:cNvPr>
          <p:cNvSpPr>
            <a:spLocks noGrp="1"/>
          </p:cNvSpPr>
          <p:nvPr>
            <p:ph idx="1"/>
          </p:nvPr>
        </p:nvSpPr>
        <p:spPr>
          <a:xfrm>
            <a:off x="818348" y="1766182"/>
            <a:ext cx="7511472" cy="4939418"/>
          </a:xfrm>
        </p:spPr>
        <p:txBody>
          <a:bodyPr>
            <a:normAutofit/>
          </a:bodyPr>
          <a:lstStyle/>
          <a:p>
            <a:r>
              <a:rPr lang="en-US" sz="2000" dirty="0"/>
              <a:t>ALLOWS FOR THE RELEASE OF THE RECORDS BY </a:t>
            </a:r>
            <a:r>
              <a:rPr lang="en-US" sz="2000" b="1" dirty="0"/>
              <a:t>CONCEALING THE EXEMPT PORTIONS </a:t>
            </a:r>
            <a:r>
              <a:rPr lang="en-US" sz="2000" dirty="0"/>
              <a:t>FROM PUBLIC VIEW.</a:t>
            </a:r>
          </a:p>
          <a:p>
            <a:r>
              <a:rPr lang="en-US" sz="2000" dirty="0"/>
              <a:t>THE </a:t>
            </a:r>
            <a:r>
              <a:rPr lang="en-US" sz="2000" b="1" dirty="0"/>
              <a:t>JUSTIFICATION FOR THE DELETION MUST BE EXPLAINED FULLY IN WRITING</a:t>
            </a:r>
            <a:r>
              <a:rPr lang="en-US" sz="2000" dirty="0"/>
              <a:t>, AND THE </a:t>
            </a:r>
            <a:r>
              <a:rPr lang="en-US" sz="2000" b="1" dirty="0"/>
              <a:t>EXTENT OF THE DELETION MUST BE INDICATED ON THE PORTION OF THE RECORD </a:t>
            </a:r>
            <a:r>
              <a:rPr lang="en-US" sz="2000" dirty="0"/>
              <a:t>WHICH IS MADE AVAILABLE OR PUBLISHED, UNLESS INCLUDING THAT INDICATION WOULD HARM AN INTEREST PROTECTED BY AN EXEMPTION UNDER WHICH THE DELETION IS MADE.</a:t>
            </a:r>
          </a:p>
          <a:p>
            <a:r>
              <a:rPr lang="en-US" sz="2000" dirty="0"/>
              <a:t>“IF TECHNICALLY FEASIBLE, </a:t>
            </a:r>
            <a:r>
              <a:rPr lang="en-US" sz="2000" b="1" dirty="0"/>
              <a:t>THE EXTENT OF THE DELETION AND THE SPECIFIC EXEMPTIONS SHALL BE INDICATED AT THE PLACE IN THE RECORD WHERE THE DELETION WAS MADE</a:t>
            </a:r>
            <a:r>
              <a:rPr lang="en-US" sz="2000" dirty="0"/>
              <a:t>.”</a:t>
            </a:r>
          </a:p>
        </p:txBody>
      </p:sp>
    </p:spTree>
    <p:extLst>
      <p:ext uri="{BB962C8B-B14F-4D97-AF65-F5344CB8AC3E}">
        <p14:creationId xmlns:p14="http://schemas.microsoft.com/office/powerpoint/2010/main" val="128978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ABF-F7A7-A8C2-8F45-87D3D767E544}"/>
              </a:ext>
            </a:extLst>
          </p:cNvPr>
          <p:cNvSpPr>
            <a:spLocks noGrp="1"/>
          </p:cNvSpPr>
          <p:nvPr>
            <p:ph type="title"/>
          </p:nvPr>
        </p:nvSpPr>
        <p:spPr>
          <a:xfrm>
            <a:off x="818347" y="152400"/>
            <a:ext cx="7511473" cy="1312480"/>
          </a:xfrm>
        </p:spPr>
        <p:txBody>
          <a:bodyPr>
            <a:normAutofit fontScale="90000"/>
          </a:bodyPr>
          <a:lstStyle/>
          <a:p>
            <a:pPr algn="ctr"/>
            <a:r>
              <a:rPr lang="en-US" dirty="0"/>
              <a:t>Requester says,</a:t>
            </a:r>
            <a:br>
              <a:rPr lang="en-US" dirty="0"/>
            </a:br>
            <a:r>
              <a:rPr lang="en-US" b="1" i="1" dirty="0"/>
              <a:t>“I want the information in</a:t>
            </a:r>
            <a:br>
              <a:rPr lang="en-US" b="1" i="1" dirty="0"/>
            </a:br>
            <a:r>
              <a:rPr lang="en-US" b="1" i="1" dirty="0"/>
              <a:t>an excel spreadsheet.”</a:t>
            </a:r>
          </a:p>
        </p:txBody>
      </p:sp>
      <p:pic>
        <p:nvPicPr>
          <p:cNvPr id="6" name="Content Placeholder 5" descr="Spreadsheet and calculator">
            <a:extLst>
              <a:ext uri="{FF2B5EF4-FFF2-40B4-BE49-F238E27FC236}">
                <a16:creationId xmlns:a16="http://schemas.microsoft.com/office/drawing/2014/main" id="{D44E90AF-21E3-BF41-2834-4E5F7CEAAA0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42257" y="1752601"/>
            <a:ext cx="6062662" cy="4349750"/>
          </a:xfrm>
        </p:spPr>
      </p:pic>
    </p:spTree>
    <p:extLst>
      <p:ext uri="{BB962C8B-B14F-4D97-AF65-F5344CB8AC3E}">
        <p14:creationId xmlns:p14="http://schemas.microsoft.com/office/powerpoint/2010/main" val="2774327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73E9-5974-537A-1D5D-92D898839F70}"/>
              </a:ext>
            </a:extLst>
          </p:cNvPr>
          <p:cNvSpPr>
            <a:spLocks noGrp="1"/>
          </p:cNvSpPr>
          <p:nvPr>
            <p:ph type="title"/>
          </p:nvPr>
        </p:nvSpPr>
        <p:spPr>
          <a:xfrm>
            <a:off x="3886200" y="304800"/>
            <a:ext cx="4782301" cy="6019800"/>
          </a:xfrm>
        </p:spPr>
        <p:txBody>
          <a:bodyPr vert="horz" lIns="91440" tIns="45720" rIns="91440" bIns="45720" rtlCol="0" anchor="b">
            <a:normAutofit/>
          </a:bodyPr>
          <a:lstStyle/>
          <a:p>
            <a:pPr algn="ctr">
              <a:lnSpc>
                <a:spcPct val="90000"/>
              </a:lnSpc>
            </a:pP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Agency does not keep requested information in spreadsheet form.</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FOIA officer should create a spreadsheet for requester.</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supply records in the form the agency maintains.</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Send records to a third-party vendor that can timely create the spreadsheet.</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Spreadsheet and calculator">
            <a:extLst>
              <a:ext uri="{FF2B5EF4-FFF2-40B4-BE49-F238E27FC236}">
                <a16:creationId xmlns:a16="http://schemas.microsoft.com/office/drawing/2014/main" id="{93331634-4B79-3C1A-FE77-0BDE155BD8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499" y="636640"/>
            <a:ext cx="27249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53035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E541-B28F-43FF-F676-56C1B7C3EA64}"/>
              </a:ext>
            </a:extLst>
          </p:cNvPr>
          <p:cNvSpPr>
            <a:spLocks noGrp="1"/>
          </p:cNvSpPr>
          <p:nvPr>
            <p:ph type="title"/>
          </p:nvPr>
        </p:nvSpPr>
        <p:spPr>
          <a:xfrm>
            <a:off x="762000" y="609600"/>
            <a:ext cx="7924800" cy="5714999"/>
          </a:xfrm>
        </p:spPr>
        <p:txBody>
          <a:bodyPr vert="horz" lIns="91440" tIns="45720" rIns="91440" bIns="45720" rtlCol="0" anchor="b">
            <a:normAutofit fontScale="90000"/>
          </a:bodyPr>
          <a:lstStyle/>
          <a:p>
            <a:pPr>
              <a:lnSpc>
                <a:spcPct val="90000"/>
              </a:lnSpc>
            </a:pP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DC FOIA</a:t>
            </a:r>
            <a:br>
              <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not</a:t>
            </a:r>
            <a:b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require an agency to</a:t>
            </a:r>
            <a:br>
              <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CREATE documents or opinions</a:t>
            </a:r>
            <a:b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in response to an individual’s request </a:t>
            </a:r>
            <a:r>
              <a:rPr lang="en-US" sz="3100"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for information</a:t>
            </a:r>
            <a:br>
              <a:rPr lang="en-US" sz="3100"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or</a:t>
            </a:r>
            <a:b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to </a:t>
            </a:r>
            <a: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obtain records from another agency</a:t>
            </a:r>
            <a:r>
              <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t>
            </a:r>
            <a:br>
              <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Nor does an agency have to respond to questions disguised as a foia request</a:t>
            </a:r>
            <a:br>
              <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sz="18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Dugan v. DOJ</a:t>
            </a:r>
            <a: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82 F. Supp. 3d 485, 2015. </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Tree>
    <p:extLst>
      <p:ext uri="{BB962C8B-B14F-4D97-AF65-F5344CB8AC3E}">
        <p14:creationId xmlns:p14="http://schemas.microsoft.com/office/powerpoint/2010/main" val="39478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1" name="Rounded Rectangle 8">
            <a:extLst>
              <a:ext uri="{FF2B5EF4-FFF2-40B4-BE49-F238E27FC236}">
                <a16:creationId xmlns:a16="http://schemas.microsoft.com/office/drawing/2014/main" id="{E7BBC551-30DE-45DA-907B-61CA772DA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031" y="573488"/>
            <a:ext cx="7847937" cy="5711024"/>
          </a:xfrm>
          <a:prstGeom prst="roundRect">
            <a:avLst>
              <a:gd name="adj" fmla="val 1827"/>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119DF5-EFBA-FFDE-36E7-2128DAF70262}"/>
              </a:ext>
            </a:extLst>
          </p:cNvPr>
          <p:cNvSpPr>
            <a:spLocks noGrp="1"/>
          </p:cNvSpPr>
          <p:nvPr>
            <p:ph type="title"/>
          </p:nvPr>
        </p:nvSpPr>
        <p:spPr>
          <a:xfrm>
            <a:off x="996877" y="381000"/>
            <a:ext cx="7167459" cy="1219200"/>
          </a:xfrm>
        </p:spPr>
        <p:txBody>
          <a:bodyPr>
            <a:normAutofit/>
          </a:bodyPr>
          <a:lstStyle/>
          <a:p>
            <a:pPr algn="ctr"/>
            <a:r>
              <a:rPr lang="en-US" sz="4000" b="1" dirty="0"/>
              <a:t>Gone; Up in smoke…!</a:t>
            </a:r>
          </a:p>
        </p:txBody>
      </p:sp>
      <p:sp>
        <p:nvSpPr>
          <p:cNvPr id="3" name="Content Placeholder 2">
            <a:extLst>
              <a:ext uri="{FF2B5EF4-FFF2-40B4-BE49-F238E27FC236}">
                <a16:creationId xmlns:a16="http://schemas.microsoft.com/office/drawing/2014/main" id="{3AB68AB9-6A3E-1EB5-DD07-D2CB39489A2F}"/>
              </a:ext>
            </a:extLst>
          </p:cNvPr>
          <p:cNvSpPr>
            <a:spLocks noGrp="1"/>
          </p:cNvSpPr>
          <p:nvPr>
            <p:ph idx="1"/>
          </p:nvPr>
        </p:nvSpPr>
        <p:spPr>
          <a:xfrm>
            <a:off x="996876" y="1905001"/>
            <a:ext cx="7167459" cy="3799114"/>
          </a:xfrm>
        </p:spPr>
        <p:txBody>
          <a:bodyPr>
            <a:noAutofit/>
          </a:bodyPr>
          <a:lstStyle/>
          <a:p>
            <a:pPr>
              <a:lnSpc>
                <a:spcPct val="90000"/>
              </a:lnSpc>
            </a:pPr>
            <a:r>
              <a:rPr lang="en-US" sz="2800" dirty="0"/>
              <a:t>A FEW RECORDS CONTAINED SOLEY ON AN EXTERNAL HARD DRIVE WERE DESTROYED BY A SMALL OFFICE FIRE CAUSING THE HARD DRIVE TO EXPLODE</a:t>
            </a:r>
          </a:p>
          <a:p>
            <a:pPr>
              <a:lnSpc>
                <a:spcPct val="90000"/>
              </a:lnSpc>
            </a:pPr>
            <a:r>
              <a:rPr lang="en-US" sz="2800" dirty="0"/>
              <a:t>Does FOIA OFFICER, who receives a foia submission requesting copies of some of the destroyed documents, have to re-create them?.</a:t>
            </a:r>
          </a:p>
        </p:txBody>
      </p:sp>
    </p:spTree>
    <p:extLst>
      <p:ext uri="{BB962C8B-B14F-4D97-AF65-F5344CB8AC3E}">
        <p14:creationId xmlns:p14="http://schemas.microsoft.com/office/powerpoint/2010/main" val="1385839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307B-6FA2-B49B-A508-B03D69CE89D4}"/>
              </a:ext>
            </a:extLst>
          </p:cNvPr>
          <p:cNvSpPr>
            <a:spLocks noGrp="1"/>
          </p:cNvSpPr>
          <p:nvPr>
            <p:ph type="title"/>
          </p:nvPr>
        </p:nvSpPr>
        <p:spPr>
          <a:xfrm>
            <a:off x="856059" y="609600"/>
            <a:ext cx="5131786" cy="1905000"/>
          </a:xfrm>
        </p:spPr>
        <p:txBody>
          <a:bodyPr>
            <a:normAutofit/>
          </a:bodyPr>
          <a:lstStyle/>
          <a:p>
            <a:pPr algn="ctr"/>
            <a:r>
              <a:rPr lang="en-US" b="1" dirty="0"/>
              <a:t>YOU DON’T HAVE TO CREATE RECORDS</a:t>
            </a:r>
          </a:p>
        </p:txBody>
      </p:sp>
      <p:sp>
        <p:nvSpPr>
          <p:cNvPr id="15" name="Content Placeholder 2">
            <a:extLst>
              <a:ext uri="{FF2B5EF4-FFF2-40B4-BE49-F238E27FC236}">
                <a16:creationId xmlns:a16="http://schemas.microsoft.com/office/drawing/2014/main" id="{F71242E1-7331-7E6B-F115-4C92EB7C78AC}"/>
              </a:ext>
            </a:extLst>
          </p:cNvPr>
          <p:cNvSpPr>
            <a:spLocks noGrp="1"/>
          </p:cNvSpPr>
          <p:nvPr>
            <p:ph idx="1"/>
          </p:nvPr>
        </p:nvSpPr>
        <p:spPr>
          <a:xfrm>
            <a:off x="856059" y="2666999"/>
            <a:ext cx="5198154" cy="3124201"/>
          </a:xfrm>
        </p:spPr>
        <p:txBody>
          <a:bodyPr>
            <a:normAutofit/>
          </a:bodyPr>
          <a:lstStyle/>
          <a:p>
            <a:pPr marL="0" indent="0">
              <a:buNone/>
            </a:pPr>
            <a:r>
              <a:rPr lang="en-US" dirty="0">
                <a:cs typeface="Times New Roman" panose="02020603050405020304" pitchFamily="18" charset="0"/>
              </a:rPr>
              <a:t>REMEMBER </a:t>
            </a:r>
            <a:r>
              <a:rPr lang="en-US" b="1" u="sng" dirty="0">
                <a:cs typeface="Times New Roman" panose="02020603050405020304" pitchFamily="18" charset="0"/>
              </a:rPr>
              <a:t>THERE IS NO OBLIGATION UNDER DC FOIA TO CREATE RECORDS THAT DON’T EXIST</a:t>
            </a:r>
            <a:r>
              <a:rPr lang="en-US" dirty="0">
                <a:cs typeface="Times New Roman" panose="02020603050405020304" pitchFamily="18" charset="0"/>
              </a:rPr>
              <a:t>.  </a:t>
            </a:r>
          </a:p>
          <a:p>
            <a:pPr marL="0" indent="0">
              <a:buNone/>
            </a:pPr>
            <a:r>
              <a:rPr lang="en-US" b="1" u="sng" kern="100" dirty="0">
                <a:effectLst/>
                <a:ea typeface="SimSun" panose="02010600030101010101" pitchFamily="2" charset="-122"/>
                <a:cs typeface="Times New Roman" panose="02020603050405020304" pitchFamily="18" charset="0"/>
              </a:rPr>
              <a:t>1 DCMR 407.3</a:t>
            </a:r>
          </a:p>
          <a:p>
            <a:pPr marL="0" indent="0">
              <a:buNone/>
            </a:pPr>
            <a:r>
              <a:rPr lang="en-US" kern="100" dirty="0">
                <a:effectLst/>
                <a:ea typeface="SimSun" panose="02010600030101010101" pitchFamily="2" charset="-122"/>
                <a:cs typeface="Times New Roman" panose="02020603050405020304" pitchFamily="18" charset="0"/>
              </a:rPr>
              <a:t>IF A REQUESTED RECORD . . . IS KNOWN TO HAVE BEEN DESTROYED OR OTHERWISE DISPOSED OF, THE REQUESTER SHALL BE SO NOTIFIED.</a:t>
            </a:r>
            <a:endParaRPr lang="en-US" dirty="0">
              <a:cs typeface="Times New Roman" panose="02020603050405020304" pitchFamily="18" charset="0"/>
            </a:endParaRPr>
          </a:p>
          <a:p>
            <a:endParaRPr lang="en-US" dirty="0"/>
          </a:p>
        </p:txBody>
      </p:sp>
      <p:pic>
        <p:nvPicPr>
          <p:cNvPr id="16" name="Picture 5" descr="Desk with stethoscope and computer keyboard">
            <a:extLst>
              <a:ext uri="{FF2B5EF4-FFF2-40B4-BE49-F238E27FC236}">
                <a16:creationId xmlns:a16="http://schemas.microsoft.com/office/drawing/2014/main" id="{C85E44F2-5208-9626-C752-2E0B2A3FB5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409636"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161327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AD5E-AD09-6916-D940-3EDFD45AE62C}"/>
              </a:ext>
            </a:extLst>
          </p:cNvPr>
          <p:cNvSpPr>
            <a:spLocks noGrp="1"/>
          </p:cNvSpPr>
          <p:nvPr>
            <p:ph type="title"/>
          </p:nvPr>
        </p:nvSpPr>
        <p:spPr/>
        <p:txBody>
          <a:bodyPr/>
          <a:lstStyle/>
          <a:p>
            <a:r>
              <a:rPr lang="en-US" b="1" dirty="0"/>
              <a:t>Responses</a:t>
            </a:r>
          </a:p>
        </p:txBody>
      </p:sp>
      <p:sp>
        <p:nvSpPr>
          <p:cNvPr id="3" name="Text Placeholder 2">
            <a:extLst>
              <a:ext uri="{FF2B5EF4-FFF2-40B4-BE49-F238E27FC236}">
                <a16:creationId xmlns:a16="http://schemas.microsoft.com/office/drawing/2014/main" id="{2A7A1B2F-4129-60A0-1403-7DE30D1A4C2F}"/>
              </a:ext>
            </a:extLst>
          </p:cNvPr>
          <p:cNvSpPr>
            <a:spLocks noGrp="1"/>
          </p:cNvSpPr>
          <p:nvPr>
            <p:ph type="body" idx="1"/>
          </p:nvPr>
        </p:nvSpPr>
        <p:spPr/>
        <p:txBody>
          <a:bodyPr/>
          <a:lstStyle/>
          <a:p>
            <a:r>
              <a:rPr lang="en-US" dirty="0"/>
              <a:t>Fulfilment, Denials, Appeals, etc.</a:t>
            </a:r>
          </a:p>
        </p:txBody>
      </p:sp>
    </p:spTree>
    <p:extLst>
      <p:ext uri="{BB962C8B-B14F-4D97-AF65-F5344CB8AC3E}">
        <p14:creationId xmlns:p14="http://schemas.microsoft.com/office/powerpoint/2010/main" val="1647750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0" y="1342572"/>
            <a:ext cx="2660686" cy="4093028"/>
          </a:xfrm>
        </p:spPr>
        <p:txBody>
          <a:bodyPr anchor="ctr">
            <a:normAutofit/>
          </a:bodyPr>
          <a:lstStyle/>
          <a:p>
            <a:r>
              <a:rPr lang="en-US" sz="3800" b="1" dirty="0"/>
              <a:t>DECISION LETTER </a:t>
            </a:r>
          </a:p>
        </p:txBody>
      </p:sp>
      <p:graphicFrame>
        <p:nvGraphicFramePr>
          <p:cNvPr id="5" name="Content Placeholder 2">
            <a:extLst>
              <a:ext uri="{FF2B5EF4-FFF2-40B4-BE49-F238E27FC236}">
                <a16:creationId xmlns:a16="http://schemas.microsoft.com/office/drawing/2014/main" id="{0874CF31-6CB3-9666-C3A2-0BC81139522C}"/>
              </a:ext>
            </a:extLst>
          </p:cNvPr>
          <p:cNvGraphicFramePr>
            <a:graphicFrameLocks noGrp="1"/>
          </p:cNvGraphicFramePr>
          <p:nvPr>
            <p:ph idx="1"/>
            <p:extLst>
              <p:ext uri="{D42A27DB-BD31-4B8C-83A1-F6EECF244321}">
                <p14:modId xmlns:p14="http://schemas.microsoft.com/office/powerpoint/2010/main" val="1645240181"/>
              </p:ext>
            </p:extLst>
          </p:nvPr>
        </p:nvGraphicFramePr>
        <p:xfrm>
          <a:off x="3687414" y="167951"/>
          <a:ext cx="5293300" cy="6698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129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81F01-0BB6-49F6-DD77-7A8D4D89A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328EB-E12B-F04F-BC7D-03BE6B95DD6F}"/>
              </a:ext>
            </a:extLst>
          </p:cNvPr>
          <p:cNvSpPr>
            <a:spLocks noGrp="1"/>
          </p:cNvSpPr>
          <p:nvPr>
            <p:ph type="title"/>
          </p:nvPr>
        </p:nvSpPr>
        <p:spPr>
          <a:xfrm>
            <a:off x="160420" y="0"/>
            <a:ext cx="8678780" cy="734351"/>
          </a:xfrm>
        </p:spPr>
        <p:txBody>
          <a:bodyPr>
            <a:normAutofit/>
          </a:bodyPr>
          <a:lstStyle/>
          <a:p>
            <a:pPr algn="ctr"/>
            <a:r>
              <a:rPr lang="en-US" sz="3200" b="1" dirty="0"/>
              <a:t>	SAMPLE DETERMINATION LETTER</a:t>
            </a:r>
          </a:p>
        </p:txBody>
      </p:sp>
      <p:sp>
        <p:nvSpPr>
          <p:cNvPr id="17" name="Content Placeholder 2">
            <a:extLst>
              <a:ext uri="{FF2B5EF4-FFF2-40B4-BE49-F238E27FC236}">
                <a16:creationId xmlns:a16="http://schemas.microsoft.com/office/drawing/2014/main" id="{BC2F9556-F18B-081E-953A-A1FC2BF6F37A}"/>
              </a:ext>
            </a:extLst>
          </p:cNvPr>
          <p:cNvSpPr>
            <a:spLocks noGrp="1"/>
          </p:cNvSpPr>
          <p:nvPr>
            <p:ph idx="1"/>
          </p:nvPr>
        </p:nvSpPr>
        <p:spPr>
          <a:xfrm>
            <a:off x="453190" y="609600"/>
            <a:ext cx="8530390" cy="5867399"/>
          </a:xfrm>
        </p:spPr>
        <p:txBody>
          <a:bodyPr>
            <a:normAutofit/>
          </a:bodyPr>
          <a:lstStyle/>
          <a:p>
            <a:pPr marL="0" marR="0" indent="0">
              <a:lnSpc>
                <a:spcPct val="90000"/>
              </a:lnSpc>
              <a:spcBef>
                <a:spcPts val="0"/>
              </a:spcBef>
              <a:spcAft>
                <a:spcPts val="800"/>
              </a:spcAft>
              <a:buNone/>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VIA ELECTRONIC MAIL</a:t>
            </a:r>
          </a:p>
          <a:p>
            <a:pPr marL="0" marR="0" indent="0">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November 23, 2025</a:t>
            </a:r>
          </a:p>
          <a:p>
            <a:pPr marL="0" marR="0" indent="0">
              <a:lnSpc>
                <a:spcPct val="90000"/>
              </a:lnSpc>
              <a:spcBef>
                <a:spcPts val="0"/>
              </a:spcBef>
              <a:spcAft>
                <a:spcPts val="0"/>
              </a:spcAft>
              <a:buNone/>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Mr. Joe Shmoe</a:t>
            </a: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1990 Hollywood Studios</a:t>
            </a: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Orlando, Florida  12345</a:t>
            </a:r>
          </a:p>
          <a:p>
            <a:pPr marL="0" marR="0" indent="0">
              <a:lnSpc>
                <a:spcPct val="90000"/>
              </a:lnSpc>
              <a:spcBef>
                <a:spcPts val="0"/>
              </a:spcBef>
              <a:spcAft>
                <a:spcPts val="0"/>
              </a:spcAft>
              <a:buNone/>
            </a:pPr>
            <a:r>
              <a:rPr lang="en-US" sz="1600" dirty="0">
                <a:latin typeface="Times New Roman" panose="02020603050405020304" pitchFamily="18" charset="0"/>
                <a:ea typeface="Calibri" panose="020F0502020204030204" pitchFamily="34" charset="0"/>
                <a:cs typeface="Times New Roman" panose="02020603050405020304" pitchFamily="18" charset="0"/>
              </a:rPr>
              <a:t>csd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isney@world.com</a:t>
            </a:r>
          </a:p>
          <a:p>
            <a:pPr marL="0" marR="0" indent="0">
              <a:lnSpc>
                <a:spcPct val="90000"/>
              </a:lnSpc>
              <a:spcBef>
                <a:spcPts val="0"/>
              </a:spcBef>
              <a:spcAft>
                <a:spcPts val="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 FOIA Request #R006641-011725.</a:t>
            </a:r>
          </a:p>
          <a:p>
            <a:pPr marL="0" marR="0" indent="0">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Dear Mr. Shmoe:</a:t>
            </a:r>
          </a:p>
          <a:p>
            <a:pPr marL="0" marR="0" indent="0">
              <a:lnSpc>
                <a:spcPct val="90000"/>
              </a:lnSpc>
              <a:spcBef>
                <a:spcPts val="0"/>
              </a:spcBef>
              <a:spcAft>
                <a:spcPts val="800"/>
              </a:spcAft>
              <a:buNone/>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Office of Open Government (OOG) is in receipt of your D.C. Freedom of Information Act (“FOIA”) (D.C. Official Code § 2-531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et seq.</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request. Your request was received in our office on November 16, 2025. The reference number assigned to your request was #R006641-011725. Please use this reference number when contacting our office regarding your request. You requested the following:</a:t>
            </a:r>
          </a:p>
          <a:p>
            <a:pPr marL="914400" lvl="1" indent="0">
              <a:lnSpc>
                <a:spcPct val="90000"/>
              </a:lnSpc>
              <a:spcBef>
                <a:spcPts val="0"/>
              </a:spcBef>
              <a:spcAft>
                <a:spcPts val="800"/>
              </a:spcAft>
              <a:buNone/>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“Hello, I didn’t know if this is the right email to message, but I was wanting a copy of all emails between John Doe , using his government email </a:t>
            </a:r>
            <a:r>
              <a:rPr lang="en-US" b="1" dirty="0">
                <a:effectLst/>
                <a:latin typeface="Times New Roman" panose="02020603050405020304" pitchFamily="18" charset="0"/>
                <a:ea typeface="Calibri" panose="020F0502020204030204" pitchFamily="34" charset="0"/>
                <a:cs typeface="Times New Roman" panose="02020603050405020304" pitchFamily="18" charset="0"/>
                <a:hlinkClick r:id="rId2"/>
              </a:rPr>
              <a:t>john.doe@dc.gov</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and Joan Q. Public, using her email </a:t>
            </a:r>
            <a:r>
              <a:rPr lang="en-US" b="1" dirty="0">
                <a:effectLst/>
                <a:latin typeface="Times New Roman" panose="02020603050405020304" pitchFamily="18" charset="0"/>
                <a:ea typeface="Calibri" panose="020F0502020204030204" pitchFamily="34" charset="0"/>
                <a:cs typeface="Times New Roman" panose="02020603050405020304" pitchFamily="18" charset="0"/>
                <a:hlinkClick r:id="rId3"/>
              </a:rPr>
              <a:t>joanqpublic@dc.gov</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that mention “Open Meetings Act.” I’m a journalist and request a fee waiver because the article I’m working on  regards public business and will benefit the general public. can you send the Data/Emails, and or send a link where to access them? Thanks!”</a:t>
            </a:r>
          </a:p>
          <a:p>
            <a:pPr marL="0" marR="0" indent="0" algn="r">
              <a:lnSpc>
                <a:spcPct val="90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(continued)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1000" dirty="0"/>
          </a:p>
        </p:txBody>
      </p:sp>
    </p:spTree>
    <p:extLst>
      <p:ext uri="{BB962C8B-B14F-4D97-AF65-F5344CB8AC3E}">
        <p14:creationId xmlns:p14="http://schemas.microsoft.com/office/powerpoint/2010/main" val="3576592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3D229-9C5C-B6F5-F03F-BD7B1EBC8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3CD1E-12F9-50E0-3E68-71083E03701C}"/>
              </a:ext>
            </a:extLst>
          </p:cNvPr>
          <p:cNvSpPr>
            <a:spLocks noGrp="1"/>
          </p:cNvSpPr>
          <p:nvPr>
            <p:ph type="title"/>
          </p:nvPr>
        </p:nvSpPr>
        <p:spPr>
          <a:xfrm>
            <a:off x="435854" y="152400"/>
            <a:ext cx="8403345" cy="734351"/>
          </a:xfrm>
        </p:spPr>
        <p:txBody>
          <a:bodyPr>
            <a:normAutofit/>
          </a:bodyPr>
          <a:lstStyle/>
          <a:p>
            <a:r>
              <a:rPr lang="en-US" sz="3200" b="1" dirty="0"/>
              <a:t>	SAMPLE determination LETTER (</a:t>
            </a:r>
            <a:r>
              <a:rPr lang="en-US" sz="3200" b="1" cap="none" dirty="0"/>
              <a:t>cont.</a:t>
            </a:r>
            <a:r>
              <a:rPr lang="en-US" sz="3200" b="1" dirty="0"/>
              <a:t>) </a:t>
            </a:r>
          </a:p>
        </p:txBody>
      </p:sp>
      <p:sp>
        <p:nvSpPr>
          <p:cNvPr id="17" name="Content Placeholder 2">
            <a:extLst>
              <a:ext uri="{FF2B5EF4-FFF2-40B4-BE49-F238E27FC236}">
                <a16:creationId xmlns:a16="http://schemas.microsoft.com/office/drawing/2014/main" id="{98B2D760-5634-6D3A-943C-CD8AE7544CAE}"/>
              </a:ext>
            </a:extLst>
          </p:cNvPr>
          <p:cNvSpPr>
            <a:spLocks noGrp="1"/>
          </p:cNvSpPr>
          <p:nvPr>
            <p:ph idx="1"/>
          </p:nvPr>
        </p:nvSpPr>
        <p:spPr>
          <a:xfrm>
            <a:off x="435854" y="1066800"/>
            <a:ext cx="8530390" cy="5257800"/>
          </a:xfrm>
        </p:spPr>
        <p:txBody>
          <a:bodyPr>
            <a:normAutofit lnSpcReduction="10000"/>
          </a:bodyPr>
          <a:lstStyle/>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Upon review of your request, the undersigned, Anthony J. Scerbo, Attorney Advisor for the Office of Open Government, Board of Ethics and Government Accountability (BEGA), has determined that there are no responsive records maintained by BEGA. </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If, for any reason, you disagree with this finding you may submit an administrative appeal to the Mayor via the District of Columbia Government Freedom of Information Act Public Access Website (PAL) at https://myfoiadc.govqa.us/ by logging in with your username and password. An appeal may also be submitted by mail or email. You may submit an appeal via email to foia.appeals@dc.gov or by U.S. Postal Service to:</a:t>
            </a:r>
          </a:p>
          <a:p>
            <a:pPr marL="914400" lvl="2" indent="0">
              <a:lnSpc>
                <a:spcPct val="90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Mayor’s Office of Legal Counsel</a:t>
            </a:r>
          </a:p>
          <a:p>
            <a:pPr marL="914400" lvl="2" indent="0">
              <a:lnSpc>
                <a:spcPct val="90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FOIA Appeal</a:t>
            </a:r>
          </a:p>
          <a:p>
            <a:pPr marL="914400" lvl="2" indent="0">
              <a:lnSpc>
                <a:spcPct val="90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1350 Pennsylvania Ave, NW</a:t>
            </a:r>
          </a:p>
          <a:p>
            <a:pPr marL="914400" lvl="2" indent="0">
              <a:lnSpc>
                <a:spcPct val="90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Suite 407</a:t>
            </a:r>
          </a:p>
          <a:p>
            <a:pPr marL="914400" lvl="2" indent="0">
              <a:lnSpc>
                <a:spcPct val="90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Washington, DC 20004</a:t>
            </a:r>
          </a:p>
          <a:p>
            <a:pPr marL="0" indent="0">
              <a:lnSpc>
                <a:spcPct val="90000"/>
              </a:lnSpc>
              <a:spcBef>
                <a:spcPts val="0"/>
              </a:spcBef>
              <a:spcAft>
                <a:spcPts val="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The appeal must include a copy of the original request as well as a copy of the public body's written denial letter issued to you, if any. In addition, the appeal must include a written statement of the arguments, circumstances, or reasons in support of the information sought by your request. The appeal letter must include "Freedom of Information Act Appeal" or "FOIA Appeal" in the subject line of the letter as well as marked on the outside of the envelope.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1000" dirty="0"/>
          </a:p>
        </p:txBody>
      </p:sp>
    </p:spTree>
    <p:extLst>
      <p:ext uri="{BB962C8B-B14F-4D97-AF65-F5344CB8AC3E}">
        <p14:creationId xmlns:p14="http://schemas.microsoft.com/office/powerpoint/2010/main" val="408345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pPr algn="ctr"/>
            <a:r>
              <a:rPr lang="en-US" sz="3000" b="1" dirty="0"/>
              <a:t>Proactive disclosure</a:t>
            </a:r>
            <a:br>
              <a:rPr lang="en-US" sz="3000" b="1" dirty="0"/>
            </a:br>
            <a:br>
              <a:rPr lang="en-US" sz="3000" b="1" dirty="0"/>
            </a:br>
            <a:r>
              <a:rPr lang="en-US" sz="3000" b="1" u="sng" dirty="0"/>
              <a:t>REQUIRED </a:t>
            </a:r>
            <a:r>
              <a:rPr lang="en-US" sz="3000" b="1" dirty="0"/>
              <a:t>AVAILABLE </a:t>
            </a:r>
            <a:r>
              <a:rPr lang="en-US" sz="3000" b="1" i="1" u="sng" dirty="0"/>
              <a:t>without</a:t>
            </a:r>
            <a:r>
              <a:rPr lang="en-US" sz="3000" b="1" dirty="0"/>
              <a:t> any FOIA request </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558246AD-9259-5746-83BF-097115362759}" type="slidenum">
              <a:rPr lang="en-US" smtClean="0"/>
              <a:pPr>
                <a:spcAft>
                  <a:spcPts val="600"/>
                </a:spcAft>
              </a:pPr>
              <a:t>6</a:t>
            </a:fld>
            <a:endParaRPr lang="en-US" dirty="0"/>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Content Placeholder 2"/>
          <p:cNvSpPr>
            <a:spLocks noGrp="1"/>
          </p:cNvSpPr>
          <p:nvPr>
            <p:ph idx="1"/>
          </p:nvPr>
        </p:nvSpPr>
        <p:spPr>
          <a:xfrm>
            <a:off x="3729784" y="228601"/>
            <a:ext cx="4690313" cy="6248400"/>
          </a:xfrm>
        </p:spPr>
        <p:txBody>
          <a:bodyPr>
            <a:noAutofit/>
          </a:bodyPr>
          <a:lstStyle/>
          <a:p>
            <a:pPr marL="68580" indent="0" algn="ctr">
              <a:lnSpc>
                <a:spcPct val="90000"/>
              </a:lnSpc>
              <a:buNone/>
            </a:pPr>
            <a:r>
              <a:rPr lang="en-US" sz="2000" b="1" dirty="0">
                <a:solidFill>
                  <a:schemeClr val="tx1"/>
                </a:solidFill>
              </a:rPr>
              <a:t>Records  that must be available to the public without the need of a FOIA request include: </a:t>
            </a:r>
          </a:p>
          <a:p>
            <a:pPr marL="68580" indent="0">
              <a:lnSpc>
                <a:spcPct val="90000"/>
              </a:lnSpc>
              <a:buNone/>
            </a:pPr>
            <a:endParaRPr lang="en-US" sz="2000" dirty="0">
              <a:solidFill>
                <a:schemeClr val="tx1"/>
              </a:solidFill>
            </a:endParaRPr>
          </a:p>
          <a:p>
            <a:pPr>
              <a:lnSpc>
                <a:spcPct val="90000"/>
              </a:lnSpc>
            </a:pPr>
            <a:r>
              <a:rPr lang="en-US" sz="2000" dirty="0">
                <a:solidFill>
                  <a:schemeClr val="tx1"/>
                </a:solidFill>
              </a:rPr>
              <a:t>Employee’s salary, title and employment dates; </a:t>
            </a:r>
          </a:p>
          <a:p>
            <a:pPr>
              <a:lnSpc>
                <a:spcPct val="90000"/>
              </a:lnSpc>
            </a:pPr>
            <a:r>
              <a:rPr lang="en-US" sz="2000" dirty="0">
                <a:solidFill>
                  <a:schemeClr val="tx1"/>
                </a:solidFill>
              </a:rPr>
              <a:t>Contracts expenditures; </a:t>
            </a:r>
          </a:p>
          <a:p>
            <a:pPr>
              <a:lnSpc>
                <a:spcPct val="90000"/>
              </a:lnSpc>
            </a:pPr>
            <a:r>
              <a:rPr lang="en-US" sz="2000" dirty="0">
                <a:solidFill>
                  <a:schemeClr val="tx1"/>
                </a:solidFill>
              </a:rPr>
              <a:t>Budgets; </a:t>
            </a:r>
          </a:p>
          <a:p>
            <a:pPr>
              <a:lnSpc>
                <a:spcPct val="90000"/>
              </a:lnSpc>
            </a:pPr>
            <a:r>
              <a:rPr lang="en-US" sz="2000" dirty="0">
                <a:solidFill>
                  <a:schemeClr val="tx1"/>
                </a:solidFill>
              </a:rPr>
              <a:t>Manuals; </a:t>
            </a:r>
          </a:p>
          <a:p>
            <a:pPr>
              <a:lnSpc>
                <a:spcPct val="90000"/>
              </a:lnSpc>
            </a:pPr>
            <a:r>
              <a:rPr lang="en-US" sz="2000" dirty="0">
                <a:solidFill>
                  <a:schemeClr val="tx1"/>
                </a:solidFill>
              </a:rPr>
              <a:t>Policies; </a:t>
            </a:r>
          </a:p>
          <a:p>
            <a:pPr>
              <a:lnSpc>
                <a:spcPct val="90000"/>
              </a:lnSpc>
            </a:pPr>
            <a:r>
              <a:rPr lang="en-US" sz="2000" dirty="0">
                <a:solidFill>
                  <a:schemeClr val="tx1"/>
                </a:solidFill>
              </a:rPr>
              <a:t>Rules; </a:t>
            </a:r>
          </a:p>
          <a:p>
            <a:pPr>
              <a:lnSpc>
                <a:spcPct val="90000"/>
              </a:lnSpc>
            </a:pPr>
            <a:r>
              <a:rPr lang="en-US" sz="2000" dirty="0">
                <a:solidFill>
                  <a:schemeClr val="tx1"/>
                </a:solidFill>
              </a:rPr>
              <a:t>Opinions; </a:t>
            </a:r>
          </a:p>
          <a:p>
            <a:pPr>
              <a:lnSpc>
                <a:spcPct val="90000"/>
              </a:lnSpc>
            </a:pPr>
            <a:r>
              <a:rPr lang="en-US" sz="2000" dirty="0">
                <a:solidFill>
                  <a:schemeClr val="tx1"/>
                </a:solidFill>
              </a:rPr>
              <a:t>Orders; and </a:t>
            </a:r>
          </a:p>
          <a:p>
            <a:pPr>
              <a:lnSpc>
                <a:spcPct val="90000"/>
              </a:lnSpc>
            </a:pPr>
            <a:r>
              <a:rPr lang="en-US" sz="2000" b="1" dirty="0">
                <a:solidFill>
                  <a:schemeClr val="tx1"/>
                </a:solidFill>
              </a:rPr>
              <a:t>Meeting minutes of open proceedings of public bodies.</a:t>
            </a:r>
          </a:p>
          <a:p>
            <a:pPr marL="68580" indent="0" algn="ctr">
              <a:lnSpc>
                <a:spcPct val="90000"/>
              </a:lnSpc>
              <a:buNone/>
            </a:pPr>
            <a:r>
              <a:rPr lang="en-US" sz="2000" i="1" dirty="0">
                <a:solidFill>
                  <a:schemeClr val="tx1"/>
                </a:solidFill>
              </a:rPr>
              <a:t>See</a:t>
            </a:r>
            <a:r>
              <a:rPr lang="en-US" sz="2000" dirty="0">
                <a:solidFill>
                  <a:schemeClr val="tx1"/>
                </a:solidFill>
              </a:rPr>
              <a:t> (D.C. Official Code § 2-536)</a:t>
            </a:r>
          </a:p>
        </p:txBody>
      </p:sp>
    </p:spTree>
    <p:extLst>
      <p:ext uri="{BB962C8B-B14F-4D97-AF65-F5344CB8AC3E}">
        <p14:creationId xmlns:p14="http://schemas.microsoft.com/office/powerpoint/2010/main" val="237094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653E-1971-EA57-E86F-3AEAF9AB9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1AD3B-9AB0-C280-EE8B-42C9FFB06067}"/>
              </a:ext>
            </a:extLst>
          </p:cNvPr>
          <p:cNvSpPr>
            <a:spLocks noGrp="1"/>
          </p:cNvSpPr>
          <p:nvPr>
            <p:ph type="title"/>
          </p:nvPr>
        </p:nvSpPr>
        <p:spPr>
          <a:xfrm>
            <a:off x="435854" y="152400"/>
            <a:ext cx="8403345" cy="734351"/>
          </a:xfrm>
        </p:spPr>
        <p:txBody>
          <a:bodyPr>
            <a:normAutofit/>
          </a:bodyPr>
          <a:lstStyle/>
          <a:p>
            <a:r>
              <a:rPr lang="en-US" sz="3200" b="1" dirty="0"/>
              <a:t>	SAMPLE determination LETTER (</a:t>
            </a:r>
            <a:r>
              <a:rPr lang="en-US" sz="3200" b="1" cap="none" dirty="0"/>
              <a:t>cont.</a:t>
            </a:r>
            <a:r>
              <a:rPr lang="en-US" sz="3200" b="1" dirty="0"/>
              <a:t>) </a:t>
            </a:r>
          </a:p>
        </p:txBody>
      </p:sp>
      <p:sp>
        <p:nvSpPr>
          <p:cNvPr id="17" name="Content Placeholder 2">
            <a:extLst>
              <a:ext uri="{FF2B5EF4-FFF2-40B4-BE49-F238E27FC236}">
                <a16:creationId xmlns:a16="http://schemas.microsoft.com/office/drawing/2014/main" id="{EF16B8C8-F5D3-F995-1249-F11A876F1A65}"/>
              </a:ext>
            </a:extLst>
          </p:cNvPr>
          <p:cNvSpPr>
            <a:spLocks noGrp="1"/>
          </p:cNvSpPr>
          <p:nvPr>
            <p:ph idx="1"/>
          </p:nvPr>
        </p:nvSpPr>
        <p:spPr>
          <a:xfrm>
            <a:off x="435854" y="1066800"/>
            <a:ext cx="8530390" cy="5257800"/>
          </a:xfrm>
        </p:spPr>
        <p:txBody>
          <a:bodyPr>
            <a:normAutofit/>
          </a:bodyPr>
          <a:lstStyle/>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A copy of the appeal must be provided to the public body whose denial you are appealing.</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In this case, either the Department of Buildings (DOB) or the D.C. Fire and Emergency Management Service (FEMS) are the DC agencies that would handle this DC FOIA request. DOB’s FOIA information is here and here. The FOIA request information for the D.C. Fire and Emergency Management Service is here.</a:t>
            </a:r>
          </a:p>
          <a:p>
            <a:pPr marL="0" indent="0">
              <a:lnSpc>
                <a:spcPct val="90000"/>
              </a:lnSpc>
              <a:spcBef>
                <a:spcPts val="0"/>
              </a:spcBef>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Sincerely,</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/s/</a:t>
            </a:r>
          </a:p>
          <a:p>
            <a:pPr marL="0" indent="0">
              <a:lnSpc>
                <a:spcPct val="90000"/>
              </a:lnSpc>
              <a:spcBef>
                <a:spcPts val="0"/>
              </a:spcBef>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Anthony J. Scerbo</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Attorney Advisor, Office of Open Government</a:t>
            </a:r>
          </a:p>
          <a:p>
            <a:pPr marL="0" indent="0">
              <a:lnSpc>
                <a:spcPct val="90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Board of Ethics and Government Accountability</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1000" dirty="0"/>
          </a:p>
        </p:txBody>
      </p:sp>
    </p:spTree>
    <p:extLst>
      <p:ext uri="{BB962C8B-B14F-4D97-AF65-F5344CB8AC3E}">
        <p14:creationId xmlns:p14="http://schemas.microsoft.com/office/powerpoint/2010/main" val="2017078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2"/>
          <p:cNvSpPr>
            <a:spLocks noGrp="1"/>
          </p:cNvSpPr>
          <p:nvPr>
            <p:ph idx="1"/>
          </p:nvPr>
        </p:nvSpPr>
        <p:spPr>
          <a:xfrm>
            <a:off x="508000" y="425470"/>
            <a:ext cx="8128000" cy="4756130"/>
          </a:xfrm>
        </p:spPr>
        <p:txBody>
          <a:bodyPr anchor="ctr">
            <a:normAutofit fontScale="92500" lnSpcReduction="20000"/>
          </a:bodyPr>
          <a:lstStyle/>
          <a:p>
            <a:pPr marL="0" indent="0" algn="ctr">
              <a:lnSpc>
                <a:spcPct val="90000"/>
              </a:lnSpc>
              <a:buNone/>
            </a:pPr>
            <a:r>
              <a:rPr lang="en-US" sz="2800" b="1" dirty="0">
                <a:latin typeface="+mj-lt"/>
                <a:cs typeface="Arial" panose="020B0604020202020204" pitchFamily="34" charset="0"/>
              </a:rPr>
              <a:t>DO NOT IGNORE A REQUEST </a:t>
            </a:r>
          </a:p>
          <a:p>
            <a:pPr marL="285750" indent="-285750">
              <a:lnSpc>
                <a:spcPct val="90000"/>
              </a:lnSpc>
            </a:pPr>
            <a:endParaRPr lang="en-US" sz="1300" dirty="0">
              <a:latin typeface="Arial" panose="020B0604020202020204" pitchFamily="34" charset="0"/>
              <a:cs typeface="Arial" panose="020B0604020202020204" pitchFamily="34" charset="0"/>
            </a:endParaRPr>
          </a:p>
          <a:p>
            <a:pPr marL="0" indent="0">
              <a:lnSpc>
                <a:spcPct val="90000"/>
              </a:lnSpc>
              <a:buNone/>
            </a:pPr>
            <a:r>
              <a:rPr lang="en-US" sz="2000" dirty="0">
                <a:latin typeface="Arial" panose="020B0604020202020204" pitchFamily="34" charset="0"/>
                <a:cs typeface="Arial" panose="020B0604020202020204" pitchFamily="34" charset="0"/>
              </a:rPr>
              <a:t>When the request is not processed within the time limit, </a:t>
            </a:r>
            <a:r>
              <a:rPr lang="en-US" sz="2000" kern="100" dirty="0">
                <a:effectLst/>
                <a:latin typeface="Arial" panose="020B0604020202020204" pitchFamily="34" charset="0"/>
                <a:ea typeface="SimSun" panose="02010600030101010101" pitchFamily="2" charset="-122"/>
                <a:cs typeface="Arial" panose="020B0604020202020204" pitchFamily="34" charset="0"/>
              </a:rPr>
              <a:t>inform the requester of the following:</a:t>
            </a:r>
          </a:p>
          <a:p>
            <a:pPr marL="0" marR="0" indent="0">
              <a:lnSpc>
                <a:spcPct val="90000"/>
              </a:lnSpc>
              <a:spcBef>
                <a:spcPts val="0"/>
              </a:spcBef>
              <a:spcAft>
                <a:spcPts val="0"/>
              </a:spcAft>
              <a:buNone/>
            </a:pPr>
            <a:r>
              <a:rPr lang="en-US" sz="2000" kern="100" dirty="0">
                <a:effectLst/>
                <a:latin typeface="Arial" panose="020B0604020202020204" pitchFamily="34" charset="0"/>
                <a:ea typeface="SimSun" panose="02010600030101010101" pitchFamily="2" charset="-122"/>
                <a:cs typeface="Arial" panose="020B0604020202020204" pitchFamily="34" charset="0"/>
              </a:rPr>
              <a:t> </a:t>
            </a:r>
          </a:p>
          <a:p>
            <a:pPr marL="533400" marR="0" indent="0">
              <a:lnSpc>
                <a:spcPct val="90000"/>
              </a:lnSpc>
              <a:spcBef>
                <a:spcPts val="0"/>
              </a:spcBef>
              <a:spcAft>
                <a:spcPts val="0"/>
              </a:spcAft>
              <a:buNone/>
            </a:pPr>
            <a:r>
              <a:rPr lang="en-US" sz="2000" kern="100" dirty="0">
                <a:effectLst/>
                <a:latin typeface="Arial" panose="020B0604020202020204" pitchFamily="34" charset="0"/>
                <a:ea typeface="SimSun" panose="02010600030101010101" pitchFamily="2" charset="-122"/>
                <a:cs typeface="Arial" panose="020B0604020202020204" pitchFamily="34" charset="0"/>
              </a:rPr>
              <a:t>(a)	The reason for the delay;</a:t>
            </a:r>
          </a:p>
          <a:p>
            <a:pPr marL="508000" marR="0" indent="-508000">
              <a:lnSpc>
                <a:spcPct val="90000"/>
              </a:lnSpc>
              <a:spcBef>
                <a:spcPts val="0"/>
              </a:spcBef>
              <a:spcAft>
                <a:spcPts val="0"/>
              </a:spcAft>
            </a:pPr>
            <a:endParaRPr lang="en-US" sz="2000" kern="100" dirty="0">
              <a:effectLst/>
              <a:latin typeface="Arial" panose="020B0604020202020204" pitchFamily="34" charset="0"/>
              <a:ea typeface="SimSun" panose="02010600030101010101" pitchFamily="2" charset="-122"/>
              <a:cs typeface="Arial" panose="020B0604020202020204" pitchFamily="34" charset="0"/>
            </a:endParaRPr>
          </a:p>
          <a:p>
            <a:pPr marL="533400" marR="0" indent="0">
              <a:lnSpc>
                <a:spcPct val="90000"/>
              </a:lnSpc>
              <a:spcBef>
                <a:spcPts val="0"/>
              </a:spcBef>
              <a:spcAft>
                <a:spcPts val="0"/>
              </a:spcAft>
              <a:buNone/>
            </a:pPr>
            <a:r>
              <a:rPr lang="en-US" sz="2000" kern="100" dirty="0">
                <a:effectLst/>
                <a:latin typeface="Arial" panose="020B0604020202020204" pitchFamily="34" charset="0"/>
                <a:ea typeface="SimSun" panose="02010600030101010101" pitchFamily="2" charset="-122"/>
                <a:cs typeface="Arial" panose="020B0604020202020204" pitchFamily="34" charset="0"/>
              </a:rPr>
              <a:t>(b)	The date on which a determination may be expected; and</a:t>
            </a:r>
          </a:p>
          <a:p>
            <a:pPr marL="0" marR="0" indent="0">
              <a:lnSpc>
                <a:spcPct val="90000"/>
              </a:lnSpc>
              <a:spcBef>
                <a:spcPts val="0"/>
              </a:spcBef>
              <a:spcAft>
                <a:spcPts val="0"/>
              </a:spcAft>
              <a:buNone/>
            </a:pPr>
            <a:r>
              <a:rPr lang="en-US" sz="2000" kern="100" dirty="0">
                <a:effectLst/>
                <a:latin typeface="Arial" panose="020B0604020202020204" pitchFamily="34" charset="0"/>
                <a:ea typeface="SimSun" panose="02010600030101010101" pitchFamily="2" charset="-122"/>
                <a:cs typeface="Arial" panose="020B0604020202020204" pitchFamily="34" charset="0"/>
              </a:rPr>
              <a:t> </a:t>
            </a:r>
          </a:p>
          <a:p>
            <a:pPr marL="533400" marR="0" indent="0">
              <a:lnSpc>
                <a:spcPct val="90000"/>
              </a:lnSpc>
              <a:spcBef>
                <a:spcPts val="0"/>
              </a:spcBef>
              <a:spcAft>
                <a:spcPts val="0"/>
              </a:spcAft>
              <a:buNone/>
            </a:pPr>
            <a:r>
              <a:rPr lang="en-US" sz="2000" kern="100" dirty="0">
                <a:latin typeface="Arial" panose="020B0604020202020204" pitchFamily="34" charset="0"/>
                <a:ea typeface="SimSun" panose="02010600030101010101" pitchFamily="2" charset="-122"/>
                <a:cs typeface="Arial" panose="020B0604020202020204" pitchFamily="34" charset="0"/>
              </a:rPr>
              <a:t>(c)	</a:t>
            </a:r>
            <a:r>
              <a:rPr lang="en-US" sz="2000" kern="100" dirty="0">
                <a:effectLst/>
                <a:latin typeface="Arial" panose="020B0604020202020204" pitchFamily="34" charset="0"/>
                <a:ea typeface="SimSun" panose="02010600030101010101" pitchFamily="2" charset="-122"/>
                <a:cs typeface="Arial" panose="020B0604020202020204" pitchFamily="34" charset="0"/>
              </a:rPr>
              <a:t>The right to treat the delay as a denial and the right to appeal </a:t>
            </a:r>
            <a:endParaRPr lang="en-US" sz="2000" kern="100" dirty="0">
              <a:latin typeface="Arial" panose="020B0604020202020204" pitchFamily="34" charset="0"/>
              <a:ea typeface="SimSun" panose="02010600030101010101" pitchFamily="2" charset="-122"/>
              <a:cs typeface="Arial" panose="020B0604020202020204" pitchFamily="34" charset="0"/>
            </a:endParaRPr>
          </a:p>
          <a:p>
            <a:pPr marL="533400" marR="0" indent="0">
              <a:lnSpc>
                <a:spcPct val="90000"/>
              </a:lnSpc>
              <a:spcBef>
                <a:spcPts val="0"/>
              </a:spcBef>
              <a:spcAft>
                <a:spcPts val="0"/>
              </a:spcAft>
              <a:buNone/>
            </a:pPr>
            <a:endParaRPr lang="en-US" sz="2000" kern="100" dirty="0">
              <a:latin typeface="Arial" panose="020B0604020202020204" pitchFamily="34" charset="0"/>
              <a:ea typeface="SimSun" panose="02010600030101010101" pitchFamily="2" charset="-122"/>
              <a:cs typeface="Arial" panose="020B0604020202020204" pitchFamily="34" charset="0"/>
            </a:endParaRPr>
          </a:p>
          <a:p>
            <a:pPr marL="533400" marR="0" indent="0">
              <a:lnSpc>
                <a:spcPct val="90000"/>
              </a:lnSpc>
              <a:spcBef>
                <a:spcPts val="0"/>
              </a:spcBef>
              <a:spcAft>
                <a:spcPts val="0"/>
              </a:spcAft>
              <a:buNone/>
            </a:pPr>
            <a:endParaRPr lang="en-US" sz="2000" kern="100" dirty="0">
              <a:effectLst/>
              <a:latin typeface="Arial" panose="020B0604020202020204" pitchFamily="34" charset="0"/>
              <a:ea typeface="SimSun" panose="02010600030101010101" pitchFamily="2" charset="-122"/>
              <a:cs typeface="Arial" panose="020B0604020202020204" pitchFamily="34" charset="0"/>
            </a:endParaRPr>
          </a:p>
          <a:p>
            <a:pPr marL="533400" marR="0" indent="0">
              <a:lnSpc>
                <a:spcPct val="90000"/>
              </a:lnSpc>
              <a:spcBef>
                <a:spcPts val="0"/>
              </a:spcBef>
              <a:spcAft>
                <a:spcPts val="0"/>
              </a:spcAft>
              <a:buNone/>
            </a:pPr>
            <a:r>
              <a:rPr lang="en-US" sz="2000" kern="100" dirty="0">
                <a:effectLst/>
                <a:latin typeface="Arial" panose="020B0604020202020204" pitchFamily="34" charset="0"/>
                <a:ea typeface="SimSun" panose="02010600030101010101" pitchFamily="2" charset="-122"/>
                <a:cs typeface="Arial" panose="020B0604020202020204" pitchFamily="34" charset="0"/>
              </a:rPr>
              <a:t>The agency may ask the requester to forgo the appeal until a determination is made.</a:t>
            </a:r>
          </a:p>
          <a:p>
            <a:pPr marL="285750" indent="-285750">
              <a:lnSpc>
                <a:spcPct val="90000"/>
              </a:lnSpc>
            </a:pPr>
            <a:endParaRPr lang="en-US" sz="2000" dirty="0">
              <a:latin typeface="Arial" panose="020B0604020202020204" pitchFamily="34" charset="0"/>
              <a:cs typeface="Arial" panose="020B0604020202020204" pitchFamily="34" charset="0"/>
            </a:endParaRPr>
          </a:p>
          <a:p>
            <a:pPr marL="0" indent="0">
              <a:lnSpc>
                <a:spcPct val="90000"/>
              </a:lnSpc>
              <a:buNone/>
            </a:pPr>
            <a:r>
              <a:rPr lang="en-US" sz="2000" i="1" dirty="0">
                <a:latin typeface="Arial" panose="020B0604020202020204" pitchFamily="34" charset="0"/>
                <a:cs typeface="Arial" panose="020B0604020202020204" pitchFamily="34" charset="0"/>
              </a:rPr>
              <a:t>			See </a:t>
            </a:r>
            <a:r>
              <a:rPr lang="en-US" sz="2000" dirty="0">
                <a:latin typeface="Arial" panose="020B0604020202020204" pitchFamily="34" charset="0"/>
                <a:cs typeface="Arial" panose="020B0604020202020204" pitchFamily="34" charset="0"/>
              </a:rPr>
              <a:t>1 DCMR  § 405.5</a:t>
            </a:r>
          </a:p>
          <a:p>
            <a:pPr marL="0" indent="0">
              <a:lnSpc>
                <a:spcPct val="90000"/>
              </a:lnSpc>
              <a:buNone/>
            </a:pPr>
            <a:r>
              <a:rPr lang="en-US" sz="1300" dirty="0">
                <a:latin typeface="Arial" panose="020B0604020202020204" pitchFamily="34" charset="0"/>
                <a:cs typeface="Arial" panose="020B0604020202020204" pitchFamily="34" charset="0"/>
              </a:rPr>
              <a:t> </a:t>
            </a:r>
            <a:endParaRPr lang="en-US" sz="13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447800" y="5111730"/>
            <a:ext cx="6447501" cy="1320800"/>
          </a:xfrm>
        </p:spPr>
        <p:txBody>
          <a:bodyPr anchor="ctr">
            <a:normAutofit/>
          </a:bodyPr>
          <a:lstStyle/>
          <a:p>
            <a:pPr algn="ctr"/>
            <a:r>
              <a:rPr lang="en-US" sz="3800" b="1" dirty="0">
                <a:solidFill>
                  <a:srgbClr val="FF0000"/>
                </a:solidFill>
              </a:rPr>
              <a:t>DO NOT PROCRASTINATE</a:t>
            </a:r>
          </a:p>
        </p:txBody>
      </p:sp>
    </p:spTree>
    <p:extLst>
      <p:ext uri="{BB962C8B-B14F-4D97-AF65-F5344CB8AC3E}">
        <p14:creationId xmlns:p14="http://schemas.microsoft.com/office/powerpoint/2010/main" val="2750849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DENIals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4838248"/>
          </a:xfrm>
          <a:prstGeom prst="rect">
            <a:avLst/>
          </a:prstGeom>
          <a:noFill/>
        </p:spPr>
        <p:txBody>
          <a:bodyPr wrap="square">
            <a:spAutoFit/>
          </a:bodyPr>
          <a:lstStyle/>
          <a:p>
            <a:pPr marL="0" marR="0">
              <a:lnSpc>
                <a:spcPct val="107000"/>
              </a:lnSpc>
              <a:spcBef>
                <a:spcPts val="0"/>
              </a:spcBef>
              <a:spcAft>
                <a:spcPts val="800"/>
              </a:spcAft>
            </a:pPr>
            <a:r>
              <a:rPr lang="en-US" sz="2000" kern="100" dirty="0">
                <a:effectLst/>
                <a:ea typeface="Calibri" panose="020F0502020204030204" pitchFamily="34" charset="0"/>
              </a:rPr>
              <a:t>Denial by a public body must contain:</a:t>
            </a:r>
          </a:p>
          <a:p>
            <a:pPr marL="342900" marR="0" lvl="0" indent="-342900">
              <a:lnSpc>
                <a:spcPct val="107000"/>
              </a:lnSpc>
              <a:spcBef>
                <a:spcPts val="0"/>
              </a:spcBef>
              <a:spcAft>
                <a:spcPts val="800"/>
              </a:spcAft>
              <a:buFont typeface="+mj-lt"/>
              <a:buAutoNum type="arabicParenBoth"/>
              <a:tabLst>
                <a:tab pos="457200" algn="l"/>
              </a:tabLst>
            </a:pPr>
            <a:r>
              <a:rPr lang="en-US" sz="2000" kern="100" dirty="0">
                <a:effectLst/>
                <a:ea typeface="Calibri" panose="020F0502020204030204" pitchFamily="34" charset="0"/>
              </a:rPr>
              <a:t> The specific reasons for the denial, 	including citations to the particular 	exemption(s) under § 2-534 relied on 	as authority for the denial;</a:t>
            </a:r>
          </a:p>
          <a:p>
            <a:pPr marL="342900" marR="0" lvl="0" indent="-342900">
              <a:lnSpc>
                <a:spcPct val="107000"/>
              </a:lnSpc>
              <a:spcBef>
                <a:spcPts val="0"/>
              </a:spcBef>
              <a:spcAft>
                <a:spcPts val="800"/>
              </a:spcAft>
              <a:buFont typeface="+mj-lt"/>
              <a:buAutoNum type="arabicParenBoth"/>
              <a:tabLst>
                <a:tab pos="457200" algn="l"/>
              </a:tabLst>
            </a:pPr>
            <a:endParaRPr lang="en-US" sz="2000" kern="100" dirty="0">
              <a:effectLst/>
              <a:ea typeface="Calibri" panose="020F0502020204030204" pitchFamily="34" charset="0"/>
            </a:endParaRPr>
          </a:p>
          <a:p>
            <a:r>
              <a:rPr lang="en-US" sz="2000" dirty="0"/>
              <a:t>(2)  </a:t>
            </a:r>
            <a:r>
              <a:rPr lang="en-US" sz="2000" kern="100" dirty="0">
                <a:effectLst/>
                <a:ea typeface="Calibri" panose="020F0502020204030204" pitchFamily="34" charset="0"/>
              </a:rPr>
              <a:t>The name(s) of the public official(s) 	or employee(s) responsible for the 	decision to deny the request; and</a:t>
            </a:r>
          </a:p>
          <a:p>
            <a:endParaRPr lang="en-US" sz="2000" kern="100" dirty="0">
              <a:effectLst/>
              <a:ea typeface="Calibri" panose="020F0502020204030204" pitchFamily="34" charset="0"/>
            </a:endParaRPr>
          </a:p>
          <a:p>
            <a:r>
              <a:rPr lang="en-US" sz="2000" kern="100" dirty="0">
                <a:effectLst/>
                <a:ea typeface="Calibri" panose="020F0502020204030204" pitchFamily="34" charset="0"/>
              </a:rPr>
              <a:t>(3)  Notification to the requester of any 	administrative or judicial right to 	appeal under </a:t>
            </a:r>
            <a:r>
              <a:rPr lang="en-US" sz="2000" dirty="0">
                <a:cs typeface="Times New Roman" panose="02020603050405020304" pitchFamily="18" charset="0"/>
              </a:rPr>
              <a:t>D.C. Official Code</a:t>
            </a:r>
            <a:r>
              <a:rPr lang="en-US" sz="2000" kern="100" dirty="0">
                <a:effectLst/>
                <a:ea typeface="Calibri" panose="020F0502020204030204" pitchFamily="34" charset="0"/>
                <a:cs typeface="Times New Roman" panose="02020603050405020304" pitchFamily="18" charset="0"/>
              </a:rPr>
              <a:t> § 	2-537.</a:t>
            </a:r>
            <a:endParaRPr lang="en-US" sz="2000" dirty="0"/>
          </a:p>
        </p:txBody>
      </p:sp>
    </p:spTree>
    <p:extLst>
      <p:ext uri="{BB962C8B-B14F-4D97-AF65-F5344CB8AC3E}">
        <p14:creationId xmlns:p14="http://schemas.microsoft.com/office/powerpoint/2010/main" val="4210901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Appeals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5693866"/>
          </a:xfrm>
          <a:prstGeom prst="rect">
            <a:avLst/>
          </a:prstGeom>
          <a:noFill/>
        </p:spPr>
        <p:txBody>
          <a:bodyPr wrap="square">
            <a:spAutoFit/>
          </a:bodyPr>
          <a:lstStyle/>
          <a:p>
            <a:r>
              <a:rPr lang="en-US" sz="2800" dirty="0"/>
              <a:t>Requester who: (1) receives a letter of denial, or (2) where an agency fails to supply record(s) within the statutory time frame, may file Administrative Appeal:</a:t>
            </a:r>
          </a:p>
          <a:p>
            <a:pPr marL="457200" indent="-457200">
              <a:buFont typeface="Arial" panose="020B0604020202020204" pitchFamily="34" charset="0"/>
              <a:buChar char="•"/>
            </a:pPr>
            <a:r>
              <a:rPr lang="en-US" sz="2800" dirty="0"/>
              <a:t>with Mayor’s Office (of Legal Counsel) (D.C. Official Code § 2-537(a)); </a:t>
            </a:r>
            <a:r>
              <a:rPr lang="en-US" sz="2800" b="1" dirty="0"/>
              <a:t>and / or</a:t>
            </a:r>
          </a:p>
          <a:p>
            <a:pPr marL="457200" indent="-457200">
              <a:buFont typeface="Arial" panose="020B0604020202020204" pitchFamily="34" charset="0"/>
              <a:buChar char="•"/>
            </a:pPr>
            <a:r>
              <a:rPr lang="en-US" sz="2800" dirty="0"/>
              <a:t>file suit in D.C. Superior Court (D.C. Official Code § 2-537(a)(1)). </a:t>
            </a:r>
          </a:p>
        </p:txBody>
      </p:sp>
    </p:spTree>
    <p:extLst>
      <p:ext uri="{BB962C8B-B14F-4D97-AF65-F5344CB8AC3E}">
        <p14:creationId xmlns:p14="http://schemas.microsoft.com/office/powerpoint/2010/main" val="2368015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9900-C006-71CF-EA50-D9A717C50469}"/>
              </a:ext>
            </a:extLst>
          </p:cNvPr>
          <p:cNvSpPr>
            <a:spLocks noGrp="1"/>
          </p:cNvSpPr>
          <p:nvPr>
            <p:ph type="title"/>
          </p:nvPr>
        </p:nvSpPr>
        <p:spPr>
          <a:xfrm>
            <a:off x="818347" y="596018"/>
            <a:ext cx="5277653" cy="623182"/>
          </a:xfrm>
        </p:spPr>
        <p:txBody>
          <a:bodyPr>
            <a:noAutofit/>
          </a:bodyPr>
          <a:lstStyle/>
          <a:p>
            <a:pPr algn="ctr"/>
            <a:r>
              <a:rPr lang="en-US" sz="3600" b="1" dirty="0"/>
              <a:t>Appeals</a:t>
            </a:r>
          </a:p>
        </p:txBody>
      </p:sp>
      <p:sp>
        <p:nvSpPr>
          <p:cNvPr id="5" name="TextBox 4">
            <a:extLst>
              <a:ext uri="{FF2B5EF4-FFF2-40B4-BE49-F238E27FC236}">
                <a16:creationId xmlns:a16="http://schemas.microsoft.com/office/drawing/2014/main" id="{1145CDFA-BFB5-C3F0-6EB8-DBB7C4B4A83A}"/>
              </a:ext>
            </a:extLst>
          </p:cNvPr>
          <p:cNvSpPr txBox="1"/>
          <p:nvPr/>
        </p:nvSpPr>
        <p:spPr>
          <a:xfrm>
            <a:off x="685800" y="1371600"/>
            <a:ext cx="5105400" cy="4524315"/>
          </a:xfrm>
          <a:prstGeom prst="rect">
            <a:avLst/>
          </a:prstGeom>
          <a:noFill/>
        </p:spPr>
        <p:txBody>
          <a:bodyPr wrap="square">
            <a:spAutoFit/>
          </a:bodyPr>
          <a:lstStyle/>
          <a:p>
            <a:r>
              <a:rPr lang="en-US" dirty="0"/>
              <a:t>Within 5 days, excluding Saturdays, Sundays, or legal Holidays of receipt of an administrative FOIA appeal, the agency must file a response.</a:t>
            </a:r>
          </a:p>
          <a:p>
            <a:endParaRPr lang="en-US" dirty="0"/>
          </a:p>
          <a:p>
            <a:r>
              <a:rPr lang="en-US" dirty="0"/>
              <a:t>An agency may request additional time to file the response to the FOIA appeal by filing a written or emailed request with a copy to the requester, within 5 days excluding Saturdays, Sundays, or legal Holidays of receipt of an administrative FOIA. </a:t>
            </a:r>
          </a:p>
          <a:p>
            <a:endParaRPr lang="en-US" dirty="0"/>
          </a:p>
          <a:p>
            <a:r>
              <a:rPr lang="en-US" b="1" i="1" dirty="0"/>
              <a:t>Failure of an agency to respond to an administrative appeal during the 5-day period or an extension granted constitutes a waiver of its right to respond to the appeal.</a:t>
            </a:r>
            <a:endParaRPr lang="en-US" dirty="0"/>
          </a:p>
        </p:txBody>
      </p:sp>
      <p:pic>
        <p:nvPicPr>
          <p:cNvPr id="3" name="Picture 5" descr="A page in a planner">
            <a:extLst>
              <a:ext uri="{FF2B5EF4-FFF2-40B4-BE49-F238E27FC236}">
                <a16:creationId xmlns:a16="http://schemas.microsoft.com/office/drawing/2014/main" id="{A741F992-319E-DCA6-E5CE-BB83133F5A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324600"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038907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FF7-0113-75E0-D41C-5F01A9F77C65}"/>
              </a:ext>
            </a:extLst>
          </p:cNvPr>
          <p:cNvSpPr>
            <a:spLocks noGrp="1"/>
          </p:cNvSpPr>
          <p:nvPr>
            <p:ph type="title"/>
          </p:nvPr>
        </p:nvSpPr>
        <p:spPr>
          <a:xfrm>
            <a:off x="818347" y="76200"/>
            <a:ext cx="7511473" cy="762000"/>
          </a:xfrm>
        </p:spPr>
        <p:txBody>
          <a:bodyPr/>
          <a:lstStyle/>
          <a:p>
            <a:pPr algn="ctr"/>
            <a:r>
              <a:rPr lang="en-US" b="1" dirty="0"/>
              <a:t>Annual reporting requirements</a:t>
            </a:r>
          </a:p>
        </p:txBody>
      </p:sp>
      <p:sp>
        <p:nvSpPr>
          <p:cNvPr id="5" name="TextBox 4">
            <a:extLst>
              <a:ext uri="{FF2B5EF4-FFF2-40B4-BE49-F238E27FC236}">
                <a16:creationId xmlns:a16="http://schemas.microsoft.com/office/drawing/2014/main" id="{524BD058-4F60-9418-B627-01642A0FBEBE}"/>
              </a:ext>
            </a:extLst>
          </p:cNvPr>
          <p:cNvSpPr txBox="1"/>
          <p:nvPr/>
        </p:nvSpPr>
        <p:spPr>
          <a:xfrm>
            <a:off x="304800" y="1328678"/>
            <a:ext cx="4267200" cy="2031325"/>
          </a:xfrm>
          <a:prstGeom prst="rect">
            <a:avLst/>
          </a:prstGeom>
          <a:noFill/>
        </p:spPr>
        <p:txBody>
          <a:bodyPr wrap="square">
            <a:spAutoFit/>
          </a:bodyPr>
          <a:lstStyle/>
          <a:p>
            <a:r>
              <a:rPr lang="en-US" dirty="0"/>
              <a:t>On or before February 1 of each year, the Mayor shall request from each public body and submit to the Council, a report covering the public-record-disclosure activities of each public body during the preceding fiscal year.</a:t>
            </a:r>
          </a:p>
        </p:txBody>
      </p:sp>
      <p:pic>
        <p:nvPicPr>
          <p:cNvPr id="4" name="Picture 3" descr="A document with text and numbers&#10;&#10;Description automatically generated">
            <a:extLst>
              <a:ext uri="{FF2B5EF4-FFF2-40B4-BE49-F238E27FC236}">
                <a16:creationId xmlns:a16="http://schemas.microsoft.com/office/drawing/2014/main" id="{AF93CB89-0E6F-062C-2C1E-7E70F4D813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4888" y="1295400"/>
            <a:ext cx="4224312" cy="2841625"/>
          </a:xfrm>
          <a:prstGeom prst="rect">
            <a:avLst/>
          </a:prstGeom>
        </p:spPr>
      </p:pic>
      <p:sp>
        <p:nvSpPr>
          <p:cNvPr id="6" name="TextBox 5">
            <a:extLst>
              <a:ext uri="{FF2B5EF4-FFF2-40B4-BE49-F238E27FC236}">
                <a16:creationId xmlns:a16="http://schemas.microsoft.com/office/drawing/2014/main" id="{DBB5E81F-CFD0-B59A-D401-E0100F0652D4}"/>
              </a:ext>
            </a:extLst>
          </p:cNvPr>
          <p:cNvSpPr txBox="1"/>
          <p:nvPr/>
        </p:nvSpPr>
        <p:spPr>
          <a:xfrm>
            <a:off x="381000" y="4646474"/>
            <a:ext cx="8305800" cy="1754326"/>
          </a:xfrm>
          <a:prstGeom prst="rect">
            <a:avLst/>
          </a:prstGeom>
          <a:noFill/>
        </p:spPr>
        <p:txBody>
          <a:bodyPr wrap="square">
            <a:spAutoFit/>
          </a:bodyPr>
          <a:lstStyle/>
          <a:p>
            <a:r>
              <a:rPr lang="en-US" dirty="0"/>
              <a:t>The Corporation Counsel (OAG) shall submit an annual report on or before February 1 of each calendar year, which shall include for the prior fiscal year, a listing of the number of cases arising under this section, the exemption involved in each case, the disposition of the case, and the costs assessed pursuant to D.C. Official Code § 2-538(c).</a:t>
            </a:r>
          </a:p>
          <a:p>
            <a:endParaRPr lang="en-US" dirty="0"/>
          </a:p>
        </p:txBody>
      </p:sp>
    </p:spTree>
    <p:extLst>
      <p:ext uri="{BB962C8B-B14F-4D97-AF65-F5344CB8AC3E}">
        <p14:creationId xmlns:p14="http://schemas.microsoft.com/office/powerpoint/2010/main" val="266849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b="1"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b="1"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a:xfrm>
            <a:off x="533400" y="2060898"/>
            <a:ext cx="8077200" cy="4041162"/>
          </a:xfrm>
        </p:spPr>
        <p:txBody>
          <a:bodyPr>
            <a:normAutofit/>
          </a:bodyPr>
          <a:lstStyle/>
          <a:p>
            <a:r>
              <a:rPr lang="en-US" sz="2000" b="1" dirty="0">
                <a:effectLst>
                  <a:glow rad="38100">
                    <a:prstClr val="black">
                      <a:lumMod val="50000"/>
                      <a:lumOff val="50000"/>
                      <a:alpha val="20000"/>
                    </a:prstClr>
                  </a:glow>
                  <a:outerShdw blurRad="44450" dist="12700" dir="13860000" algn="tl" rotWithShape="0">
                    <a:srgbClr val="000000">
                      <a:alpha val="20000"/>
                    </a:srgbClr>
                  </a:outerShdw>
                </a:effectLst>
              </a:rPr>
              <a:t>DC FOIA REGULATIONS  1 DCMR  § 400 </a:t>
            </a:r>
            <a:r>
              <a:rPr lang="en-US" sz="2000" b="1" i="1" cap="none" dirty="0">
                <a:effectLst>
                  <a:glow rad="38100">
                    <a:prstClr val="black">
                      <a:lumMod val="50000"/>
                      <a:lumOff val="50000"/>
                      <a:alpha val="20000"/>
                    </a:prstClr>
                  </a:glow>
                  <a:outerShdw blurRad="44450" dist="12700" dir="13860000" algn="tl" rotWithShape="0">
                    <a:srgbClr val="000000">
                      <a:alpha val="20000"/>
                    </a:srgbClr>
                  </a:outerShdw>
                </a:effectLst>
              </a:rPr>
              <a:t>et seq</a:t>
            </a:r>
            <a:r>
              <a:rPr lang="en-US" sz="2000" b="1"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sz="2000" b="1" dirty="0"/>
              <a:t> </a:t>
            </a:r>
            <a:r>
              <a:rPr lang="en-US" sz="2000" dirty="0"/>
              <a:t>- </a:t>
            </a:r>
            <a:r>
              <a:rPr lang="en-US" sz="2000" dirty="0">
                <a:hlinkClick r:id="rId2"/>
              </a:rPr>
              <a:t>DC Regs</a:t>
            </a:r>
            <a:r>
              <a:rPr lang="en-US" sz="2000" dirty="0"/>
              <a:t>  </a:t>
            </a:r>
          </a:p>
          <a:p>
            <a:pPr lvl="1"/>
            <a:r>
              <a:rPr lang="en-US" sz="2000" dirty="0">
                <a:effectLst>
                  <a:glow rad="38100">
                    <a:prstClr val="black">
                      <a:lumMod val="50000"/>
                      <a:lumOff val="50000"/>
                      <a:alpha val="20000"/>
                    </a:prstClr>
                  </a:glow>
                  <a:outerShdw blurRad="44450" dist="12700" dir="13860000" algn="tl" rotWithShape="0">
                    <a:srgbClr val="000000">
                      <a:alpha val="20000"/>
                    </a:srgbClr>
                  </a:outerShdw>
                </a:effectLst>
              </a:rPr>
              <a:t>An Independent agency’s DC FOIA regulations</a:t>
            </a:r>
          </a:p>
          <a:p>
            <a:r>
              <a:rPr lang="en-US" sz="2000" b="1" dirty="0">
                <a:effectLst>
                  <a:glow rad="38100">
                    <a:prstClr val="black">
                      <a:lumMod val="50000"/>
                      <a:lumOff val="50000"/>
                      <a:alpha val="20000"/>
                    </a:prstClr>
                  </a:glow>
                  <a:outerShdw blurRad="44450" dist="12700" dir="13860000" algn="tl" rotWithShape="0">
                    <a:srgbClr val="000000">
                      <a:alpha val="20000"/>
                    </a:srgbClr>
                  </a:outerShdw>
                </a:effectLst>
              </a:rPr>
              <a:t>Mayor’s Office of Legal Counsel Advisory Opinions (“MOLC”)</a:t>
            </a:r>
            <a:r>
              <a:rPr lang="en-US" sz="2000" b="1" dirty="0">
                <a:hlinkClick r:id="rId3"/>
              </a:rPr>
              <a:t> </a:t>
            </a:r>
            <a:r>
              <a:rPr lang="en-US" sz="2000" dirty="0">
                <a:hlinkClick r:id="rId3"/>
              </a:rPr>
              <a:t>Freedom of Information Act (FOIA) - Appeals | DC</a:t>
            </a:r>
            <a:endParaRPr lang="en-US" sz="20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000" b="1" u="sng" dirty="0">
                <a:effectLst>
                  <a:glow rad="38100">
                    <a:prstClr val="black">
                      <a:lumMod val="50000"/>
                      <a:lumOff val="50000"/>
                      <a:alpha val="20000"/>
                    </a:prstClr>
                  </a:glow>
                  <a:outerShdw blurRad="44450" dist="12700" dir="13860000" algn="tl" rotWithShape="0">
                    <a:srgbClr val="000000">
                      <a:alpha val="20000"/>
                    </a:srgbClr>
                  </a:outerShdw>
                </a:effectLst>
              </a:rPr>
              <a:t>Case law</a:t>
            </a:r>
            <a:r>
              <a:rPr lang="en-US" sz="2000" b="1"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sz="2000" dirty="0">
                <a:effectLst>
                  <a:glow rad="38100">
                    <a:prstClr val="black">
                      <a:lumMod val="50000"/>
                      <a:lumOff val="50000"/>
                      <a:alpha val="20000"/>
                    </a:prstClr>
                  </a:glow>
                  <a:outerShdw blurRad="44450" dist="12700" dir="13860000" algn="tl" rotWithShape="0">
                    <a:srgbClr val="000000">
                      <a:alpha val="20000"/>
                    </a:srgbClr>
                  </a:outerShdw>
                </a:effectLst>
              </a:rPr>
              <a:t>-  Including federal, when the statutory provision in DC FOIA is also in federal foia. </a:t>
            </a:r>
            <a:r>
              <a:rPr lang="en-US" sz="2000" i="1" dirty="0">
                <a:effectLst>
                  <a:glow rad="38100">
                    <a:prstClr val="black">
                      <a:lumMod val="50000"/>
                      <a:lumOff val="50000"/>
                      <a:alpha val="20000"/>
                    </a:prstClr>
                  </a:glow>
                  <a:outerShdw blurRad="44450" dist="12700" dir="13860000" algn="tl" rotWithShape="0">
                    <a:srgbClr val="000000">
                      <a:alpha val="20000"/>
                    </a:srgbClr>
                  </a:outerShdw>
                </a:effectLst>
              </a:rPr>
              <a:t>Although not binding </a:t>
            </a:r>
            <a:r>
              <a:rPr lang="en-US" sz="2000" i="1" u="sng" dirty="0">
                <a:effectLst>
                  <a:glow rad="38100">
                    <a:prstClr val="black">
                      <a:lumMod val="50000"/>
                      <a:lumOff val="50000"/>
                      <a:alpha val="20000"/>
                    </a:prstClr>
                  </a:glow>
                  <a:outerShdw blurRad="44450" dist="12700" dir="13860000" algn="tl" rotWithShape="0">
                    <a:srgbClr val="000000">
                      <a:alpha val="20000"/>
                    </a:srgbClr>
                  </a:outerShdw>
                </a:effectLst>
              </a:rPr>
              <a:t>it is instructive</a:t>
            </a:r>
            <a:r>
              <a:rPr lang="en-US" sz="2000" dirty="0">
                <a:effectLst>
                  <a:glow rad="38100">
                    <a:prstClr val="black">
                      <a:lumMod val="50000"/>
                      <a:lumOff val="50000"/>
                      <a:alpha val="20000"/>
                    </a:prstClr>
                  </a:glow>
                  <a:outerShdw blurRad="44450" dist="12700" dir="13860000" algn="tl" rotWithShape="0">
                    <a:srgbClr val="000000">
                      <a:alpha val="20000"/>
                    </a:srgbClr>
                  </a:outerShdw>
                </a:effectLst>
              </a:rPr>
              <a:t>.</a:t>
            </a:r>
          </a:p>
          <a:p>
            <a:pPr marL="457200" lvl="1" indent="0">
              <a:buNone/>
            </a:pPr>
            <a:r>
              <a:rPr lang="en-US" i="1" dirty="0">
                <a:effectLst>
                  <a:glow rad="38100">
                    <a:prstClr val="black">
                      <a:lumMod val="50000"/>
                      <a:lumOff val="50000"/>
                      <a:alpha val="20000"/>
                    </a:prstClr>
                  </a:glow>
                  <a:outerShdw blurRad="44450" dist="12700" dir="13860000" algn="tl" rotWithShape="0">
                    <a:srgbClr val="000000">
                      <a:alpha val="20000"/>
                    </a:srgbClr>
                  </a:outerShdw>
                </a:effectLst>
              </a:rPr>
              <a:t>See</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i="1" dirty="0"/>
              <a:t>District of Columbia </a:t>
            </a:r>
            <a:r>
              <a:rPr lang="en-US" sz="1200" i="1" dirty="0"/>
              <a:t>v.</a:t>
            </a:r>
            <a:r>
              <a:rPr lang="en-US" i="1" dirty="0"/>
              <a:t> Fraternal Order of Police Metro. Police Labor Comm.</a:t>
            </a:r>
            <a:r>
              <a:rPr lang="en-US" dirty="0"/>
              <a:t>, 33 A.3</a:t>
            </a:r>
            <a:r>
              <a:rPr lang="en-US" cap="none" dirty="0"/>
              <a:t>d</a:t>
            </a:r>
            <a:r>
              <a:rPr lang="en-US" dirty="0"/>
              <a:t> 332, 342 n.8 (D.C. 2011).</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574281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b="1"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b="1"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a:bodyPr>
          <a:lstStyle/>
          <a:p>
            <a:r>
              <a:rPr lang="en-US" b="1" dirty="0">
                <a:effectLst>
                  <a:glow rad="38100">
                    <a:prstClr val="black">
                      <a:lumMod val="50000"/>
                      <a:lumOff val="50000"/>
                      <a:alpha val="20000"/>
                    </a:prstClr>
                  </a:glow>
                  <a:outerShdw blurRad="44450" dist="12700" dir="13860000" algn="tl" rotWithShape="0">
                    <a:srgbClr val="000000">
                      <a:alpha val="20000"/>
                    </a:srgbClr>
                  </a:outerShdw>
                </a:effectLst>
              </a:rPr>
              <a:t>OOG FOIA Advisory Opinions</a:t>
            </a:r>
          </a:p>
          <a:p>
            <a:pPr lvl="1"/>
            <a:r>
              <a:rPr lang="en-US" dirty="0">
                <a:hlinkClick r:id="rId2"/>
              </a:rPr>
              <a:t>FOIA Advisory Opinions | Open DC (open-dc.gov)</a:t>
            </a:r>
            <a:endParaRPr lang="en-US" dirty="0"/>
          </a:p>
          <a:p>
            <a:r>
              <a:rPr lang="en-US" b="1" dirty="0">
                <a:effectLst>
                  <a:glow rad="38100">
                    <a:prstClr val="black">
                      <a:lumMod val="50000"/>
                      <a:lumOff val="50000"/>
                      <a:alpha val="20000"/>
                    </a:prstClr>
                  </a:glow>
                  <a:outerShdw blurRad="44450" dist="12700" dir="13860000" algn="tl" rotWithShape="0">
                    <a:srgbClr val="000000">
                      <a:alpha val="20000"/>
                    </a:srgbClr>
                  </a:outerShdw>
                </a:effectLst>
              </a:rPr>
              <a:t>Agency Program Manuals</a:t>
            </a:r>
          </a:p>
          <a:p>
            <a:pPr lvl="1"/>
            <a:r>
              <a:rPr lang="en-US" dirty="0">
                <a:hlinkClick r:id="rId3"/>
              </a:rPr>
              <a:t>PM 1300.1I Freedom of Information Act (FOIA) 04232019.pdf (dc.gov)</a:t>
            </a:r>
            <a:endParaRPr lang="en-US" dirty="0"/>
          </a:p>
          <a:p>
            <a:r>
              <a:rPr lang="en-US" b="1" dirty="0">
                <a:effectLst>
                  <a:glow rad="38100">
                    <a:prstClr val="black">
                      <a:lumMod val="50000"/>
                      <a:lumOff val="50000"/>
                      <a:alpha val="20000"/>
                    </a:prstClr>
                  </a:glow>
                  <a:outerShdw blurRad="44450" dist="12700" dir="13860000" algn="tl" rotWithShape="0">
                    <a:srgbClr val="000000">
                      <a:alpha val="20000"/>
                    </a:srgbClr>
                  </a:outerShdw>
                </a:effectLst>
              </a:rPr>
              <a:t>Department of Justice Guidance</a:t>
            </a:r>
          </a:p>
          <a:p>
            <a:pPr lvl="1"/>
            <a:r>
              <a:rPr lang="en-US" dirty="0">
                <a:effectLst>
                  <a:glow rad="38100">
                    <a:prstClr val="black">
                      <a:lumMod val="50000"/>
                      <a:lumOff val="50000"/>
                      <a:alpha val="20000"/>
                    </a:prstClr>
                  </a:glow>
                  <a:outerShdw blurRad="44450" dist="12700" dir="13860000" algn="tl" rotWithShape="0">
                    <a:srgbClr val="000000">
                      <a:alpha val="20000"/>
                    </a:srgbClr>
                  </a:outerShdw>
                </a:effectLst>
                <a:hlinkClick r:id="rId4"/>
              </a:rPr>
              <a:t>https://www.justice.gov/oip/doj-guide-freedom-information-act-0</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b="1" i="0" dirty="0">
                <a:solidFill>
                  <a:srgbClr val="FFFFFF"/>
                </a:solidFill>
                <a:effectLst/>
              </a:rPr>
              <a:t>Office of Government Information Services (“OGIS”)</a:t>
            </a:r>
          </a:p>
          <a:p>
            <a:pPr lvl="1"/>
            <a:r>
              <a:rPr lang="en-US" dirty="0">
                <a:hlinkClick r:id="rId5"/>
              </a:rPr>
              <a:t>The Office of Government Information Services (OGIS) | National Archives</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358434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E568-FB21-DE7F-9F4D-1BEB2C90FA08}"/>
              </a:ext>
            </a:extLst>
          </p:cNvPr>
          <p:cNvSpPr>
            <a:spLocks noGrp="1"/>
          </p:cNvSpPr>
          <p:nvPr>
            <p:ph type="title"/>
          </p:nvPr>
        </p:nvSpPr>
        <p:spPr/>
        <p:txBody>
          <a:bodyPr/>
          <a:lstStyle/>
          <a:p>
            <a:pPr algn="ctr"/>
            <a:r>
              <a:rPr lang="en-US" dirty="0"/>
              <a:t>UPCOMING FOIA OFFICER WEBINARS</a:t>
            </a:r>
          </a:p>
        </p:txBody>
      </p:sp>
      <p:sp>
        <p:nvSpPr>
          <p:cNvPr id="3" name="Content Placeholder 2">
            <a:extLst>
              <a:ext uri="{FF2B5EF4-FFF2-40B4-BE49-F238E27FC236}">
                <a16:creationId xmlns:a16="http://schemas.microsoft.com/office/drawing/2014/main" id="{486DBC74-206E-3303-D599-04A22488CE85}"/>
              </a:ext>
            </a:extLst>
          </p:cNvPr>
          <p:cNvSpPr>
            <a:spLocks noGrp="1"/>
          </p:cNvSpPr>
          <p:nvPr>
            <p:ph idx="1"/>
          </p:nvPr>
        </p:nvSpPr>
        <p:spPr/>
        <p:txBody>
          <a:bodyPr/>
          <a:lstStyle/>
          <a:p>
            <a:pPr marL="0" indent="0">
              <a:buNone/>
            </a:pPr>
            <a:r>
              <a:rPr lang="en-US" b="1" dirty="0"/>
              <a:t>August 06, 2025</a:t>
            </a:r>
          </a:p>
          <a:p>
            <a:pPr marL="0" indent="0">
              <a:buNone/>
            </a:pPr>
            <a:r>
              <a:rPr lang="en-US" dirty="0"/>
              <a:t>“DC FOIA Advisory Opinion Review”</a:t>
            </a:r>
          </a:p>
          <a:p>
            <a:pPr marL="0" indent="0">
              <a:buNone/>
            </a:pPr>
            <a:r>
              <a:rPr lang="en-US" dirty="0"/>
              <a:t>	Louis L. Neal, OOG Chief Counsel</a:t>
            </a:r>
          </a:p>
          <a:p>
            <a:pPr marL="0" indent="0">
              <a:buNone/>
            </a:pPr>
            <a:endParaRPr lang="en-US" b="1" dirty="0"/>
          </a:p>
          <a:p>
            <a:pPr marL="0" indent="0">
              <a:buNone/>
            </a:pPr>
            <a:r>
              <a:rPr lang="en-US" b="1" dirty="0"/>
              <a:t>August 13, 2025</a:t>
            </a:r>
          </a:p>
          <a:p>
            <a:pPr marL="0" indent="0">
              <a:buNone/>
            </a:pPr>
            <a:r>
              <a:rPr lang="en-US" dirty="0"/>
              <a:t>"Preparing a Civil Case &amp; Defensive Litigation"</a:t>
            </a:r>
          </a:p>
          <a:p>
            <a:pPr marL="0" indent="0">
              <a:buNone/>
            </a:pPr>
            <a:r>
              <a:rPr lang="en-US" dirty="0"/>
              <a:t>Brendan Heath &amp; Adam Daniel,</a:t>
            </a:r>
          </a:p>
          <a:p>
            <a:pPr marL="0" indent="0">
              <a:buNone/>
            </a:pPr>
            <a:r>
              <a:rPr lang="en-US" dirty="0"/>
              <a:t>	Asst. Attorneys General of Civil Lit. Div. @ OAG</a:t>
            </a:r>
          </a:p>
          <a:p>
            <a:pPr marL="0" indent="0">
              <a:buNone/>
            </a:pPr>
            <a:r>
              <a:rPr lang="en-US" dirty="0"/>
              <a:t>	Q&amp;A Mod. by Dir. of Open Govt. Niquelle M. Allen</a:t>
            </a:r>
          </a:p>
        </p:txBody>
      </p:sp>
    </p:spTree>
    <p:extLst>
      <p:ext uri="{BB962C8B-B14F-4D97-AF65-F5344CB8AC3E}">
        <p14:creationId xmlns:p14="http://schemas.microsoft.com/office/powerpoint/2010/main" val="1050577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r>
              <a:rPr lang="en-US" sz="3600" b="1" dirty="0"/>
              <a:t>OOG CONTACT INFO</a:t>
            </a:r>
          </a:p>
        </p:txBody>
      </p:sp>
      <p:sp>
        <p:nvSpPr>
          <p:cNvPr id="10" name="Rectangle 9">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512759" y="533401"/>
            <a:ext cx="5555039" cy="5791200"/>
          </a:xfrm>
        </p:spPr>
        <p:txBody>
          <a:bodyPr numCol="2">
            <a:normAutofit fontScale="85000" lnSpcReduction="20000"/>
          </a:bodyPr>
          <a:lstStyle/>
          <a:p>
            <a:pPr marL="0" indent="0">
              <a:buNone/>
            </a:pPr>
            <a:r>
              <a:rPr lang="en-US" sz="1400" b="1" dirty="0">
                <a:solidFill>
                  <a:schemeClr val="tx1"/>
                </a:solidFill>
              </a:rPr>
              <a:t>Niquelle M. Allen, Esq.,</a:t>
            </a:r>
          </a:p>
          <a:p>
            <a:pPr marL="0" indent="0">
              <a:buNone/>
            </a:pPr>
            <a:r>
              <a:rPr lang="en-US" sz="1400" dirty="0">
                <a:solidFill>
                  <a:schemeClr val="tx1"/>
                </a:solidFill>
              </a:rPr>
              <a:t>	Director</a:t>
            </a:r>
          </a:p>
          <a:p>
            <a:pPr marL="0" indent="0">
              <a:buNone/>
            </a:pPr>
            <a:r>
              <a:rPr lang="en-US" sz="1400" dirty="0">
                <a:solidFill>
                  <a:schemeClr val="bg1"/>
                </a:solidFill>
              </a:rPr>
              <a:t>	</a:t>
            </a:r>
            <a:r>
              <a:rPr lang="en-US" sz="1400" dirty="0">
                <a:solidFill>
                  <a:srgbClr val="FFC000"/>
                </a:solidFill>
              </a:rPr>
              <a:t>Niquelle.Allen@dc.gov</a:t>
            </a:r>
          </a:p>
          <a:p>
            <a:pPr marL="0" indent="0">
              <a:buNone/>
            </a:pPr>
            <a:r>
              <a:rPr lang="en-US" sz="1400" dirty="0">
                <a:solidFill>
                  <a:schemeClr val="tx1"/>
                </a:solidFill>
              </a:rPr>
              <a:t>	(202) 481-3406</a:t>
            </a:r>
          </a:p>
          <a:p>
            <a:pPr marL="68580" indent="0">
              <a:buNone/>
            </a:pPr>
            <a:r>
              <a:rPr lang="en-US" sz="1400" dirty="0">
                <a:solidFill>
                  <a:schemeClr val="tx1"/>
                </a:solidFill>
              </a:rPr>
              <a:t> 			</a:t>
            </a:r>
          </a:p>
          <a:p>
            <a:pPr marL="0" indent="0">
              <a:buNone/>
            </a:pPr>
            <a:r>
              <a:rPr lang="en-US" sz="1400" b="1" dirty="0">
                <a:solidFill>
                  <a:schemeClr val="tx1"/>
                </a:solidFill>
              </a:rPr>
              <a:t>Brandon Lewis,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chemeClr val="accent4"/>
                </a:solidFill>
              </a:rPr>
              <a:t>brandon.lewis@dc.gov</a:t>
            </a:r>
          </a:p>
          <a:p>
            <a:pPr marL="0" indent="0">
              <a:buNone/>
            </a:pPr>
            <a:r>
              <a:rPr lang="en-US" sz="1400" dirty="0">
                <a:solidFill>
                  <a:schemeClr val="tx1"/>
                </a:solidFill>
              </a:rPr>
              <a:t>	(202) 579-1043 </a:t>
            </a:r>
          </a:p>
          <a:p>
            <a:pPr marL="0" indent="0">
              <a:buNone/>
            </a:pPr>
            <a:endParaRPr lang="en-US" sz="1400" dirty="0">
              <a:solidFill>
                <a:schemeClr val="tx1"/>
              </a:solidFill>
            </a:endParaRPr>
          </a:p>
          <a:p>
            <a:pPr marL="0" indent="0">
              <a:buNone/>
            </a:pPr>
            <a:r>
              <a:rPr lang="en-US" sz="1400" b="1" dirty="0">
                <a:solidFill>
                  <a:schemeClr val="tx1"/>
                </a:solidFill>
              </a:rPr>
              <a:t>Joan Lelma,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rgbClr val="FFC000"/>
                </a:solidFill>
              </a:rPr>
              <a:t> joan.lelma@dc.gov</a:t>
            </a:r>
          </a:p>
          <a:p>
            <a:pPr marL="0" indent="0">
              <a:buNone/>
            </a:pPr>
            <a:r>
              <a:rPr lang="en-US" sz="1400" dirty="0">
                <a:solidFill>
                  <a:schemeClr val="tx1"/>
                </a:solidFill>
              </a:rPr>
              <a:t>	(202) 481-3404</a:t>
            </a:r>
          </a:p>
          <a:p>
            <a:pPr marL="0" indent="0">
              <a:buNone/>
            </a:pPr>
            <a:endParaRPr lang="en-US" sz="1400" dirty="0">
              <a:solidFill>
                <a:schemeClr val="tx1"/>
              </a:solidFill>
            </a:endParaRPr>
          </a:p>
          <a:p>
            <a:pPr marL="0" indent="0">
              <a:buNone/>
            </a:pPr>
            <a:r>
              <a:rPr lang="en-US" sz="1400" dirty="0">
                <a:solidFill>
                  <a:schemeClr val="tx1"/>
                </a:solidFill>
              </a:rPr>
              <a:t> </a:t>
            </a:r>
          </a:p>
          <a:p>
            <a:pPr marL="0" indent="0">
              <a:buNone/>
            </a:pPr>
            <a:endParaRPr lang="en-US" sz="1400" b="1" dirty="0">
              <a:solidFill>
                <a:schemeClr val="tx1"/>
              </a:solidFill>
            </a:endParaRPr>
          </a:p>
          <a:p>
            <a:pPr marL="0" indent="0">
              <a:buNone/>
            </a:pPr>
            <a:endParaRPr lang="en-US" sz="1400" b="1" dirty="0">
              <a:solidFill>
                <a:schemeClr val="tx1"/>
              </a:solidFill>
            </a:endParaRPr>
          </a:p>
          <a:p>
            <a:pPr marL="0" indent="0">
              <a:buNone/>
            </a:pPr>
            <a:endParaRPr lang="en-US" sz="1400" b="1" dirty="0">
              <a:solidFill>
                <a:schemeClr val="tx1"/>
              </a:solidFill>
            </a:endParaRPr>
          </a:p>
          <a:p>
            <a:pPr marL="0" indent="0">
              <a:buNone/>
            </a:pPr>
            <a:endParaRPr lang="en-US" sz="1400" b="1" dirty="0">
              <a:solidFill>
                <a:schemeClr val="tx1"/>
              </a:solidFill>
            </a:endParaRPr>
          </a:p>
          <a:p>
            <a:pPr marL="0" indent="0">
              <a:buNone/>
            </a:pPr>
            <a:endParaRPr lang="en-US" sz="1400" b="1" dirty="0">
              <a:solidFill>
                <a:schemeClr val="tx1"/>
              </a:solidFill>
            </a:endParaRPr>
          </a:p>
          <a:p>
            <a:pPr marL="0" indent="0">
              <a:buNone/>
            </a:pPr>
            <a:endParaRPr lang="en-US" sz="1400" b="1" dirty="0">
              <a:solidFill>
                <a:schemeClr val="tx1"/>
              </a:solidFill>
            </a:endParaRPr>
          </a:p>
          <a:p>
            <a:pPr marL="0" indent="0">
              <a:buNone/>
            </a:pPr>
            <a:r>
              <a:rPr lang="en-US" sz="1400" b="1" dirty="0">
                <a:solidFill>
                  <a:schemeClr val="tx1"/>
                </a:solidFill>
              </a:rPr>
              <a:t>Louis L. Neal, Jr., Esq.,</a:t>
            </a:r>
          </a:p>
          <a:p>
            <a:pPr marL="0" indent="0">
              <a:buNone/>
            </a:pPr>
            <a:r>
              <a:rPr lang="en-US" sz="1400" dirty="0">
                <a:solidFill>
                  <a:schemeClr val="tx1"/>
                </a:solidFill>
              </a:rPr>
              <a:t>	Chief Counsel</a:t>
            </a:r>
          </a:p>
          <a:p>
            <a:pPr marL="0" indent="0">
              <a:buNone/>
            </a:pPr>
            <a:r>
              <a:rPr lang="en-US" sz="1400" dirty="0">
                <a:solidFill>
                  <a:schemeClr val="tx1"/>
                </a:solidFill>
              </a:rPr>
              <a:t>	</a:t>
            </a:r>
            <a:r>
              <a:rPr lang="en-US" sz="1400" dirty="0">
                <a:solidFill>
                  <a:srgbClr val="FFC000"/>
                </a:solidFill>
              </a:rPr>
              <a:t>louis.neal@dc.gov</a:t>
            </a:r>
          </a:p>
          <a:p>
            <a:pPr marL="0" indent="0">
              <a:buNone/>
            </a:pPr>
            <a:r>
              <a:rPr lang="en-US" sz="1400" dirty="0">
                <a:solidFill>
                  <a:schemeClr val="tx1"/>
                </a:solidFill>
              </a:rPr>
              <a:t>	(202) 384-2945</a:t>
            </a:r>
          </a:p>
          <a:p>
            <a:pPr marL="0" indent="0">
              <a:buNone/>
            </a:pPr>
            <a:endParaRPr lang="en-US" sz="1400" dirty="0">
              <a:solidFill>
                <a:schemeClr val="tx1"/>
              </a:solidFill>
            </a:endParaRPr>
          </a:p>
          <a:p>
            <a:pPr marL="0" indent="0">
              <a:buNone/>
            </a:pPr>
            <a:r>
              <a:rPr lang="en-US" sz="1400" b="1" dirty="0">
                <a:solidFill>
                  <a:schemeClr val="tx1"/>
                </a:solidFill>
              </a:rPr>
              <a:t>Anthony J Scerbo</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rgbClr val="FFC000"/>
                </a:solidFill>
              </a:rPr>
              <a:t>Anthony.Scerbo1@dc.gov</a:t>
            </a:r>
          </a:p>
          <a:p>
            <a:pPr marL="0" indent="0">
              <a:buNone/>
            </a:pPr>
            <a:r>
              <a:rPr lang="en-US" sz="1400" dirty="0">
                <a:solidFill>
                  <a:schemeClr val="tx1"/>
                </a:solidFill>
              </a:rPr>
              <a:t>	(202) 731-2926</a:t>
            </a:r>
            <a:r>
              <a:rPr lang="en-US" sz="1400" b="1" dirty="0">
                <a:solidFill>
                  <a:schemeClr val="tx1"/>
                </a:solidFill>
              </a:rPr>
              <a:t> </a:t>
            </a:r>
          </a:p>
          <a:p>
            <a:pPr marL="0" indent="0">
              <a:buNone/>
            </a:pPr>
            <a:endParaRPr lang="en-US" sz="1400" b="1" dirty="0">
              <a:solidFill>
                <a:schemeClr val="tx1"/>
              </a:solidFill>
            </a:endParaRPr>
          </a:p>
          <a:p>
            <a:pPr marL="0" indent="0">
              <a:buNone/>
            </a:pPr>
            <a:r>
              <a:rPr lang="en-US" sz="1400" b="1" dirty="0">
                <a:solidFill>
                  <a:schemeClr val="tx1"/>
                </a:solidFill>
              </a:rPr>
              <a:t>Kimberly Brown</a:t>
            </a:r>
          </a:p>
          <a:p>
            <a:pPr marL="0" indent="0">
              <a:buNone/>
            </a:pPr>
            <a:r>
              <a:rPr lang="en-US" sz="1400" dirty="0">
                <a:solidFill>
                  <a:schemeClr val="tx1"/>
                </a:solidFill>
              </a:rPr>
              <a:t>	Paralegal Specialist	</a:t>
            </a:r>
          </a:p>
          <a:p>
            <a:pPr marL="0" indent="0">
              <a:buNone/>
            </a:pPr>
            <a:r>
              <a:rPr lang="en-US" sz="1400" dirty="0">
                <a:solidFill>
                  <a:schemeClr val="tx1"/>
                </a:solidFill>
              </a:rPr>
              <a:t>      	</a:t>
            </a:r>
            <a:r>
              <a:rPr lang="en-US" sz="1400" dirty="0">
                <a:solidFill>
                  <a:srgbClr val="FFC000"/>
                </a:solidFill>
              </a:rPr>
              <a:t>Kimberly.brown6@dc.gov</a:t>
            </a:r>
          </a:p>
          <a:p>
            <a:pPr marL="0" indent="0">
              <a:buNone/>
            </a:pPr>
            <a:r>
              <a:rPr lang="en-US" sz="1400" dirty="0">
                <a:solidFill>
                  <a:schemeClr val="tx1"/>
                </a:solidFill>
              </a:rPr>
              <a:t>	(202) 893-3902</a:t>
            </a:r>
            <a:endParaRPr lang="en-US" sz="1400" b="1" dirty="0">
              <a:solidFill>
                <a:schemeClr val="tx1"/>
              </a:solidFill>
            </a:endParaRPr>
          </a:p>
          <a:p>
            <a:pPr marL="0" indent="0">
              <a:buNone/>
            </a:pPr>
            <a:endParaRPr lang="en-US" sz="1400" dirty="0">
              <a:solidFill>
                <a:schemeClr val="tx1"/>
              </a:solidFill>
            </a:endParaRPr>
          </a:p>
          <a:p>
            <a:pPr marL="0" indent="0">
              <a:buNone/>
            </a:pPr>
            <a:r>
              <a:rPr lang="en-US" sz="1400" b="1" dirty="0">
                <a:solidFill>
                  <a:schemeClr val="tx1"/>
                </a:solidFill>
              </a:rPr>
              <a:t>Kevin Brown</a:t>
            </a:r>
          </a:p>
          <a:p>
            <a:pPr marL="0" indent="0">
              <a:buNone/>
            </a:pPr>
            <a:r>
              <a:rPr lang="en-US" sz="1400" dirty="0">
                <a:solidFill>
                  <a:schemeClr val="tx1"/>
                </a:solidFill>
              </a:rPr>
              <a:t>	IT Specialist</a:t>
            </a:r>
          </a:p>
          <a:p>
            <a:pPr marL="0" indent="0">
              <a:buNone/>
            </a:pPr>
            <a:r>
              <a:rPr lang="en-US" sz="1400" dirty="0">
                <a:solidFill>
                  <a:schemeClr val="tx1"/>
                </a:solidFill>
              </a:rPr>
              <a:t>	</a:t>
            </a:r>
            <a:r>
              <a:rPr lang="en-US" sz="1400" dirty="0">
                <a:solidFill>
                  <a:srgbClr val="FFC000"/>
                </a:solidFill>
              </a:rPr>
              <a:t>Kevin.brown@dc.go</a:t>
            </a:r>
            <a:r>
              <a:rPr lang="en-US" sz="1400" dirty="0">
                <a:solidFill>
                  <a:schemeClr val="tx1"/>
                </a:solidFill>
              </a:rPr>
              <a:t>v</a:t>
            </a:r>
          </a:p>
          <a:p>
            <a:pPr marL="0" indent="0">
              <a:buNone/>
            </a:pPr>
            <a:r>
              <a:rPr lang="en-US" sz="1400" dirty="0">
                <a:solidFill>
                  <a:schemeClr val="tx1"/>
                </a:solidFill>
              </a:rPr>
              <a:t>	(202) 579-3756</a:t>
            </a:r>
          </a:p>
          <a:p>
            <a:pPr marL="0" indent="0">
              <a:buNone/>
            </a:pPr>
            <a:endParaRPr lang="en-US" sz="1400" dirty="0">
              <a:solidFill>
                <a:schemeClr val="tx1"/>
              </a:solidFill>
            </a:endParaRPr>
          </a:p>
          <a:p>
            <a:pPr marL="0" indent="0">
              <a:buNone/>
            </a:pPr>
            <a:r>
              <a:rPr lang="en-US" sz="1400" dirty="0">
                <a:solidFill>
                  <a:schemeClr val="tx1"/>
                </a:solidFill>
              </a:rPr>
              <a:t>	</a:t>
            </a:r>
          </a:p>
        </p:txBody>
      </p:sp>
    </p:spTree>
    <p:extLst>
      <p:ext uri="{BB962C8B-B14F-4D97-AF65-F5344CB8AC3E}">
        <p14:creationId xmlns:p14="http://schemas.microsoft.com/office/powerpoint/2010/main" val="292807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AD5C-6756-4587-A8E9-99AC96EF78A0}"/>
              </a:ext>
            </a:extLst>
          </p:cNvPr>
          <p:cNvSpPr>
            <a:spLocks noGrp="1"/>
          </p:cNvSpPr>
          <p:nvPr>
            <p:ph type="title"/>
          </p:nvPr>
        </p:nvSpPr>
        <p:spPr/>
        <p:txBody>
          <a:bodyPr/>
          <a:lstStyle/>
          <a:p>
            <a:pPr algn="ctr"/>
            <a:r>
              <a:rPr lang="en-US" b="1" dirty="0"/>
              <a:t>CONTRACTS / CONTRACTORS</a:t>
            </a:r>
          </a:p>
        </p:txBody>
      </p:sp>
      <p:sp>
        <p:nvSpPr>
          <p:cNvPr id="3" name="Content Placeholder 2">
            <a:extLst>
              <a:ext uri="{FF2B5EF4-FFF2-40B4-BE49-F238E27FC236}">
                <a16:creationId xmlns:a16="http://schemas.microsoft.com/office/drawing/2014/main" id="{90F99979-ADE4-58F6-DF67-1EFEDE109C40}"/>
              </a:ext>
            </a:extLst>
          </p:cNvPr>
          <p:cNvSpPr>
            <a:spLocks noGrp="1"/>
          </p:cNvSpPr>
          <p:nvPr>
            <p:ph idx="1"/>
          </p:nvPr>
        </p:nvSpPr>
        <p:spPr/>
        <p:txBody>
          <a:bodyPr>
            <a:normAutofit/>
          </a:bodyPr>
          <a:lstStyle/>
          <a:p>
            <a:r>
              <a:rPr lang="en-US" sz="2400" dirty="0"/>
              <a:t>“A </a:t>
            </a:r>
            <a:r>
              <a:rPr lang="en-US" sz="2400" b="1" dirty="0"/>
              <a:t>public body shall make available</a:t>
            </a:r>
            <a:r>
              <a:rPr lang="en-US" sz="2400" dirty="0"/>
              <a:t> for inspection and copying </a:t>
            </a:r>
            <a:r>
              <a:rPr lang="en-US" sz="2400" b="1" dirty="0"/>
              <a:t>any record produced or collected pursuant to a contract with a private contractor </a:t>
            </a:r>
            <a:r>
              <a:rPr lang="en-US" sz="2400" b="1" u="sng" dirty="0"/>
              <a:t>to perform a public function</a:t>
            </a:r>
            <a:r>
              <a:rPr lang="en-US" sz="2400" dirty="0"/>
              <a:t>, and the public body with programmatic responsibility for the contractor shall be </a:t>
            </a:r>
            <a:r>
              <a:rPr lang="en-US" sz="2400" b="1" dirty="0"/>
              <a:t>responsible for making such records available to the same extent as if the record were maintained by the public body</a:t>
            </a:r>
            <a:r>
              <a:rPr lang="en-US" sz="2400" dirty="0"/>
              <a:t>.”</a:t>
            </a:r>
          </a:p>
          <a:p>
            <a:pPr marL="0" indent="0" algn="ctr">
              <a:buNone/>
            </a:pPr>
            <a:r>
              <a:rPr lang="en-US" sz="2400" b="1" dirty="0"/>
              <a:t>D.C. Official Code § 2-532</a:t>
            </a:r>
            <a:r>
              <a:rPr lang="en-US" sz="2400" b="1" cap="none" dirty="0"/>
              <a:t>(a-</a:t>
            </a:r>
            <a:r>
              <a:rPr lang="en-US" sz="2400" b="1" dirty="0"/>
              <a:t>3)</a:t>
            </a:r>
            <a:endParaRPr lang="en-US" sz="2400" dirty="0"/>
          </a:p>
        </p:txBody>
      </p:sp>
    </p:spTree>
    <p:extLst>
      <p:ext uri="{BB962C8B-B14F-4D97-AF65-F5344CB8AC3E}">
        <p14:creationId xmlns:p14="http://schemas.microsoft.com/office/powerpoint/2010/main" val="501967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3259" y="4363271"/>
            <a:ext cx="6507166" cy="1066801"/>
          </a:xfrm>
        </p:spPr>
        <p:txBody>
          <a:bodyPr vert="horz" lIns="91440" tIns="45720" rIns="91440" bIns="45720" rtlCol="0" anchor="b">
            <a:normAutofit/>
          </a:bodyPr>
          <a:lstStyle/>
          <a:p>
            <a:pPr algn="ct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Thank you!</a:t>
            </a:r>
          </a:p>
        </p:txBody>
      </p:sp>
      <p:pic>
        <p:nvPicPr>
          <p:cNvPr id="8194"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0" y="10"/>
            <a:ext cx="9143980" cy="4273816"/>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19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DFDB-8E85-C565-2DAC-E93F0F049A10}"/>
              </a:ext>
            </a:extLst>
          </p:cNvPr>
          <p:cNvSpPr>
            <a:spLocks noGrp="1"/>
          </p:cNvSpPr>
          <p:nvPr>
            <p:ph type="title"/>
          </p:nvPr>
        </p:nvSpPr>
        <p:spPr/>
        <p:txBody>
          <a:bodyPr/>
          <a:lstStyle/>
          <a:p>
            <a:r>
              <a:rPr lang="en-US" b="1" dirty="0"/>
              <a:t>DC FOIA Officers &amp; PERSONNEL</a:t>
            </a:r>
          </a:p>
        </p:txBody>
      </p:sp>
      <p:sp>
        <p:nvSpPr>
          <p:cNvPr id="3" name="Text Placeholder 2">
            <a:extLst>
              <a:ext uri="{FF2B5EF4-FFF2-40B4-BE49-F238E27FC236}">
                <a16:creationId xmlns:a16="http://schemas.microsoft.com/office/drawing/2014/main" id="{627D1EC9-7826-CCF4-8DC1-86DDD6A1A844}"/>
              </a:ext>
            </a:extLst>
          </p:cNvPr>
          <p:cNvSpPr>
            <a:spLocks noGrp="1"/>
          </p:cNvSpPr>
          <p:nvPr>
            <p:ph type="body" idx="1"/>
          </p:nvPr>
        </p:nvSpPr>
        <p:spPr/>
        <p:txBody>
          <a:bodyPr/>
          <a:lstStyle/>
          <a:p>
            <a:r>
              <a:rPr lang="en-US" dirty="0"/>
              <a:t>Responsibilities &amp; Roles, Organizational Focus</a:t>
            </a:r>
          </a:p>
        </p:txBody>
      </p:sp>
    </p:spTree>
    <p:extLst>
      <p:ext uri="{BB962C8B-B14F-4D97-AF65-F5344CB8AC3E}">
        <p14:creationId xmlns:p14="http://schemas.microsoft.com/office/powerpoint/2010/main" val="899453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4" y="609600"/>
            <a:ext cx="2965988" cy="5175624"/>
          </a:xfrm>
        </p:spPr>
        <p:txBody>
          <a:bodyPr anchor="ctr">
            <a:normAutofit/>
          </a:bodyPr>
          <a:lstStyle/>
          <a:p>
            <a:r>
              <a:rPr lang="en-US" sz="4800" b="1" dirty="0">
                <a:solidFill>
                  <a:schemeClr val="tx1">
                    <a:lumMod val="85000"/>
                    <a:lumOff val="15000"/>
                  </a:schemeClr>
                </a:solidFill>
              </a:rPr>
              <a:t>FOIA OFFICERS</a:t>
            </a:r>
          </a:p>
        </p:txBody>
      </p:sp>
      <p:sp>
        <p:nvSpPr>
          <p:cNvPr id="3" name="Content Placeholder 2"/>
          <p:cNvSpPr>
            <a:spLocks noGrp="1"/>
          </p:cNvSpPr>
          <p:nvPr>
            <p:ph idx="1"/>
          </p:nvPr>
        </p:nvSpPr>
        <p:spPr>
          <a:xfrm>
            <a:off x="4587063" y="609601"/>
            <a:ext cx="4482292" cy="5175624"/>
          </a:xfrm>
        </p:spPr>
        <p:txBody>
          <a:bodyPr vert="horz" lIns="91440" tIns="45720" rIns="91440" bIns="45720" rtlCol="0" anchor="ctr">
            <a:normAutofit/>
          </a:bodyPr>
          <a:lstStyle/>
          <a:p>
            <a:r>
              <a:rPr lang="en-US" sz="4400" dirty="0">
                <a:solidFill>
                  <a:srgbClr val="FFFFFF"/>
                </a:solidFill>
                <a:latin typeface="Arial" panose="020B0604020202020204" pitchFamily="34" charset="0"/>
                <a:cs typeface="Arial" panose="020B0604020202020204" pitchFamily="34" charset="0"/>
              </a:rPr>
              <a:t>The primary point of contact for DC FOIA is the FOIA Officer.</a:t>
            </a:r>
          </a:p>
          <a:p>
            <a:endParaRPr lang="en-US" dirty="0">
              <a:solidFill>
                <a:srgbClr val="FFFFFF"/>
              </a:solidFill>
            </a:endParaRPr>
          </a:p>
        </p:txBody>
      </p:sp>
    </p:spTree>
    <p:extLst>
      <p:ext uri="{BB962C8B-B14F-4D97-AF65-F5344CB8AC3E}">
        <p14:creationId xmlns:p14="http://schemas.microsoft.com/office/powerpoint/2010/main" val="2226326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Mesh</Template>
  <TotalTime>7063</TotalTime>
  <Words>5558</Words>
  <Application>Microsoft Office PowerPoint</Application>
  <PresentationFormat>On-screen Show (4:3)</PresentationFormat>
  <Paragraphs>437</Paragraphs>
  <Slides>70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SimSun</vt:lpstr>
      <vt:lpstr>Times New Roman</vt:lpstr>
      <vt:lpstr>Arial Black</vt:lpstr>
      <vt:lpstr>Baskerville Old Face</vt:lpstr>
      <vt:lpstr>Arial</vt:lpstr>
      <vt:lpstr>Calibri</vt:lpstr>
      <vt:lpstr>Century Gothic</vt:lpstr>
      <vt:lpstr>Mesh</vt:lpstr>
      <vt:lpstr>DC Foia Best Practices, incl. Process &amp; Responses</vt:lpstr>
      <vt:lpstr> D.C. Official Code §§ 2-531 – 2-540 </vt:lpstr>
      <vt:lpstr>AGENCY BEST PRACTICES</vt:lpstr>
      <vt:lpstr>RESPONSIBILITY &amp; ROLES</vt:lpstr>
      <vt:lpstr>PROACTIVE DISCLOSURE</vt:lpstr>
      <vt:lpstr>Proactive disclosure  REQUIRED AVAILABLE without any FOIA request </vt:lpstr>
      <vt:lpstr>CONTRACTS / CONTRACTORS</vt:lpstr>
      <vt:lpstr>DC FOIA Officers &amp; PERSONNEL</vt:lpstr>
      <vt:lpstr>FOIA OFFICERS</vt:lpstr>
      <vt:lpstr>RESPONSIBILITY &amp; ROLES (cont.)</vt:lpstr>
      <vt:lpstr>La Di Da Di…</vt:lpstr>
      <vt:lpstr>Process Best Practices</vt:lpstr>
      <vt:lpstr>KEEP AN EYE OPEN, KEEP ON TOP OF ‘IT,’ {INSERT cute METAPHOR HERE}, Etc. </vt:lpstr>
      <vt:lpstr>“public record” COULD BE ANY RECORD, ANYWHERE</vt:lpstr>
      <vt:lpstr>D.C. Official Code § 2-532(a)</vt:lpstr>
      <vt:lpstr>While UNDER Virginia FOIA  You must be a Virginia resident to request records, Under DC FOIA “any person” includes non-residents and corporate entities  See D.C. Official Code §§2-539(8); 2-502(9)</vt:lpstr>
      <vt:lpstr>ANONYMITY</vt:lpstr>
      <vt:lpstr>Acknowledgments</vt:lpstr>
      <vt:lpstr>ACKNOWLEDGMENT LETTERS</vt:lpstr>
      <vt:lpstr>ACKNOWLEDGMENT LETTERS</vt:lpstr>
      <vt:lpstr>Acknowledgment Letters MUST include:</vt:lpstr>
      <vt:lpstr> SAMPLE ACKNOWLEDGMENT LETTER (cont.) </vt:lpstr>
      <vt:lpstr> SAMPLE ACKNOWLEDGMENT LETTER (cont.) </vt:lpstr>
      <vt:lpstr>The acknowledgment letter should include the possible costs associated with the request.</vt:lpstr>
      <vt:lpstr>FEES</vt:lpstr>
      <vt:lpstr> Acknowledgment Letters</vt:lpstr>
      <vt:lpstr>Fee Categories in Acknowledgment Letters</vt:lpstr>
      <vt:lpstr>Foia fees</vt:lpstr>
      <vt:lpstr>FEEs</vt:lpstr>
      <vt:lpstr>Fees</vt:lpstr>
      <vt:lpstr>FEE WAIVERS</vt:lpstr>
      <vt:lpstr>RESPONDING?  Time keeps on ticking…</vt:lpstr>
      <vt:lpstr>UNUSUAL? EXTEND.</vt:lpstr>
      <vt:lpstr>PowerPoint Presentation</vt:lpstr>
      <vt:lpstr>DC FOIA states what “unusual” MEANS </vt:lpstr>
      <vt:lpstr>requests to EXPEDITE PROCESSING requests</vt:lpstr>
      <vt:lpstr>process the request under normal FOIA time frames and explain there is no expedited review under District law</vt:lpstr>
      <vt:lpstr>RESPONSE TIMES</vt:lpstr>
      <vt:lpstr>Agencies OFTEN ASK  “Please use the Portal for submitting all foia requests…it’s the quickest method to get a response!”  While the FOIA Portal may be the simplest and best means to submit and process FOIA requests, an agency MAY NOT require submission through the portal</vt:lpstr>
      <vt:lpstr>agencies may not restrict the method a requester uses to submit a FOIA request  1 DCMR § 402.1 “A request for a record of an agency may be made orally. . . .”  1 DCMR § 402.3 “…. requests “may be mailed, faxed or emailed.”  Note: Email, faxes, and mail requests must state  “foia request” on subject line or envelope.  OAG’s Exception 1 DCMR § 1302.1 Unless agreed to in advance and confirmed in writing by the Office’s Freedom of Information Act Officer, or the Chief Deputy Attorney General in the absence of a designated Freedom of Information Act Officer, a request for a record shall be made in writing.  </vt:lpstr>
      <vt:lpstr>Search</vt:lpstr>
      <vt:lpstr>Categories of exemptions D.C. official Code § 2-534</vt:lpstr>
      <vt:lpstr>PowerPoint Presentation</vt:lpstr>
      <vt:lpstr>PowerPoint Presentation</vt:lpstr>
      <vt:lpstr>Exemptions (CONT.) </vt:lpstr>
      <vt:lpstr>PowerPoint Presentation</vt:lpstr>
      <vt:lpstr>Communication may result in cooperation!</vt:lpstr>
      <vt:lpstr>The court on communication and cooperation</vt:lpstr>
      <vt:lpstr>PowerPoint Presentation</vt:lpstr>
      <vt:lpstr>Redaction rule (D.C. OFFICIAL CODE § 2-534(b))</vt:lpstr>
      <vt:lpstr>Requester says, “I want the information in an excel spreadsheet.”</vt:lpstr>
      <vt:lpstr>Agency does not keep requested information in spreadsheet form.  A.  FOIA officer should create a spreadsheet for requester.  B.  supply records in the form the agency maintains.  C. Send records to a third-party vendor that can timely create the spreadsheet.  </vt:lpstr>
      <vt:lpstr> DC FOIA does not require an agency to CREATE documents or opinions in response to an individual’s request for information or to obtain records from another agency. Nor does an agency have to respond to questions disguised as a foia request   Dugan v. DOJ, 82 F. Supp. 3d 485, 2015.  </vt:lpstr>
      <vt:lpstr>Gone; Up in smoke…!</vt:lpstr>
      <vt:lpstr>YOU DON’T HAVE TO CREATE RECORDS</vt:lpstr>
      <vt:lpstr>Responses</vt:lpstr>
      <vt:lpstr>DECISION LETTER </vt:lpstr>
      <vt:lpstr> SAMPLE DETERMINATION LETTER</vt:lpstr>
      <vt:lpstr> SAMPLE determination LETTER (cont.) </vt:lpstr>
      <vt:lpstr> SAMPLE determination LETTER (cont.) </vt:lpstr>
      <vt:lpstr>DO NOT PROCRASTINATE</vt:lpstr>
      <vt:lpstr>DENIals</vt:lpstr>
      <vt:lpstr>Appeals</vt:lpstr>
      <vt:lpstr>Appeals</vt:lpstr>
      <vt:lpstr>Annual reporting requirements</vt:lpstr>
      <vt:lpstr>Additional sources for interpreting  DC FOIA and processing requests</vt:lpstr>
      <vt:lpstr>Additional sources for interpreting  DC FOIA and processing requests</vt:lpstr>
      <vt:lpstr>UPCOMING FOIA OFFICER WEBINARS</vt:lpstr>
      <vt:lpstr>OOG CONTACT INFO</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FOIA</dc:title>
  <dc:creator>ServUS</dc:creator>
  <cp:lastModifiedBy>Scerbo, Anthony (BEGA)</cp:lastModifiedBy>
  <cp:revision>232</cp:revision>
  <cp:lastPrinted>2023-06-13T17:19:48Z</cp:lastPrinted>
  <dcterms:created xsi:type="dcterms:W3CDTF">2018-09-24T18:34:02Z</dcterms:created>
  <dcterms:modified xsi:type="dcterms:W3CDTF">2025-07-30T21:50:33Z</dcterms:modified>
</cp:coreProperties>
</file>