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33" r:id="rId1"/>
  </p:sldMasterIdLst>
  <p:notesMasterIdLst>
    <p:notesMasterId r:id="rId25"/>
  </p:notesMasterIdLst>
  <p:handoutMasterIdLst>
    <p:handoutMasterId r:id="rId26"/>
  </p:handoutMasterIdLst>
  <p:sldIdLst>
    <p:sldId id="256" r:id="rId2"/>
    <p:sldId id="317" r:id="rId3"/>
    <p:sldId id="310" r:id="rId4"/>
    <p:sldId id="318" r:id="rId5"/>
    <p:sldId id="299" r:id="rId6"/>
    <p:sldId id="304" r:id="rId7"/>
    <p:sldId id="319" r:id="rId8"/>
    <p:sldId id="311" r:id="rId9"/>
    <p:sldId id="312" r:id="rId10"/>
    <p:sldId id="313" r:id="rId11"/>
    <p:sldId id="314" r:id="rId12"/>
    <p:sldId id="315" r:id="rId13"/>
    <p:sldId id="316" r:id="rId14"/>
    <p:sldId id="300" r:id="rId15"/>
    <p:sldId id="301" r:id="rId16"/>
    <p:sldId id="302" r:id="rId17"/>
    <p:sldId id="307" r:id="rId18"/>
    <p:sldId id="305" r:id="rId19"/>
    <p:sldId id="306" r:id="rId20"/>
    <p:sldId id="286" r:id="rId21"/>
    <p:sldId id="292" r:id="rId22"/>
    <p:sldId id="258" r:id="rId23"/>
    <p:sldId id="265" r:id="rId2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E26E2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9" autoAdjust="0"/>
    <p:restoredTop sz="82129" autoAdjust="0"/>
  </p:normalViewPr>
  <p:slideViewPr>
    <p:cSldViewPr snapToObjects="1">
      <p:cViewPr varScale="1">
        <p:scale>
          <a:sx n="63" d="100"/>
          <a:sy n="63" d="100"/>
        </p:scale>
        <p:origin x="787" y="67"/>
      </p:cViewPr>
      <p:guideLst>
        <p:guide orient="horz" pos="2160"/>
        <p:guide pos="2880"/>
      </p:guideLst>
    </p:cSldViewPr>
  </p:slideViewPr>
  <p:outlineViewPr>
    <p:cViewPr>
      <p:scale>
        <a:sx n="33" d="100"/>
        <a:sy n="33" d="100"/>
      </p:scale>
      <p:origin x="0" y="5544"/>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67" d="100"/>
          <a:sy n="67" d="100"/>
        </p:scale>
        <p:origin x="-2448"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BA85A3E2-415A-437B-BA46-29A46C7E987F}" type="datetimeFigureOut">
              <a:rPr lang="en-US" smtClean="0"/>
              <a:t>7/11/2023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0085C078-DF8E-4311-9341-82EC0B8AFD24}" type="slidenum">
              <a:rPr lang="en-US" smtClean="0"/>
              <a:t>‹#›</a:t>
            </a:fld>
            <a:endParaRPr lang="en-US"/>
          </a:p>
        </p:txBody>
      </p:sp>
    </p:spTree>
    <p:extLst>
      <p:ext uri="{BB962C8B-B14F-4D97-AF65-F5344CB8AC3E}">
        <p14:creationId xmlns:p14="http://schemas.microsoft.com/office/powerpoint/2010/main" val="29468680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39F416A-CE7F-C84D-9F51-B5CA4E628F99}" type="datetimeFigureOut">
              <a:rPr lang="en-US" smtClean="0"/>
              <a:t>7/11/2023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6C0EF53-BCA2-1340-91B5-F249235BE2BB}" type="slidenum">
              <a:rPr lang="en-US" smtClean="0"/>
              <a:t>‹#›</a:t>
            </a:fld>
            <a:endParaRPr lang="en-US" dirty="0"/>
          </a:p>
        </p:txBody>
      </p:sp>
    </p:spTree>
    <p:extLst>
      <p:ext uri="{BB962C8B-B14F-4D97-AF65-F5344CB8AC3E}">
        <p14:creationId xmlns:p14="http://schemas.microsoft.com/office/powerpoint/2010/main" val="345496516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10"/>
          </p:nvPr>
        </p:nvSpPr>
        <p:spPr/>
        <p:txBody>
          <a:bodyPr/>
          <a:lstStyle/>
          <a:p>
            <a:fld id="{56C0EF53-BCA2-1340-91B5-F249235BE2BB}" type="slidenum">
              <a:rPr lang="en-US" smtClean="0"/>
              <a:t>1</a:t>
            </a:fld>
            <a:endParaRPr lang="en-US" dirty="0"/>
          </a:p>
        </p:txBody>
      </p:sp>
    </p:spTree>
    <p:extLst>
      <p:ext uri="{BB962C8B-B14F-4D97-AF65-F5344CB8AC3E}">
        <p14:creationId xmlns:p14="http://schemas.microsoft.com/office/powerpoint/2010/main" val="21815295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6C0EF53-BCA2-1340-91B5-F249235BE2BB}" type="slidenum">
              <a:rPr lang="en-US" smtClean="0"/>
              <a:t>10</a:t>
            </a:fld>
            <a:endParaRPr lang="en-US" dirty="0"/>
          </a:p>
        </p:txBody>
      </p:sp>
      <p:sp>
        <p:nvSpPr>
          <p:cNvPr id="5" name="Notes Placeholder 4"/>
          <p:cNvSpPr>
            <a:spLocks noGrp="1"/>
          </p:cNvSpPr>
          <p:nvPr>
            <p:ph type="body" sz="quarter" idx="11"/>
          </p:nvPr>
        </p:nvSpPr>
        <p:spPr/>
        <p:txBody>
          <a:bodyPr/>
          <a:lstStyle/>
          <a:p>
            <a:r>
              <a:rPr lang="en-US" dirty="0"/>
              <a:t>Image description:  continued legal boilerplate, titled “INSTRUCTIONS”</a:t>
            </a:r>
          </a:p>
        </p:txBody>
      </p:sp>
    </p:spTree>
    <p:extLst>
      <p:ext uri="{BB962C8B-B14F-4D97-AF65-F5344CB8AC3E}">
        <p14:creationId xmlns:p14="http://schemas.microsoft.com/office/powerpoint/2010/main" val="34945942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6C0EF53-BCA2-1340-91B5-F249235BE2BB}" type="slidenum">
              <a:rPr lang="en-US" smtClean="0"/>
              <a:t>11</a:t>
            </a:fld>
            <a:endParaRPr lang="en-US" dirty="0"/>
          </a:p>
        </p:txBody>
      </p:sp>
      <p:sp>
        <p:nvSpPr>
          <p:cNvPr id="5" name="Notes Placeholder 4"/>
          <p:cNvSpPr>
            <a:spLocks noGrp="1"/>
          </p:cNvSpPr>
          <p:nvPr>
            <p:ph type="body" sz="quarter" idx="11"/>
          </p:nvPr>
        </p:nvSpPr>
        <p:spPr/>
        <p:txBody>
          <a:bodyPr/>
          <a:lstStyle/>
          <a:p>
            <a:r>
              <a:rPr lang="en-US" dirty="0"/>
              <a:t>Image description:  Request C2 reads, “Please provide Records sufficient to show each public or private entity—whether on the federal, state, or local level—that can view or otherwise has access to the data within each Database detailed in Request A 1.”</a:t>
            </a:r>
          </a:p>
          <a:p>
            <a:endParaRPr lang="en-US" dirty="0"/>
          </a:p>
          <a:p>
            <a:r>
              <a:rPr lang="en-US" dirty="0"/>
              <a:t>“Records” and “Database” are terms defined in the boilerplate on slide # 5.</a:t>
            </a:r>
          </a:p>
        </p:txBody>
      </p:sp>
    </p:spTree>
    <p:extLst>
      <p:ext uri="{BB962C8B-B14F-4D97-AF65-F5344CB8AC3E}">
        <p14:creationId xmlns:p14="http://schemas.microsoft.com/office/powerpoint/2010/main" val="5556262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6C0EF53-BCA2-1340-91B5-F249235BE2BB}" type="slidenum">
              <a:rPr lang="en-US" smtClean="0"/>
              <a:t>12</a:t>
            </a:fld>
            <a:endParaRPr lang="en-US" dirty="0"/>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9289074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6C0EF53-BCA2-1340-91B5-F249235BE2BB}" type="slidenum">
              <a:rPr lang="en-US" smtClean="0"/>
              <a:t>13</a:t>
            </a:fld>
            <a:endParaRPr lang="en-US" dirty="0"/>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6851154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6C0EF53-BCA2-1340-91B5-F249235BE2BB}" type="slidenum">
              <a:rPr lang="en-US" smtClean="0"/>
              <a:t>14</a:t>
            </a:fld>
            <a:endParaRPr lang="en-US" dirty="0"/>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37696779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6C0EF53-BCA2-1340-91B5-F249235BE2BB}" type="slidenum">
              <a:rPr lang="en-US" smtClean="0"/>
              <a:t>15</a:t>
            </a:fld>
            <a:endParaRPr lang="en-US" dirty="0"/>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32648465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6C0EF53-BCA2-1340-91B5-F249235BE2BB}" type="slidenum">
              <a:rPr lang="en-US" smtClean="0"/>
              <a:t>16</a:t>
            </a:fld>
            <a:endParaRPr lang="en-US" dirty="0"/>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3655433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6C0EF53-BCA2-1340-91B5-F249235BE2BB}" type="slidenum">
              <a:rPr lang="en-US" smtClean="0"/>
              <a:t>17</a:t>
            </a:fld>
            <a:endParaRPr lang="en-US" dirty="0"/>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7521939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6C0EF53-BCA2-1340-91B5-F249235BE2BB}" type="slidenum">
              <a:rPr lang="en-US" smtClean="0"/>
              <a:t>18</a:t>
            </a:fld>
            <a:endParaRPr lang="en-US" dirty="0"/>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27756796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6C0EF53-BCA2-1340-91B5-F249235BE2BB}" type="slidenum">
              <a:rPr lang="en-US" smtClean="0"/>
              <a:t>19</a:t>
            </a:fld>
            <a:endParaRPr lang="en-US" dirty="0"/>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242541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6C0EF53-BCA2-1340-91B5-F249235BE2BB}" type="slidenum">
              <a:rPr lang="en-US" smtClean="0"/>
              <a:t>2</a:t>
            </a:fld>
            <a:endParaRPr lang="en-US" dirty="0"/>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31206657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6C0EF53-BCA2-1340-91B5-F249235BE2BB}" type="slidenum">
              <a:rPr lang="en-US" smtClean="0"/>
              <a:t>20</a:t>
            </a:fld>
            <a:endParaRPr lang="en-US" dirty="0"/>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20174445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6C0EF53-BCA2-1340-91B5-F249235BE2BB}" type="slidenum">
              <a:rPr lang="en-US" smtClean="0"/>
              <a:t>21</a:t>
            </a:fld>
            <a:endParaRPr lang="en-US" dirty="0"/>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31325848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tabLst>
                <a:tab pos="-457200" algn="l"/>
              </a:tabLst>
            </a:pPr>
            <a:endParaRPr lang="en-US" dirty="0"/>
          </a:p>
        </p:txBody>
      </p:sp>
      <p:sp>
        <p:nvSpPr>
          <p:cNvPr id="4" name="Slide Number Placeholder 3"/>
          <p:cNvSpPr>
            <a:spLocks noGrp="1"/>
          </p:cNvSpPr>
          <p:nvPr>
            <p:ph type="sldNum" sz="quarter" idx="10"/>
          </p:nvPr>
        </p:nvSpPr>
        <p:spPr/>
        <p:txBody>
          <a:bodyPr/>
          <a:lstStyle/>
          <a:p>
            <a:fld id="{56C0EF53-BCA2-1340-91B5-F249235BE2BB}" type="slidenum">
              <a:rPr lang="en-US" smtClean="0"/>
              <a:t>22</a:t>
            </a:fld>
            <a:endParaRPr lang="en-US" dirty="0"/>
          </a:p>
        </p:txBody>
      </p:sp>
    </p:spTree>
    <p:extLst>
      <p:ext uri="{BB962C8B-B14F-4D97-AF65-F5344CB8AC3E}">
        <p14:creationId xmlns:p14="http://schemas.microsoft.com/office/powerpoint/2010/main" val="2552447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465887">
              <a:defRPr/>
            </a:pPr>
            <a:fld id="{0989728A-F6A6-4BBF-90E4-2E7537F416A1}" type="slidenum">
              <a:rPr lang="en-US">
                <a:solidFill>
                  <a:prstClr val="black"/>
                </a:solidFill>
                <a:latin typeface="Calibri"/>
              </a:rPr>
              <a:pPr defTabSz="465887">
                <a:defRPr/>
              </a:pPr>
              <a:t>23</a:t>
            </a:fld>
            <a:endParaRPr lang="en-US" dirty="0">
              <a:solidFill>
                <a:prstClr val="black"/>
              </a:solidFill>
              <a:latin typeface="Calibri"/>
            </a:endParaRPr>
          </a:p>
        </p:txBody>
      </p:sp>
    </p:spTree>
    <p:extLst>
      <p:ext uri="{BB962C8B-B14F-4D97-AF65-F5344CB8AC3E}">
        <p14:creationId xmlns:p14="http://schemas.microsoft.com/office/powerpoint/2010/main" val="34561894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6C0EF53-BCA2-1340-91B5-F249235BE2BB}" type="slidenum">
              <a:rPr lang="en-US" smtClean="0"/>
              <a:t>3</a:t>
            </a:fld>
            <a:endParaRPr lang="en-US" dirty="0"/>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962883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6C0EF53-BCA2-1340-91B5-F249235BE2BB}" type="slidenum">
              <a:rPr lang="en-US" smtClean="0"/>
              <a:t>4</a:t>
            </a:fld>
            <a:endParaRPr lang="en-US" dirty="0"/>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28667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6C0EF53-BCA2-1340-91B5-F249235BE2BB}" type="slidenum">
              <a:rPr lang="en-US" smtClean="0"/>
              <a:t>5</a:t>
            </a:fld>
            <a:endParaRPr lang="en-US" dirty="0"/>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27880790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6C0EF53-BCA2-1340-91B5-F249235BE2BB}" type="slidenum">
              <a:rPr lang="en-US" smtClean="0"/>
              <a:t>6</a:t>
            </a:fld>
            <a:endParaRPr lang="en-US" dirty="0"/>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8100960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6C0EF53-BCA2-1340-91B5-F249235BE2BB}" type="slidenum">
              <a:rPr lang="en-US" smtClean="0"/>
              <a:t>7</a:t>
            </a:fld>
            <a:endParaRPr lang="en-US" dirty="0"/>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34426160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6C0EF53-BCA2-1340-91B5-F249235BE2BB}" type="slidenum">
              <a:rPr lang="en-US" smtClean="0"/>
              <a:t>8</a:t>
            </a:fld>
            <a:endParaRPr lang="en-US" dirty="0"/>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4243398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6C0EF53-BCA2-1340-91B5-F249235BE2BB}" type="slidenum">
              <a:rPr lang="en-US" smtClean="0"/>
              <a:t>9</a:t>
            </a:fld>
            <a:endParaRPr lang="en-US" dirty="0"/>
          </a:p>
        </p:txBody>
      </p:sp>
      <p:sp>
        <p:nvSpPr>
          <p:cNvPr id="5" name="Notes Placeholder 4"/>
          <p:cNvSpPr>
            <a:spLocks noGrp="1"/>
          </p:cNvSpPr>
          <p:nvPr>
            <p:ph type="body"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Image description:  Preliminary language to FOIA request to Metropolitan Police Department.  Legal boilerplate, titled “DEFINITIONS”</a:t>
            </a:r>
          </a:p>
        </p:txBody>
      </p:sp>
    </p:spTree>
    <p:extLst>
      <p:ext uri="{BB962C8B-B14F-4D97-AF65-F5344CB8AC3E}">
        <p14:creationId xmlns:p14="http://schemas.microsoft.com/office/powerpoint/2010/main" val="954080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600D8BD3-F169-1A42-AECB-5525CDC2BD1F}" type="datetimeFigureOut">
              <a:rPr lang="en-US" smtClean="0"/>
              <a:t>7/11/2023</a:t>
            </a:fld>
            <a:endParaRPr lang="en-US" dirty="0"/>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dirty="0"/>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dirty="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dirty="0">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dirty="0">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5" name="Date Placeholder 4"/>
          <p:cNvSpPr>
            <a:spLocks noGrp="1"/>
          </p:cNvSpPr>
          <p:nvPr>
            <p:ph type="dt" sz="half" idx="10"/>
          </p:nvPr>
        </p:nvSpPr>
        <p:spPr/>
        <p:txBody>
          <a:bodyPr/>
          <a:lstStyle/>
          <a:p>
            <a:fld id="{600D8BD3-F169-1A42-AECB-5525CDC2BD1F}" type="datetimeFigureOut">
              <a:rPr lang="en-US" smtClean="0"/>
              <a:t>7/11/2023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472C45-99A5-5B41-9D3A-A7204602F667}" type="slidenum">
              <a:rPr lang="en-US" smtClean="0"/>
              <a:t>‹#›</a:t>
            </a:fld>
            <a:endParaRPr lang="en-US" dirty="0"/>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dirty="0">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600D8BD3-F169-1A42-AECB-5525CDC2BD1F}" type="datetimeFigureOut">
              <a:rPr lang="en-US" smtClean="0"/>
              <a:t>7/11/2023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A472C45-99A5-5B41-9D3A-A7204602F667}"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Date Placeholder 1"/>
          <p:cNvSpPr>
            <a:spLocks noGrp="1"/>
          </p:cNvSpPr>
          <p:nvPr>
            <p:ph type="dt" sz="half" idx="10"/>
          </p:nvPr>
        </p:nvSpPr>
        <p:spPr/>
        <p:txBody>
          <a:bodyPr/>
          <a:lstStyle/>
          <a:p>
            <a:fld id="{600D8BD3-F169-1A42-AECB-5525CDC2BD1F}" type="datetimeFigureOut">
              <a:rPr lang="en-US" smtClean="0"/>
              <a:t>7/11/2023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A472C45-99A5-5B41-9D3A-A7204602F667}" type="slidenum">
              <a:rPr lang="en-US" smtClean="0"/>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600D8BD3-F169-1A42-AECB-5525CDC2BD1F}" type="datetimeFigureOut">
              <a:rPr lang="en-US" smtClean="0"/>
              <a:t>7/11/2023</a:t>
            </a:fld>
            <a:endParaRPr lang="en-US" dirty="0"/>
          </a:p>
        </p:txBody>
      </p:sp>
      <p:sp>
        <p:nvSpPr>
          <p:cNvPr id="6" name="Footer Placeholder 5"/>
          <p:cNvSpPr>
            <a:spLocks noGrp="1"/>
          </p:cNvSpPr>
          <p:nvPr>
            <p:ph type="ftr" sz="quarter" idx="11"/>
          </p:nvPr>
        </p:nvSpPr>
        <p:spPr>
          <a:xfrm>
            <a:off x="3859305" y="6423585"/>
            <a:ext cx="3316941" cy="365125"/>
          </a:xfrm>
        </p:spPr>
        <p:txBody>
          <a:bodyPr/>
          <a:lstStyle/>
          <a:p>
            <a:endParaRPr lang="en-US" dirty="0"/>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dirty="0">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endParaRPr dirty="0"/>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600D8BD3-F169-1A42-AECB-5525CDC2BD1F}" type="datetimeFigureOut">
              <a:rPr lang="en-US" smtClean="0"/>
              <a:t>7/11/2023</a:t>
            </a:fld>
            <a:endParaRPr lang="en-US" dirty="0"/>
          </a:p>
        </p:txBody>
      </p:sp>
      <p:sp>
        <p:nvSpPr>
          <p:cNvPr id="6" name="Footer Placeholder 5"/>
          <p:cNvSpPr>
            <a:spLocks noGrp="1"/>
          </p:cNvSpPr>
          <p:nvPr>
            <p:ph type="ftr" sz="quarter" idx="11"/>
          </p:nvPr>
        </p:nvSpPr>
        <p:spPr>
          <a:xfrm>
            <a:off x="4191000" y="6423585"/>
            <a:ext cx="3005138" cy="365125"/>
          </a:xfrm>
        </p:spPr>
        <p:txBody>
          <a:bodyPr/>
          <a:lstStyle/>
          <a:p>
            <a:endParaRPr lang="en-US" dirty="0"/>
          </a:p>
        </p:txBody>
      </p:sp>
      <p:sp>
        <p:nvSpPr>
          <p:cNvPr id="7" name="Slide Number Placeholder 6"/>
          <p:cNvSpPr>
            <a:spLocks noGrp="1"/>
          </p:cNvSpPr>
          <p:nvPr>
            <p:ph type="sldNum" sz="quarter" idx="12"/>
          </p:nvPr>
        </p:nvSpPr>
        <p:spPr/>
        <p:txBody>
          <a:bodyPr/>
          <a:lstStyle/>
          <a:p>
            <a:fld id="{AA472C45-99A5-5B41-9D3A-A7204602F667}" type="slidenum">
              <a:rPr lang="en-US" smtClean="0"/>
              <a:t>‹#›</a:t>
            </a:fld>
            <a:endParaRPr lang="en-US" dirty="0"/>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dirty="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endParaRPr dirty="0"/>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0D8BD3-F169-1A42-AECB-5525CDC2BD1F}" type="datetimeFigureOut">
              <a:rPr lang="en-US" smtClean="0"/>
              <a:t>7/11/2023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472C45-99A5-5B41-9D3A-A7204602F667}" type="slidenum">
              <a:rPr lang="en-US" smtClean="0"/>
              <a:t>‹#›</a:t>
            </a:fld>
            <a:endParaRPr lang="en-US" dirty="0"/>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dirty="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600D8BD3-F169-1A42-AECB-5525CDC2BD1F}" type="datetimeFigureOut">
              <a:rPr lang="en-US" smtClean="0"/>
              <a:t>7/11/2023</a:t>
            </a:fld>
            <a:endParaRPr lang="en-US" dirty="0"/>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p>
            <a:fld id="{AA472C45-99A5-5B41-9D3A-A7204602F667}" type="slidenum">
              <a:rPr lang="en-US" smtClean="0"/>
              <a:t>‹#›</a:t>
            </a:fld>
            <a:endParaRPr lang="en-US" dirty="0"/>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dirty="0">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US" dirty="0"/>
              <a:t>Drag picture to placeholder or click icon to add</a:t>
            </a:r>
            <a:endParaRPr dirty="0"/>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US" dirty="0"/>
              <a:t>Drag picture to placeholder or click icon to add</a:t>
            </a:r>
            <a:endParaRPr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600D8BD3-F169-1A42-AECB-5525CDC2BD1F}" type="datetimeFigureOut">
              <a:rPr lang="en-US" smtClean="0"/>
              <a:t>7/11/2023</a:t>
            </a:fld>
            <a:endParaRPr lang="en-US" dirty="0"/>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p>
            <a:fld id="{AA472C45-99A5-5B41-9D3A-A7204602F667}" type="slidenum">
              <a:rPr lang="en-US" smtClean="0"/>
              <a:t>‹#›</a:t>
            </a:fld>
            <a:endParaRPr lang="en-US" dirty="0"/>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dirty="0">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US" dirty="0"/>
              <a:t>Drag picture to placeholder or click icon to add</a:t>
            </a:r>
            <a:endParaRPr dirty="0"/>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US" dirty="0"/>
              <a:t>Drag picture to placeholder or click icon to add</a:t>
            </a:r>
            <a:endParaRPr dirty="0"/>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US" dirty="0"/>
              <a:t>Drag picture to placeholder or click icon to add</a:t>
            </a:r>
            <a:endParaRPr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endParaRPr dirty="0"/>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600D8BD3-F169-1A42-AECB-5525CDC2BD1F}" type="datetimeFigureOut">
              <a:rPr lang="en-US" smtClean="0"/>
              <a:t>7/11/2023</a:t>
            </a:fld>
            <a:endParaRPr lang="en-US" dirty="0"/>
          </a:p>
        </p:txBody>
      </p:sp>
      <p:sp>
        <p:nvSpPr>
          <p:cNvPr id="6" name="Footer Placeholder 5"/>
          <p:cNvSpPr>
            <a:spLocks noGrp="1"/>
          </p:cNvSpPr>
          <p:nvPr>
            <p:ph type="ftr" sz="quarter" idx="11"/>
          </p:nvPr>
        </p:nvSpPr>
        <p:spPr>
          <a:xfrm>
            <a:off x="4191000" y="6423585"/>
            <a:ext cx="3005138" cy="365125"/>
          </a:xfrm>
        </p:spPr>
        <p:txBody>
          <a:bodyPr/>
          <a:lstStyle/>
          <a:p>
            <a:endParaRPr lang="en-US" dirty="0"/>
          </a:p>
        </p:txBody>
      </p:sp>
      <p:sp>
        <p:nvSpPr>
          <p:cNvPr id="7" name="Slide Number Placeholder 6"/>
          <p:cNvSpPr>
            <a:spLocks noGrp="1"/>
          </p:cNvSpPr>
          <p:nvPr>
            <p:ph type="sldNum" sz="quarter" idx="12"/>
          </p:nvPr>
        </p:nvSpPr>
        <p:spPr/>
        <p:txBody>
          <a:bodyPr/>
          <a:lstStyle/>
          <a:p>
            <a:fld id="{AA472C45-99A5-5B41-9D3A-A7204602F667}" type="slidenum">
              <a:rPr lang="en-US" smtClean="0"/>
              <a:t>‹#›</a:t>
            </a:fld>
            <a:endParaRPr lang="en-US" dirty="0"/>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dirty="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US" dirty="0"/>
              <a:t>Drag picture to placeholder or click icon to add</a:t>
            </a:r>
            <a:endParaRPr dirty="0"/>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US" dirty="0"/>
              <a:t>Drag picture to placeholder or click icon to add</a:t>
            </a:r>
            <a:endParaRPr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dirty="0">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600D8BD3-F169-1A42-AECB-5525CDC2BD1F}" type="datetimeFigureOut">
              <a:rPr lang="en-US" smtClean="0"/>
              <a:t>7/11/2023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472C45-99A5-5B41-9D3A-A7204602F667}"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Date Placeholder 3"/>
          <p:cNvSpPr>
            <a:spLocks noGrp="1"/>
          </p:cNvSpPr>
          <p:nvPr>
            <p:ph type="dt" sz="half" idx="10"/>
          </p:nvPr>
        </p:nvSpPr>
        <p:spPr/>
        <p:txBody>
          <a:bodyPr/>
          <a:lstStyle/>
          <a:p>
            <a:fld id="{600D8BD3-F169-1A42-AECB-5525CDC2BD1F}" type="datetimeFigureOut">
              <a:rPr lang="en-US" smtClean="0"/>
              <a:t>7/11/2023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472C45-99A5-5B41-9D3A-A7204602F667}" type="slidenum">
              <a:rPr lang="en-US" smtClean="0"/>
              <a:t>‹#›</a:t>
            </a:fld>
            <a:endParaRPr lang="en-US" dirty="0"/>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dirty="0">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US"/>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600D8BD3-F169-1A42-AECB-5525CDC2BD1F}" type="datetimeFigureOut">
              <a:rPr lang="en-US" smtClean="0"/>
              <a:t>7/11/2023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472C45-99A5-5B41-9D3A-A7204602F667}" type="slidenum">
              <a:rPr lang="en-US" smtClean="0"/>
              <a:t>‹#›</a:t>
            </a:fld>
            <a:endParaRPr lang="en-US" dirty="0"/>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dirty="0">
                <a:solidFill>
                  <a:schemeClr val="accent1">
                    <a:lumMod val="60000"/>
                    <a:lumOff val="40000"/>
                  </a:schemeClr>
                </a:solidFill>
              </a:rPr>
              <a:t>+</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1000" y="381000"/>
            <a:ext cx="2895600" cy="81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sz="2800" b="1"/>
            </a:lvl1pPr>
          </a:lstStyle>
          <a:p>
            <a:r>
              <a:rPr lang="en-US" dirty="0"/>
              <a:t>Click to edit Master title style</a:t>
            </a:r>
          </a:p>
        </p:txBody>
      </p:sp>
      <p:sp>
        <p:nvSpPr>
          <p:cNvPr id="3" name="Content Placeholder 2"/>
          <p:cNvSpPr>
            <a:spLocks noGrp="1"/>
          </p:cNvSpPr>
          <p:nvPr>
            <p:ph sz="half" idx="1"/>
          </p:nvPr>
        </p:nvSpPr>
        <p:spPr>
          <a:xfrm>
            <a:off x="1143000" y="1828800"/>
            <a:ext cx="3733800" cy="4373563"/>
          </a:xfrm>
        </p:spPr>
        <p:txBody>
          <a:bodyPr/>
          <a:lstStyle>
            <a:lvl1pPr>
              <a:defRPr sz="2800"/>
            </a:lvl1pPr>
            <a:lvl2pPr>
              <a:defRPr sz="2400"/>
            </a:lvl2pPr>
            <a:lvl3pPr>
              <a:defRPr sz="2200" baseline="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029200" y="1828800"/>
            <a:ext cx="3733800" cy="4373563"/>
          </a:xfrm>
        </p:spPr>
        <p:txBody>
          <a:bodyPr/>
          <a:lstStyle>
            <a:lvl1pPr>
              <a:defRPr sz="2800"/>
            </a:lvl1pPr>
            <a:lvl2pPr>
              <a:defRPr sz="2400"/>
            </a:lvl2pPr>
            <a:lvl3pPr>
              <a:defRPr sz="2200" baseline="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21"/>
          <p:cNvSpPr>
            <a:spLocks noGrp="1" noChangeArrowheads="1"/>
          </p:cNvSpPr>
          <p:nvPr>
            <p:ph type="sldNum" sz="quarter" idx="10"/>
          </p:nvPr>
        </p:nvSpPr>
        <p:spPr/>
        <p:txBody>
          <a:bodyPr/>
          <a:lstStyle>
            <a:lvl1pPr>
              <a:defRPr/>
            </a:lvl1pPr>
          </a:lstStyle>
          <a:p>
            <a:r>
              <a:rPr lang="en-US" dirty="0">
                <a:solidFill>
                  <a:srgbClr val="000000"/>
                </a:solidFill>
              </a:rPr>
              <a:t> Page - </a:t>
            </a:r>
            <a:fld id="{201C4362-7D41-164F-A27B-65D5790881AF}"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660599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498474" y="134471"/>
            <a:ext cx="7556313" cy="995082"/>
          </a:xfrm>
        </p:spPr>
        <p:txBody>
          <a:bodyPr anchor="b" anchorCtr="0"/>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600D8BD3-F169-1A42-AECB-5525CDC2BD1F}" type="datetimeFigureOut">
              <a:rPr lang="en-US" smtClean="0"/>
              <a:t>7/11/2023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472C45-99A5-5B41-9D3A-A7204602F667}" type="slidenum">
              <a:rPr lang="en-US" smtClean="0"/>
              <a:t>‹#›</a:t>
            </a:fld>
            <a:endParaRPr lang="en-US" dirty="0"/>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dirty="0">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600D8BD3-F169-1A42-AECB-5525CDC2BD1F}" type="datetimeFigureOut">
              <a:rPr lang="en-US" smtClean="0"/>
              <a:t>7/11/2023</a:t>
            </a:fld>
            <a:endParaRPr lang="en-US" dirty="0"/>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dirty="0"/>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US" dirty="0"/>
              <a:t>Drag picture to placeholder or click icon to add</a:t>
            </a:r>
            <a:endParaRPr dirty="0"/>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US" dirty="0"/>
              <a:t>Drag picture to placeholder or click icon to add</a:t>
            </a:r>
            <a:endParaRPr dirty="0"/>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dirty="0">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US"/>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600D8BD3-F169-1A42-AECB-5525CDC2BD1F}" type="datetimeFigureOut">
              <a:rPr lang="en-US" smtClean="0"/>
              <a:t>7/11/2023</a:t>
            </a:fld>
            <a:endParaRPr lang="en-US" dirty="0"/>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a:xfrm>
            <a:off x="8305800" y="6248774"/>
            <a:ext cx="554038" cy="365125"/>
          </a:xfrm>
        </p:spPr>
        <p:txBody>
          <a:bodyPr/>
          <a:lstStyle/>
          <a:p>
            <a:fld id="{AA472C45-99A5-5B41-9D3A-A7204602F667}" type="slidenum">
              <a:rPr lang="en-US" smtClean="0"/>
              <a:t>‹#›</a:t>
            </a:fld>
            <a:endParaRPr lang="en-US" dirty="0"/>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dirty="0">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dirty="0">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600D8BD3-F169-1A42-AECB-5525CDC2BD1F}" type="datetimeFigureOut">
              <a:rPr lang="en-US" smtClean="0"/>
              <a:t>7/11/2023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472C45-99A5-5B41-9D3A-A7204602F667}"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dirty="0">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600D8BD3-F169-1A42-AECB-5525CDC2BD1F}" type="datetimeFigureOut">
              <a:rPr lang="en-US" smtClean="0"/>
              <a:t>7/11/2023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A472C45-99A5-5B41-9D3A-A7204602F667}" type="slidenum">
              <a:rPr lang="en-US" smtClean="0"/>
              <a:t>‹#›</a:t>
            </a:fld>
            <a:endParaRPr lang="en-US" dirty="0"/>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dirty="0">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600D8BD3-F169-1A42-AECB-5525CDC2BD1F}" type="datetimeFigureOut">
              <a:rPr lang="en-US" smtClean="0"/>
              <a:t>7/11/2023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5" name="Slide Number Placeholder 6"/>
          <p:cNvSpPr>
            <a:spLocks noGrp="1"/>
          </p:cNvSpPr>
          <p:nvPr>
            <p:ph type="sldNum" sz="quarter" idx="12"/>
          </p:nvPr>
        </p:nvSpPr>
        <p:spPr>
          <a:xfrm>
            <a:off x="8305800" y="242234"/>
            <a:ext cx="554038" cy="365125"/>
          </a:xfrm>
        </p:spPr>
        <p:txBody>
          <a:bodyPr/>
          <a:lstStyle/>
          <a:p>
            <a:fld id="{AA472C45-99A5-5B41-9D3A-A7204602F667}"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dirty="0">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600D8BD3-F169-1A42-AECB-5525CDC2BD1F}" type="datetimeFigureOut">
              <a:rPr lang="en-US" smtClean="0"/>
              <a:t>7/11/2023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472C45-99A5-5B41-9D3A-A7204602F667}" type="slidenum">
              <a:rPr lang="en-US" smtClean="0"/>
              <a:t>‹#›</a:t>
            </a:fld>
            <a:endParaRPr lang="en-US" dirty="0"/>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600D8BD3-F169-1A42-AECB-5525CDC2BD1F}" type="datetimeFigureOut">
              <a:rPr lang="en-US" smtClean="0"/>
              <a:t>7/11/2023</a:t>
            </a:fld>
            <a:endParaRPr lang="en-US" dirty="0"/>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AA472C45-99A5-5B41-9D3A-A7204602F667}"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934" r:id="rId1"/>
    <p:sldLayoutId id="2147483935" r:id="rId2"/>
    <p:sldLayoutId id="2147483936" r:id="rId3"/>
    <p:sldLayoutId id="2147483937" r:id="rId4"/>
    <p:sldLayoutId id="2147483938" r:id="rId5"/>
    <p:sldLayoutId id="2147483939" r:id="rId6"/>
    <p:sldLayoutId id="2147483940" r:id="rId7"/>
    <p:sldLayoutId id="2147483941" r:id="rId8"/>
    <p:sldLayoutId id="2147483942" r:id="rId9"/>
    <p:sldLayoutId id="2147483943" r:id="rId10"/>
    <p:sldLayoutId id="2147483944" r:id="rId11"/>
    <p:sldLayoutId id="2147483945" r:id="rId12"/>
    <p:sldLayoutId id="2147483946" r:id="rId13"/>
    <p:sldLayoutId id="2147483947" r:id="rId14"/>
    <p:sldLayoutId id="2147483948" r:id="rId15"/>
    <p:sldLayoutId id="2147483949" r:id="rId16"/>
    <p:sldLayoutId id="2147483950" r:id="rId17"/>
    <p:sldLayoutId id="2147483951" r:id="rId18"/>
    <p:sldLayoutId id="2147483952" r:id="rId19"/>
    <p:sldLayoutId id="2147483953" r:id="rId20"/>
    <p:sldLayoutId id="2147483982" r:id="rId21"/>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529" y="4494076"/>
            <a:ext cx="7041471" cy="937931"/>
          </a:xfrm>
        </p:spPr>
        <p:txBody>
          <a:bodyPr>
            <a:noAutofit/>
          </a:bodyPr>
          <a:lstStyle/>
          <a:p>
            <a:pPr algn="ctr"/>
            <a:r>
              <a:rPr lang="en-US" dirty="0"/>
              <a:t>Nicholas Weil, Trial Attorney</a:t>
            </a:r>
            <a:br>
              <a:rPr lang="en-US" dirty="0"/>
            </a:br>
            <a:r>
              <a:rPr lang="en-US" dirty="0"/>
              <a:t>Office of Open Government</a:t>
            </a:r>
          </a:p>
        </p:txBody>
      </p:sp>
      <p:sp>
        <p:nvSpPr>
          <p:cNvPr id="3" name="Subtitle 2"/>
          <p:cNvSpPr>
            <a:spLocks noGrp="1"/>
          </p:cNvSpPr>
          <p:nvPr>
            <p:ph type="subTitle" idx="1"/>
          </p:nvPr>
        </p:nvSpPr>
        <p:spPr>
          <a:xfrm>
            <a:off x="3663298" y="5404999"/>
            <a:ext cx="5175902" cy="909746"/>
          </a:xfrm>
        </p:spPr>
        <p:txBody>
          <a:bodyPr>
            <a:normAutofit/>
          </a:bodyPr>
          <a:lstStyle/>
          <a:p>
            <a:pPr algn="r"/>
            <a:endParaRPr lang="en-US" sz="2400" dirty="0"/>
          </a:p>
        </p:txBody>
      </p:sp>
      <p:sp>
        <p:nvSpPr>
          <p:cNvPr id="5" name="TextBox 4"/>
          <p:cNvSpPr txBox="1"/>
          <p:nvPr/>
        </p:nvSpPr>
        <p:spPr>
          <a:xfrm>
            <a:off x="371345" y="986273"/>
            <a:ext cx="8782050" cy="2800767"/>
          </a:xfrm>
          <a:prstGeom prst="rect">
            <a:avLst/>
          </a:prstGeom>
          <a:noFill/>
        </p:spPr>
        <p:txBody>
          <a:bodyPr wrap="square" rtlCol="0">
            <a:spAutoFit/>
          </a:bodyPr>
          <a:lstStyle/>
          <a:p>
            <a:pPr algn="ctr"/>
            <a:r>
              <a:rPr lang="en-US" sz="4000" b="1" u="sng" dirty="0">
                <a:latin typeface="+mj-lt"/>
                <a:cs typeface="Gill Sans"/>
              </a:rPr>
              <a:t>Recent Records-Access Cases</a:t>
            </a:r>
            <a:endParaRPr lang="en-US" b="1" u="sng" dirty="0">
              <a:latin typeface="+mj-lt"/>
              <a:cs typeface="Gill Sans"/>
            </a:endParaRPr>
          </a:p>
          <a:p>
            <a:pPr algn="ctr"/>
            <a:endParaRPr lang="en-US" b="1" u="sng" dirty="0">
              <a:latin typeface="+mj-lt"/>
              <a:cs typeface="Gill Sans"/>
            </a:endParaRPr>
          </a:p>
          <a:p>
            <a:pPr algn="ctr"/>
            <a:r>
              <a:rPr lang="en-US" sz="4000" b="1" u="sng" dirty="0">
                <a:latin typeface="+mj-lt"/>
                <a:cs typeface="Gill Sans"/>
              </a:rPr>
              <a:t>July 11, 2023</a:t>
            </a:r>
          </a:p>
          <a:p>
            <a:pPr algn="ctr"/>
            <a:endParaRPr lang="en-US" sz="4000" b="1" u="sng" dirty="0">
              <a:latin typeface="+mj-lt"/>
              <a:cs typeface="Gill Sans"/>
            </a:endParaRPr>
          </a:p>
          <a:p>
            <a:pPr algn="ctr"/>
            <a:r>
              <a:rPr lang="en-US" sz="3200" b="1" dirty="0">
                <a:latin typeface="+mj-lt"/>
                <a:cs typeface="Gill Sans"/>
              </a:rPr>
              <a:t>(supplemental materials incl. citations)</a:t>
            </a:r>
          </a:p>
        </p:txBody>
      </p:sp>
      <p:pic>
        <p:nvPicPr>
          <p:cNvPr id="1026" name="Picture 1" descr="Description: Description: dcflag.t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1950" y="5667375"/>
            <a:ext cx="628650" cy="504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7564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horz" anchor="ctr">
            <a:normAutofit/>
          </a:bodyPr>
          <a:lstStyle/>
          <a:p>
            <a:pPr marL="0" indent="0">
              <a:buNone/>
            </a:pPr>
            <a:endParaRPr lang="en-US" dirty="0"/>
          </a:p>
        </p:txBody>
      </p:sp>
      <p:pic>
        <p:nvPicPr>
          <p:cNvPr id="5" name="Picture 4">
            <a:extLst>
              <a:ext uri="{FF2B5EF4-FFF2-40B4-BE49-F238E27FC236}">
                <a16:creationId xmlns:a16="http://schemas.microsoft.com/office/drawing/2014/main" id="{17E80235-965B-44B3-9DCD-AECCC2C47CBF}"/>
              </a:ext>
            </a:extLst>
          </p:cNvPr>
          <p:cNvPicPr>
            <a:picLocks noChangeAspect="1"/>
          </p:cNvPicPr>
          <p:nvPr/>
        </p:nvPicPr>
        <p:blipFill>
          <a:blip r:embed="rId3"/>
          <a:stretch>
            <a:fillRect/>
          </a:stretch>
        </p:blipFill>
        <p:spPr>
          <a:xfrm>
            <a:off x="1676400" y="32863"/>
            <a:ext cx="5077534" cy="6792273"/>
          </a:xfrm>
          <a:prstGeom prst="rect">
            <a:avLst/>
          </a:prstGeom>
        </p:spPr>
      </p:pic>
    </p:spTree>
    <p:extLst>
      <p:ext uri="{BB962C8B-B14F-4D97-AF65-F5344CB8AC3E}">
        <p14:creationId xmlns:p14="http://schemas.microsoft.com/office/powerpoint/2010/main" val="3338737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horz" anchor="ctr">
            <a:normAutofit/>
          </a:bodyPr>
          <a:lstStyle/>
          <a:p>
            <a:pPr marL="0" indent="0">
              <a:buNone/>
            </a:pPr>
            <a:endParaRPr lang="en-US" dirty="0"/>
          </a:p>
          <a:p>
            <a:pPr marL="0" indent="0">
              <a:buNone/>
            </a:pPr>
            <a:endParaRPr lang="en-US" sz="2400" dirty="0"/>
          </a:p>
          <a:p>
            <a:pPr marL="0" indent="0">
              <a:buNone/>
            </a:pPr>
            <a:r>
              <a:rPr lang="en-US" sz="2400" dirty="0"/>
              <a:t>C2:  “Please provide Records sufficient to show each public or private entity—whether on the federal, state, or local level—that can view or otherwise has access to the data within each Database detailed in Request A 1.”</a:t>
            </a:r>
            <a:endParaRPr lang="en-US" dirty="0"/>
          </a:p>
        </p:txBody>
      </p:sp>
      <p:pic>
        <p:nvPicPr>
          <p:cNvPr id="6" name="Picture 5">
            <a:extLst>
              <a:ext uri="{FF2B5EF4-FFF2-40B4-BE49-F238E27FC236}">
                <a16:creationId xmlns:a16="http://schemas.microsoft.com/office/drawing/2014/main" id="{4992FA92-42B1-B50A-FC56-CD93D79FA40E}"/>
              </a:ext>
            </a:extLst>
          </p:cNvPr>
          <p:cNvPicPr>
            <a:picLocks noChangeAspect="1"/>
          </p:cNvPicPr>
          <p:nvPr/>
        </p:nvPicPr>
        <p:blipFill>
          <a:blip r:embed="rId3"/>
          <a:stretch>
            <a:fillRect/>
          </a:stretch>
        </p:blipFill>
        <p:spPr>
          <a:xfrm>
            <a:off x="30479" y="2286000"/>
            <a:ext cx="8836657" cy="533400"/>
          </a:xfrm>
          <a:prstGeom prst="rect">
            <a:avLst/>
          </a:prstGeom>
        </p:spPr>
      </p:pic>
      <p:sp>
        <p:nvSpPr>
          <p:cNvPr id="7" name="TextBox 6">
            <a:extLst>
              <a:ext uri="{FF2B5EF4-FFF2-40B4-BE49-F238E27FC236}">
                <a16:creationId xmlns:a16="http://schemas.microsoft.com/office/drawing/2014/main" id="{ED4C8553-A640-72DA-6551-C9C0ED7929CE}"/>
              </a:ext>
            </a:extLst>
          </p:cNvPr>
          <p:cNvSpPr txBox="1"/>
          <p:nvPr/>
        </p:nvSpPr>
        <p:spPr>
          <a:xfrm>
            <a:off x="990600" y="116542"/>
            <a:ext cx="6172200" cy="646331"/>
          </a:xfrm>
          <a:prstGeom prst="rect">
            <a:avLst/>
          </a:prstGeom>
          <a:noFill/>
        </p:spPr>
        <p:txBody>
          <a:bodyPr wrap="square" rtlCol="0">
            <a:spAutoFit/>
          </a:bodyPr>
          <a:lstStyle/>
          <a:p>
            <a:r>
              <a:rPr lang="en-US" sz="3600" dirty="0"/>
              <a:t>CJP’s Request # C2 (finally!)</a:t>
            </a:r>
          </a:p>
        </p:txBody>
      </p:sp>
    </p:spTree>
    <p:extLst>
      <p:ext uri="{BB962C8B-B14F-4D97-AF65-F5344CB8AC3E}">
        <p14:creationId xmlns:p14="http://schemas.microsoft.com/office/powerpoint/2010/main" val="287409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ED4C8553-A640-72DA-6551-C9C0ED7929CE}"/>
              </a:ext>
            </a:extLst>
          </p:cNvPr>
          <p:cNvSpPr txBox="1"/>
          <p:nvPr/>
        </p:nvSpPr>
        <p:spPr>
          <a:xfrm>
            <a:off x="990600" y="116542"/>
            <a:ext cx="6172200" cy="584775"/>
          </a:xfrm>
          <a:prstGeom prst="rect">
            <a:avLst/>
          </a:prstGeom>
          <a:noFill/>
        </p:spPr>
        <p:txBody>
          <a:bodyPr wrap="square" rtlCol="0">
            <a:spAutoFit/>
          </a:bodyPr>
          <a:lstStyle/>
          <a:p>
            <a:r>
              <a:rPr lang="en-US" sz="3200" dirty="0"/>
              <a:t>Rose’s request, MOLC’s analysis</a:t>
            </a:r>
          </a:p>
        </p:txBody>
      </p:sp>
      <p:sp>
        <p:nvSpPr>
          <p:cNvPr id="5" name="TextBox 4">
            <a:extLst>
              <a:ext uri="{FF2B5EF4-FFF2-40B4-BE49-F238E27FC236}">
                <a16:creationId xmlns:a16="http://schemas.microsoft.com/office/drawing/2014/main" id="{54F71370-86A8-BF1D-9115-89624E956189}"/>
              </a:ext>
            </a:extLst>
          </p:cNvPr>
          <p:cNvSpPr txBox="1"/>
          <p:nvPr/>
        </p:nvSpPr>
        <p:spPr>
          <a:xfrm>
            <a:off x="347755" y="1350399"/>
            <a:ext cx="8448490" cy="4832092"/>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“[Y]</a:t>
            </a:r>
            <a:r>
              <a:rPr lang="en-US" sz="2800" dirty="0" err="1">
                <a:latin typeface="Times New Roman" panose="02020603050405020304" pitchFamily="18" charset="0"/>
                <a:cs typeface="Times New Roman" panose="02020603050405020304" pitchFamily="18" charset="0"/>
              </a:rPr>
              <a:t>ou</a:t>
            </a:r>
            <a:r>
              <a:rPr lang="en-US" sz="2800" dirty="0">
                <a:latin typeface="Times New Roman" panose="02020603050405020304" pitchFamily="18" charset="0"/>
                <a:cs typeface="Times New Roman" panose="02020603050405020304" pitchFamily="18" charset="0"/>
              </a:rPr>
              <a:t> state that the Metropolitan Police Department . . . denied your request for the following records:</a:t>
            </a:r>
          </a:p>
          <a:p>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a:t>
            </a:r>
            <a:r>
              <a:rPr lang="en-US" sz="2800" i="1" dirty="0">
                <a:latin typeface="Times New Roman" panose="02020603050405020304" pitchFamily="18" charset="0"/>
                <a:cs typeface="Times New Roman" panose="02020603050405020304" pitchFamily="18" charset="0"/>
              </a:rPr>
              <a:t>The head of the unit of Rio de Janeiro, Brazil police investigating communist activity in that country is said to have had contact with the police in Washington, DC sometime between 1933 and 1939.  The person in question was…Captain </a:t>
            </a:r>
            <a:r>
              <a:rPr lang="en-US" sz="2800" dirty="0">
                <a:latin typeface="Times New Roman" panose="02020603050405020304" pitchFamily="18" charset="0"/>
                <a:cs typeface="Times New Roman" panose="02020603050405020304" pitchFamily="18" charset="0"/>
              </a:rPr>
              <a:t>[(</a:t>
            </a:r>
            <a:r>
              <a:rPr lang="en-US" sz="2800" i="1" dirty="0">
                <a:latin typeface="Times New Roman" panose="02020603050405020304" pitchFamily="18" charset="0"/>
                <a:cs typeface="Times New Roman" panose="02020603050405020304" pitchFamily="18" charset="0"/>
              </a:rPr>
              <a:t>NAME</a:t>
            </a:r>
            <a:r>
              <a:rPr lang="en-US" sz="2800" dirty="0">
                <a:latin typeface="Times New Roman" panose="02020603050405020304" pitchFamily="18" charset="0"/>
                <a:cs typeface="Times New Roman" panose="02020603050405020304" pitchFamily="18" charset="0"/>
              </a:rPr>
              <a:t>)]</a:t>
            </a:r>
            <a:r>
              <a:rPr lang="en-US" sz="2800" i="1" dirty="0">
                <a:latin typeface="Times New Roman" panose="02020603050405020304" pitchFamily="18" charset="0"/>
                <a:cs typeface="Times New Roman" panose="02020603050405020304" pitchFamily="18" charset="0"/>
              </a:rPr>
              <a:t>.</a:t>
            </a:r>
          </a:p>
          <a:p>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a:t>
            </a:r>
            <a:r>
              <a:rPr lang="en-US" sz="2800" i="1" dirty="0">
                <a:latin typeface="Times New Roman" panose="02020603050405020304" pitchFamily="18" charset="0"/>
                <a:cs typeface="Times New Roman" panose="02020603050405020304" pitchFamily="18" charset="0"/>
              </a:rPr>
              <a:t>Do you have any records of communication with this Brazilian officer?</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084446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ED4C8553-A640-72DA-6551-C9C0ED7929CE}"/>
              </a:ext>
            </a:extLst>
          </p:cNvPr>
          <p:cNvSpPr txBox="1"/>
          <p:nvPr/>
        </p:nvSpPr>
        <p:spPr>
          <a:xfrm>
            <a:off x="990600" y="116542"/>
            <a:ext cx="6172200" cy="1077218"/>
          </a:xfrm>
          <a:prstGeom prst="rect">
            <a:avLst/>
          </a:prstGeom>
          <a:noFill/>
        </p:spPr>
        <p:txBody>
          <a:bodyPr wrap="square" rtlCol="0">
            <a:spAutoFit/>
          </a:bodyPr>
          <a:lstStyle/>
          <a:p>
            <a:r>
              <a:rPr lang="en-US" sz="3200" dirty="0"/>
              <a:t>Rose’s request, MOLC’s analysis (cont’d)</a:t>
            </a:r>
          </a:p>
        </p:txBody>
      </p:sp>
      <p:sp>
        <p:nvSpPr>
          <p:cNvPr id="5" name="TextBox 4">
            <a:extLst>
              <a:ext uri="{FF2B5EF4-FFF2-40B4-BE49-F238E27FC236}">
                <a16:creationId xmlns:a16="http://schemas.microsoft.com/office/drawing/2014/main" id="{54F71370-86A8-BF1D-9115-89624E956189}"/>
              </a:ext>
            </a:extLst>
          </p:cNvPr>
          <p:cNvSpPr txBox="1"/>
          <p:nvPr/>
        </p:nvSpPr>
        <p:spPr>
          <a:xfrm>
            <a:off x="466910" y="838200"/>
            <a:ext cx="8448490" cy="5632311"/>
          </a:xfrm>
          <a:prstGeom prst="rect">
            <a:avLst/>
          </a:prstGeom>
          <a:noFill/>
        </p:spPr>
        <p:txBody>
          <a:bodyPr wrap="square" rtlCol="0">
            <a:spAutoFit/>
          </a:bodyPr>
          <a:lstStyle/>
          <a:p>
            <a:endParaRPr lang="en-US" sz="2000" i="1" dirty="0">
              <a:latin typeface="Times New Roman" panose="02020603050405020304" pitchFamily="18" charset="0"/>
              <a:cs typeface="Times New Roman" panose="02020603050405020304" pitchFamily="18" charset="0"/>
            </a:endParaRPr>
          </a:p>
          <a:p>
            <a:endParaRPr lang="en-US" sz="2000" i="1"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 . MPD [respond]s that it sent a letter to you acknowledging your request and informing you of [its] fee schedule, and you responded as follows:</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a:t>
            </a:r>
            <a:r>
              <a:rPr lang="en-US" sz="2000" i="1" dirty="0">
                <a:latin typeface="Times New Roman" panose="02020603050405020304" pitchFamily="18" charset="0"/>
                <a:cs typeface="Times New Roman" panose="02020603050405020304" pitchFamily="18" charset="0"/>
              </a:rPr>
              <a:t>While I am willing to pay, I do not need more than a simple ‘yes or no plus the date’ . . . if Brazilian police captain </a:t>
            </a:r>
            <a:r>
              <a:rPr lang="en-US" sz="2000" dirty="0">
                <a:latin typeface="Times New Roman" panose="02020603050405020304" pitchFamily="18" charset="0"/>
                <a:cs typeface="Times New Roman" panose="02020603050405020304" pitchFamily="18" charset="0"/>
              </a:rPr>
              <a:t>[(</a:t>
            </a:r>
            <a:r>
              <a:rPr lang="en-US" sz="2000" i="1" dirty="0">
                <a:latin typeface="Times New Roman" panose="02020603050405020304" pitchFamily="18" charset="0"/>
                <a:cs typeface="Times New Roman" panose="02020603050405020304" pitchFamily="18" charset="0"/>
              </a:rPr>
              <a:t>NAME</a:t>
            </a:r>
            <a:r>
              <a:rPr lang="en-US" sz="2000"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was asked to have some kind of contact with the police in Washington, DC in 1936–1937.  A ‘by whom’ he was asked would likewise be nice if it is available.  I DO NOT need copies of any documents.</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“Based upon these statements, MPD denied your request on the grounds that [D.C.] FOIA does not require agencies to perform research, analyze data, answer written questions, or create records in order to respond to a request.</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“We agree with MPD that it is not obligated create [</a:t>
            </a:r>
            <a:r>
              <a:rPr lang="en-US" sz="2000" i="1" dirty="0">
                <a:latin typeface="Times New Roman" panose="02020603050405020304" pitchFamily="18" charset="0"/>
                <a:cs typeface="Times New Roman" panose="02020603050405020304" pitchFamily="18" charset="0"/>
              </a:rPr>
              <a:t>sic</a:t>
            </a:r>
            <a:r>
              <a:rPr lang="en-US" sz="2000" dirty="0">
                <a:latin typeface="Times New Roman" panose="02020603050405020304" pitchFamily="18" charset="0"/>
                <a:cs typeface="Times New Roman" panose="02020603050405020304" pitchFamily="18" charset="0"/>
              </a:rPr>
              <a:t>] records for you. . . . Moreover, [D.C.] FOIA does not require MPD to perform legal research for you.”</a:t>
            </a:r>
          </a:p>
        </p:txBody>
      </p:sp>
    </p:spTree>
    <p:extLst>
      <p:ext uri="{BB962C8B-B14F-4D97-AF65-F5344CB8AC3E}">
        <p14:creationId xmlns:p14="http://schemas.microsoft.com/office/powerpoint/2010/main" val="9972582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horz" anchor="ctr">
            <a:normAutofit/>
          </a:bodyPr>
          <a:lstStyle/>
          <a:p>
            <a:r>
              <a:rPr lang="en-US" sz="3600" dirty="0"/>
              <a:t>The leading MOLC opinions mentioning “Glomar”:</a:t>
            </a:r>
          </a:p>
          <a:p>
            <a:endParaRPr lang="en-US" dirty="0"/>
          </a:p>
          <a:p>
            <a:pPr marL="228600" lvl="1" indent="0">
              <a:buNone/>
            </a:pPr>
            <a:r>
              <a:rPr lang="en-US" sz="2800" dirty="0"/>
              <a:t>MOLC Opinion Nos. 2019-18 (</a:t>
            </a:r>
            <a:r>
              <a:rPr lang="en-US" sz="2800" i="1" dirty="0"/>
              <a:t>Hannagan</a:t>
            </a:r>
            <a:r>
              <a:rPr lang="en-US" sz="2800" dirty="0"/>
              <a:t>) and 2019-84 (</a:t>
            </a:r>
            <a:r>
              <a:rPr lang="en-US" sz="2800" i="1" dirty="0" err="1"/>
              <a:t>Zangari</a:t>
            </a:r>
            <a:r>
              <a:rPr lang="en-US" sz="2800" dirty="0"/>
              <a:t>)</a:t>
            </a:r>
            <a:endParaRPr lang="en-US" sz="3200" dirty="0"/>
          </a:p>
        </p:txBody>
      </p:sp>
    </p:spTree>
    <p:extLst>
      <p:ext uri="{BB962C8B-B14F-4D97-AF65-F5344CB8AC3E}">
        <p14:creationId xmlns:p14="http://schemas.microsoft.com/office/powerpoint/2010/main" val="28454848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304800" y="381000"/>
            <a:ext cx="8458200" cy="6248400"/>
          </a:xfrm>
        </p:spPr>
        <p:txBody>
          <a:bodyPr vert="horz" anchor="ctr">
            <a:normAutofit/>
          </a:bodyPr>
          <a:lstStyle/>
          <a:p>
            <a:r>
              <a:rPr lang="en-US" sz="2800" u="sng" dirty="0"/>
              <a:t>Public interests vs. privacy interests:</a:t>
            </a:r>
            <a:endParaRPr lang="en-US" sz="2400" u="sng" dirty="0"/>
          </a:p>
          <a:p>
            <a:pPr lvl="1"/>
            <a:r>
              <a:rPr lang="en-US" sz="2400" dirty="0"/>
              <a:t>MOLC Opinion No. 2019-238 (</a:t>
            </a:r>
            <a:r>
              <a:rPr lang="en-US" sz="2400" i="1" dirty="0"/>
              <a:t>Zavala</a:t>
            </a:r>
            <a:r>
              <a:rPr lang="en-US" sz="2400" dirty="0"/>
              <a:t>):  affirmed exercise of Exemption 2 because adequate public interest not demonstrated w/ respect to third-party Uber receipts</a:t>
            </a:r>
          </a:p>
          <a:p>
            <a:pPr lvl="1"/>
            <a:endParaRPr lang="en-US" sz="2400" dirty="0"/>
          </a:p>
          <a:p>
            <a:pPr lvl="1"/>
            <a:r>
              <a:rPr lang="en-US" sz="2400" dirty="0"/>
              <a:t>MOLC Opinion No. 2019-236 (</a:t>
            </a:r>
            <a:r>
              <a:rPr lang="en-US" sz="2400" i="1" dirty="0" err="1"/>
              <a:t>Esfino</a:t>
            </a:r>
            <a:r>
              <a:rPr lang="en-US" sz="2400" dirty="0"/>
              <a:t>):  affirmed exercise of Exemption 2 because adequate public interest not demonstrated w/ respect to V.I.S. (victim-impact statement)</a:t>
            </a:r>
          </a:p>
          <a:p>
            <a:pPr lvl="1"/>
            <a:endParaRPr lang="en-US" sz="2400" dirty="0"/>
          </a:p>
          <a:p>
            <a:pPr lvl="1"/>
            <a:r>
              <a:rPr lang="en-US" sz="2400" dirty="0"/>
              <a:t>MOLC Opinion No. 2019-179 (</a:t>
            </a:r>
            <a:r>
              <a:rPr lang="en-US" sz="2400" i="1" dirty="0"/>
              <a:t>Pearson</a:t>
            </a:r>
            <a:r>
              <a:rPr lang="en-US" sz="2400" dirty="0"/>
              <a:t>)</a:t>
            </a:r>
            <a:r>
              <a:rPr lang="en-US" sz="2400" i="1" dirty="0"/>
              <a:t>:</a:t>
            </a:r>
            <a:r>
              <a:rPr lang="en-US" sz="2400" dirty="0"/>
              <a:t> “[T]here is a public interest associated with the resume and application [of] a successful candidate for a government position that outweighs the applicable privacy interest.”</a:t>
            </a:r>
          </a:p>
          <a:p>
            <a:pPr lvl="1"/>
            <a:endParaRPr lang="en-US" sz="2400" dirty="0"/>
          </a:p>
        </p:txBody>
      </p:sp>
    </p:spTree>
    <p:extLst>
      <p:ext uri="{BB962C8B-B14F-4D97-AF65-F5344CB8AC3E}">
        <p14:creationId xmlns:p14="http://schemas.microsoft.com/office/powerpoint/2010/main" val="27155789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horz" anchor="ctr">
            <a:normAutofit/>
          </a:bodyPr>
          <a:lstStyle/>
          <a:p>
            <a:r>
              <a:rPr lang="en-US" sz="4000" u="sng" dirty="0"/>
              <a:t>Requestor of records including PII (SSN, etc.) was himself the subject of the records:</a:t>
            </a:r>
            <a:endParaRPr lang="en-US" u="sng" dirty="0"/>
          </a:p>
          <a:p>
            <a:pPr marL="228600" lvl="1" indent="0">
              <a:buNone/>
            </a:pPr>
            <a:endParaRPr lang="en-US" sz="3200" dirty="0"/>
          </a:p>
          <a:p>
            <a:pPr marL="228600" lvl="1" indent="0">
              <a:buNone/>
            </a:pPr>
            <a:r>
              <a:rPr lang="en-US" sz="3200" dirty="0"/>
              <a:t>MOLC Opinion No. 2019-188 (</a:t>
            </a:r>
            <a:r>
              <a:rPr lang="en-US" sz="3200" i="1" dirty="0"/>
              <a:t>Winters</a:t>
            </a:r>
            <a:r>
              <a:rPr lang="en-US" sz="3200" dirty="0"/>
              <a:t>)</a:t>
            </a:r>
          </a:p>
        </p:txBody>
      </p:sp>
    </p:spTree>
    <p:extLst>
      <p:ext uri="{BB962C8B-B14F-4D97-AF65-F5344CB8AC3E}">
        <p14:creationId xmlns:p14="http://schemas.microsoft.com/office/powerpoint/2010/main" val="13689881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571500" y="1828800"/>
            <a:ext cx="6858000" cy="5184869"/>
          </a:xfrm>
        </p:spPr>
        <p:txBody>
          <a:bodyPr vert="horz" anchor="ctr">
            <a:normAutofit/>
          </a:bodyPr>
          <a:lstStyle/>
          <a:p>
            <a:pPr marL="0" indent="0">
              <a:spcBef>
                <a:spcPts val="0"/>
              </a:spcBef>
              <a:buNone/>
            </a:pPr>
            <a:r>
              <a:rPr lang="en-US" sz="2400" i="1" dirty="0">
                <a:effectLst/>
                <a:latin typeface="+mj-lt"/>
                <a:ea typeface="Times New Roman" panose="02020603050405020304" pitchFamily="18" charset="0"/>
              </a:rPr>
              <a:t>--Kane v. District</a:t>
            </a:r>
            <a:r>
              <a:rPr lang="en-US" sz="2400" dirty="0">
                <a:effectLst/>
                <a:latin typeface="+mj-lt"/>
                <a:ea typeface="Times New Roman" panose="02020603050405020304" pitchFamily="18" charset="0"/>
              </a:rPr>
              <a:t>, 180 A.3d 1073 (D.C. 2018)</a:t>
            </a:r>
          </a:p>
          <a:p>
            <a:pPr marL="457200" lvl="2" indent="0">
              <a:buNone/>
            </a:pPr>
            <a:r>
              <a:rPr lang="en-US" sz="2400" dirty="0">
                <a:effectLst/>
                <a:latin typeface="+mj-lt"/>
                <a:ea typeface="Times New Roman" panose="02020603050405020304" pitchFamily="18" charset="0"/>
              </a:rPr>
              <a:t>--(ANC can’t be sued in its own right—generally, plaintiff must sue District at-large)</a:t>
            </a:r>
            <a:endParaRPr lang="en-US" sz="2400" i="1" dirty="0">
              <a:effectLst/>
              <a:latin typeface="+mj-lt"/>
              <a:ea typeface="Times New Roman" panose="02020603050405020304" pitchFamily="18" charset="0"/>
            </a:endParaRPr>
          </a:p>
          <a:p>
            <a:pPr marL="0" indent="0">
              <a:buNone/>
            </a:pPr>
            <a:endParaRPr lang="en-US" sz="2400" i="1" dirty="0">
              <a:effectLst/>
              <a:latin typeface="+mj-lt"/>
              <a:ea typeface="Times New Roman" panose="02020603050405020304" pitchFamily="18" charset="0"/>
            </a:endParaRPr>
          </a:p>
          <a:p>
            <a:pPr marL="0" indent="0">
              <a:buNone/>
            </a:pPr>
            <a:r>
              <a:rPr lang="en-US" sz="2400" i="1" dirty="0">
                <a:effectLst/>
                <a:latin typeface="+mj-lt"/>
                <a:ea typeface="Times New Roman" panose="02020603050405020304" pitchFamily="18" charset="0"/>
              </a:rPr>
              <a:t>--Gooch v. D.C. Metro. Police </a:t>
            </a:r>
            <a:r>
              <a:rPr lang="en-US" sz="2400" i="1" dirty="0" err="1">
                <a:effectLst/>
                <a:latin typeface="+mj-lt"/>
                <a:ea typeface="Times New Roman" panose="02020603050405020304" pitchFamily="18" charset="0"/>
              </a:rPr>
              <a:t>Dep’t</a:t>
            </a:r>
            <a:endParaRPr lang="en-US" sz="2400" dirty="0">
              <a:effectLst/>
              <a:latin typeface="+mj-lt"/>
              <a:ea typeface="Times New Roman" panose="02020603050405020304" pitchFamily="18" charset="0"/>
            </a:endParaRPr>
          </a:p>
          <a:p>
            <a:pPr marL="0" indent="0">
              <a:buNone/>
            </a:pPr>
            <a:r>
              <a:rPr lang="en-US" sz="2400" dirty="0">
                <a:latin typeface="+mj-lt"/>
                <a:ea typeface="Times New Roman" panose="02020603050405020304" pitchFamily="18" charset="0"/>
              </a:rPr>
              <a:t>	</a:t>
            </a:r>
            <a:r>
              <a:rPr lang="en-US" sz="2400" dirty="0">
                <a:effectLst/>
                <a:latin typeface="+mj-lt"/>
                <a:ea typeface="Times New Roman" panose="02020603050405020304" pitchFamily="18" charset="0"/>
              </a:rPr>
              <a:t>1:22-cv-02804-UNA (D.D.C. Oct. 25, 2022) 		(wrong court(?))</a:t>
            </a:r>
          </a:p>
          <a:p>
            <a:pPr marL="0" indent="0">
              <a:buNone/>
            </a:pPr>
            <a:r>
              <a:rPr lang="en-US" sz="2400" dirty="0">
                <a:effectLst/>
                <a:latin typeface="+mj-lt"/>
                <a:ea typeface="Times New Roman" panose="02020603050405020304" pitchFamily="18" charset="0"/>
              </a:rPr>
              <a:t>	2023 CA 002404 B (D.C. Super. Ct.)</a:t>
            </a:r>
            <a:endParaRPr lang="en-US" sz="2000" dirty="0">
              <a:effectLst/>
              <a:latin typeface="+mj-lt"/>
              <a:ea typeface="Times New Roman" panose="02020603050405020304" pitchFamily="18" charset="0"/>
            </a:endParaRPr>
          </a:p>
        </p:txBody>
      </p:sp>
      <p:sp>
        <p:nvSpPr>
          <p:cNvPr id="4" name="TextBox 3">
            <a:extLst>
              <a:ext uri="{FF2B5EF4-FFF2-40B4-BE49-F238E27FC236}">
                <a16:creationId xmlns:a16="http://schemas.microsoft.com/office/drawing/2014/main" id="{2CEC5E81-9857-4413-B03B-56ED7691FC33}"/>
              </a:ext>
            </a:extLst>
          </p:cNvPr>
          <p:cNvSpPr txBox="1"/>
          <p:nvPr/>
        </p:nvSpPr>
        <p:spPr>
          <a:xfrm>
            <a:off x="1447800" y="685800"/>
            <a:ext cx="5105400" cy="1446550"/>
          </a:xfrm>
          <a:prstGeom prst="rect">
            <a:avLst/>
          </a:prstGeom>
          <a:noFill/>
        </p:spPr>
        <p:txBody>
          <a:bodyPr wrap="square" rtlCol="0">
            <a:spAutoFit/>
          </a:bodyPr>
          <a:lstStyle/>
          <a:p>
            <a:r>
              <a:rPr lang="en-US" sz="4400" u="sng" dirty="0"/>
              <a:t>More court cases (D.C.)</a:t>
            </a:r>
          </a:p>
        </p:txBody>
      </p:sp>
    </p:spTree>
    <p:extLst>
      <p:ext uri="{BB962C8B-B14F-4D97-AF65-F5344CB8AC3E}">
        <p14:creationId xmlns:p14="http://schemas.microsoft.com/office/powerpoint/2010/main" val="23431642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horz" anchor="ctr">
            <a:normAutofit fontScale="85000" lnSpcReduction="20000"/>
          </a:bodyPr>
          <a:lstStyle/>
          <a:p>
            <a:endParaRPr lang="en-US" sz="2400" i="1" dirty="0">
              <a:latin typeface="+mj-lt"/>
            </a:endParaRPr>
          </a:p>
          <a:p>
            <a:r>
              <a:rPr lang="en-US" sz="2400" i="1" dirty="0">
                <a:latin typeface="+mj-lt"/>
              </a:rPr>
              <a:t>U.S. Right To Know v. Univ. of Vt.</a:t>
            </a:r>
            <a:r>
              <a:rPr lang="en-US" sz="2400" dirty="0">
                <a:latin typeface="+mj-lt"/>
              </a:rPr>
              <a:t>, 255 A.3d 719 (Vt. 2021) (Vt. &amp; D.C. differ in definition of public record/document)</a:t>
            </a:r>
          </a:p>
          <a:p>
            <a:r>
              <a:rPr lang="en-US" sz="2400" i="1" dirty="0">
                <a:effectLst/>
                <a:latin typeface="+mj-lt"/>
                <a:ea typeface="Times New Roman" panose="02020603050405020304" pitchFamily="18" charset="0"/>
              </a:rPr>
              <a:t>Summers v. Fox</a:t>
            </a:r>
            <a:r>
              <a:rPr lang="en-US" sz="2400" dirty="0">
                <a:effectLst/>
                <a:latin typeface="+mj-lt"/>
                <a:ea typeface="Times New Roman" panose="02020603050405020304" pitchFamily="18" charset="0"/>
              </a:rPr>
              <a:t>, 169 N.E.3d 625 (Ohio 2020) (3d-party delivery of requested info. didn’t moot action)</a:t>
            </a:r>
            <a:endParaRPr lang="en-US" sz="2400" dirty="0">
              <a:latin typeface="+mj-lt"/>
            </a:endParaRPr>
          </a:p>
          <a:p>
            <a:r>
              <a:rPr lang="en-US" sz="2400" i="1" dirty="0">
                <a:effectLst/>
                <a:latin typeface="+mj-lt"/>
                <a:ea typeface="Times New Roman" panose="02020603050405020304" pitchFamily="18" charset="0"/>
              </a:rPr>
              <a:t>McCarley v. </a:t>
            </a:r>
            <a:r>
              <a:rPr lang="en-US" sz="2400" i="1" dirty="0" err="1">
                <a:effectLst/>
                <a:latin typeface="+mj-lt"/>
                <a:ea typeface="Times New Roman" panose="02020603050405020304" pitchFamily="18" charset="0"/>
              </a:rPr>
              <a:t>Dep’t</a:t>
            </a:r>
            <a:r>
              <a:rPr lang="en-US" sz="2400" i="1" dirty="0">
                <a:effectLst/>
                <a:latin typeface="+mj-lt"/>
                <a:ea typeface="Times New Roman" panose="02020603050405020304" pitchFamily="18" charset="0"/>
              </a:rPr>
              <a:t> of Rehab. &amp; Corr.</a:t>
            </a:r>
            <a:r>
              <a:rPr lang="en-US" sz="2400" dirty="0">
                <a:effectLst/>
                <a:latin typeface="+mj-lt"/>
                <a:ea typeface="Times New Roman" panose="02020603050405020304" pitchFamily="18" charset="0"/>
              </a:rPr>
              <a:t>, 199 N.E.3d 910 (Ohio Ct. App 2022) (state statute provided for damages for </a:t>
            </a:r>
            <a:r>
              <a:rPr lang="en-US" sz="2400" dirty="0">
                <a:latin typeface="+mj-lt"/>
                <a:ea typeface="Times New Roman" panose="02020603050405020304" pitchFamily="18" charset="0"/>
              </a:rPr>
              <a:t>violation, but</a:t>
            </a:r>
            <a:r>
              <a:rPr lang="en-US" sz="2400" dirty="0">
                <a:effectLst/>
                <a:latin typeface="+mj-lt"/>
                <a:ea typeface="Times New Roman" panose="02020603050405020304" pitchFamily="18" charset="0"/>
              </a:rPr>
              <a:t> </a:t>
            </a:r>
            <a:r>
              <a:rPr lang="en-US" sz="2400" dirty="0">
                <a:latin typeface="+mj-lt"/>
                <a:ea typeface="Times New Roman" panose="02020603050405020304" pitchFamily="18" charset="0"/>
              </a:rPr>
              <a:t>plaintiff</a:t>
            </a:r>
            <a:r>
              <a:rPr lang="el-GR" sz="2400" dirty="0">
                <a:effectLst/>
                <a:latin typeface="+mj-lt"/>
                <a:ea typeface="Times New Roman" panose="02020603050405020304" pitchFamily="18" charset="0"/>
              </a:rPr>
              <a:t> </a:t>
            </a:r>
            <a:r>
              <a:rPr lang="en-US" sz="2400" dirty="0">
                <a:effectLst/>
                <a:latin typeface="+mj-lt"/>
                <a:ea typeface="Times New Roman" panose="02020603050405020304" pitchFamily="18" charset="0"/>
              </a:rPr>
              <a:t>would have needed to send request by trackable method)</a:t>
            </a:r>
          </a:p>
          <a:p>
            <a:r>
              <a:rPr lang="en-US" sz="2400" i="1" dirty="0">
                <a:effectLst/>
                <a:latin typeface="+mj-lt"/>
                <a:ea typeface="Times New Roman" panose="02020603050405020304" pitchFamily="18" charset="0"/>
              </a:rPr>
              <a:t>Eddington v. D.O.D.</a:t>
            </a:r>
            <a:r>
              <a:rPr lang="en-US" sz="2400" dirty="0">
                <a:effectLst/>
                <a:latin typeface="+mj-lt"/>
                <a:ea typeface="Times New Roman" panose="02020603050405020304" pitchFamily="18" charset="0"/>
              </a:rPr>
              <a:t>, 35 F.4th 833 (</a:t>
            </a:r>
            <a:r>
              <a:rPr lang="en-US" sz="2400" b="1" dirty="0">
                <a:effectLst/>
                <a:latin typeface="+mj-lt"/>
                <a:ea typeface="Times New Roman" panose="02020603050405020304" pitchFamily="18" charset="0"/>
              </a:rPr>
              <a:t>D.</a:t>
            </a:r>
            <a:r>
              <a:rPr lang="en-US" sz="2400" dirty="0">
                <a:effectLst/>
                <a:latin typeface="+mj-lt"/>
                <a:ea typeface="Times New Roman" panose="02020603050405020304" pitchFamily="18" charset="0"/>
              </a:rPr>
              <a:t>D.C. 2022) (</a:t>
            </a:r>
            <a:r>
              <a:rPr lang="en-US" sz="2400" b="1" dirty="0">
                <a:effectLst/>
                <a:latin typeface="+mj-lt"/>
                <a:ea typeface="Times New Roman" panose="02020603050405020304" pitchFamily="18" charset="0"/>
              </a:rPr>
              <a:t>U.S.</a:t>
            </a:r>
            <a:r>
              <a:rPr lang="en-US" sz="2400" dirty="0">
                <a:effectLst/>
                <a:latin typeface="+mj-lt"/>
                <a:ea typeface="Times New Roman" panose="02020603050405020304" pitchFamily="18" charset="0"/>
              </a:rPr>
              <a:t> law) (no “mailbox rule” for e-mailed FOIA requests)</a:t>
            </a:r>
          </a:p>
          <a:p>
            <a:r>
              <a:rPr lang="en-US" sz="2400" i="1" dirty="0">
                <a:effectLst/>
                <a:latin typeface="+mj-lt"/>
                <a:ea typeface="Times New Roman" panose="02020603050405020304" pitchFamily="18" charset="0"/>
              </a:rPr>
              <a:t>Lamb v. Sec’y of State</a:t>
            </a:r>
            <a:r>
              <a:rPr lang="en-US" sz="2400" dirty="0">
                <a:effectLst/>
                <a:latin typeface="+mj-lt"/>
                <a:ea typeface="Times New Roman" panose="02020603050405020304" pitchFamily="18" charset="0"/>
              </a:rPr>
              <a:t>, 628 S.W.3d 339 (Tex. Ct. App. 2021) (presidential electors not a “governmental body” for purposes of state’s public-information statute)</a:t>
            </a:r>
          </a:p>
        </p:txBody>
      </p:sp>
      <p:sp>
        <p:nvSpPr>
          <p:cNvPr id="4" name="TextBox 3">
            <a:extLst>
              <a:ext uri="{FF2B5EF4-FFF2-40B4-BE49-F238E27FC236}">
                <a16:creationId xmlns:a16="http://schemas.microsoft.com/office/drawing/2014/main" id="{C5826EA7-D5A5-9016-E832-6FA12C82490A}"/>
              </a:ext>
            </a:extLst>
          </p:cNvPr>
          <p:cNvSpPr txBox="1"/>
          <p:nvPr/>
        </p:nvSpPr>
        <p:spPr>
          <a:xfrm>
            <a:off x="1219200" y="301079"/>
            <a:ext cx="5105400" cy="1077218"/>
          </a:xfrm>
          <a:prstGeom prst="rect">
            <a:avLst/>
          </a:prstGeom>
          <a:noFill/>
        </p:spPr>
        <p:txBody>
          <a:bodyPr wrap="square" rtlCol="0">
            <a:spAutoFit/>
          </a:bodyPr>
          <a:lstStyle/>
          <a:p>
            <a:r>
              <a:rPr lang="en-US" sz="3200" u="sng" dirty="0"/>
              <a:t>More Court Cases</a:t>
            </a:r>
          </a:p>
          <a:p>
            <a:r>
              <a:rPr lang="en-US" sz="3200" u="sng" dirty="0"/>
              <a:t>(extra-juris., incl. D.D.C.)</a:t>
            </a:r>
            <a:endParaRPr lang="en-US" sz="4400" u="sng" dirty="0"/>
          </a:p>
        </p:txBody>
      </p:sp>
    </p:spTree>
    <p:extLst>
      <p:ext uri="{BB962C8B-B14F-4D97-AF65-F5344CB8AC3E}">
        <p14:creationId xmlns:p14="http://schemas.microsoft.com/office/powerpoint/2010/main" val="23784410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horz" anchor="ctr">
            <a:normAutofit/>
          </a:bodyPr>
          <a:lstStyle/>
          <a:p>
            <a:r>
              <a:rPr lang="en-US" sz="2400" i="1" dirty="0">
                <a:effectLst/>
                <a:latin typeface="+mj-lt"/>
                <a:ea typeface="Times New Roman" panose="02020603050405020304" pitchFamily="18" charset="0"/>
              </a:rPr>
              <a:t>State v. Webb</a:t>
            </a:r>
            <a:r>
              <a:rPr lang="en-US" sz="2400" dirty="0">
                <a:effectLst/>
                <a:latin typeface="+mj-lt"/>
                <a:ea typeface="Times New Roman" panose="02020603050405020304" pitchFamily="18" charset="0"/>
              </a:rPr>
              <a:t>, 786 So.2d 602 (Fla. Dist. Ct. App. 2001) (misdemeanor for school-board member’s violation of public-records statute)</a:t>
            </a:r>
          </a:p>
          <a:p>
            <a:pPr lvl="1"/>
            <a:r>
              <a:rPr lang="en-US" sz="2200" dirty="0">
                <a:latin typeface="+mj-lt"/>
                <a:ea typeface="Times New Roman" panose="02020603050405020304" pitchFamily="18" charset="0"/>
              </a:rPr>
              <a:t>--background:  </a:t>
            </a:r>
            <a:r>
              <a:rPr lang="en-US" sz="2200" dirty="0" err="1">
                <a:latin typeface="+mj-lt"/>
                <a:ea typeface="Times New Roman" panose="02020603050405020304" pitchFamily="18" charset="0"/>
              </a:rPr>
              <a:t>rcfp.org</a:t>
            </a:r>
            <a:r>
              <a:rPr lang="en-US" sz="2200" dirty="0">
                <a:latin typeface="+mj-lt"/>
                <a:ea typeface="Times New Roman" panose="02020603050405020304" pitchFamily="18" charset="0"/>
              </a:rPr>
              <a:t>/school-board-member-jailed-failing-release-records (May 31, 1999)</a:t>
            </a:r>
            <a:endParaRPr lang="en-US" sz="2200" dirty="0">
              <a:effectLst/>
              <a:latin typeface="+mj-lt"/>
              <a:ea typeface="Times New Roman" panose="02020603050405020304" pitchFamily="18" charset="0"/>
            </a:endParaRPr>
          </a:p>
        </p:txBody>
      </p:sp>
      <p:sp>
        <p:nvSpPr>
          <p:cNvPr id="4" name="TextBox 3">
            <a:extLst>
              <a:ext uri="{FF2B5EF4-FFF2-40B4-BE49-F238E27FC236}">
                <a16:creationId xmlns:a16="http://schemas.microsoft.com/office/drawing/2014/main" id="{FFBED7E6-668A-AC08-2171-BAECF635997A}"/>
              </a:ext>
            </a:extLst>
          </p:cNvPr>
          <p:cNvSpPr txBox="1"/>
          <p:nvPr/>
        </p:nvSpPr>
        <p:spPr>
          <a:xfrm>
            <a:off x="1216152" y="533400"/>
            <a:ext cx="5105400" cy="1077218"/>
          </a:xfrm>
          <a:prstGeom prst="rect">
            <a:avLst/>
          </a:prstGeom>
          <a:noFill/>
        </p:spPr>
        <p:txBody>
          <a:bodyPr wrap="square" rtlCol="0">
            <a:spAutoFit/>
          </a:bodyPr>
          <a:lstStyle/>
          <a:p>
            <a:r>
              <a:rPr lang="en-US" sz="3200" u="sng" dirty="0"/>
              <a:t>More Court Cases (cont’d)</a:t>
            </a:r>
          </a:p>
          <a:p>
            <a:r>
              <a:rPr lang="en-US" sz="3200" u="sng" dirty="0"/>
              <a:t>(extra-juris., incl. D.D.C.)</a:t>
            </a:r>
            <a:endParaRPr lang="en-US" sz="4400" u="sng" dirty="0"/>
          </a:p>
        </p:txBody>
      </p:sp>
    </p:spTree>
    <p:extLst>
      <p:ext uri="{BB962C8B-B14F-4D97-AF65-F5344CB8AC3E}">
        <p14:creationId xmlns:p14="http://schemas.microsoft.com/office/powerpoint/2010/main" val="603505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70770" y="533400"/>
            <a:ext cx="8229600" cy="5638800"/>
          </a:xfrm>
        </p:spPr>
        <p:txBody>
          <a:bodyPr vert="horz" anchor="ctr">
            <a:normAutofit/>
          </a:bodyPr>
          <a:lstStyle/>
          <a:p>
            <a:pPr marL="0" indent="0" algn="ctr">
              <a:lnSpc>
                <a:spcPct val="110000"/>
              </a:lnSpc>
              <a:spcBef>
                <a:spcPts val="0"/>
              </a:spcBef>
              <a:buNone/>
            </a:pPr>
            <a:r>
              <a:rPr lang="en-US" sz="4800" u="sng" dirty="0"/>
              <a:t>PART I:  Procedure</a:t>
            </a:r>
            <a:endParaRPr lang="en-US" sz="5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060155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horz" anchor="ctr">
            <a:normAutofit/>
          </a:bodyPr>
          <a:lstStyle/>
          <a:p>
            <a:pPr marL="0" indent="0" algn="ctr">
              <a:spcBef>
                <a:spcPts val="0"/>
              </a:spcBef>
              <a:buNone/>
            </a:pPr>
            <a:r>
              <a:rPr lang="en-US" sz="2800" dirty="0"/>
              <a:t>Adequacy of Search</a:t>
            </a:r>
          </a:p>
          <a:p>
            <a:pPr marL="0" indent="0" algn="ctr">
              <a:spcBef>
                <a:spcPts val="0"/>
              </a:spcBef>
              <a:buNone/>
            </a:pPr>
            <a:r>
              <a:rPr lang="en-US" sz="2800" dirty="0"/>
              <a:t>(D.C. Ct. of App. &amp; M.O.L.C.)</a:t>
            </a:r>
            <a:endParaRPr lang="en-US" i="1" dirty="0"/>
          </a:p>
          <a:p>
            <a:r>
              <a:rPr lang="en-US" i="1" dirty="0"/>
              <a:t>Doe v. M.P.D.</a:t>
            </a:r>
            <a:r>
              <a:rPr lang="en-US" dirty="0"/>
              <a:t>, 948 A.2d 1210 (D.C. 2008)</a:t>
            </a:r>
          </a:p>
          <a:p>
            <a:r>
              <a:rPr lang="en-US" i="1" dirty="0"/>
              <a:t>F.O.P. v. District</a:t>
            </a:r>
            <a:r>
              <a:rPr lang="en-US" dirty="0"/>
              <a:t> (the “</a:t>
            </a:r>
            <a:r>
              <a:rPr lang="en-US" dirty="0" err="1"/>
              <a:t>Peaceoholics</a:t>
            </a:r>
            <a:r>
              <a:rPr lang="en-US" dirty="0"/>
              <a:t>” case), 79 A.3d 347 (D.C. 2013)</a:t>
            </a:r>
          </a:p>
          <a:p>
            <a:pPr>
              <a:spcAft>
                <a:spcPts val="1100"/>
              </a:spcAft>
            </a:pPr>
            <a:r>
              <a:rPr lang="en-US" i="1" dirty="0"/>
              <a:t>F.O.P. v. District</a:t>
            </a:r>
            <a:r>
              <a:rPr lang="en-US" dirty="0"/>
              <a:t> (the “no void-for-volume” case), 139 A.3d 853 (D.C. 2016)</a:t>
            </a:r>
          </a:p>
          <a:p>
            <a:pPr>
              <a:spcBef>
                <a:spcPts val="0"/>
              </a:spcBef>
            </a:pPr>
            <a:r>
              <a:rPr lang="en-US" i="1" dirty="0"/>
              <a:t>Leith v. M.P.D.</a:t>
            </a:r>
            <a:r>
              <a:rPr lang="en-US" dirty="0"/>
              <a:t>, Case No. 2019-133 (</a:t>
            </a:r>
            <a:r>
              <a:rPr lang="en-US" i="1" dirty="0"/>
              <a:t>dictum</a:t>
            </a:r>
            <a:r>
              <a:rPr lang="en-US" dirty="0"/>
              <a:t>), </a:t>
            </a:r>
            <a:r>
              <a:rPr lang="en-US" sz="1800" dirty="0"/>
              <a:t>(M.O.L.C.</a:t>
            </a:r>
          </a:p>
          <a:p>
            <a:pPr marL="0" indent="0">
              <a:spcBef>
                <a:spcPts val="0"/>
              </a:spcBef>
              <a:buNone/>
            </a:pPr>
            <a:r>
              <a:rPr lang="en-US" sz="1800" dirty="0"/>
              <a:t>    May 20, 2019), 66 DCR 14745 (Nov. 1, 2019)</a:t>
            </a:r>
            <a:endParaRPr lang="en-US" dirty="0"/>
          </a:p>
        </p:txBody>
      </p:sp>
    </p:spTree>
    <p:extLst>
      <p:ext uri="{BB962C8B-B14F-4D97-AF65-F5344CB8AC3E}">
        <p14:creationId xmlns:p14="http://schemas.microsoft.com/office/powerpoint/2010/main" val="9731492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70770" y="472440"/>
            <a:ext cx="8229600" cy="5638800"/>
          </a:xfrm>
        </p:spPr>
        <p:txBody>
          <a:bodyPr vert="horz" anchor="ctr">
            <a:normAutofit lnSpcReduction="10000"/>
          </a:bodyPr>
          <a:lstStyle/>
          <a:p>
            <a:pPr marL="0" indent="0" algn="ctr">
              <a:lnSpc>
                <a:spcPct val="110000"/>
              </a:lnSpc>
              <a:spcBef>
                <a:spcPts val="0"/>
              </a:spcBef>
              <a:buNone/>
            </a:pPr>
            <a:r>
              <a:rPr lang="en-US" sz="2600" i="1" u="sng" dirty="0"/>
              <a:t>Caselaw Standard for</a:t>
            </a:r>
          </a:p>
          <a:p>
            <a:pPr marL="0" indent="0" algn="ctr">
              <a:lnSpc>
                <a:spcPct val="110000"/>
              </a:lnSpc>
              <a:spcBef>
                <a:spcPts val="0"/>
              </a:spcBef>
              <a:buNone/>
            </a:pPr>
            <a:r>
              <a:rPr lang="en-US" sz="2600" i="1" u="sng" dirty="0"/>
              <a:t>Responsive Adequacy:</a:t>
            </a:r>
            <a:endParaRPr lang="en-US" sz="2400" dirty="0">
              <a:effectLst/>
              <a:latin typeface="Times New Roman" panose="02020603050405020304" pitchFamily="18" charset="0"/>
              <a:ea typeface="Times New Roman" panose="02020603050405020304" pitchFamily="18" charset="0"/>
            </a:endParaRPr>
          </a:p>
          <a:p>
            <a:pPr marL="0" indent="0">
              <a:buNone/>
            </a:pPr>
            <a:r>
              <a:rPr lang="en-US" sz="2400" b="1" u="sng" dirty="0">
                <a:effectLst/>
                <a:latin typeface="Times New Roman" panose="02020603050405020304" pitchFamily="18" charset="0"/>
                <a:ea typeface="Times New Roman" panose="02020603050405020304" pitchFamily="18" charset="0"/>
              </a:rPr>
              <a:t>(1)</a:t>
            </a:r>
            <a:r>
              <a:rPr lang="en-US" sz="2400" b="1" dirty="0">
                <a:effectLst/>
                <a:latin typeface="Times New Roman" panose="02020603050405020304" pitchFamily="18" charset="0"/>
                <a:ea typeface="Times New Roman" panose="02020603050405020304" pitchFamily="18" charset="0"/>
              </a:rPr>
              <a:t>(a)</a:t>
            </a:r>
            <a:r>
              <a:rPr lang="en-US" sz="2400" dirty="0">
                <a:effectLst/>
                <a:latin typeface="Times New Roman" panose="02020603050405020304" pitchFamily="18" charset="0"/>
                <a:ea typeface="Times New Roman" panose="02020603050405020304" pitchFamily="18" charset="0"/>
              </a:rPr>
              <a:t> show that search was “</a:t>
            </a:r>
            <a:r>
              <a:rPr lang="en-US" sz="2400" i="1" dirty="0">
                <a:effectLst/>
                <a:latin typeface="Times New Roman" panose="02020603050405020304" pitchFamily="18" charset="0"/>
                <a:ea typeface="Times New Roman" panose="02020603050405020304" pitchFamily="18" charset="0"/>
              </a:rPr>
              <a:t>reasonably calculated</a:t>
            </a:r>
            <a:r>
              <a:rPr lang="en-US" sz="2400" dirty="0">
                <a:effectLst/>
                <a:latin typeface="Times New Roman" panose="02020603050405020304" pitchFamily="18" charset="0"/>
                <a:ea typeface="Times New Roman" panose="02020603050405020304" pitchFamily="18" charset="0"/>
              </a:rPr>
              <a:t> to uncover </a:t>
            </a:r>
            <a:r>
              <a:rPr lang="en-US" sz="2400" i="1" dirty="0">
                <a:effectLst/>
                <a:latin typeface="Times New Roman" panose="02020603050405020304" pitchFamily="18" charset="0"/>
                <a:ea typeface="Times New Roman" panose="02020603050405020304" pitchFamily="18" charset="0"/>
              </a:rPr>
              <a:t>all</a:t>
            </a:r>
            <a:r>
              <a:rPr lang="en-US" sz="2400" dirty="0">
                <a:effectLst/>
                <a:latin typeface="Times New Roman" panose="02020603050405020304" pitchFamily="18" charset="0"/>
                <a:ea typeface="Times New Roman" panose="02020603050405020304" pitchFamily="18" charset="0"/>
              </a:rPr>
              <a:t> relevant documents” (and follow any leads along the way that </a:t>
            </a:r>
            <a:r>
              <a:rPr lang="en-US" sz="2400" i="1" dirty="0">
                <a:effectLst/>
                <a:latin typeface="Times New Roman" panose="02020603050405020304" pitchFamily="18" charset="0"/>
                <a:ea typeface="Times New Roman" panose="02020603050405020304" pitchFamily="18" charset="0"/>
              </a:rPr>
              <a:t>likely</a:t>
            </a:r>
            <a:r>
              <a:rPr lang="en-US" sz="2400" dirty="0">
                <a:effectLst/>
                <a:latin typeface="Times New Roman" panose="02020603050405020304" pitchFamily="18" charset="0"/>
                <a:ea typeface="Times New Roman" panose="02020603050405020304" pitchFamily="18" charset="0"/>
              </a:rPr>
              <a:t> will yield (not just </a:t>
            </a:r>
            <a:r>
              <a:rPr lang="en-US" sz="2400" i="1" dirty="0">
                <a:effectLst/>
                <a:latin typeface="Times New Roman" panose="02020603050405020304" pitchFamily="18" charset="0"/>
                <a:ea typeface="Times New Roman" panose="02020603050405020304" pitchFamily="18" charset="0"/>
              </a:rPr>
              <a:t>might</a:t>
            </a:r>
            <a:r>
              <a:rPr lang="en-US" sz="2400" dirty="0">
                <a:effectLst/>
                <a:latin typeface="Times New Roman" panose="02020603050405020304" pitchFamily="18" charset="0"/>
                <a:ea typeface="Times New Roman" panose="02020603050405020304" pitchFamily="18" charset="0"/>
              </a:rPr>
              <a:t> yield) more responsive records),</a:t>
            </a:r>
          </a:p>
          <a:p>
            <a:pPr marL="0" indent="0">
              <a:buNone/>
            </a:pPr>
            <a:r>
              <a:rPr lang="en-US" sz="2400" dirty="0">
                <a:effectLst/>
                <a:latin typeface="Times New Roman" panose="02020603050405020304" pitchFamily="18" charset="0"/>
                <a:ea typeface="Times New Roman" panose="02020603050405020304" pitchFamily="18" charset="0"/>
              </a:rPr>
              <a:t>and </a:t>
            </a:r>
            <a:r>
              <a:rPr lang="en-US" sz="2400" b="1" dirty="0">
                <a:effectLst/>
                <a:latin typeface="Times New Roman" panose="02020603050405020304" pitchFamily="18" charset="0"/>
                <a:ea typeface="Times New Roman" panose="02020603050405020304" pitchFamily="18" charset="0"/>
              </a:rPr>
              <a:t>(b)</a:t>
            </a:r>
            <a:r>
              <a:rPr lang="en-US" sz="2400" dirty="0">
                <a:effectLst/>
                <a:latin typeface="Times New Roman" panose="02020603050405020304" pitchFamily="18" charset="0"/>
                <a:ea typeface="Times New Roman" panose="02020603050405020304" pitchFamily="18" charset="0"/>
              </a:rPr>
              <a:t> evaluate your search in hindsight, as you go along, and don’t just stick to the initial, provisional plan you might have had at the top;</a:t>
            </a:r>
          </a:p>
          <a:p>
            <a:pPr marL="0" indent="0">
              <a:buNone/>
            </a:pPr>
            <a:r>
              <a:rPr lang="en-US" sz="2400" dirty="0">
                <a:effectLst/>
                <a:latin typeface="Times New Roman" panose="02020603050405020304" pitchFamily="18" charset="0"/>
                <a:ea typeface="Times New Roman" panose="02020603050405020304" pitchFamily="18" charset="0"/>
              </a:rPr>
              <a:t>and </a:t>
            </a:r>
            <a:r>
              <a:rPr lang="en-US" sz="2400" b="1" u="sng" dirty="0">
                <a:effectLst/>
                <a:latin typeface="Times New Roman" panose="02020603050405020304" pitchFamily="18" charset="0"/>
                <a:ea typeface="Times New Roman" panose="02020603050405020304" pitchFamily="18" charset="0"/>
              </a:rPr>
              <a:t>(2)</a:t>
            </a:r>
            <a:r>
              <a:rPr lang="en-US" sz="2400" dirty="0">
                <a:effectLst/>
                <a:latin typeface="Times New Roman" panose="02020603050405020304" pitchFamily="18" charset="0"/>
                <a:ea typeface="Times New Roman" panose="02020603050405020304" pitchFamily="18" charset="0"/>
              </a:rPr>
              <a:t> be prepared to “</a:t>
            </a:r>
            <a:r>
              <a:rPr lang="en-US" sz="2400" i="1" dirty="0">
                <a:effectLst/>
                <a:latin typeface="Times New Roman" panose="02020603050405020304" pitchFamily="18" charset="0"/>
                <a:ea typeface="Times New Roman" panose="02020603050405020304" pitchFamily="18" charset="0"/>
              </a:rPr>
              <a:t>adequately explain</a:t>
            </a:r>
            <a:r>
              <a:rPr lang="en-US" sz="2400" dirty="0">
                <a:effectLst/>
                <a:latin typeface="Times New Roman" panose="02020603050405020304" pitchFamily="18" charset="0"/>
                <a:ea typeface="Times New Roman" panose="02020603050405020304" pitchFamily="18" charset="0"/>
              </a:rPr>
              <a:t>” </a:t>
            </a:r>
            <a:r>
              <a:rPr lang="en-US" sz="2400" dirty="0">
                <a:latin typeface="Times New Roman" panose="02020603050405020304" pitchFamily="18" charset="0"/>
                <a:ea typeface="Times New Roman" panose="02020603050405020304" pitchFamily="18" charset="0"/>
              </a:rPr>
              <a:t>(such as in an affidavit) “</a:t>
            </a:r>
            <a:r>
              <a:rPr lang="en-US" sz="2400" dirty="0">
                <a:effectLst/>
                <a:latin typeface="Times New Roman" panose="02020603050405020304" pitchFamily="18" charset="0"/>
                <a:ea typeface="Times New Roman" panose="02020603050405020304" pitchFamily="18" charset="0"/>
              </a:rPr>
              <a:t>both </a:t>
            </a:r>
            <a:r>
              <a:rPr lang="en-US" sz="2400" i="1" dirty="0">
                <a:effectLst/>
                <a:latin typeface="Times New Roman" panose="02020603050405020304" pitchFamily="18" charset="0"/>
                <a:ea typeface="Times New Roman" panose="02020603050405020304" pitchFamily="18" charset="0"/>
              </a:rPr>
              <a:t>how</a:t>
            </a:r>
            <a:r>
              <a:rPr lang="en-US" sz="2400" dirty="0">
                <a:effectLst/>
                <a:latin typeface="Times New Roman" panose="02020603050405020304" pitchFamily="18" charset="0"/>
                <a:ea typeface="Times New Roman" panose="02020603050405020304" pitchFamily="18" charset="0"/>
              </a:rPr>
              <a:t> the search was conducted and </a:t>
            </a:r>
            <a:r>
              <a:rPr lang="en-US" sz="2400" i="1" dirty="0">
                <a:effectLst/>
                <a:latin typeface="Times New Roman" panose="02020603050405020304" pitchFamily="18" charset="0"/>
                <a:ea typeface="Times New Roman" panose="02020603050405020304" pitchFamily="18" charset="0"/>
              </a:rPr>
              <a:t>why</a:t>
            </a:r>
            <a:r>
              <a:rPr lang="en-US" sz="2400" dirty="0">
                <a:effectLst/>
                <a:latin typeface="Times New Roman" panose="02020603050405020304" pitchFamily="18" charset="0"/>
                <a:ea typeface="Times New Roman" panose="02020603050405020304" pitchFamily="18" charset="0"/>
              </a:rPr>
              <a:t> it was conducted in that manner” (practice tip:  it’ll be easier to support that with a </a:t>
            </a:r>
            <a:r>
              <a:rPr lang="en-US" sz="2400" u="sng" dirty="0">
                <a:effectLst/>
                <a:latin typeface="Times New Roman" panose="02020603050405020304" pitchFamily="18" charset="0"/>
                <a:ea typeface="Times New Roman" panose="02020603050405020304" pitchFamily="18" charset="0"/>
              </a:rPr>
              <a:t>contemporaneous</a:t>
            </a:r>
            <a:r>
              <a:rPr lang="en-US" sz="2400" dirty="0">
                <a:effectLst/>
                <a:latin typeface="Times New Roman" panose="02020603050405020304" pitchFamily="18" charset="0"/>
                <a:ea typeface="Times New Roman" panose="02020603050405020304" pitchFamily="18" charset="0"/>
              </a:rPr>
              <a:t> record kept in a routine/consistent, organized way)</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575550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a:t>Board of Ethics and Government Accountability</a:t>
            </a:r>
            <a:br>
              <a:rPr lang="en-US" sz="4800" dirty="0"/>
            </a:br>
            <a:r>
              <a:rPr lang="en-US" dirty="0"/>
              <a:t>(</a:t>
            </a:r>
            <a:r>
              <a:rPr lang="en-US" dirty="0" err="1"/>
              <a:t>bega.dc.gov</a:t>
            </a:r>
            <a:r>
              <a:rPr lang="en-US" dirty="0"/>
              <a:t>)</a:t>
            </a:r>
            <a:br>
              <a:rPr lang="en-US" sz="4800" dirty="0"/>
            </a:br>
            <a:br>
              <a:rPr lang="en-US" sz="4800" dirty="0"/>
            </a:br>
            <a:endParaRPr lang="en-US" sz="4000" dirty="0"/>
          </a:p>
        </p:txBody>
      </p:sp>
      <p:sp>
        <p:nvSpPr>
          <p:cNvPr id="3" name="Content Placeholder 2"/>
          <p:cNvSpPr>
            <a:spLocks noGrp="1"/>
          </p:cNvSpPr>
          <p:nvPr>
            <p:ph sz="half" idx="1"/>
          </p:nvPr>
        </p:nvSpPr>
        <p:spPr>
          <a:xfrm>
            <a:off x="0" y="4619780"/>
            <a:ext cx="4724400" cy="1116106"/>
          </a:xfrm>
        </p:spPr>
        <p:txBody>
          <a:bodyPr>
            <a:normAutofit/>
          </a:bodyPr>
          <a:lstStyle/>
          <a:p>
            <a:r>
              <a:rPr lang="en-US" sz="2200" b="1" dirty="0"/>
              <a:t>Office of Government Ethics</a:t>
            </a:r>
          </a:p>
        </p:txBody>
      </p:sp>
      <p:sp>
        <p:nvSpPr>
          <p:cNvPr id="4" name="Content Placeholder 3"/>
          <p:cNvSpPr>
            <a:spLocks noGrp="1"/>
          </p:cNvSpPr>
          <p:nvPr>
            <p:ph sz="half" idx="2"/>
          </p:nvPr>
        </p:nvSpPr>
        <p:spPr>
          <a:xfrm>
            <a:off x="4572000" y="4652376"/>
            <a:ext cx="4572000" cy="1338554"/>
          </a:xfrm>
        </p:spPr>
        <p:txBody>
          <a:bodyPr>
            <a:normAutofit fontScale="92500" lnSpcReduction="10000"/>
          </a:bodyPr>
          <a:lstStyle/>
          <a:p>
            <a:r>
              <a:rPr lang="en-US" sz="2400" b="1" dirty="0"/>
              <a:t>Office of Open Government</a:t>
            </a:r>
            <a:endParaRPr lang="en-US" sz="2400" dirty="0"/>
          </a:p>
          <a:p>
            <a:pPr lvl="1"/>
            <a:r>
              <a:rPr lang="en-US" dirty="0"/>
              <a:t>open-</a:t>
            </a:r>
            <a:r>
              <a:rPr lang="en-US" dirty="0" err="1"/>
              <a:t>dc.gov</a:t>
            </a:r>
            <a:endParaRPr lang="en-US" dirty="0"/>
          </a:p>
          <a:p>
            <a:pPr lvl="1"/>
            <a:r>
              <a:rPr lang="en-US" dirty="0"/>
              <a:t>(202) 481–3411</a:t>
            </a:r>
          </a:p>
          <a:p>
            <a:pPr lvl="1"/>
            <a:r>
              <a:rPr lang="en-US" dirty="0"/>
              <a:t>opengovoffice@dc.gov</a:t>
            </a:r>
          </a:p>
        </p:txBody>
      </p:sp>
      <p:sp>
        <p:nvSpPr>
          <p:cNvPr id="5" name="TextBox 4">
            <a:extLst>
              <a:ext uri="{FF2B5EF4-FFF2-40B4-BE49-F238E27FC236}">
                <a16:creationId xmlns:a16="http://schemas.microsoft.com/office/drawing/2014/main" id="{60C64498-8348-410E-9D16-0EEBF03B3AF1}"/>
              </a:ext>
            </a:extLst>
          </p:cNvPr>
          <p:cNvSpPr txBox="1"/>
          <p:nvPr/>
        </p:nvSpPr>
        <p:spPr>
          <a:xfrm>
            <a:off x="1383441" y="2866047"/>
            <a:ext cx="5786378" cy="1138773"/>
          </a:xfrm>
          <a:prstGeom prst="rect">
            <a:avLst/>
          </a:prstGeom>
          <a:noFill/>
        </p:spPr>
        <p:txBody>
          <a:bodyPr wrap="square" rtlCol="0">
            <a:spAutoFit/>
          </a:bodyPr>
          <a:lstStyle/>
          <a:p>
            <a:pPr algn="ctr"/>
            <a:endParaRPr lang="en-US" sz="2800" dirty="0"/>
          </a:p>
          <a:p>
            <a:endParaRPr lang="en-US" sz="4000" dirty="0"/>
          </a:p>
        </p:txBody>
      </p:sp>
      <p:sp>
        <p:nvSpPr>
          <p:cNvPr id="6" name="Arrow: Down 5">
            <a:extLst>
              <a:ext uri="{FF2B5EF4-FFF2-40B4-BE49-F238E27FC236}">
                <a16:creationId xmlns:a16="http://schemas.microsoft.com/office/drawing/2014/main" id="{226E5FF8-9AC3-9FA8-6528-C3CDFC85A3AE}"/>
              </a:ext>
            </a:extLst>
          </p:cNvPr>
          <p:cNvSpPr/>
          <p:nvPr/>
        </p:nvSpPr>
        <p:spPr>
          <a:xfrm>
            <a:off x="4210833" y="3644896"/>
            <a:ext cx="361167" cy="78504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557146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8973" y="152401"/>
            <a:ext cx="7937369" cy="762000"/>
          </a:xfrm>
        </p:spPr>
        <p:txBody>
          <a:bodyPr>
            <a:noAutofit/>
          </a:bodyPr>
          <a:lstStyle/>
          <a:p>
            <a:r>
              <a:rPr lang="en-US" dirty="0">
                <a:solidFill>
                  <a:srgbClr val="FFFFFF"/>
                </a:solidFill>
              </a:rPr>
              <a:t>CONTACT INFORMATION</a:t>
            </a:r>
            <a:br>
              <a:rPr lang="en-US" dirty="0">
                <a:solidFill>
                  <a:srgbClr val="FFFFFF"/>
                </a:solidFill>
              </a:rPr>
            </a:br>
            <a:br>
              <a:rPr lang="en-US" dirty="0">
                <a:solidFill>
                  <a:srgbClr val="FFFFFF"/>
                </a:solidFill>
              </a:rPr>
            </a:br>
            <a:endParaRPr lang="en-US" dirty="0">
              <a:solidFill>
                <a:srgbClr val="FFFFFF"/>
              </a:solidFill>
            </a:endParaRPr>
          </a:p>
        </p:txBody>
      </p:sp>
      <p:sp>
        <p:nvSpPr>
          <p:cNvPr id="3" name="Content Placeholder 2"/>
          <p:cNvSpPr>
            <a:spLocks noGrp="1"/>
          </p:cNvSpPr>
          <p:nvPr>
            <p:ph idx="1"/>
          </p:nvPr>
        </p:nvSpPr>
        <p:spPr>
          <a:xfrm>
            <a:off x="381000" y="1415142"/>
            <a:ext cx="7752304" cy="4665334"/>
          </a:xfrm>
        </p:spPr>
        <p:txBody>
          <a:bodyPr>
            <a:noAutofit/>
          </a:bodyPr>
          <a:lstStyle/>
          <a:p>
            <a:pPr marL="0" indent="0">
              <a:lnSpc>
                <a:spcPct val="90000"/>
              </a:lnSpc>
              <a:spcBef>
                <a:spcPts val="0"/>
              </a:spcBef>
              <a:buNone/>
            </a:pPr>
            <a:endParaRPr lang="en-US" sz="2400" b="1" dirty="0"/>
          </a:p>
          <a:p>
            <a:pPr>
              <a:spcBef>
                <a:spcPts val="0"/>
              </a:spcBef>
              <a:spcAft>
                <a:spcPts val="1800"/>
              </a:spcAft>
            </a:pPr>
            <a:r>
              <a:rPr lang="en-US" sz="2400" b="1" dirty="0"/>
              <a:t>Niquelle M. Allen, Esq.,</a:t>
            </a:r>
          </a:p>
          <a:p>
            <a:pPr marL="0" indent="0">
              <a:spcBef>
                <a:spcPts val="0"/>
              </a:spcBef>
              <a:spcAft>
                <a:spcPts val="1800"/>
              </a:spcAft>
              <a:buNone/>
            </a:pPr>
            <a:r>
              <a:rPr lang="en-US" sz="2400" b="1" dirty="0"/>
              <a:t>	Director of Open Government</a:t>
            </a:r>
            <a:endParaRPr lang="en-US" sz="2400" dirty="0"/>
          </a:p>
          <a:p>
            <a:pPr>
              <a:spcBef>
                <a:spcPts val="0"/>
              </a:spcBef>
              <a:spcAft>
                <a:spcPts val="1800"/>
              </a:spcAft>
            </a:pPr>
            <a:r>
              <a:rPr lang="en-US" sz="2400" b="1" dirty="0"/>
              <a:t>Johnnie Barton, Chief Counsel</a:t>
            </a:r>
            <a:endParaRPr lang="en-US" sz="2400" dirty="0"/>
          </a:p>
          <a:p>
            <a:pPr>
              <a:spcBef>
                <a:spcPts val="0"/>
              </a:spcBef>
              <a:spcAft>
                <a:spcPts val="1800"/>
              </a:spcAft>
            </a:pPr>
            <a:r>
              <a:rPr lang="en-US" sz="2400" b="1" dirty="0"/>
              <a:t>Sheree DeBerry, Attorney Advisor</a:t>
            </a:r>
            <a:endParaRPr lang="en-US" sz="2400" dirty="0"/>
          </a:p>
          <a:p>
            <a:pPr>
              <a:spcBef>
                <a:spcPts val="0"/>
              </a:spcBef>
              <a:spcAft>
                <a:spcPts val="1800"/>
              </a:spcAft>
            </a:pPr>
            <a:r>
              <a:rPr lang="en-US" sz="2400" b="1" dirty="0"/>
              <a:t>Nick Weil, Trial Attorney</a:t>
            </a:r>
          </a:p>
          <a:p>
            <a:pPr>
              <a:spcBef>
                <a:spcPts val="0"/>
              </a:spcBef>
              <a:spcAft>
                <a:spcPts val="1800"/>
              </a:spcAft>
            </a:pPr>
            <a:r>
              <a:rPr lang="en-US" sz="2400" b="1" dirty="0"/>
              <a:t>Anthony J Scerbo, Attorney Advisor</a:t>
            </a:r>
            <a:endParaRPr lang="en-US" sz="2400" dirty="0"/>
          </a:p>
          <a:p>
            <a:pPr>
              <a:spcBef>
                <a:spcPts val="0"/>
              </a:spcBef>
              <a:spcAft>
                <a:spcPts val="1800"/>
              </a:spcAft>
            </a:pPr>
            <a:r>
              <a:rPr lang="en-US" sz="2400" b="1" dirty="0"/>
              <a:t>Kimberly Brown, Paralegal Specialist</a:t>
            </a:r>
          </a:p>
          <a:p>
            <a:pPr>
              <a:spcBef>
                <a:spcPts val="0"/>
              </a:spcBef>
              <a:spcAft>
                <a:spcPts val="1800"/>
              </a:spcAft>
            </a:pPr>
            <a:r>
              <a:rPr lang="en-US" sz="2400" b="1" dirty="0"/>
              <a:t>Kevin Brown, IT Specialist</a:t>
            </a:r>
          </a:p>
          <a:p>
            <a:pPr>
              <a:lnSpc>
                <a:spcPct val="90000"/>
              </a:lnSpc>
              <a:spcAft>
                <a:spcPts val="1800"/>
              </a:spcAft>
            </a:pPr>
            <a:endParaRPr lang="en-US" sz="2400" dirty="0"/>
          </a:p>
        </p:txBody>
      </p:sp>
      <p:sp>
        <p:nvSpPr>
          <p:cNvPr id="4" name="TextBox 3">
            <a:extLst>
              <a:ext uri="{FF2B5EF4-FFF2-40B4-BE49-F238E27FC236}">
                <a16:creationId xmlns:a16="http://schemas.microsoft.com/office/drawing/2014/main" id="{A87C8AF7-7F0A-2ABD-A474-D51BE1AABC48}"/>
              </a:ext>
            </a:extLst>
          </p:cNvPr>
          <p:cNvSpPr txBox="1"/>
          <p:nvPr/>
        </p:nvSpPr>
        <p:spPr>
          <a:xfrm>
            <a:off x="602272" y="777524"/>
            <a:ext cx="7398728" cy="738664"/>
          </a:xfrm>
          <a:prstGeom prst="rect">
            <a:avLst/>
          </a:prstGeom>
          <a:noFill/>
        </p:spPr>
        <p:txBody>
          <a:bodyPr wrap="square" rtlCol="0">
            <a:spAutoFit/>
          </a:bodyPr>
          <a:lstStyle/>
          <a:p>
            <a:r>
              <a:rPr lang="en-US" sz="2100" dirty="0"/>
              <a:t>For assistance with OMA/FOIA questions or comments, please reach us at 202-481-3411 or opengovoffice@dc.gov.</a:t>
            </a:r>
          </a:p>
        </p:txBody>
      </p:sp>
    </p:spTree>
    <p:extLst>
      <p:ext uri="{BB962C8B-B14F-4D97-AF65-F5344CB8AC3E}">
        <p14:creationId xmlns:p14="http://schemas.microsoft.com/office/powerpoint/2010/main" val="191258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152400" y="228600"/>
            <a:ext cx="8610600" cy="6324600"/>
          </a:xfrm>
        </p:spPr>
        <p:txBody>
          <a:bodyPr vert="horz" anchor="ctr">
            <a:normAutofit fontScale="92500" lnSpcReduction="10000"/>
          </a:bodyPr>
          <a:lstStyle/>
          <a:p>
            <a:pPr marL="0" indent="0" algn="ctr">
              <a:lnSpc>
                <a:spcPct val="110000"/>
              </a:lnSpc>
              <a:spcBef>
                <a:spcPts val="0"/>
              </a:spcBef>
              <a:buNone/>
            </a:pPr>
            <a:r>
              <a:rPr lang="en-US" sz="2900" u="sng" dirty="0">
                <a:highlight>
                  <a:srgbClr val="808000"/>
                </a:highlight>
              </a:rPr>
              <a:t>Administrative Appeals</a:t>
            </a:r>
            <a:r>
              <a:rPr lang="en-US" sz="2900" u="sng" dirty="0"/>
              <a:t> to the Mayor’s Office of Legal Counsel (the MOLC)…</a:t>
            </a:r>
            <a:endParaRPr lang="en-US" sz="3200" dirty="0">
              <a:latin typeface="Times New Roman" panose="02020603050405020304" pitchFamily="18" charset="0"/>
              <a:ea typeface="Times New Roman" panose="02020603050405020304" pitchFamily="18" charset="0"/>
            </a:endParaRPr>
          </a:p>
          <a:p>
            <a:pPr marL="0" indent="0" algn="ctr">
              <a:buNone/>
            </a:pPr>
            <a:r>
              <a:rPr lang="en-US" sz="3200" dirty="0">
                <a:latin typeface="Times New Roman" panose="02020603050405020304" pitchFamily="18" charset="0"/>
                <a:ea typeface="Times New Roman" panose="02020603050405020304" pitchFamily="18" charset="0"/>
              </a:rPr>
              <a:t>(procedural rules at 1 DCMR § 412)</a:t>
            </a:r>
            <a:endParaRPr lang="en-US" sz="1900" dirty="0">
              <a:latin typeface="Times New Roman" panose="02020603050405020304" pitchFamily="18" charset="0"/>
              <a:ea typeface="Times New Roman" panose="02020603050405020304" pitchFamily="18" charset="0"/>
            </a:endParaRPr>
          </a:p>
          <a:p>
            <a:pPr marL="0" indent="0" algn="ctr">
              <a:buNone/>
            </a:pPr>
            <a:endParaRPr lang="en-US" sz="1900" dirty="0">
              <a:effectLst/>
              <a:latin typeface="Times New Roman" panose="02020603050405020304" pitchFamily="18" charset="0"/>
              <a:ea typeface="Times New Roman" panose="02020603050405020304" pitchFamily="18" charset="0"/>
            </a:endParaRPr>
          </a:p>
          <a:p>
            <a:pPr marL="0" indent="0" algn="ctr">
              <a:buNone/>
            </a:pPr>
            <a:r>
              <a:rPr lang="en-US" sz="3200" b="1" u="sng" dirty="0">
                <a:highlight>
                  <a:srgbClr val="808000"/>
                </a:highlight>
                <a:latin typeface="Times New Roman" panose="02020603050405020304" pitchFamily="18" charset="0"/>
                <a:ea typeface="Times New Roman" panose="02020603050405020304" pitchFamily="18" charset="0"/>
              </a:rPr>
              <a:t>…OR…</a:t>
            </a:r>
            <a:endParaRPr lang="en-US" sz="1900" b="1" u="sng" dirty="0">
              <a:highlight>
                <a:srgbClr val="808000"/>
              </a:highlight>
              <a:latin typeface="Times New Roman" panose="02020603050405020304" pitchFamily="18" charset="0"/>
              <a:ea typeface="Times New Roman" panose="02020603050405020304" pitchFamily="18" charset="0"/>
            </a:endParaRPr>
          </a:p>
          <a:p>
            <a:pPr marL="0" indent="0" algn="ctr">
              <a:buNone/>
            </a:pPr>
            <a:endParaRPr lang="en-US" sz="1900" b="1" u="sng" dirty="0">
              <a:effectLst/>
              <a:highlight>
                <a:srgbClr val="808000"/>
              </a:highlight>
              <a:latin typeface="Times New Roman" panose="02020603050405020304" pitchFamily="18" charset="0"/>
              <a:ea typeface="Times New Roman" panose="02020603050405020304" pitchFamily="18" charset="0"/>
            </a:endParaRPr>
          </a:p>
          <a:p>
            <a:pPr marL="0" indent="0" algn="ctr">
              <a:buNone/>
            </a:pPr>
            <a:r>
              <a:rPr lang="en-US" sz="3200" u="sng" dirty="0">
                <a:latin typeface="Times New Roman" panose="02020603050405020304" pitchFamily="18" charset="0"/>
                <a:ea typeface="Times New Roman" panose="02020603050405020304" pitchFamily="18" charset="0"/>
              </a:rPr>
              <a:t>…</a:t>
            </a:r>
            <a:r>
              <a:rPr lang="en-US" sz="3200" u="sng" dirty="0">
                <a:highlight>
                  <a:srgbClr val="808000"/>
                </a:highlight>
                <a:latin typeface="Times New Roman" panose="02020603050405020304" pitchFamily="18" charset="0"/>
                <a:ea typeface="Times New Roman" panose="02020603050405020304" pitchFamily="18" charset="0"/>
              </a:rPr>
              <a:t>Judicial Appeals</a:t>
            </a:r>
            <a:r>
              <a:rPr lang="en-US" sz="3200" u="sng" dirty="0">
                <a:latin typeface="Times New Roman" panose="02020603050405020304" pitchFamily="18" charset="0"/>
                <a:ea typeface="Times New Roman" panose="02020603050405020304" pitchFamily="18" charset="0"/>
              </a:rPr>
              <a:t> to Superior Court</a:t>
            </a:r>
            <a:endParaRPr lang="en-US" u="sng" dirty="0">
              <a:latin typeface="Times New Roman" panose="02020603050405020304" pitchFamily="18" charset="0"/>
              <a:ea typeface="Times New Roman" panose="02020603050405020304" pitchFamily="18" charset="0"/>
            </a:endParaRPr>
          </a:p>
          <a:p>
            <a:pPr marL="0" indent="0" algn="ctr">
              <a:lnSpc>
                <a:spcPct val="120000"/>
              </a:lnSpc>
              <a:spcBef>
                <a:spcPts val="0"/>
              </a:spcBef>
              <a:buNone/>
            </a:pPr>
            <a:endParaRPr lang="en-US" dirty="0">
              <a:latin typeface="Times New Roman" panose="02020603050405020304" pitchFamily="18" charset="0"/>
              <a:ea typeface="Times New Roman" panose="02020603050405020304" pitchFamily="18" charset="0"/>
            </a:endParaRPr>
          </a:p>
          <a:p>
            <a:pPr marL="0" indent="0" algn="ctr">
              <a:lnSpc>
                <a:spcPct val="120000"/>
              </a:lnSpc>
              <a:spcBef>
                <a:spcPts val="0"/>
              </a:spcBef>
              <a:buNone/>
            </a:pPr>
            <a:r>
              <a:rPr lang="en-US" sz="3200" dirty="0">
                <a:latin typeface="Times New Roman" panose="02020603050405020304" pitchFamily="18" charset="0"/>
                <a:ea typeface="Times New Roman" panose="02020603050405020304" pitchFamily="18" charset="0"/>
              </a:rPr>
              <a:t>(Case Management Plan (summary of procedure)</a:t>
            </a:r>
            <a:r>
              <a:rPr lang="en-US" sz="3200" dirty="0">
                <a:effectLst/>
                <a:latin typeface="Times New Roman" panose="02020603050405020304" pitchFamily="18" charset="0"/>
                <a:ea typeface="Times New Roman" panose="02020603050405020304" pitchFamily="18" charset="0"/>
              </a:rPr>
              <a:t> at </a:t>
            </a:r>
          </a:p>
          <a:p>
            <a:pPr marL="0" indent="0" algn="ctr">
              <a:lnSpc>
                <a:spcPct val="120000"/>
              </a:lnSpc>
              <a:spcBef>
                <a:spcPts val="0"/>
              </a:spcBef>
              <a:buNone/>
            </a:pPr>
            <a:r>
              <a:rPr lang="en-US" sz="3200" dirty="0">
                <a:effectLst/>
                <a:latin typeface="Times New Roman" panose="02020603050405020304" pitchFamily="18" charset="0"/>
                <a:ea typeface="Times New Roman" panose="02020603050405020304" pitchFamily="18" charset="0"/>
              </a:rPr>
              <a:t>&lt; </a:t>
            </a:r>
            <a:r>
              <a:rPr lang="en-US" sz="3200" dirty="0" err="1">
                <a:effectLst/>
                <a:latin typeface="Times New Roman" panose="02020603050405020304" pitchFamily="18" charset="0"/>
                <a:ea typeface="Times New Roman" panose="02020603050405020304" pitchFamily="18" charset="0"/>
              </a:rPr>
              <a:t>dccourts.gov</a:t>
            </a:r>
            <a:r>
              <a:rPr lang="en-US" sz="3200" dirty="0">
                <a:effectLst/>
                <a:latin typeface="Times New Roman" panose="02020603050405020304" pitchFamily="18" charset="0"/>
                <a:ea typeface="Times New Roman" panose="02020603050405020304" pitchFamily="18" charset="0"/>
              </a:rPr>
              <a:t>/sites/default/files/</a:t>
            </a:r>
            <a:r>
              <a:rPr lang="en-US" sz="3200" dirty="0" err="1">
                <a:effectLst/>
                <a:latin typeface="Times New Roman" panose="02020603050405020304" pitchFamily="18" charset="0"/>
                <a:ea typeface="Times New Roman" panose="02020603050405020304" pitchFamily="18" charset="0"/>
              </a:rPr>
              <a:t>divisionspdfs</a:t>
            </a:r>
            <a:r>
              <a:rPr lang="en-US" sz="3200" dirty="0">
                <a:effectLst/>
                <a:latin typeface="Times New Roman" panose="02020603050405020304" pitchFamily="18" charset="0"/>
                <a:ea typeface="Times New Roman" panose="02020603050405020304" pitchFamily="18" charset="0"/>
              </a:rPr>
              <a:t>/</a:t>
            </a:r>
          </a:p>
          <a:p>
            <a:pPr marL="0" indent="0" algn="ctr">
              <a:lnSpc>
                <a:spcPct val="120000"/>
              </a:lnSpc>
              <a:spcBef>
                <a:spcPts val="0"/>
              </a:spcBef>
              <a:buNone/>
            </a:pPr>
            <a:r>
              <a:rPr lang="en-US" sz="3200" dirty="0">
                <a:effectLst/>
                <a:latin typeface="Times New Roman" panose="02020603050405020304" pitchFamily="18" charset="0"/>
                <a:ea typeface="Times New Roman" panose="02020603050405020304" pitchFamily="18" charset="0"/>
              </a:rPr>
              <a:t>CivilDivisionCaseManagementPlan-CivilActionsBranchFinalJune2016.pdf &gt;</a:t>
            </a:r>
          </a:p>
        </p:txBody>
      </p:sp>
    </p:spTree>
    <p:extLst>
      <p:ext uri="{BB962C8B-B14F-4D97-AF65-F5344CB8AC3E}">
        <p14:creationId xmlns:p14="http://schemas.microsoft.com/office/powerpoint/2010/main" val="2886087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70770" y="533400"/>
            <a:ext cx="8229600" cy="5638800"/>
          </a:xfrm>
        </p:spPr>
        <p:txBody>
          <a:bodyPr vert="horz" anchor="ctr">
            <a:normAutofit/>
          </a:bodyPr>
          <a:lstStyle/>
          <a:p>
            <a:pPr marL="0" indent="0" algn="ctr">
              <a:lnSpc>
                <a:spcPct val="110000"/>
              </a:lnSpc>
              <a:spcBef>
                <a:spcPts val="0"/>
              </a:spcBef>
              <a:buNone/>
            </a:pPr>
            <a:r>
              <a:rPr lang="en-US" sz="4800" u="sng" dirty="0"/>
              <a:t>PART II:</a:t>
            </a:r>
          </a:p>
          <a:p>
            <a:pPr marL="0" indent="0" algn="ctr">
              <a:lnSpc>
                <a:spcPct val="110000"/>
              </a:lnSpc>
              <a:spcBef>
                <a:spcPts val="0"/>
              </a:spcBef>
              <a:buNone/>
            </a:pPr>
            <a:r>
              <a:rPr lang="en-US" sz="4800" u="sng" dirty="0"/>
              <a:t>Finding the Law</a:t>
            </a:r>
            <a:endParaRPr lang="en-US" sz="5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74724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70770" y="609600"/>
            <a:ext cx="8229600" cy="5638800"/>
          </a:xfrm>
        </p:spPr>
        <p:txBody>
          <a:bodyPr vert="horz" anchor="ctr">
            <a:normAutofit fontScale="85000" lnSpcReduction="10000"/>
          </a:bodyPr>
          <a:lstStyle/>
          <a:p>
            <a:pPr marL="0" indent="0" algn="ctr">
              <a:lnSpc>
                <a:spcPct val="110000"/>
              </a:lnSpc>
              <a:spcBef>
                <a:spcPts val="0"/>
              </a:spcBef>
              <a:buNone/>
            </a:pPr>
            <a:r>
              <a:rPr lang="en-US" sz="2900" u="sng" dirty="0"/>
              <a:t>Administrative (MOLC, etc.) Opinions</a:t>
            </a:r>
          </a:p>
          <a:p>
            <a:pPr marL="0" indent="0" algn="ctr">
              <a:lnSpc>
                <a:spcPct val="110000"/>
              </a:lnSpc>
              <a:spcBef>
                <a:spcPts val="0"/>
              </a:spcBef>
              <a:buNone/>
            </a:pPr>
            <a:r>
              <a:rPr lang="en-US" sz="2900" dirty="0"/>
              <a:t>(research sources)</a:t>
            </a:r>
            <a:endParaRPr lang="en-US" sz="3600" dirty="0">
              <a:effectLst/>
              <a:latin typeface="Times New Roman" panose="02020603050405020304" pitchFamily="18" charset="0"/>
              <a:ea typeface="Times New Roman" panose="02020603050405020304" pitchFamily="18" charset="0"/>
            </a:endParaRPr>
          </a:p>
          <a:p>
            <a:pPr marL="0" indent="0">
              <a:lnSpc>
                <a:spcPct val="120000"/>
              </a:lnSpc>
              <a:spcBef>
                <a:spcPts val="0"/>
              </a:spcBef>
              <a:buNone/>
            </a:pPr>
            <a:r>
              <a:rPr lang="en-US" sz="2100" u="sng" dirty="0">
                <a:effectLst/>
                <a:latin typeface="Times New Roman" panose="02020603050405020304" pitchFamily="18" charset="0"/>
                <a:ea typeface="Times New Roman" panose="02020603050405020304" pitchFamily="18" charset="0"/>
              </a:rPr>
              <a:t>Lexis (</a:t>
            </a:r>
            <a:r>
              <a:rPr lang="en-US" sz="2100" u="sng" dirty="0">
                <a:latin typeface="Times New Roman" panose="02020603050405020304" pitchFamily="18" charset="0"/>
                <a:ea typeface="Times New Roman" panose="02020603050405020304" pitchFamily="18" charset="0"/>
              </a:rPr>
              <a:t>since 1998)</a:t>
            </a:r>
            <a:r>
              <a:rPr lang="en-US" sz="2100" u="sng" dirty="0">
                <a:effectLst/>
                <a:latin typeface="Times New Roman" panose="02020603050405020304" pitchFamily="18" charset="0"/>
                <a:ea typeface="Times New Roman" panose="02020603050405020304" pitchFamily="18" charset="0"/>
              </a:rPr>
              <a:t>:</a:t>
            </a:r>
            <a:endParaRPr lang="en-US" sz="2600" u="sng" dirty="0">
              <a:effectLst/>
              <a:latin typeface="Times New Roman" panose="02020603050405020304" pitchFamily="18" charset="0"/>
              <a:ea typeface="Times New Roman" panose="02020603050405020304" pitchFamily="18" charset="0"/>
            </a:endParaRPr>
          </a:p>
          <a:p>
            <a:pPr marL="0" indent="0">
              <a:lnSpc>
                <a:spcPct val="120000"/>
              </a:lnSpc>
              <a:spcBef>
                <a:spcPts val="0"/>
              </a:spcBef>
              <a:buNone/>
            </a:pPr>
            <a:r>
              <a:rPr lang="en-US" sz="2100" i="1" dirty="0">
                <a:effectLst/>
                <a:latin typeface="Times New Roman" panose="02020603050405020304" pitchFamily="18" charset="0"/>
                <a:ea typeface="Times New Roman" panose="02020603050405020304" pitchFamily="18" charset="0"/>
              </a:rPr>
              <a:t>Example — </a:t>
            </a:r>
            <a:r>
              <a:rPr lang="en-US" sz="2100" dirty="0">
                <a:effectLst/>
                <a:latin typeface="Times New Roman" panose="02020603050405020304" pitchFamily="18" charset="0"/>
                <a:ea typeface="Times New Roman" panose="02020603050405020304" pitchFamily="18" charset="0"/>
              </a:rPr>
              <a:t>searching for opinions on exemptions:</a:t>
            </a:r>
          </a:p>
          <a:p>
            <a:pPr marL="0" indent="0">
              <a:lnSpc>
                <a:spcPct val="120000"/>
              </a:lnSpc>
              <a:spcBef>
                <a:spcPts val="0"/>
              </a:spcBef>
              <a:buNone/>
            </a:pPr>
            <a:r>
              <a:rPr lang="en-US" sz="2100" dirty="0">
                <a:effectLst/>
                <a:latin typeface="Times New Roman" panose="02020603050405020304" pitchFamily="18" charset="0"/>
                <a:ea typeface="Times New Roman" panose="02020603050405020304" pitchFamily="18" charset="0"/>
              </a:rPr>
              <a:t>(“freedom of information act appeal” or “foia appeal”) and exempt* and (“2 534” or 204)</a:t>
            </a:r>
            <a:endParaRPr lang="en-US" sz="1700" dirty="0">
              <a:effectLst/>
              <a:latin typeface="Times New Roman" panose="02020603050405020304" pitchFamily="18" charset="0"/>
              <a:ea typeface="Times New Roman" panose="02020603050405020304" pitchFamily="18" charset="0"/>
            </a:endParaRPr>
          </a:p>
          <a:p>
            <a:pPr marL="0" indent="0">
              <a:lnSpc>
                <a:spcPct val="120000"/>
              </a:lnSpc>
              <a:spcBef>
                <a:spcPts val="0"/>
              </a:spcBef>
              <a:buNone/>
            </a:pPr>
            <a:endParaRPr lang="en-US" sz="2600" u="sng" dirty="0">
              <a:latin typeface="Times New Roman" panose="02020603050405020304" pitchFamily="18" charset="0"/>
              <a:ea typeface="Times New Roman" panose="02020603050405020304" pitchFamily="18" charset="0"/>
            </a:endParaRPr>
          </a:p>
          <a:p>
            <a:pPr marL="0" indent="0">
              <a:lnSpc>
                <a:spcPct val="120000"/>
              </a:lnSpc>
              <a:spcBef>
                <a:spcPts val="0"/>
              </a:spcBef>
              <a:buNone/>
            </a:pPr>
            <a:r>
              <a:rPr lang="en-US" sz="2100" u="sng" dirty="0">
                <a:latin typeface="Times New Roman" panose="02020603050405020304" pitchFamily="18" charset="0"/>
                <a:ea typeface="Times New Roman" panose="02020603050405020304" pitchFamily="18" charset="0"/>
              </a:rPr>
              <a:t>Westlaw:</a:t>
            </a:r>
            <a:endParaRPr lang="en-US" sz="2600" u="sng" dirty="0">
              <a:latin typeface="Times New Roman" panose="02020603050405020304" pitchFamily="18" charset="0"/>
              <a:ea typeface="Times New Roman" panose="02020603050405020304" pitchFamily="18" charset="0"/>
            </a:endParaRPr>
          </a:p>
          <a:p>
            <a:pPr marL="0" indent="0">
              <a:lnSpc>
                <a:spcPct val="120000"/>
              </a:lnSpc>
              <a:spcBef>
                <a:spcPts val="0"/>
              </a:spcBef>
              <a:buNone/>
            </a:pPr>
            <a:r>
              <a:rPr lang="en-US" dirty="0">
                <a:latin typeface="Times New Roman" panose="02020603050405020304" pitchFamily="18" charset="0"/>
                <a:ea typeface="Times New Roman" panose="02020603050405020304" pitchFamily="18" charset="0"/>
              </a:rPr>
              <a:t>(“freedom #of information act appeal” or “foia appeal”) and exempt! and </a:t>
            </a:r>
          </a:p>
          <a:p>
            <a:pPr marL="0" indent="0">
              <a:lnSpc>
                <a:spcPct val="120000"/>
              </a:lnSpc>
              <a:spcBef>
                <a:spcPts val="0"/>
              </a:spcBef>
              <a:buNone/>
            </a:pPr>
            <a:r>
              <a:rPr lang="en-US" dirty="0">
                <a:latin typeface="Times New Roman" panose="02020603050405020304" pitchFamily="18" charset="0"/>
                <a:ea typeface="Times New Roman" panose="02020603050405020304" pitchFamily="18" charset="0"/>
              </a:rPr>
              <a:t>(“2 534” or 204)</a:t>
            </a:r>
            <a:endParaRPr lang="en-US" sz="1700" dirty="0">
              <a:latin typeface="Times New Roman" panose="02020603050405020304" pitchFamily="18" charset="0"/>
              <a:ea typeface="Times New Roman" panose="02020603050405020304" pitchFamily="18" charset="0"/>
            </a:endParaRPr>
          </a:p>
          <a:p>
            <a:pPr marL="0" indent="0">
              <a:lnSpc>
                <a:spcPct val="120000"/>
              </a:lnSpc>
              <a:spcBef>
                <a:spcPts val="0"/>
              </a:spcBef>
              <a:buNone/>
            </a:pPr>
            <a:endParaRPr lang="en-US" u="sng" dirty="0">
              <a:effectLst/>
              <a:latin typeface="Times New Roman" panose="02020603050405020304" pitchFamily="18" charset="0"/>
              <a:ea typeface="Times New Roman" panose="02020603050405020304" pitchFamily="18" charset="0"/>
            </a:endParaRPr>
          </a:p>
          <a:p>
            <a:pPr marL="0" indent="0">
              <a:lnSpc>
                <a:spcPct val="120000"/>
              </a:lnSpc>
              <a:spcBef>
                <a:spcPts val="0"/>
              </a:spcBef>
              <a:buNone/>
            </a:pPr>
            <a:r>
              <a:rPr lang="en-US" u="sng" dirty="0">
                <a:latin typeface="Times New Roman" panose="02020603050405020304" pitchFamily="18" charset="0"/>
                <a:ea typeface="Times New Roman" panose="02020603050405020304" pitchFamily="18" charset="0"/>
              </a:rPr>
              <a:t>FREE public sources (though less robust search engines):</a:t>
            </a:r>
          </a:p>
          <a:p>
            <a:pPr marL="0" indent="0">
              <a:lnSpc>
                <a:spcPct val="120000"/>
              </a:lnSpc>
              <a:spcBef>
                <a:spcPts val="0"/>
              </a:spcBef>
              <a:buNone/>
            </a:pPr>
            <a:r>
              <a:rPr lang="en-US" dirty="0" err="1">
                <a:latin typeface="Times New Roman" panose="02020603050405020304" pitchFamily="18" charset="0"/>
                <a:ea typeface="Times New Roman" panose="02020603050405020304" pitchFamily="18" charset="0"/>
              </a:rPr>
              <a:t>dcregs.dc.gov</a:t>
            </a:r>
            <a:r>
              <a:rPr lang="en-US" dirty="0">
                <a:latin typeface="Times New Roman" panose="02020603050405020304" pitchFamily="18" charset="0"/>
                <a:ea typeface="Times New Roman" panose="02020603050405020304" pitchFamily="18" charset="0"/>
              </a:rPr>
              <a:t> (10/2009–present) and </a:t>
            </a:r>
            <a:r>
              <a:rPr lang="en-US" dirty="0" err="1">
                <a:latin typeface="Times New Roman" panose="02020603050405020304" pitchFamily="18" charset="0"/>
                <a:ea typeface="Times New Roman" panose="02020603050405020304" pitchFamily="18" charset="0"/>
              </a:rPr>
              <a:t>dcregisterarchives.dc.gov</a:t>
            </a:r>
            <a:r>
              <a:rPr lang="en-US" dirty="0">
                <a:latin typeface="Times New Roman" panose="02020603050405020304" pitchFamily="18" charset="0"/>
                <a:ea typeface="Times New Roman" panose="02020603050405020304" pitchFamily="18" charset="0"/>
              </a:rPr>
              <a:t> (4/2003–9/2009)</a:t>
            </a:r>
          </a:p>
          <a:p>
            <a:pPr marL="0" indent="0">
              <a:lnSpc>
                <a:spcPct val="120000"/>
              </a:lnSpc>
              <a:spcBef>
                <a:spcPts val="0"/>
              </a:spcBef>
              <a:buNone/>
            </a:pPr>
            <a:endParaRPr lang="en-US" u="sng" dirty="0">
              <a:effectLst/>
              <a:latin typeface="Times New Roman" panose="02020603050405020304" pitchFamily="18" charset="0"/>
              <a:ea typeface="Times New Roman" panose="02020603050405020304" pitchFamily="18" charset="0"/>
            </a:endParaRPr>
          </a:p>
          <a:p>
            <a:pPr marL="0" indent="0">
              <a:lnSpc>
                <a:spcPct val="120000"/>
              </a:lnSpc>
              <a:spcBef>
                <a:spcPts val="0"/>
              </a:spcBef>
              <a:buNone/>
            </a:pPr>
            <a:r>
              <a:rPr lang="en-US" sz="2100" u="sng" dirty="0">
                <a:effectLst/>
                <a:latin typeface="Times New Roman" panose="02020603050405020304" pitchFamily="18" charset="0"/>
                <a:ea typeface="Times New Roman" panose="02020603050405020304" pitchFamily="18" charset="0"/>
              </a:rPr>
              <a:t>Older opinions:</a:t>
            </a:r>
            <a:endParaRPr lang="en-US" sz="1600" u="sng" dirty="0">
              <a:effectLst/>
              <a:latin typeface="Times New Roman" panose="02020603050405020304" pitchFamily="18" charset="0"/>
              <a:ea typeface="Times New Roman" panose="02020603050405020304" pitchFamily="18" charset="0"/>
            </a:endParaRPr>
          </a:p>
          <a:p>
            <a:pPr marL="0" indent="0">
              <a:lnSpc>
                <a:spcPct val="120000"/>
              </a:lnSpc>
              <a:spcBef>
                <a:spcPts val="0"/>
              </a:spcBef>
              <a:buNone/>
            </a:pPr>
            <a:r>
              <a:rPr lang="en-US" sz="1900" dirty="0">
                <a:latin typeface="Times New Roman" panose="02020603050405020304" pitchFamily="18" charset="0"/>
                <a:ea typeface="Times New Roman" panose="02020603050405020304" pitchFamily="18" charset="0"/>
              </a:rPr>
              <a:t>“Brute force” method:  Go to MLK (Central) Library’s </a:t>
            </a:r>
            <a:r>
              <a:rPr lang="en-US" sz="1900" dirty="0" err="1">
                <a:latin typeface="Times New Roman" panose="02020603050405020304" pitchFamily="18" charset="0"/>
                <a:ea typeface="Times New Roman" panose="02020603050405020304" pitchFamily="18" charset="0"/>
              </a:rPr>
              <a:t>Washingtoniana</a:t>
            </a:r>
            <a:r>
              <a:rPr lang="en-US" sz="1900" dirty="0">
                <a:latin typeface="Times New Roman" panose="02020603050405020304" pitchFamily="18" charset="0"/>
                <a:ea typeface="Times New Roman" panose="02020603050405020304" pitchFamily="18" charset="0"/>
              </a:rPr>
              <a:t> Collection (4th Fl.)</a:t>
            </a:r>
          </a:p>
          <a:p>
            <a:pPr marL="0" indent="0">
              <a:lnSpc>
                <a:spcPct val="120000"/>
              </a:lnSpc>
              <a:spcBef>
                <a:spcPts val="0"/>
              </a:spcBef>
              <a:buNone/>
            </a:pPr>
            <a:r>
              <a:rPr lang="en-US" sz="1900" dirty="0">
                <a:latin typeface="Times New Roman" panose="02020603050405020304" pitchFamily="18" charset="0"/>
                <a:ea typeface="Times New Roman" panose="02020603050405020304" pitchFamily="18" charset="0"/>
              </a:rPr>
              <a:t>or similar collection, consult the indexes at the start of each year of the </a:t>
            </a:r>
            <a:r>
              <a:rPr lang="en-US" sz="1900" i="1" dirty="0">
                <a:latin typeface="Times New Roman" panose="02020603050405020304" pitchFamily="18" charset="0"/>
                <a:ea typeface="Times New Roman" panose="02020603050405020304" pitchFamily="18" charset="0"/>
              </a:rPr>
              <a:t>Register</a:t>
            </a:r>
            <a:r>
              <a:rPr lang="en-US" sz="1900" dirty="0">
                <a:latin typeface="Times New Roman" panose="02020603050405020304" pitchFamily="18" charset="0"/>
                <a:ea typeface="Times New Roman" panose="02020603050405020304" pitchFamily="18" charset="0"/>
              </a:rPr>
              <a:t> for Freedom</a:t>
            </a:r>
          </a:p>
          <a:p>
            <a:pPr marL="0" indent="0">
              <a:lnSpc>
                <a:spcPct val="120000"/>
              </a:lnSpc>
              <a:spcBef>
                <a:spcPts val="0"/>
              </a:spcBef>
              <a:buNone/>
            </a:pPr>
            <a:r>
              <a:rPr lang="en-US" sz="1900" dirty="0">
                <a:latin typeface="Times New Roman" panose="02020603050405020304" pitchFamily="18" charset="0"/>
                <a:ea typeface="Times New Roman" panose="02020603050405020304" pitchFamily="18" charset="0"/>
              </a:rPr>
              <a:t>of Information Act Appeals, FOIA, District of Columbia F----…, or similar terms</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46508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horz" anchor="ctr">
            <a:normAutofit/>
          </a:bodyPr>
          <a:lstStyle/>
          <a:p>
            <a:pPr algn="ctr">
              <a:spcBef>
                <a:spcPts val="0"/>
              </a:spcBef>
            </a:pPr>
            <a:r>
              <a:rPr lang="en-US" sz="2800" dirty="0"/>
              <a:t>Searching All States’/Territories’ Records-Access Opinions</a:t>
            </a:r>
          </a:p>
          <a:p>
            <a:pPr marL="0" indent="0" algn="ctr">
              <a:spcBef>
                <a:spcPts val="0"/>
              </a:spcBef>
              <a:buNone/>
            </a:pPr>
            <a:r>
              <a:rPr lang="en-US" sz="2800" dirty="0"/>
              <a:t>(to account for variations in short title)</a:t>
            </a:r>
            <a:endParaRPr lang="en-US" dirty="0"/>
          </a:p>
          <a:p>
            <a:r>
              <a:rPr lang="en-US" sz="2800" dirty="0" err="1">
                <a:effectLst/>
                <a:latin typeface="Times New Roman" panose="02020603050405020304" pitchFamily="18" charset="0"/>
                <a:ea typeface="Times New Roman" panose="02020603050405020304" pitchFamily="18" charset="0"/>
              </a:rPr>
              <a:t>foi</a:t>
            </a:r>
            <a:r>
              <a:rPr lang="en-US" sz="2800" dirty="0">
                <a:effectLst/>
                <a:latin typeface="Times New Roman" panose="02020603050405020304" pitchFamily="18" charset="0"/>
                <a:ea typeface="Times New Roman" panose="02020603050405020304" pitchFamily="18" charset="0"/>
              </a:rPr>
              <a:t> or foia or "f o </a:t>
            </a:r>
            <a:r>
              <a:rPr lang="en-US" sz="2800" dirty="0" err="1">
                <a:effectLst/>
                <a:latin typeface="Times New Roman" panose="02020603050405020304" pitchFamily="18" charset="0"/>
                <a:ea typeface="Times New Roman" panose="02020603050405020304" pitchFamily="18" charset="0"/>
              </a:rPr>
              <a:t>i</a:t>
            </a:r>
            <a:r>
              <a:rPr lang="en-US" sz="2800" dirty="0">
                <a:effectLst/>
                <a:latin typeface="Times New Roman" panose="02020603050405020304" pitchFamily="18" charset="0"/>
                <a:ea typeface="Times New Roman" panose="02020603050405020304" pitchFamily="18" charset="0"/>
              </a:rPr>
              <a:t>" or "freedom of information" or "public records" or "public record" or sunshine or "open records" or "right to know" or "public information" or "records access" or "record access" or "government access" or "data practices"</a:t>
            </a:r>
            <a:endParaRPr lang="en-US" sz="2400" dirty="0"/>
          </a:p>
        </p:txBody>
      </p:sp>
    </p:spTree>
    <p:extLst>
      <p:ext uri="{BB962C8B-B14F-4D97-AF65-F5344CB8AC3E}">
        <p14:creationId xmlns:p14="http://schemas.microsoft.com/office/powerpoint/2010/main" val="704736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70770" y="533400"/>
            <a:ext cx="8229600" cy="5638800"/>
          </a:xfrm>
        </p:spPr>
        <p:txBody>
          <a:bodyPr vert="horz" anchor="ctr">
            <a:normAutofit/>
          </a:bodyPr>
          <a:lstStyle/>
          <a:p>
            <a:pPr marL="0" indent="0" algn="ctr">
              <a:lnSpc>
                <a:spcPct val="110000"/>
              </a:lnSpc>
              <a:spcBef>
                <a:spcPts val="0"/>
              </a:spcBef>
              <a:buNone/>
            </a:pPr>
            <a:r>
              <a:rPr lang="en-US" sz="4800" u="sng" dirty="0"/>
              <a:t>PART III:</a:t>
            </a:r>
          </a:p>
          <a:p>
            <a:pPr marL="0" indent="0" algn="ctr">
              <a:lnSpc>
                <a:spcPct val="110000"/>
              </a:lnSpc>
              <a:spcBef>
                <a:spcPts val="0"/>
              </a:spcBef>
              <a:buNone/>
            </a:pPr>
            <a:r>
              <a:rPr lang="en-US" sz="4800" u="sng" dirty="0"/>
              <a:t>Specific Appellate Opinions</a:t>
            </a:r>
            <a:endParaRPr lang="en-US" sz="5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25416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horz" anchor="ctr">
            <a:normAutofit fontScale="92500" lnSpcReduction="20000"/>
          </a:bodyPr>
          <a:lstStyle/>
          <a:p>
            <a:pPr marL="0" indent="0" algn="ctr">
              <a:spcBef>
                <a:spcPts val="0"/>
              </a:spcBef>
              <a:buNone/>
            </a:pPr>
            <a:r>
              <a:rPr lang="en-US" sz="3200" dirty="0">
                <a:effectLst/>
                <a:latin typeface="Times New Roman" panose="02020603050405020304" pitchFamily="18" charset="0"/>
                <a:ea typeface="Times New Roman" panose="02020603050405020304" pitchFamily="18" charset="0"/>
              </a:rPr>
              <a:t>Legal Boilerplate Okay,</a:t>
            </a:r>
          </a:p>
          <a:p>
            <a:pPr marL="0" indent="0" algn="ctr">
              <a:spcBef>
                <a:spcPts val="0"/>
              </a:spcBef>
              <a:buNone/>
            </a:pPr>
            <a:r>
              <a:rPr lang="en-US" sz="3200" dirty="0">
                <a:latin typeface="Times New Roman" panose="02020603050405020304" pitchFamily="18" charset="0"/>
                <a:ea typeface="Times New Roman" panose="02020603050405020304" pitchFamily="18" charset="0"/>
              </a:rPr>
              <a:t>but not </a:t>
            </a:r>
            <a:r>
              <a:rPr lang="en-US" sz="3200" dirty="0">
                <a:effectLst/>
                <a:latin typeface="Times New Roman" panose="02020603050405020304" pitchFamily="18" charset="0"/>
                <a:ea typeface="Times New Roman" panose="02020603050405020304" pitchFamily="18" charset="0"/>
              </a:rPr>
              <a:t>Question Marks??</a:t>
            </a:r>
            <a:endParaRPr lang="en-US" sz="2800" dirty="0">
              <a:effectLst/>
              <a:latin typeface="Times New Roman" panose="02020603050405020304" pitchFamily="18" charset="0"/>
              <a:ea typeface="Times New Roman" panose="02020603050405020304" pitchFamily="18" charset="0"/>
            </a:endParaRPr>
          </a:p>
          <a:p>
            <a:pPr marL="0" indent="0" algn="ctr">
              <a:spcBef>
                <a:spcPts val="0"/>
              </a:spcBef>
              <a:buNone/>
            </a:pPr>
            <a:endParaRPr lang="en-US" sz="3200" dirty="0"/>
          </a:p>
          <a:p>
            <a:pPr marL="0" indent="0">
              <a:lnSpc>
                <a:spcPct val="110000"/>
              </a:lnSpc>
              <a:spcBef>
                <a:spcPts val="0"/>
              </a:spcBef>
              <a:buNone/>
            </a:pPr>
            <a:r>
              <a:rPr lang="en-US" sz="2800" u="sng" dirty="0">
                <a:latin typeface="Times New Roman" panose="02020603050405020304" pitchFamily="18" charset="0"/>
                <a:ea typeface="Times New Roman" panose="02020603050405020304" pitchFamily="18" charset="0"/>
              </a:rPr>
              <a:t>Compare</a:t>
            </a:r>
          </a:p>
          <a:p>
            <a:pPr marL="0" indent="0">
              <a:lnSpc>
                <a:spcPct val="110000"/>
              </a:lnSpc>
              <a:spcBef>
                <a:spcPts val="0"/>
              </a:spcBef>
              <a:buNone/>
            </a:pPr>
            <a:r>
              <a:rPr lang="en-US" sz="2800" i="1" dirty="0">
                <a:effectLst/>
                <a:latin typeface="Times New Roman" panose="02020603050405020304" pitchFamily="18" charset="0"/>
                <a:ea typeface="Times New Roman" panose="02020603050405020304" pitchFamily="18" charset="0"/>
              </a:rPr>
              <a:t>Chi. Justice Project v. District</a:t>
            </a:r>
            <a:r>
              <a:rPr lang="en-US" sz="2800" dirty="0">
                <a:effectLst/>
                <a:latin typeface="Times New Roman" panose="02020603050405020304" pitchFamily="18" charset="0"/>
                <a:ea typeface="Times New Roman" panose="02020603050405020304" pitchFamily="18" charset="0"/>
              </a:rPr>
              <a:t>,</a:t>
            </a:r>
          </a:p>
          <a:p>
            <a:pPr marL="0" indent="0">
              <a:lnSpc>
                <a:spcPct val="110000"/>
              </a:lnSpc>
              <a:spcBef>
                <a:spcPts val="0"/>
              </a:spcBef>
              <a:buNone/>
            </a:pPr>
            <a:r>
              <a:rPr lang="en-US" sz="2800" dirty="0">
                <a:effectLst/>
                <a:latin typeface="Times New Roman" panose="02020603050405020304" pitchFamily="18" charset="0"/>
                <a:ea typeface="Times New Roman" panose="02020603050405020304" pitchFamily="18" charset="0"/>
              </a:rPr>
              <a:t>Case No. 2022 CA 001175 B (D.C. Super. Ct. Sept. 21, 2022) (long, legalistic request),</a:t>
            </a:r>
          </a:p>
          <a:p>
            <a:pPr marL="0" indent="0">
              <a:lnSpc>
                <a:spcPct val="110000"/>
              </a:lnSpc>
              <a:spcBef>
                <a:spcPts val="0"/>
              </a:spcBef>
              <a:buNone/>
            </a:pPr>
            <a:endParaRPr lang="en-US" sz="2800" dirty="0">
              <a:effectLst/>
              <a:latin typeface="Times New Roman" panose="02020603050405020304" pitchFamily="18" charset="0"/>
              <a:ea typeface="Times New Roman" panose="02020603050405020304" pitchFamily="18" charset="0"/>
            </a:endParaRPr>
          </a:p>
          <a:p>
            <a:pPr marL="0" indent="0">
              <a:lnSpc>
                <a:spcPct val="110000"/>
              </a:lnSpc>
              <a:spcBef>
                <a:spcPts val="0"/>
              </a:spcBef>
              <a:buNone/>
            </a:pPr>
            <a:r>
              <a:rPr lang="en-US" sz="2800" u="sng" dirty="0">
                <a:latin typeface="Times New Roman" panose="02020603050405020304" pitchFamily="18" charset="0"/>
              </a:rPr>
              <a:t>with</a:t>
            </a:r>
          </a:p>
          <a:p>
            <a:pPr marL="0" indent="0">
              <a:lnSpc>
                <a:spcPct val="110000"/>
              </a:lnSpc>
              <a:spcBef>
                <a:spcPts val="0"/>
              </a:spcBef>
              <a:buNone/>
            </a:pPr>
            <a:r>
              <a:rPr lang="en-US" sz="2800" dirty="0">
                <a:latin typeface="Times New Roman" panose="02020603050405020304" pitchFamily="18" charset="0"/>
              </a:rPr>
              <a:t>In re </a:t>
            </a:r>
            <a:r>
              <a:rPr lang="en-US" sz="2800" i="1" dirty="0">
                <a:latin typeface="Times New Roman" panose="02020603050405020304" pitchFamily="18" charset="0"/>
              </a:rPr>
              <a:t>Rose</a:t>
            </a:r>
            <a:r>
              <a:rPr lang="en-US" sz="2800" dirty="0">
                <a:latin typeface="Times New Roman" panose="02020603050405020304" pitchFamily="18" charset="0"/>
              </a:rPr>
              <a:t>,</a:t>
            </a:r>
          </a:p>
          <a:p>
            <a:pPr marL="0" indent="0">
              <a:lnSpc>
                <a:spcPct val="110000"/>
              </a:lnSpc>
              <a:spcBef>
                <a:spcPts val="0"/>
              </a:spcBef>
              <a:buNone/>
            </a:pPr>
            <a:r>
              <a:rPr lang="en-US" sz="2800" dirty="0">
                <a:latin typeface="Times New Roman" panose="02020603050405020304" pitchFamily="18" charset="0"/>
              </a:rPr>
              <a:t>Case No. 2019-211 (M.O.L.C. Nov. 5, 2019), 70 </a:t>
            </a:r>
            <a:r>
              <a:rPr lang="en-US" sz="2800" i="1" dirty="0">
                <a:latin typeface="Times New Roman" panose="02020603050405020304" pitchFamily="18" charset="0"/>
              </a:rPr>
              <a:t>D.C. Reg.</a:t>
            </a:r>
            <a:r>
              <a:rPr lang="en-US" sz="2800" dirty="0">
                <a:latin typeface="Times New Roman" panose="02020603050405020304" pitchFamily="18" charset="0"/>
              </a:rPr>
              <a:t> 006045 (Apr. 21, 2023) (simple request, but asked in question syntax).</a:t>
            </a:r>
          </a:p>
          <a:p>
            <a:pPr marL="0" indent="0">
              <a:buNone/>
            </a:pPr>
            <a:endParaRPr lang="en-US" dirty="0"/>
          </a:p>
        </p:txBody>
      </p:sp>
    </p:spTree>
    <p:extLst>
      <p:ext uri="{BB962C8B-B14F-4D97-AF65-F5344CB8AC3E}">
        <p14:creationId xmlns:p14="http://schemas.microsoft.com/office/powerpoint/2010/main" val="3038878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horz" anchor="ctr">
            <a:normAutofit/>
          </a:bodyPr>
          <a:lstStyle/>
          <a:p>
            <a:pPr marL="0" indent="0">
              <a:buNone/>
            </a:pPr>
            <a:endParaRPr lang="en-US" dirty="0"/>
          </a:p>
        </p:txBody>
      </p:sp>
      <p:pic>
        <p:nvPicPr>
          <p:cNvPr id="7" name="Picture 6">
            <a:extLst>
              <a:ext uri="{FF2B5EF4-FFF2-40B4-BE49-F238E27FC236}">
                <a16:creationId xmlns:a16="http://schemas.microsoft.com/office/drawing/2014/main" id="{1F13E35F-4E65-8D0C-0680-B5146DEC3873}"/>
              </a:ext>
            </a:extLst>
          </p:cNvPr>
          <p:cNvPicPr>
            <a:picLocks noChangeAspect="1"/>
          </p:cNvPicPr>
          <p:nvPr/>
        </p:nvPicPr>
        <p:blipFill>
          <a:blip r:embed="rId3"/>
          <a:stretch>
            <a:fillRect/>
          </a:stretch>
        </p:blipFill>
        <p:spPr>
          <a:xfrm>
            <a:off x="1219200" y="93520"/>
            <a:ext cx="6238690" cy="6670959"/>
          </a:xfrm>
          <a:prstGeom prst="rect">
            <a:avLst/>
          </a:prstGeom>
        </p:spPr>
      </p:pic>
    </p:spTree>
    <p:extLst>
      <p:ext uri="{BB962C8B-B14F-4D97-AF65-F5344CB8AC3E}">
        <p14:creationId xmlns:p14="http://schemas.microsoft.com/office/powerpoint/2010/main" val="3535083399"/>
      </p:ext>
    </p:extLst>
  </p:cSld>
  <p:clrMapOvr>
    <a:masterClrMapping/>
  </p:clrMapOvr>
</p:sld>
</file>

<file path=ppt/theme/theme1.xml><?xml version="1.0" encoding="utf-8"?>
<a:theme xmlns:a="http://schemas.openxmlformats.org/drawingml/2006/main" name="Advantag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11573</TotalTime>
  <Words>1792</Words>
  <Application>Microsoft Office PowerPoint</Application>
  <PresentationFormat>On-screen Show (4:3)</PresentationFormat>
  <Paragraphs>159</Paragraphs>
  <Slides>23</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Calibri</vt:lpstr>
      <vt:lpstr>Rockwell</vt:lpstr>
      <vt:lpstr>Times New Roman</vt:lpstr>
      <vt:lpstr>Wingdings</vt:lpstr>
      <vt:lpstr>Advantage</vt:lpstr>
      <vt:lpstr>Nicholas Weil, Trial Attorney Office of Open Government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Board of Ethics and Government Accountability (bega.dc.gov)  </vt:lpstr>
      <vt:lpstr>CONTACT INFORMATION  </vt:lpstr>
    </vt:vector>
  </TitlesOfParts>
  <Company>Congressional Black Caucus Foundation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Traci Hughes</dc:creator>
  <cp:lastModifiedBy>Weil, Nicholas (BEGA)</cp:lastModifiedBy>
  <cp:revision>234</cp:revision>
  <cp:lastPrinted>2013-11-21T14:53:56Z</cp:lastPrinted>
  <dcterms:created xsi:type="dcterms:W3CDTF">2013-10-23T19:05:02Z</dcterms:created>
  <dcterms:modified xsi:type="dcterms:W3CDTF">2023-07-11T19:14:30Z</dcterms:modified>
  <cp:contentStatus/>
</cp:coreProperties>
</file>