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7" r:id="rId3"/>
    <p:sldId id="257" r:id="rId4"/>
    <p:sldId id="258" r:id="rId5"/>
    <p:sldId id="269" r:id="rId6"/>
    <p:sldId id="260" r:id="rId7"/>
    <p:sldId id="262" r:id="rId8"/>
    <p:sldId id="271" r:id="rId9"/>
    <p:sldId id="263" r:id="rId10"/>
    <p:sldId id="264" r:id="rId11"/>
    <p:sldId id="265" r:id="rId12"/>
    <p:sldId id="274" r:id="rId13"/>
    <p:sldId id="280" r:id="rId14"/>
    <p:sldId id="272" r:id="rId15"/>
    <p:sldId id="273" r:id="rId16"/>
    <p:sldId id="275" r:id="rId17"/>
    <p:sldId id="276" r:id="rId18"/>
    <p:sldId id="278"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072" autoAdjust="0"/>
  </p:normalViewPr>
  <p:slideViewPr>
    <p:cSldViewPr>
      <p:cViewPr varScale="1">
        <p:scale>
          <a:sx n="83" d="100"/>
          <a:sy n="83" d="100"/>
        </p:scale>
        <p:origin x="-158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AE643-4993-4F9D-AD53-558335B7B07E}" type="doc">
      <dgm:prSet loTypeId="urn:microsoft.com/office/officeart/2005/8/layout/radial1" loCatId="relationship" qsTypeId="urn:microsoft.com/office/officeart/2005/8/quickstyle/simple1" qsCatId="simple" csTypeId="urn:microsoft.com/office/officeart/2005/8/colors/accent1_2" csCatId="accent1" phldr="1"/>
      <dgm:spPr/>
    </dgm:pt>
    <dgm:pt modelId="{1DF91B48-DE84-45C1-A808-01433A44C6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rPr>
            <a:t>Child</a:t>
          </a:r>
        </a:p>
      </dgm:t>
    </dgm:pt>
    <dgm:pt modelId="{8FEBEF06-2BA0-4071-ABE0-6A22879092A9}" type="parTrans" cxnId="{CDB2EFBE-65EF-4CD3-BDEB-42AD6A25EB8A}">
      <dgm:prSet/>
      <dgm:spPr/>
      <dgm:t>
        <a:bodyPr/>
        <a:lstStyle/>
        <a:p>
          <a:endParaRPr lang="en-US"/>
        </a:p>
      </dgm:t>
    </dgm:pt>
    <dgm:pt modelId="{6501928A-2B8F-490D-9938-68644E4291A1}" type="sibTrans" cxnId="{CDB2EFBE-65EF-4CD3-BDEB-42AD6A25EB8A}">
      <dgm:prSet/>
      <dgm:spPr/>
      <dgm:t>
        <a:bodyPr/>
        <a:lstStyle/>
        <a:p>
          <a:endParaRPr lang="en-US"/>
        </a:p>
      </dgm:t>
    </dgm:pt>
    <dgm:pt modelId="{A995CA9F-4D32-42F6-B912-F59DF3F648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rPr>
            <a:t>Child Welfare System</a:t>
          </a:r>
        </a:p>
      </dgm:t>
    </dgm:pt>
    <dgm:pt modelId="{F9EA639C-6C3D-4EB8-B4BC-8EC53D2EE3F5}" type="parTrans" cxnId="{E4CACF89-9C90-4D4A-97F3-4C1F7C26F120}">
      <dgm:prSet/>
      <dgm:spPr/>
      <dgm:t>
        <a:bodyPr/>
        <a:lstStyle/>
        <a:p>
          <a:endParaRPr lang="en-US"/>
        </a:p>
      </dgm:t>
    </dgm:pt>
    <dgm:pt modelId="{42DCA7A3-13D1-4C69-89A0-F3F2B25AB6A1}" type="sibTrans" cxnId="{E4CACF89-9C90-4D4A-97F3-4C1F7C26F120}">
      <dgm:prSet/>
      <dgm:spPr/>
      <dgm:t>
        <a:bodyPr/>
        <a:lstStyle/>
        <a:p>
          <a:endParaRPr lang="en-US"/>
        </a:p>
      </dgm:t>
    </dgm:pt>
    <dgm:pt modelId="{9CB25083-F4E8-4C3F-8BDE-2CB9AB77E0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charset="0"/>
            </a:rPr>
            <a:t>DV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charset="0"/>
            </a:rPr>
            <a:t>Victim</a:t>
          </a:r>
        </a:p>
      </dgm:t>
    </dgm:pt>
    <dgm:pt modelId="{41721E99-DB53-4089-B5F3-FE7848092293}" type="parTrans" cxnId="{3DAA2F7F-F336-468D-9E00-FDF514D9C324}">
      <dgm:prSet/>
      <dgm:spPr/>
      <dgm:t>
        <a:bodyPr/>
        <a:lstStyle/>
        <a:p>
          <a:endParaRPr lang="en-US"/>
        </a:p>
      </dgm:t>
    </dgm:pt>
    <dgm:pt modelId="{55F82D00-A176-4062-90D0-DE4E69F3BEBC}" type="sibTrans" cxnId="{3DAA2F7F-F336-468D-9E00-FDF514D9C324}">
      <dgm:prSet/>
      <dgm:spPr/>
      <dgm:t>
        <a:bodyPr/>
        <a:lstStyle/>
        <a:p>
          <a:endParaRPr lang="en-US"/>
        </a:p>
      </dgm:t>
    </dgm:pt>
    <dgm:pt modelId="{A8CEE9EB-AE0D-440F-8BAD-8231C53C903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Arial" charset="0"/>
            </a:rPr>
            <a:t>Abuser</a:t>
          </a:r>
        </a:p>
      </dgm:t>
    </dgm:pt>
    <dgm:pt modelId="{771CE95D-2E32-4518-BC1D-B05445FFBC3F}" type="parTrans" cxnId="{E213B495-F15A-4075-ACC1-D19B4EFFC258}">
      <dgm:prSet/>
      <dgm:spPr/>
      <dgm:t>
        <a:bodyPr/>
        <a:lstStyle/>
        <a:p>
          <a:endParaRPr lang="en-US"/>
        </a:p>
      </dgm:t>
    </dgm:pt>
    <dgm:pt modelId="{17DE5C4E-6C99-4834-AF76-6E3DBC4BACC3}" type="sibTrans" cxnId="{E213B495-F15A-4075-ACC1-D19B4EFFC258}">
      <dgm:prSet/>
      <dgm:spPr/>
      <dgm:t>
        <a:bodyPr/>
        <a:lstStyle/>
        <a:p>
          <a:endParaRPr lang="en-US"/>
        </a:p>
      </dgm:t>
    </dgm:pt>
    <dgm:pt modelId="{E98C3AFF-157D-465B-B2E9-1BCC9BA0A0DF}" type="pres">
      <dgm:prSet presAssocID="{EF3AE643-4993-4F9D-AD53-558335B7B07E}" presName="cycle" presStyleCnt="0">
        <dgm:presLayoutVars>
          <dgm:chMax val="1"/>
          <dgm:dir/>
          <dgm:animLvl val="ctr"/>
          <dgm:resizeHandles val="exact"/>
        </dgm:presLayoutVars>
      </dgm:prSet>
      <dgm:spPr/>
    </dgm:pt>
    <dgm:pt modelId="{09416746-C339-4473-AF80-8F796A73E26C}" type="pres">
      <dgm:prSet presAssocID="{1DF91B48-DE84-45C1-A808-01433A44C670}" presName="centerShape" presStyleLbl="node0" presStyleIdx="0" presStyleCnt="1"/>
      <dgm:spPr/>
      <dgm:t>
        <a:bodyPr/>
        <a:lstStyle/>
        <a:p>
          <a:endParaRPr lang="en-US"/>
        </a:p>
      </dgm:t>
    </dgm:pt>
    <dgm:pt modelId="{961D315B-19BD-4FFE-8B69-FD196B86E4B7}" type="pres">
      <dgm:prSet presAssocID="{F9EA639C-6C3D-4EB8-B4BC-8EC53D2EE3F5}" presName="Name9" presStyleLbl="parChTrans1D2" presStyleIdx="0" presStyleCnt="3"/>
      <dgm:spPr/>
      <dgm:t>
        <a:bodyPr/>
        <a:lstStyle/>
        <a:p>
          <a:endParaRPr lang="en-US"/>
        </a:p>
      </dgm:t>
    </dgm:pt>
    <dgm:pt modelId="{E311D547-8DFC-4E41-B9EF-A9E056FD6D68}" type="pres">
      <dgm:prSet presAssocID="{F9EA639C-6C3D-4EB8-B4BC-8EC53D2EE3F5}" presName="connTx" presStyleLbl="parChTrans1D2" presStyleIdx="0" presStyleCnt="3"/>
      <dgm:spPr/>
      <dgm:t>
        <a:bodyPr/>
        <a:lstStyle/>
        <a:p>
          <a:endParaRPr lang="en-US"/>
        </a:p>
      </dgm:t>
    </dgm:pt>
    <dgm:pt modelId="{C9383CA9-E98D-471E-A4AF-2A6CE1BAD469}" type="pres">
      <dgm:prSet presAssocID="{A995CA9F-4D32-42F6-B912-F59DF3F64807}" presName="node" presStyleLbl="node1" presStyleIdx="0" presStyleCnt="3">
        <dgm:presLayoutVars>
          <dgm:bulletEnabled val="1"/>
        </dgm:presLayoutVars>
      </dgm:prSet>
      <dgm:spPr/>
      <dgm:t>
        <a:bodyPr/>
        <a:lstStyle/>
        <a:p>
          <a:endParaRPr lang="en-US"/>
        </a:p>
      </dgm:t>
    </dgm:pt>
    <dgm:pt modelId="{BA249FA6-8FC0-4738-B827-9B95F95CFE88}" type="pres">
      <dgm:prSet presAssocID="{41721E99-DB53-4089-B5F3-FE7848092293}" presName="Name9" presStyleLbl="parChTrans1D2" presStyleIdx="1" presStyleCnt="3"/>
      <dgm:spPr/>
      <dgm:t>
        <a:bodyPr/>
        <a:lstStyle/>
        <a:p>
          <a:endParaRPr lang="en-US"/>
        </a:p>
      </dgm:t>
    </dgm:pt>
    <dgm:pt modelId="{CCE5266B-DC38-448C-9424-8382B0ACBDE3}" type="pres">
      <dgm:prSet presAssocID="{41721E99-DB53-4089-B5F3-FE7848092293}" presName="connTx" presStyleLbl="parChTrans1D2" presStyleIdx="1" presStyleCnt="3"/>
      <dgm:spPr/>
      <dgm:t>
        <a:bodyPr/>
        <a:lstStyle/>
        <a:p>
          <a:endParaRPr lang="en-US"/>
        </a:p>
      </dgm:t>
    </dgm:pt>
    <dgm:pt modelId="{2EE4F1D2-C2B9-4B4A-B95F-AC2FE252065C}" type="pres">
      <dgm:prSet presAssocID="{9CB25083-F4E8-4C3F-8BDE-2CB9AB77E0F5}" presName="node" presStyleLbl="node1" presStyleIdx="1" presStyleCnt="3">
        <dgm:presLayoutVars>
          <dgm:bulletEnabled val="1"/>
        </dgm:presLayoutVars>
      </dgm:prSet>
      <dgm:spPr/>
      <dgm:t>
        <a:bodyPr/>
        <a:lstStyle/>
        <a:p>
          <a:endParaRPr lang="en-US"/>
        </a:p>
      </dgm:t>
    </dgm:pt>
    <dgm:pt modelId="{4E28A419-8B76-48F6-B185-6C5999328E8C}" type="pres">
      <dgm:prSet presAssocID="{771CE95D-2E32-4518-BC1D-B05445FFBC3F}" presName="Name9" presStyleLbl="parChTrans1D2" presStyleIdx="2" presStyleCnt="3"/>
      <dgm:spPr/>
      <dgm:t>
        <a:bodyPr/>
        <a:lstStyle/>
        <a:p>
          <a:endParaRPr lang="en-US"/>
        </a:p>
      </dgm:t>
    </dgm:pt>
    <dgm:pt modelId="{5CFEB3A9-E2A3-445E-9EF1-A9061125FA74}" type="pres">
      <dgm:prSet presAssocID="{771CE95D-2E32-4518-BC1D-B05445FFBC3F}" presName="connTx" presStyleLbl="parChTrans1D2" presStyleIdx="2" presStyleCnt="3"/>
      <dgm:spPr/>
      <dgm:t>
        <a:bodyPr/>
        <a:lstStyle/>
        <a:p>
          <a:endParaRPr lang="en-US"/>
        </a:p>
      </dgm:t>
    </dgm:pt>
    <dgm:pt modelId="{7F220D28-9563-43AA-9908-F08C205B8252}" type="pres">
      <dgm:prSet presAssocID="{A8CEE9EB-AE0D-440F-8BAD-8231C53C903C}" presName="node" presStyleLbl="node1" presStyleIdx="2" presStyleCnt="3">
        <dgm:presLayoutVars>
          <dgm:bulletEnabled val="1"/>
        </dgm:presLayoutVars>
      </dgm:prSet>
      <dgm:spPr/>
      <dgm:t>
        <a:bodyPr/>
        <a:lstStyle/>
        <a:p>
          <a:endParaRPr lang="en-US"/>
        </a:p>
      </dgm:t>
    </dgm:pt>
  </dgm:ptLst>
  <dgm:cxnLst>
    <dgm:cxn modelId="{4E4CA7DC-7006-4A81-85B8-6A5E44EEF61D}" type="presOf" srcId="{EF3AE643-4993-4F9D-AD53-558335B7B07E}" destId="{E98C3AFF-157D-465B-B2E9-1BCC9BA0A0DF}" srcOrd="0" destOrd="0" presId="urn:microsoft.com/office/officeart/2005/8/layout/radial1"/>
    <dgm:cxn modelId="{CDB2EFBE-65EF-4CD3-BDEB-42AD6A25EB8A}" srcId="{EF3AE643-4993-4F9D-AD53-558335B7B07E}" destId="{1DF91B48-DE84-45C1-A808-01433A44C670}" srcOrd="0" destOrd="0" parTransId="{8FEBEF06-2BA0-4071-ABE0-6A22879092A9}" sibTransId="{6501928A-2B8F-490D-9938-68644E4291A1}"/>
    <dgm:cxn modelId="{5F8401CE-F5F6-4183-B241-38EA7CCA2A14}" type="presOf" srcId="{A995CA9F-4D32-42F6-B912-F59DF3F64807}" destId="{C9383CA9-E98D-471E-A4AF-2A6CE1BAD469}" srcOrd="0" destOrd="0" presId="urn:microsoft.com/office/officeart/2005/8/layout/radial1"/>
    <dgm:cxn modelId="{6A8B180E-AAB4-402A-B908-2EBD2ECFB3EE}" type="presOf" srcId="{9CB25083-F4E8-4C3F-8BDE-2CB9AB77E0F5}" destId="{2EE4F1D2-C2B9-4B4A-B95F-AC2FE252065C}" srcOrd="0" destOrd="0" presId="urn:microsoft.com/office/officeart/2005/8/layout/radial1"/>
    <dgm:cxn modelId="{163B08DE-98E5-4C81-AA9F-D6E4236D181B}" type="presOf" srcId="{41721E99-DB53-4089-B5F3-FE7848092293}" destId="{BA249FA6-8FC0-4738-B827-9B95F95CFE88}" srcOrd="0" destOrd="0" presId="urn:microsoft.com/office/officeart/2005/8/layout/radial1"/>
    <dgm:cxn modelId="{4ABF4CC4-338D-441D-BCC0-6A46349542B2}" type="presOf" srcId="{41721E99-DB53-4089-B5F3-FE7848092293}" destId="{CCE5266B-DC38-448C-9424-8382B0ACBDE3}" srcOrd="1" destOrd="0" presId="urn:microsoft.com/office/officeart/2005/8/layout/radial1"/>
    <dgm:cxn modelId="{E213B495-F15A-4075-ACC1-D19B4EFFC258}" srcId="{1DF91B48-DE84-45C1-A808-01433A44C670}" destId="{A8CEE9EB-AE0D-440F-8BAD-8231C53C903C}" srcOrd="2" destOrd="0" parTransId="{771CE95D-2E32-4518-BC1D-B05445FFBC3F}" sibTransId="{17DE5C4E-6C99-4834-AF76-6E3DBC4BACC3}"/>
    <dgm:cxn modelId="{E4CACF89-9C90-4D4A-97F3-4C1F7C26F120}" srcId="{1DF91B48-DE84-45C1-A808-01433A44C670}" destId="{A995CA9F-4D32-42F6-B912-F59DF3F64807}" srcOrd="0" destOrd="0" parTransId="{F9EA639C-6C3D-4EB8-B4BC-8EC53D2EE3F5}" sibTransId="{42DCA7A3-13D1-4C69-89A0-F3F2B25AB6A1}"/>
    <dgm:cxn modelId="{D430CA1B-3D3C-4F05-9883-CC2CBCEE48F3}" type="presOf" srcId="{A8CEE9EB-AE0D-440F-8BAD-8231C53C903C}" destId="{7F220D28-9563-43AA-9908-F08C205B8252}" srcOrd="0" destOrd="0" presId="urn:microsoft.com/office/officeart/2005/8/layout/radial1"/>
    <dgm:cxn modelId="{53611442-1B6D-48E1-AEB1-1D5D18FB09C7}" type="presOf" srcId="{F9EA639C-6C3D-4EB8-B4BC-8EC53D2EE3F5}" destId="{E311D547-8DFC-4E41-B9EF-A9E056FD6D68}" srcOrd="1" destOrd="0" presId="urn:microsoft.com/office/officeart/2005/8/layout/radial1"/>
    <dgm:cxn modelId="{0989E94B-4775-49EC-A226-6ADA1198F873}" type="presOf" srcId="{1DF91B48-DE84-45C1-A808-01433A44C670}" destId="{09416746-C339-4473-AF80-8F796A73E26C}" srcOrd="0" destOrd="0" presId="urn:microsoft.com/office/officeart/2005/8/layout/radial1"/>
    <dgm:cxn modelId="{C0CFFBB7-9613-49D0-AA53-87C36DDD6301}" type="presOf" srcId="{771CE95D-2E32-4518-BC1D-B05445FFBC3F}" destId="{5CFEB3A9-E2A3-445E-9EF1-A9061125FA74}" srcOrd="1" destOrd="0" presId="urn:microsoft.com/office/officeart/2005/8/layout/radial1"/>
    <dgm:cxn modelId="{D946A3E8-B276-4CA5-BC25-62D454C99422}" type="presOf" srcId="{771CE95D-2E32-4518-BC1D-B05445FFBC3F}" destId="{4E28A419-8B76-48F6-B185-6C5999328E8C}" srcOrd="0" destOrd="0" presId="urn:microsoft.com/office/officeart/2005/8/layout/radial1"/>
    <dgm:cxn modelId="{3DAA2F7F-F336-468D-9E00-FDF514D9C324}" srcId="{1DF91B48-DE84-45C1-A808-01433A44C670}" destId="{9CB25083-F4E8-4C3F-8BDE-2CB9AB77E0F5}" srcOrd="1" destOrd="0" parTransId="{41721E99-DB53-4089-B5F3-FE7848092293}" sibTransId="{55F82D00-A176-4062-90D0-DE4E69F3BEBC}"/>
    <dgm:cxn modelId="{052E9291-21EF-4286-AEB9-B821FB436F97}" type="presOf" srcId="{F9EA639C-6C3D-4EB8-B4BC-8EC53D2EE3F5}" destId="{961D315B-19BD-4FFE-8B69-FD196B86E4B7}" srcOrd="0" destOrd="0" presId="urn:microsoft.com/office/officeart/2005/8/layout/radial1"/>
    <dgm:cxn modelId="{FD011EC7-D546-431F-BD67-5C4B42079675}" type="presParOf" srcId="{E98C3AFF-157D-465B-B2E9-1BCC9BA0A0DF}" destId="{09416746-C339-4473-AF80-8F796A73E26C}" srcOrd="0" destOrd="0" presId="urn:microsoft.com/office/officeart/2005/8/layout/radial1"/>
    <dgm:cxn modelId="{93CE9D90-23BB-495B-BCAB-C9BE508A104F}" type="presParOf" srcId="{E98C3AFF-157D-465B-B2E9-1BCC9BA0A0DF}" destId="{961D315B-19BD-4FFE-8B69-FD196B86E4B7}" srcOrd="1" destOrd="0" presId="urn:microsoft.com/office/officeart/2005/8/layout/radial1"/>
    <dgm:cxn modelId="{69BE58F4-2034-4B35-B117-B858D5ADD3FD}" type="presParOf" srcId="{961D315B-19BD-4FFE-8B69-FD196B86E4B7}" destId="{E311D547-8DFC-4E41-B9EF-A9E056FD6D68}" srcOrd="0" destOrd="0" presId="urn:microsoft.com/office/officeart/2005/8/layout/radial1"/>
    <dgm:cxn modelId="{7C596AC7-4563-4916-AB28-2A7AAFE2E1DB}" type="presParOf" srcId="{E98C3AFF-157D-465B-B2E9-1BCC9BA0A0DF}" destId="{C9383CA9-E98D-471E-A4AF-2A6CE1BAD469}" srcOrd="2" destOrd="0" presId="urn:microsoft.com/office/officeart/2005/8/layout/radial1"/>
    <dgm:cxn modelId="{AE1D8204-979B-4917-8F35-1F84C5C19A92}" type="presParOf" srcId="{E98C3AFF-157D-465B-B2E9-1BCC9BA0A0DF}" destId="{BA249FA6-8FC0-4738-B827-9B95F95CFE88}" srcOrd="3" destOrd="0" presId="urn:microsoft.com/office/officeart/2005/8/layout/radial1"/>
    <dgm:cxn modelId="{21BBE134-9A2B-427C-8079-5496935A01D5}" type="presParOf" srcId="{BA249FA6-8FC0-4738-B827-9B95F95CFE88}" destId="{CCE5266B-DC38-448C-9424-8382B0ACBDE3}" srcOrd="0" destOrd="0" presId="urn:microsoft.com/office/officeart/2005/8/layout/radial1"/>
    <dgm:cxn modelId="{56C78024-5A3D-414C-97AA-B43F8DFD6F24}" type="presParOf" srcId="{E98C3AFF-157D-465B-B2E9-1BCC9BA0A0DF}" destId="{2EE4F1D2-C2B9-4B4A-B95F-AC2FE252065C}" srcOrd="4" destOrd="0" presId="urn:microsoft.com/office/officeart/2005/8/layout/radial1"/>
    <dgm:cxn modelId="{71F2EADA-E031-4A0E-AC9B-9AC54DB74762}" type="presParOf" srcId="{E98C3AFF-157D-465B-B2E9-1BCC9BA0A0DF}" destId="{4E28A419-8B76-48F6-B185-6C5999328E8C}" srcOrd="5" destOrd="0" presId="urn:microsoft.com/office/officeart/2005/8/layout/radial1"/>
    <dgm:cxn modelId="{CE7735E9-A0D6-4E7C-B902-769E9FA94F0A}" type="presParOf" srcId="{4E28A419-8B76-48F6-B185-6C5999328E8C}" destId="{5CFEB3A9-E2A3-445E-9EF1-A9061125FA74}" srcOrd="0" destOrd="0" presId="urn:microsoft.com/office/officeart/2005/8/layout/radial1"/>
    <dgm:cxn modelId="{73F76B9B-7C3A-46DC-983D-1663C77042D1}" type="presParOf" srcId="{E98C3AFF-157D-465B-B2E9-1BCC9BA0A0DF}" destId="{7F220D28-9563-43AA-9908-F08C205B8252}"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16746-C339-4473-AF80-8F796A73E26C}">
      <dsp:nvSpPr>
        <dsp:cNvPr id="0" name=""/>
        <dsp:cNvSpPr/>
      </dsp:nvSpPr>
      <dsp:spPr>
        <a:xfrm>
          <a:off x="3349302" y="1995680"/>
          <a:ext cx="1530994" cy="15309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500" b="0" i="0" u="none" strike="noStrike" kern="1200" cap="none" normalizeH="0" baseline="0" smtClean="0">
              <a:ln>
                <a:noFill/>
              </a:ln>
              <a:solidFill>
                <a:schemeClr val="tx1"/>
              </a:solidFill>
              <a:effectLst/>
              <a:latin typeface="Arial" charset="0"/>
            </a:rPr>
            <a:t>Child</a:t>
          </a:r>
        </a:p>
      </dsp:txBody>
      <dsp:txXfrm>
        <a:off x="3573511" y="2219889"/>
        <a:ext cx="1082576" cy="1082576"/>
      </dsp:txXfrm>
    </dsp:sp>
    <dsp:sp modelId="{961D315B-19BD-4FFE-8B69-FD196B86E4B7}">
      <dsp:nvSpPr>
        <dsp:cNvPr id="0" name=""/>
        <dsp:cNvSpPr/>
      </dsp:nvSpPr>
      <dsp:spPr>
        <a:xfrm rot="16200000">
          <a:off x="3883904" y="1748042"/>
          <a:ext cx="461790" cy="33486"/>
        </a:xfrm>
        <a:custGeom>
          <a:avLst/>
          <a:gdLst/>
          <a:ahLst/>
          <a:cxnLst/>
          <a:rect l="0" t="0" r="0" b="0"/>
          <a:pathLst>
            <a:path>
              <a:moveTo>
                <a:pt x="0" y="16743"/>
              </a:moveTo>
              <a:lnTo>
                <a:pt x="461790" y="1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255" y="1753240"/>
        <a:ext cx="23089" cy="23089"/>
      </dsp:txXfrm>
    </dsp:sp>
    <dsp:sp modelId="{C9383CA9-E98D-471E-A4AF-2A6CE1BAD469}">
      <dsp:nvSpPr>
        <dsp:cNvPr id="0" name=""/>
        <dsp:cNvSpPr/>
      </dsp:nvSpPr>
      <dsp:spPr>
        <a:xfrm>
          <a:off x="3349302" y="2895"/>
          <a:ext cx="1530994" cy="15309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smtClean="0">
              <a:ln>
                <a:noFill/>
              </a:ln>
              <a:solidFill>
                <a:schemeClr val="tx1"/>
              </a:solidFill>
              <a:effectLst/>
              <a:latin typeface="Arial" charset="0"/>
            </a:rPr>
            <a:t>Child Welfare System</a:t>
          </a:r>
        </a:p>
      </dsp:txBody>
      <dsp:txXfrm>
        <a:off x="3573511" y="227104"/>
        <a:ext cx="1082576" cy="1082576"/>
      </dsp:txXfrm>
    </dsp:sp>
    <dsp:sp modelId="{BA249FA6-8FC0-4738-B827-9B95F95CFE88}">
      <dsp:nvSpPr>
        <dsp:cNvPr id="0" name=""/>
        <dsp:cNvSpPr/>
      </dsp:nvSpPr>
      <dsp:spPr>
        <a:xfrm rot="1800000">
          <a:off x="4746806" y="3242630"/>
          <a:ext cx="461790" cy="33486"/>
        </a:xfrm>
        <a:custGeom>
          <a:avLst/>
          <a:gdLst/>
          <a:ahLst/>
          <a:cxnLst/>
          <a:rect l="0" t="0" r="0" b="0"/>
          <a:pathLst>
            <a:path>
              <a:moveTo>
                <a:pt x="0" y="16743"/>
              </a:moveTo>
              <a:lnTo>
                <a:pt x="461790" y="1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66156" y="3247829"/>
        <a:ext cx="23089" cy="23089"/>
      </dsp:txXfrm>
    </dsp:sp>
    <dsp:sp modelId="{2EE4F1D2-C2B9-4B4A-B95F-AC2FE252065C}">
      <dsp:nvSpPr>
        <dsp:cNvPr id="0" name=""/>
        <dsp:cNvSpPr/>
      </dsp:nvSpPr>
      <dsp:spPr>
        <a:xfrm>
          <a:off x="5075104" y="2992072"/>
          <a:ext cx="1530994" cy="15309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dirty="0" smtClean="0">
              <a:ln>
                <a:noFill/>
              </a:ln>
              <a:solidFill>
                <a:schemeClr val="tx1"/>
              </a:solidFill>
              <a:effectLst/>
              <a:latin typeface="Arial" charset="0"/>
            </a:rPr>
            <a:t>DV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dirty="0" smtClean="0">
              <a:ln>
                <a:noFill/>
              </a:ln>
              <a:solidFill>
                <a:schemeClr val="tx1"/>
              </a:solidFill>
              <a:effectLst/>
              <a:latin typeface="Arial" charset="0"/>
            </a:rPr>
            <a:t>Victim</a:t>
          </a:r>
        </a:p>
      </dsp:txBody>
      <dsp:txXfrm>
        <a:off x="5299313" y="3216281"/>
        <a:ext cx="1082576" cy="1082576"/>
      </dsp:txXfrm>
    </dsp:sp>
    <dsp:sp modelId="{4E28A419-8B76-48F6-B185-6C5999328E8C}">
      <dsp:nvSpPr>
        <dsp:cNvPr id="0" name=""/>
        <dsp:cNvSpPr/>
      </dsp:nvSpPr>
      <dsp:spPr>
        <a:xfrm rot="9000000">
          <a:off x="3021003" y="3242630"/>
          <a:ext cx="461790" cy="33486"/>
        </a:xfrm>
        <a:custGeom>
          <a:avLst/>
          <a:gdLst/>
          <a:ahLst/>
          <a:cxnLst/>
          <a:rect l="0" t="0" r="0" b="0"/>
          <a:pathLst>
            <a:path>
              <a:moveTo>
                <a:pt x="0" y="16743"/>
              </a:moveTo>
              <a:lnTo>
                <a:pt x="461790" y="1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40354" y="3247829"/>
        <a:ext cx="23089" cy="23089"/>
      </dsp:txXfrm>
    </dsp:sp>
    <dsp:sp modelId="{7F220D28-9563-43AA-9908-F08C205B8252}">
      <dsp:nvSpPr>
        <dsp:cNvPr id="0" name=""/>
        <dsp:cNvSpPr/>
      </dsp:nvSpPr>
      <dsp:spPr>
        <a:xfrm>
          <a:off x="1623500" y="2992072"/>
          <a:ext cx="1530994" cy="15309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smtClean="0">
              <a:ln>
                <a:noFill/>
              </a:ln>
              <a:solidFill>
                <a:schemeClr val="tx1"/>
              </a:solidFill>
              <a:effectLst/>
              <a:latin typeface="Arial" charset="0"/>
            </a:rPr>
            <a:t>Abuser</a:t>
          </a:r>
        </a:p>
      </dsp:txBody>
      <dsp:txXfrm>
        <a:off x="1847709" y="3216281"/>
        <a:ext cx="1082576" cy="10825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46175F-594C-4782-A9E4-BAB2001C4A4E}" type="datetimeFigureOut">
              <a:rPr lang="en-US" smtClean="0"/>
              <a:t>12/10/2014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0FA8D-2F54-4658-9451-9CE3FF6F63AE}" type="slidenum">
              <a:rPr lang="en-US" smtClean="0"/>
              <a:t>‹#›</a:t>
            </a:fld>
            <a:endParaRPr lang="en-US"/>
          </a:p>
        </p:txBody>
      </p:sp>
    </p:spTree>
    <p:extLst>
      <p:ext uri="{BB962C8B-B14F-4D97-AF65-F5344CB8AC3E}">
        <p14:creationId xmlns:p14="http://schemas.microsoft.com/office/powerpoint/2010/main" val="170893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0FA8D-2F54-4658-9451-9CE3FF6F63AE}" type="slidenum">
              <a:rPr lang="en-US" smtClean="0"/>
              <a:t>3</a:t>
            </a:fld>
            <a:endParaRPr lang="en-US"/>
          </a:p>
        </p:txBody>
      </p:sp>
    </p:spTree>
    <p:extLst>
      <p:ext uri="{BB962C8B-B14F-4D97-AF65-F5344CB8AC3E}">
        <p14:creationId xmlns:p14="http://schemas.microsoft.com/office/powerpoint/2010/main" val="253108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House of Ruth </a:t>
            </a:r>
            <a:endParaRPr lang="en-US" dirty="0"/>
          </a:p>
        </p:txBody>
      </p:sp>
      <p:sp>
        <p:nvSpPr>
          <p:cNvPr id="4" name="Slide Number Placeholder 3"/>
          <p:cNvSpPr>
            <a:spLocks noGrp="1"/>
          </p:cNvSpPr>
          <p:nvPr>
            <p:ph type="sldNum" sz="quarter" idx="10"/>
          </p:nvPr>
        </p:nvSpPr>
        <p:spPr/>
        <p:txBody>
          <a:bodyPr/>
          <a:lstStyle/>
          <a:p>
            <a:fld id="{2880FA8D-2F54-4658-9451-9CE3FF6F63AE}" type="slidenum">
              <a:rPr lang="en-US" smtClean="0"/>
              <a:t>5</a:t>
            </a:fld>
            <a:endParaRPr lang="en-US"/>
          </a:p>
        </p:txBody>
      </p:sp>
    </p:spTree>
    <p:extLst>
      <p:ext uri="{BB962C8B-B14F-4D97-AF65-F5344CB8AC3E}">
        <p14:creationId xmlns:p14="http://schemas.microsoft.com/office/powerpoint/2010/main" val="415584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37928224" indent="-37471066"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158" eaLnBrk="0" fontAlgn="base" hangingPunct="0">
              <a:spcBef>
                <a:spcPct val="0"/>
              </a:spcBef>
              <a:spcAft>
                <a:spcPct val="0"/>
              </a:spcAft>
              <a:defRPr sz="2400">
                <a:solidFill>
                  <a:schemeClr val="tx1"/>
                </a:solidFill>
                <a:latin typeface="Arial" charset="0"/>
                <a:ea typeface="MS PGothic" pitchFamily="34" charset="-128"/>
              </a:defRPr>
            </a:lvl6pPr>
            <a:lvl7pPr marL="914315" eaLnBrk="0" fontAlgn="base" hangingPunct="0">
              <a:spcBef>
                <a:spcPct val="0"/>
              </a:spcBef>
              <a:spcAft>
                <a:spcPct val="0"/>
              </a:spcAft>
              <a:defRPr sz="2400">
                <a:solidFill>
                  <a:schemeClr val="tx1"/>
                </a:solidFill>
                <a:latin typeface="Arial" charset="0"/>
                <a:ea typeface="MS PGothic" pitchFamily="34" charset="-128"/>
              </a:defRPr>
            </a:lvl7pPr>
            <a:lvl8pPr marL="1371474" eaLnBrk="0" fontAlgn="base" hangingPunct="0">
              <a:spcBef>
                <a:spcPct val="0"/>
              </a:spcBef>
              <a:spcAft>
                <a:spcPct val="0"/>
              </a:spcAft>
              <a:defRPr sz="2400">
                <a:solidFill>
                  <a:schemeClr val="tx1"/>
                </a:solidFill>
                <a:latin typeface="Arial" charset="0"/>
                <a:ea typeface="MS PGothic" pitchFamily="34" charset="-128"/>
              </a:defRPr>
            </a:lvl8pPr>
            <a:lvl9pPr marL="1828631"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D4E59E21-8A76-4EEF-8734-B3E1806279A4}" type="slidenum">
              <a:rPr lang="en-US" sz="1200">
                <a:latin typeface="Calibri" pitchFamily="34" charset="0"/>
              </a:rPr>
              <a:pPr eaLnBrk="1" hangingPunct="1"/>
              <a:t>6</a:t>
            </a:fld>
            <a:endParaRPr lang="en-US" sz="1200">
              <a:latin typeface="Calibri"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z="1100"/>
              <a:t>A growing body of research on how early life experiences influence the neurobiology of the developing brain is helping us to understand how chronic stress and trauma can impact the cognitive, physical, emotional, and social development of children (Teicher, 2002) .</a:t>
            </a:r>
          </a:p>
          <a:p>
            <a:pPr eaLnBrk="1" hangingPunct="1">
              <a:spcBef>
                <a:spcPct val="0"/>
              </a:spcBef>
              <a:buFontTx/>
              <a:buChar char="•"/>
            </a:pPr>
            <a:endParaRPr lang="en-US" sz="1100"/>
          </a:p>
          <a:p>
            <a:pPr eaLnBrk="1" hangingPunct="1">
              <a:spcBef>
                <a:spcPct val="0"/>
              </a:spcBef>
              <a:buFontTx/>
              <a:buChar char="•"/>
            </a:pPr>
            <a:r>
              <a:rPr lang="en-US" sz="1100"/>
              <a:t>Research indicates that the youngest children are often the most vulnerable to the impact of violence and chronic stress due to the sequential nature of brain development which starts with the brainstem or </a:t>
            </a:r>
            <a:r>
              <a:rPr lang="ja-JP" altLang="en-US" sz="1100"/>
              <a:t>“</a:t>
            </a:r>
            <a:r>
              <a:rPr lang="en-US" altLang="ja-JP" sz="1100"/>
              <a:t>survival</a:t>
            </a:r>
            <a:r>
              <a:rPr lang="ja-JP" altLang="en-US" sz="1100"/>
              <a:t>”</a:t>
            </a:r>
            <a:r>
              <a:rPr lang="en-US" altLang="ja-JP" sz="1100"/>
              <a:t> regions of the brain and continues up into the limbic and cortical regions of the brain (Perry, 1997).</a:t>
            </a:r>
            <a:r>
              <a:rPr lang="en-US" altLang="ja-JP" sz="1100">
                <a:solidFill>
                  <a:srgbClr val="FFFF00"/>
                </a:solidFill>
              </a:rPr>
              <a:t> </a:t>
            </a:r>
          </a:p>
          <a:p>
            <a:pPr eaLnBrk="1" hangingPunct="1">
              <a:spcBef>
                <a:spcPct val="0"/>
              </a:spcBef>
            </a:pPr>
            <a:endParaRPr lang="en-US" sz="1100"/>
          </a:p>
          <a:p>
            <a:pPr eaLnBrk="1" hangingPunct="1">
              <a:spcBef>
                <a:spcPct val="0"/>
              </a:spcBef>
              <a:buFontTx/>
              <a:buChar char="•"/>
            </a:pPr>
            <a:r>
              <a:rPr lang="en-US" sz="1100"/>
              <a:t>Infants</a:t>
            </a:r>
            <a:r>
              <a:rPr lang="ja-JP" altLang="en-US" sz="1100"/>
              <a:t>’</a:t>
            </a:r>
            <a:r>
              <a:rPr lang="en-US" altLang="ja-JP" sz="1100"/>
              <a:t> brains have the capacity to adapt to their environment, but this can lead to a brain that is maladapted to everyday life.</a:t>
            </a:r>
          </a:p>
          <a:p>
            <a:pPr eaLnBrk="1" hangingPunct="1">
              <a:spcBef>
                <a:spcPct val="0"/>
              </a:spcBef>
              <a:buFontTx/>
              <a:buChar char="•"/>
            </a:pPr>
            <a:endParaRPr lang="en-US" sz="1100"/>
          </a:p>
          <a:p>
            <a:pPr eaLnBrk="1" hangingPunct="1">
              <a:spcBef>
                <a:spcPct val="0"/>
              </a:spcBef>
              <a:buFontTx/>
              <a:buChar char="•"/>
            </a:pPr>
            <a:r>
              <a:rPr lang="en-US" sz="1100"/>
              <a:t>The two PET scans compare the brain of a healthy child and the brain of a Romanian orphan who was institutionalized shortly after birth and experienced extreme emotional deprivation during infancy.   The regions of red show the highest activity, yellow is the next most active area of the brain, and the greenish to the dark areas are the least active areas.  The scan of the child with emotional neglect indicates that the temporal lobes which receive information from the senses and helps to regulate emotions are very inactive while the brainstem area, shown at the bottom of the scan, is more active compared to the </a:t>
            </a:r>
            <a:r>
              <a:rPr lang="ja-JP" altLang="en-US" sz="1100"/>
              <a:t>“</a:t>
            </a:r>
            <a:r>
              <a:rPr lang="en-US" altLang="ja-JP" sz="1100"/>
              <a:t>healthy child.</a:t>
            </a:r>
            <a:r>
              <a:rPr lang="ja-JP" altLang="en-US" sz="1100"/>
              <a:t>”</a:t>
            </a:r>
            <a:r>
              <a:rPr lang="en-US" altLang="ja-JP" sz="1100"/>
              <a:t>  These changes are associated with more emotional and cognitive problems.</a:t>
            </a:r>
          </a:p>
          <a:p>
            <a:pPr eaLnBrk="1" hangingPunct="1">
              <a:spcBef>
                <a:spcPct val="0"/>
              </a:spcBef>
            </a:pPr>
            <a:endParaRPr lang="en-US" sz="1100"/>
          </a:p>
          <a:p>
            <a:pPr algn="ctr" eaLnBrk="1" hangingPunct="1">
              <a:spcBef>
                <a:spcPct val="0"/>
              </a:spcBef>
            </a:pPr>
            <a:endParaRPr lang="en-US" sz="1100"/>
          </a:p>
          <a:p>
            <a:pPr eaLnBrk="1" hangingPunct="1">
              <a:spcBef>
                <a:spcPct val="0"/>
              </a:spcBef>
            </a:pPr>
            <a:r>
              <a:rPr lang="en-US" sz="110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Public records state of Maryland</a:t>
            </a:r>
            <a:endParaRPr lang="en-US" dirty="0"/>
          </a:p>
        </p:txBody>
      </p:sp>
      <p:sp>
        <p:nvSpPr>
          <p:cNvPr id="4" name="Slide Number Placeholder 3"/>
          <p:cNvSpPr>
            <a:spLocks noGrp="1"/>
          </p:cNvSpPr>
          <p:nvPr>
            <p:ph type="sldNum" sz="quarter" idx="10"/>
          </p:nvPr>
        </p:nvSpPr>
        <p:spPr/>
        <p:txBody>
          <a:bodyPr/>
          <a:lstStyle/>
          <a:p>
            <a:fld id="{2880FA8D-2F54-4658-9451-9CE3FF6F63AE}" type="slidenum">
              <a:rPr lang="en-US" smtClean="0"/>
              <a:t>10</a:t>
            </a:fld>
            <a:endParaRPr lang="en-US"/>
          </a:p>
        </p:txBody>
      </p:sp>
    </p:spTree>
    <p:extLst>
      <p:ext uri="{BB962C8B-B14F-4D97-AF65-F5344CB8AC3E}">
        <p14:creationId xmlns:p14="http://schemas.microsoft.com/office/powerpoint/2010/main" val="257352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Center for Child Protection and Family Support</a:t>
            </a:r>
            <a:endParaRPr lang="en-US" dirty="0"/>
          </a:p>
        </p:txBody>
      </p:sp>
      <p:sp>
        <p:nvSpPr>
          <p:cNvPr id="4" name="Slide Number Placeholder 3"/>
          <p:cNvSpPr>
            <a:spLocks noGrp="1"/>
          </p:cNvSpPr>
          <p:nvPr>
            <p:ph type="sldNum" sz="quarter" idx="10"/>
          </p:nvPr>
        </p:nvSpPr>
        <p:spPr/>
        <p:txBody>
          <a:bodyPr/>
          <a:lstStyle/>
          <a:p>
            <a:fld id="{2880FA8D-2F54-4658-9451-9CE3FF6F63AE}" type="slidenum">
              <a:rPr lang="en-US" smtClean="0"/>
              <a:t>12</a:t>
            </a:fld>
            <a:endParaRPr lang="en-US"/>
          </a:p>
        </p:txBody>
      </p:sp>
    </p:spTree>
    <p:extLst>
      <p:ext uri="{BB962C8B-B14F-4D97-AF65-F5344CB8AC3E}">
        <p14:creationId xmlns:p14="http://schemas.microsoft.com/office/powerpoint/2010/main" val="20546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BEAP</a:t>
            </a:r>
            <a:r>
              <a:rPr lang="en-US" baseline="0" dirty="0" smtClean="0"/>
              <a:t> Project, </a:t>
            </a:r>
            <a:r>
              <a:rPr lang="en-US" altLang="en-US" sz="1200" b="1" dirty="0" smtClean="0"/>
              <a:t>DHHS Office of Child Abuse and Neglect, Field Initiated Demonstration Project  2001-2006, evaluated by George McFarland of McFarland Associates, Silver Spring, Maryland</a:t>
            </a:r>
          </a:p>
          <a:p>
            <a:endParaRPr lang="en-US" dirty="0"/>
          </a:p>
        </p:txBody>
      </p:sp>
      <p:sp>
        <p:nvSpPr>
          <p:cNvPr id="4" name="Slide Number Placeholder 3"/>
          <p:cNvSpPr>
            <a:spLocks noGrp="1"/>
          </p:cNvSpPr>
          <p:nvPr>
            <p:ph type="sldNum" sz="quarter" idx="10"/>
          </p:nvPr>
        </p:nvSpPr>
        <p:spPr/>
        <p:txBody>
          <a:bodyPr/>
          <a:lstStyle/>
          <a:p>
            <a:fld id="{2880FA8D-2F54-4658-9451-9CE3FF6F63AE}" type="slidenum">
              <a:rPr lang="en-US" smtClean="0"/>
              <a:t>13</a:t>
            </a:fld>
            <a:endParaRPr lang="en-US"/>
          </a:p>
        </p:txBody>
      </p:sp>
    </p:spTree>
    <p:extLst>
      <p:ext uri="{BB962C8B-B14F-4D97-AF65-F5344CB8AC3E}">
        <p14:creationId xmlns:p14="http://schemas.microsoft.com/office/powerpoint/2010/main" val="177366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(2012): Lessons Learn from Clinical Services at Center for Child</a:t>
            </a:r>
            <a:r>
              <a:rPr lang="en-US" baseline="0" dirty="0" smtClean="0"/>
              <a:t> Protection and Family Support</a:t>
            </a:r>
            <a:endParaRPr lang="en-US" dirty="0"/>
          </a:p>
        </p:txBody>
      </p:sp>
      <p:sp>
        <p:nvSpPr>
          <p:cNvPr id="4" name="Slide Number Placeholder 3"/>
          <p:cNvSpPr>
            <a:spLocks noGrp="1"/>
          </p:cNvSpPr>
          <p:nvPr>
            <p:ph type="sldNum" sz="quarter" idx="10"/>
          </p:nvPr>
        </p:nvSpPr>
        <p:spPr/>
        <p:txBody>
          <a:bodyPr/>
          <a:lstStyle/>
          <a:p>
            <a:fld id="{2880FA8D-2F54-4658-9451-9CE3FF6F63AE}" type="slidenum">
              <a:rPr lang="en-US" smtClean="0"/>
              <a:t>14</a:t>
            </a:fld>
            <a:endParaRPr lang="en-US"/>
          </a:p>
        </p:txBody>
      </p:sp>
    </p:spTree>
    <p:extLst>
      <p:ext uri="{BB962C8B-B14F-4D97-AF65-F5344CB8AC3E}">
        <p14:creationId xmlns:p14="http://schemas.microsoft.com/office/powerpoint/2010/main" val="409821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73ABB5-4676-4EDE-997F-9715D24E6E1A}"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340338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3ABB5-4676-4EDE-997F-9715D24E6E1A}"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212007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3ABB5-4676-4EDE-997F-9715D24E6E1A}"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67094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171444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AFD62C-3A86-40B8-BC5B-A4CD5C5CBD39}" type="slidenum">
              <a:rPr lang="en-US" altLang="en-US"/>
              <a:pPr>
                <a:defRPr/>
              </a:pPr>
              <a:t>‹#›</a:t>
            </a:fld>
            <a:endParaRPr lang="en-US" altLang="en-US"/>
          </a:p>
        </p:txBody>
      </p:sp>
    </p:spTree>
    <p:extLst>
      <p:ext uri="{BB962C8B-B14F-4D97-AF65-F5344CB8AC3E}">
        <p14:creationId xmlns:p14="http://schemas.microsoft.com/office/powerpoint/2010/main" val="249351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3ABB5-4676-4EDE-997F-9715D24E6E1A}"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1306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73ABB5-4676-4EDE-997F-9715D24E6E1A}"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390441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73ABB5-4676-4EDE-997F-9715D24E6E1A}"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45684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73ABB5-4676-4EDE-997F-9715D24E6E1A}" type="datetimeFigureOut">
              <a:rPr lang="en-US" smtClean="0"/>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2200409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73ABB5-4676-4EDE-997F-9715D24E6E1A}"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68069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3ABB5-4676-4EDE-997F-9715D24E6E1A}"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154679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73ABB5-4676-4EDE-997F-9715D24E6E1A}"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33453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73ABB5-4676-4EDE-997F-9715D24E6E1A}"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0B815-7356-4CD7-A435-82C559BEB22C}" type="slidenum">
              <a:rPr lang="en-US" smtClean="0"/>
              <a:t>‹#›</a:t>
            </a:fld>
            <a:endParaRPr lang="en-US"/>
          </a:p>
        </p:txBody>
      </p:sp>
    </p:spTree>
    <p:extLst>
      <p:ext uri="{BB962C8B-B14F-4D97-AF65-F5344CB8AC3E}">
        <p14:creationId xmlns:p14="http://schemas.microsoft.com/office/powerpoint/2010/main" val="44912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3ABB5-4676-4EDE-997F-9715D24E6E1A}" type="datetimeFigureOut">
              <a:rPr lang="en-US" smtClean="0"/>
              <a:t>12/10/2014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0B815-7356-4CD7-A435-82C559BEB22C}" type="slidenum">
              <a:rPr lang="en-US" smtClean="0"/>
              <a:t>‹#›</a:t>
            </a:fld>
            <a:endParaRPr lang="en-US"/>
          </a:p>
        </p:txBody>
      </p:sp>
    </p:spTree>
    <p:extLst>
      <p:ext uri="{BB962C8B-B14F-4D97-AF65-F5344CB8AC3E}">
        <p14:creationId xmlns:p14="http://schemas.microsoft.com/office/powerpoint/2010/main" val="71457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topchildabusenow.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oyce@centerchildprotectio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133599"/>
          </a:xfrm>
        </p:spPr>
        <p:txBody>
          <a:bodyPr>
            <a:normAutofit fontScale="90000"/>
          </a:bodyPr>
          <a:lstStyle/>
          <a:p>
            <a:r>
              <a:rPr lang="en-US" dirty="0" smtClean="0"/>
              <a:t> </a:t>
            </a:r>
            <a:r>
              <a:rPr lang="en-US" dirty="0"/>
              <a:t/>
            </a:r>
            <a:br>
              <a:rPr lang="en-US" dirty="0"/>
            </a:br>
            <a:r>
              <a:rPr lang="en-US" dirty="0"/>
              <a:t> </a:t>
            </a:r>
            <a:br>
              <a:rPr lang="en-US" dirty="0"/>
            </a:br>
            <a:r>
              <a:rPr lang="en-US" dirty="0"/>
              <a:t>Overlap of </a:t>
            </a:r>
            <a:r>
              <a:rPr lang="en-US" dirty="0" smtClean="0"/>
              <a:t>Domestic Violence </a:t>
            </a:r>
            <a:r>
              <a:rPr lang="en-US" dirty="0"/>
              <a:t>and </a:t>
            </a:r>
            <a:r>
              <a:rPr lang="en-US" dirty="0" smtClean="0"/>
              <a:t>Child </a:t>
            </a:r>
            <a:r>
              <a:rPr lang="en-US" dirty="0"/>
              <a:t>maltreatment, </a:t>
            </a:r>
            <a:r>
              <a:rPr lang="en-US" dirty="0" smtClean="0"/>
              <a:t>Related Trauma </a:t>
            </a:r>
            <a:r>
              <a:rPr lang="en-US" dirty="0"/>
              <a:t>and N</a:t>
            </a:r>
            <a:r>
              <a:rPr lang="en-US" dirty="0" smtClean="0"/>
              <a:t>eeds</a:t>
            </a:r>
            <a:r>
              <a:rPr lang="en-US" dirty="0"/>
              <a:t/>
            </a:r>
            <a:br>
              <a:rPr lang="en-US" dirty="0"/>
            </a:br>
            <a:r>
              <a:rPr lang="en-US" dirty="0" smtClean="0"/>
              <a:t> </a:t>
            </a:r>
            <a:endParaRPr lang="en-US" dirty="0"/>
          </a:p>
        </p:txBody>
      </p:sp>
      <p:sp>
        <p:nvSpPr>
          <p:cNvPr id="3" name="Subtitle 2"/>
          <p:cNvSpPr>
            <a:spLocks noGrp="1"/>
          </p:cNvSpPr>
          <p:nvPr>
            <p:ph type="subTitle" idx="1"/>
          </p:nvPr>
        </p:nvSpPr>
        <p:spPr>
          <a:xfrm>
            <a:off x="1371600" y="4419600"/>
            <a:ext cx="6400800" cy="2133600"/>
          </a:xfrm>
        </p:spPr>
        <p:txBody>
          <a:bodyPr>
            <a:normAutofit/>
          </a:bodyPr>
          <a:lstStyle/>
          <a:p>
            <a:r>
              <a:rPr lang="en-US" sz="2800" dirty="0" smtClean="0"/>
              <a:t>Joyce N. Thomas, RN, MPH, PNP, FAAN</a:t>
            </a:r>
          </a:p>
          <a:p>
            <a:r>
              <a:rPr lang="en-US" sz="2800" dirty="0" smtClean="0"/>
              <a:t>President/CEO and Co-Founder </a:t>
            </a:r>
          </a:p>
          <a:p>
            <a:r>
              <a:rPr lang="en-US" sz="2800" dirty="0" smtClean="0"/>
              <a:t>714 G Street, SE, Washington, DC</a:t>
            </a:r>
          </a:p>
          <a:p>
            <a:r>
              <a:rPr lang="en-US" sz="2800" dirty="0" smtClean="0">
                <a:hlinkClick r:id="rId2"/>
              </a:rPr>
              <a:t>www.stopchildabusenow.org</a:t>
            </a:r>
            <a:r>
              <a:rPr lang="en-US" sz="2800" dirty="0" smtClean="0"/>
              <a:t> </a:t>
            </a:r>
          </a:p>
          <a:p>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3352800"/>
            <a:ext cx="2095238" cy="95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49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Child Fatality</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smtClean="0"/>
              <a:t>A father with history of risk factors (e.g., anger management, on medication for mental health problems, depression, suicide attempts, frequent psychiatric hospitalizations,) was given custody of his biological newborn</a:t>
            </a:r>
            <a:r>
              <a:rPr lang="en-US" sz="2000" dirty="0"/>
              <a:t> </a:t>
            </a:r>
            <a:r>
              <a:rPr lang="en-US" sz="2000" dirty="0" smtClean="0"/>
              <a:t>because the child’s mother was placed in state guardianship due to her inability to manage her medical condition.  </a:t>
            </a:r>
          </a:p>
          <a:p>
            <a:r>
              <a:rPr lang="en-US" sz="2000" dirty="0" smtClean="0"/>
              <a:t>During the pregnancy, domestic violence was documented to have occurred between the father and his girlfriend (biological mother), while she was in the hospital prior to the birth of the baby.</a:t>
            </a:r>
          </a:p>
          <a:p>
            <a:r>
              <a:rPr lang="en-US" sz="2000" dirty="0" smtClean="0"/>
              <a:t>At age six months, the infant was known to be crying excessively and the father was unable to cope. He admitted to “placing his hand around the baby’s neck with his thumb on her throat, and the baby stopped crying and died.”</a:t>
            </a:r>
          </a:p>
          <a:p>
            <a:pPr marL="0" indent="0">
              <a:buNone/>
            </a:pPr>
            <a:r>
              <a:rPr lang="en-US" sz="2000" dirty="0"/>
              <a:t> </a:t>
            </a:r>
            <a:r>
              <a:rPr lang="en-US" sz="2000" dirty="0" smtClean="0"/>
              <a:t>      The  father was convicted of first degree child abuse for the death of the       	infant.</a:t>
            </a:r>
          </a:p>
          <a:p>
            <a:r>
              <a:rPr lang="en-US" sz="2000" dirty="0" smtClean="0"/>
              <a:t>There were five agencies (e.g.  Adult protective services, Human Resources, Child welfare and a private </a:t>
            </a:r>
            <a:r>
              <a:rPr lang="en-US" sz="2000" dirty="0"/>
              <a:t>h</a:t>
            </a:r>
            <a:r>
              <a:rPr lang="en-US" sz="2000" dirty="0" smtClean="0"/>
              <a:t>ospital) involved with the family prior to the death of the child.</a:t>
            </a:r>
          </a:p>
          <a:p>
            <a:pPr marL="0" indent="0">
              <a:buNone/>
            </a:pPr>
            <a:r>
              <a:rPr lang="en-US" sz="2000" dirty="0" smtClean="0"/>
              <a:t> </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9589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Domestic Violence in District of Columbia (2012 Statistics) </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 </a:t>
            </a:r>
            <a:endParaRPr lang="en-US" dirty="0"/>
          </a:p>
          <a:p>
            <a:r>
              <a:rPr lang="en-US" b="1" dirty="0"/>
              <a:t>31,815 </a:t>
            </a:r>
            <a:r>
              <a:rPr lang="en-US" dirty="0"/>
              <a:t>domestic violence-related </a:t>
            </a:r>
            <a:r>
              <a:rPr lang="en-US" b="1" dirty="0"/>
              <a:t>calls </a:t>
            </a:r>
            <a:r>
              <a:rPr lang="en-US" dirty="0"/>
              <a:t>were made </a:t>
            </a:r>
            <a:r>
              <a:rPr lang="en-US" b="1" dirty="0"/>
              <a:t>to the Metropolitan Police Department</a:t>
            </a:r>
            <a:r>
              <a:rPr lang="en-US" dirty="0"/>
              <a:t>,</a:t>
            </a:r>
          </a:p>
          <a:p>
            <a:r>
              <a:rPr lang="en-US" dirty="0"/>
              <a:t>approximately 1 every 17 </a:t>
            </a:r>
            <a:r>
              <a:rPr lang="en-US" dirty="0" smtClean="0"/>
              <a:t>minutes ( Metropolitan Police Depart, 2013).</a:t>
            </a:r>
          </a:p>
          <a:p>
            <a:pPr marL="0" indent="0">
              <a:buNone/>
            </a:pPr>
            <a:endParaRPr lang="en-US" dirty="0"/>
          </a:p>
          <a:p>
            <a:r>
              <a:rPr lang="en-US" b="1" dirty="0"/>
              <a:t>4,673 </a:t>
            </a:r>
            <a:r>
              <a:rPr lang="en-US" dirty="0"/>
              <a:t>petitions for </a:t>
            </a:r>
            <a:r>
              <a:rPr lang="en-US" b="1" dirty="0"/>
              <a:t>Civil Protection Orders </a:t>
            </a:r>
            <a:r>
              <a:rPr lang="en-US" dirty="0"/>
              <a:t>were filed in 2012, </a:t>
            </a:r>
            <a:r>
              <a:rPr lang="en-US" b="1" dirty="0"/>
              <a:t>a 7% increase in filings from </a:t>
            </a:r>
            <a:r>
              <a:rPr lang="en-US" dirty="0"/>
              <a:t>2011</a:t>
            </a:r>
            <a:r>
              <a:rPr lang="en-US" dirty="0" smtClean="0"/>
              <a:t>.</a:t>
            </a:r>
          </a:p>
          <a:p>
            <a:endParaRPr lang="en-US" dirty="0"/>
          </a:p>
          <a:p>
            <a:r>
              <a:rPr lang="en-US" b="1" dirty="0"/>
              <a:t>5,478 </a:t>
            </a:r>
            <a:r>
              <a:rPr lang="en-US" dirty="0"/>
              <a:t>people were </a:t>
            </a:r>
            <a:r>
              <a:rPr lang="en-US" b="1" dirty="0"/>
              <a:t>served </a:t>
            </a:r>
            <a:r>
              <a:rPr lang="en-US" dirty="0"/>
              <a:t>at the two Domestic Violence Intake Center (DVIC) locations </a:t>
            </a:r>
            <a:r>
              <a:rPr lang="en-US" dirty="0" smtClean="0"/>
              <a:t>in 2012</a:t>
            </a:r>
            <a:r>
              <a:rPr lang="en-US" dirty="0"/>
              <a:t>. The DC Superior Court location served 3,465 clients, and the DVIC satellite office </a:t>
            </a:r>
            <a:r>
              <a:rPr lang="en-US" dirty="0" smtClean="0"/>
              <a:t>in Southeast </a:t>
            </a:r>
            <a:r>
              <a:rPr lang="en-US" dirty="0"/>
              <a:t>Washington (DVIC-SE) served 2,013.</a:t>
            </a:r>
          </a:p>
          <a:p>
            <a:pPr marL="0" indent="0">
              <a:buNone/>
            </a:pPr>
            <a:r>
              <a:rPr lang="en-US" dirty="0"/>
              <a:t> </a:t>
            </a:r>
          </a:p>
          <a:p>
            <a:r>
              <a:rPr lang="en-US" dirty="0"/>
              <a:t>In 2012 there was a 48% increase in the number of DVIC/DVIC-SE clients served who </a:t>
            </a:r>
            <a:r>
              <a:rPr lang="en-US" dirty="0" smtClean="0"/>
              <a:t>sought services </a:t>
            </a:r>
            <a:r>
              <a:rPr lang="en-US" dirty="0"/>
              <a:t>because they were victims of </a:t>
            </a:r>
            <a:r>
              <a:rPr lang="en-US" dirty="0" smtClean="0"/>
              <a:t>stalking. (DC </a:t>
            </a:r>
            <a:r>
              <a:rPr lang="en-US" dirty="0"/>
              <a:t>Office of the Attorney General, </a:t>
            </a:r>
            <a:r>
              <a:rPr lang="en-US" dirty="0" smtClean="0"/>
              <a:t>2012</a:t>
            </a:r>
            <a:endParaRPr lang="en-US" dirty="0"/>
          </a:p>
        </p:txBody>
      </p:sp>
    </p:spTree>
    <p:extLst>
      <p:ext uri="{BB962C8B-B14F-4D97-AF65-F5344CB8AC3E}">
        <p14:creationId xmlns:p14="http://schemas.microsoft.com/office/powerpoint/2010/main" val="279761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Lessons Learned from Center Programs</a:t>
            </a:r>
            <a:endParaRPr lang="en-US" dirty="0"/>
          </a:p>
        </p:txBody>
      </p:sp>
      <p:sp>
        <p:nvSpPr>
          <p:cNvPr id="7" name="Subtitle 6"/>
          <p:cNvSpPr>
            <a:spLocks noGrp="1"/>
          </p:cNvSpPr>
          <p:nvPr>
            <p:ph type="subTitle" idx="1"/>
          </p:nvPr>
        </p:nvSpPr>
        <p:spPr>
          <a:xfrm>
            <a:off x="1371600" y="3886200"/>
            <a:ext cx="6705600" cy="1752600"/>
          </a:xfrm>
        </p:spPr>
        <p:txBody>
          <a:bodyPr>
            <a:normAutofit fontScale="70000" lnSpcReduction="20000"/>
          </a:bodyPr>
          <a:lstStyle/>
          <a:p>
            <a:pPr marL="457200" indent="-457200" algn="l">
              <a:buFont typeface="Wingdings" panose="05000000000000000000" pitchFamily="2" charset="2"/>
              <a:buChar char="§"/>
            </a:pPr>
            <a:r>
              <a:rPr lang="en-US" dirty="0" smtClean="0"/>
              <a:t>City-Wide Protocol on DV and Child Abuse (1997) </a:t>
            </a:r>
          </a:p>
          <a:p>
            <a:pPr marL="457200" indent="-457200" algn="l">
              <a:buFont typeface="Wingdings" panose="05000000000000000000" pitchFamily="2" charset="2"/>
              <a:buChar char="§"/>
            </a:pPr>
            <a:r>
              <a:rPr lang="en-US" dirty="0" smtClean="0"/>
              <a:t>Balancing Employment and Parenting (2001-2006)</a:t>
            </a:r>
          </a:p>
          <a:p>
            <a:pPr marL="457200" indent="-457200" algn="l">
              <a:buFont typeface="Wingdings" panose="05000000000000000000" pitchFamily="2" charset="2"/>
              <a:buChar char="§"/>
            </a:pPr>
            <a:r>
              <a:rPr lang="en-US" dirty="0" smtClean="0"/>
              <a:t>Child Victim Services (1997-2012) </a:t>
            </a:r>
          </a:p>
          <a:p>
            <a:pPr marL="457200" indent="-457200" algn="l">
              <a:buFont typeface="Wingdings" panose="05000000000000000000" pitchFamily="2" charset="2"/>
              <a:buChar char="§"/>
            </a:pPr>
            <a:r>
              <a:rPr lang="en-US" dirty="0" smtClean="0"/>
              <a:t>Balanced and Restorative Justice (2009-2013)</a:t>
            </a:r>
          </a:p>
          <a:p>
            <a:pPr marL="457200" indent="-457200" algn="l">
              <a:buFont typeface="Wingdings" panose="05000000000000000000" pitchFamily="2" charset="2"/>
              <a:buChar char="§"/>
            </a:pPr>
            <a:r>
              <a:rPr lang="en-US" dirty="0" smtClean="0"/>
              <a:t>Safety Net and Parent Support (2011-2016)</a:t>
            </a:r>
            <a:endParaRPr lang="en-US" dirty="0"/>
          </a:p>
        </p:txBody>
      </p:sp>
    </p:spTree>
    <p:extLst>
      <p:ext uri="{BB962C8B-B14F-4D97-AF65-F5344CB8AC3E}">
        <p14:creationId xmlns:p14="http://schemas.microsoft.com/office/powerpoint/2010/main" val="330021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altLang="en-US" dirty="0" smtClean="0"/>
              <a:t>Intervention Model </a:t>
            </a:r>
          </a:p>
        </p:txBody>
      </p:sp>
      <p:sp>
        <p:nvSpPr>
          <p:cNvPr id="10243" name="Rectangle 3"/>
          <p:cNvSpPr>
            <a:spLocks noGrp="1" noChangeArrowheads="1"/>
          </p:cNvSpPr>
          <p:nvPr>
            <p:ph type="body" idx="1"/>
          </p:nvPr>
        </p:nvSpPr>
        <p:spPr/>
        <p:txBody>
          <a:bodyPr/>
          <a:lstStyle/>
          <a:p>
            <a:pPr eaLnBrk="1" hangingPunct="1"/>
            <a:r>
              <a:rPr lang="en-US" altLang="en-US" sz="2400" dirty="0" smtClean="0"/>
              <a:t>Theoretical Assumptions About the Problem</a:t>
            </a:r>
          </a:p>
          <a:p>
            <a:pPr eaLnBrk="1" hangingPunct="1"/>
            <a:r>
              <a:rPr lang="en-US" altLang="en-US" sz="2400" dirty="0" smtClean="0"/>
              <a:t>Evidence Based Model</a:t>
            </a:r>
          </a:p>
          <a:p>
            <a:pPr eaLnBrk="1" hangingPunct="1"/>
            <a:r>
              <a:rPr lang="en-US" altLang="en-US" sz="2400" dirty="0" smtClean="0"/>
              <a:t>Goals and Objectives of the Project </a:t>
            </a:r>
          </a:p>
          <a:p>
            <a:pPr eaLnBrk="1" hangingPunct="1"/>
            <a:r>
              <a:rPr lang="en-US" altLang="en-US" sz="2400" dirty="0" smtClean="0"/>
              <a:t>Curriculum Development: </a:t>
            </a:r>
            <a:r>
              <a:rPr lang="en-US" altLang="en-US" sz="2400" i="1" dirty="0" smtClean="0">
                <a:solidFill>
                  <a:schemeClr val="accent1"/>
                </a:solidFill>
              </a:rPr>
              <a:t>Riding the Parenthood Wave</a:t>
            </a:r>
            <a:endParaRPr lang="en-US" altLang="en-US" sz="2400" dirty="0" smtClean="0">
              <a:solidFill>
                <a:schemeClr val="accent1"/>
              </a:solidFill>
            </a:endParaRPr>
          </a:p>
          <a:p>
            <a:pPr eaLnBrk="1" hangingPunct="1"/>
            <a:r>
              <a:rPr lang="en-US" altLang="en-US" sz="2400" dirty="0" smtClean="0"/>
              <a:t>Demographics of Target Population</a:t>
            </a:r>
          </a:p>
          <a:p>
            <a:pPr eaLnBrk="1" hangingPunct="1"/>
            <a:r>
              <a:rPr lang="en-US" altLang="en-US" sz="2400" dirty="0" smtClean="0"/>
              <a:t>Structure/ Organization</a:t>
            </a:r>
          </a:p>
          <a:p>
            <a:pPr eaLnBrk="1" hangingPunct="1"/>
            <a:r>
              <a:rPr lang="en-US" altLang="en-US" sz="2400" dirty="0" smtClean="0"/>
              <a:t>Staff/ Trainers </a:t>
            </a:r>
          </a:p>
          <a:p>
            <a:pPr eaLnBrk="1" hangingPunct="1"/>
            <a:r>
              <a:rPr lang="en-US" altLang="en-US" sz="2400" dirty="0" smtClean="0"/>
              <a:t>Evaluation Findings/ Lessons Learned</a:t>
            </a:r>
          </a:p>
          <a:p>
            <a:pPr eaLnBrk="1" hangingPunct="1"/>
            <a:r>
              <a:rPr lang="en-US" altLang="en-US" sz="2400" dirty="0" smtClean="0"/>
              <a:t>Outcomes </a:t>
            </a:r>
          </a:p>
          <a:p>
            <a:pPr eaLnBrk="1" hangingPunct="1">
              <a:buFont typeface="Wingdings" pitchFamily="2" charset="2"/>
              <a:buNone/>
            </a:pPr>
            <a:endParaRPr lang="en-US" altLang="en-US" sz="2400" dirty="0" smtClean="0"/>
          </a:p>
        </p:txBody>
      </p:sp>
    </p:spTree>
    <p:extLst>
      <p:ext uri="{BB962C8B-B14F-4D97-AF65-F5344CB8AC3E}">
        <p14:creationId xmlns:p14="http://schemas.microsoft.com/office/powerpoint/2010/main" val="278208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Impact of DV on Child Growth and Development</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pPr>
              <a:lnSpc>
                <a:spcPct val="90000"/>
              </a:lnSpc>
            </a:pPr>
            <a:r>
              <a:rPr lang="en-US" altLang="en-US" dirty="0" smtClean="0"/>
              <a:t>Children see their mother assaulted and demeaned</a:t>
            </a:r>
          </a:p>
          <a:p>
            <a:pPr>
              <a:lnSpc>
                <a:spcPct val="90000"/>
              </a:lnSpc>
            </a:pPr>
            <a:r>
              <a:rPr lang="en-US" altLang="en-US" dirty="0" smtClean="0"/>
              <a:t>Children hear cursing, loud arguments, and threats against their mother</a:t>
            </a:r>
          </a:p>
          <a:p>
            <a:pPr>
              <a:lnSpc>
                <a:spcPct val="90000"/>
              </a:lnSpc>
            </a:pPr>
            <a:r>
              <a:rPr lang="en-US" altLang="en-US" dirty="0" smtClean="0"/>
              <a:t>Children feel the tension in the home</a:t>
            </a:r>
          </a:p>
          <a:p>
            <a:pPr>
              <a:lnSpc>
                <a:spcPct val="90000"/>
              </a:lnSpc>
            </a:pPr>
            <a:r>
              <a:rPr lang="en-US" altLang="en-US" dirty="0" smtClean="0"/>
              <a:t>Children learn unhealthy lessons about problem solving</a:t>
            </a:r>
          </a:p>
          <a:p>
            <a:pPr>
              <a:lnSpc>
                <a:spcPct val="90000"/>
              </a:lnSpc>
            </a:pPr>
            <a:r>
              <a:rPr lang="en-US" altLang="en-US" dirty="0" smtClean="0"/>
              <a:t>Children have difficultly bonding with mothers</a:t>
            </a:r>
          </a:p>
        </p:txBody>
      </p:sp>
    </p:spTree>
    <p:extLst>
      <p:ext uri="{BB962C8B-B14F-4D97-AF65-F5344CB8AC3E}">
        <p14:creationId xmlns:p14="http://schemas.microsoft.com/office/powerpoint/2010/main" val="2706605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smtClean="0"/>
              <a:t>Children develop a negative core belief about themselves.</a:t>
            </a:r>
          </a:p>
          <a:p>
            <a:r>
              <a:rPr lang="en-US" altLang="en-US" dirty="0" smtClean="0"/>
              <a:t>Children are denied the love and nurturance of both parents.</a:t>
            </a:r>
          </a:p>
          <a:p>
            <a:r>
              <a:rPr lang="en-US" altLang="en-US" dirty="0" smtClean="0"/>
              <a:t>Children are frightened to talk with strangers about the situation (i.e. police, attorneys, social workers).</a:t>
            </a:r>
          </a:p>
          <a:p>
            <a:r>
              <a:rPr lang="en-US" altLang="en-US" dirty="0" smtClean="0"/>
              <a:t>Children fail to get nurturance during childhood.</a:t>
            </a:r>
          </a:p>
          <a:p>
            <a:r>
              <a:rPr lang="en-US" altLang="en-US" dirty="0" smtClean="0"/>
              <a:t>Violence becomes normalized</a:t>
            </a:r>
            <a:endParaRPr lang="en-US" dirty="0"/>
          </a:p>
        </p:txBody>
      </p:sp>
    </p:spTree>
    <p:extLst>
      <p:ext uri="{BB962C8B-B14F-4D97-AF65-F5344CB8AC3E}">
        <p14:creationId xmlns:p14="http://schemas.microsoft.com/office/powerpoint/2010/main" val="393149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Challenges in Providing Parenting to Abused Woman:</a:t>
            </a:r>
            <a:endParaRPr lang="en-US" dirty="0"/>
          </a:p>
        </p:txBody>
      </p:sp>
      <p:sp>
        <p:nvSpPr>
          <p:cNvPr id="3" name="Content Placeholder 2"/>
          <p:cNvSpPr>
            <a:spLocks noGrp="1"/>
          </p:cNvSpPr>
          <p:nvPr>
            <p:ph idx="1"/>
          </p:nvPr>
        </p:nvSpPr>
        <p:spPr/>
        <p:txBody>
          <a:bodyPr/>
          <a:lstStyle/>
          <a:p>
            <a:r>
              <a:rPr lang="en-US" altLang="en-US" dirty="0" smtClean="0"/>
              <a:t>Transient nature of participants</a:t>
            </a:r>
          </a:p>
          <a:p>
            <a:r>
              <a:rPr lang="en-US" altLang="en-US" dirty="0" smtClean="0"/>
              <a:t>In adequate child care during sessions</a:t>
            </a:r>
          </a:p>
          <a:p>
            <a:r>
              <a:rPr lang="en-US" altLang="en-US" dirty="0" smtClean="0"/>
              <a:t>In addition to the domestic violence, mother  experience many difficult life circumstances</a:t>
            </a:r>
          </a:p>
          <a:p>
            <a:r>
              <a:rPr lang="en-US" altLang="en-US" dirty="0" smtClean="0"/>
              <a:t>Program usually have limited resources for incentives</a:t>
            </a:r>
          </a:p>
          <a:p>
            <a:endParaRPr lang="en-US" altLang="en-US" dirty="0" smtClean="0"/>
          </a:p>
          <a:p>
            <a:endParaRPr lang="en-US" dirty="0"/>
          </a:p>
        </p:txBody>
      </p:sp>
    </p:spTree>
    <p:extLst>
      <p:ext uri="{BB962C8B-B14F-4D97-AF65-F5344CB8AC3E}">
        <p14:creationId xmlns:p14="http://schemas.microsoft.com/office/powerpoint/2010/main" val="134172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Benefits of Parenting Programs for Mothers that have Experienced Domestic Violence</a:t>
            </a:r>
            <a:endParaRPr lang="en-US" sz="3200" dirty="0"/>
          </a:p>
        </p:txBody>
      </p:sp>
      <p:sp>
        <p:nvSpPr>
          <p:cNvPr id="3" name="Content Placeholder 2"/>
          <p:cNvSpPr>
            <a:spLocks noGrp="1"/>
          </p:cNvSpPr>
          <p:nvPr>
            <p:ph idx="1"/>
          </p:nvPr>
        </p:nvSpPr>
        <p:spPr/>
        <p:txBody>
          <a:bodyPr/>
          <a:lstStyle/>
          <a:p>
            <a:r>
              <a:rPr lang="en-US" altLang="en-US" dirty="0" smtClean="0"/>
              <a:t>Development of Strategies for Co-parenting </a:t>
            </a:r>
          </a:p>
          <a:p>
            <a:r>
              <a:rPr lang="en-US" altLang="en-US" dirty="0" smtClean="0"/>
              <a:t>Improvement in child rearing practice</a:t>
            </a:r>
          </a:p>
          <a:p>
            <a:r>
              <a:rPr lang="en-US" altLang="en-US" dirty="0" smtClean="0"/>
              <a:t>Opportunities for peer support</a:t>
            </a:r>
          </a:p>
          <a:p>
            <a:r>
              <a:rPr lang="en-US" altLang="en-US" dirty="0" smtClean="0"/>
              <a:t>Referrals for other services for self and children</a:t>
            </a:r>
          </a:p>
          <a:p>
            <a:r>
              <a:rPr lang="en-US" altLang="en-US" dirty="0" smtClean="0"/>
              <a:t>Reduction of Isolation </a:t>
            </a:r>
          </a:p>
          <a:p>
            <a:r>
              <a:rPr lang="en-US" altLang="en-US" dirty="0" smtClean="0"/>
              <a:t>Strengthening of self confidence</a:t>
            </a:r>
          </a:p>
          <a:p>
            <a:pPr marL="0" indent="0">
              <a:buNone/>
            </a:pPr>
            <a:endParaRPr lang="en-US" dirty="0"/>
          </a:p>
        </p:txBody>
      </p:sp>
    </p:spTree>
    <p:extLst>
      <p:ext uri="{BB962C8B-B14F-4D97-AF65-F5344CB8AC3E}">
        <p14:creationId xmlns:p14="http://schemas.microsoft.com/office/powerpoint/2010/main" val="255128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a:t>
            </a:r>
            <a:endParaRPr lang="en-US" dirty="0"/>
          </a:p>
        </p:txBody>
      </p:sp>
      <p:sp>
        <p:nvSpPr>
          <p:cNvPr id="3" name="Content Placeholder 2"/>
          <p:cNvSpPr>
            <a:spLocks noGrp="1"/>
          </p:cNvSpPr>
          <p:nvPr>
            <p:ph idx="1"/>
          </p:nvPr>
        </p:nvSpPr>
        <p:spPr/>
        <p:txBody>
          <a:bodyPr/>
          <a:lstStyle/>
          <a:p>
            <a:r>
              <a:rPr lang="en-US" dirty="0" smtClean="0"/>
              <a:t>Consistent demographic data </a:t>
            </a:r>
          </a:p>
          <a:p>
            <a:r>
              <a:rPr lang="en-US" dirty="0" smtClean="0"/>
              <a:t>Qualitative and quantitative outcome data</a:t>
            </a:r>
          </a:p>
          <a:p>
            <a:r>
              <a:rPr lang="en-US" dirty="0" smtClean="0"/>
              <a:t>Resources for referrals need expansion</a:t>
            </a:r>
          </a:p>
          <a:p>
            <a:r>
              <a:rPr lang="en-US" dirty="0" smtClean="0"/>
              <a:t>Education and training for child servicing agencies </a:t>
            </a:r>
          </a:p>
          <a:p>
            <a:r>
              <a:rPr lang="en-US" dirty="0" smtClean="0"/>
              <a:t>Public awareness about the impact on young children</a:t>
            </a:r>
          </a:p>
          <a:p>
            <a:r>
              <a:rPr lang="en-US" dirty="0" smtClean="0"/>
              <a:t>Affordable housing for homeless families</a:t>
            </a:r>
          </a:p>
          <a:p>
            <a:endParaRPr lang="en-US" dirty="0"/>
          </a:p>
        </p:txBody>
      </p:sp>
    </p:spTree>
    <p:extLst>
      <p:ext uri="{BB962C8B-B14F-4D97-AF65-F5344CB8AC3E}">
        <p14:creationId xmlns:p14="http://schemas.microsoft.com/office/powerpoint/2010/main" val="1871690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154362"/>
          </a:xfrm>
        </p:spPr>
        <p:txBody>
          <a:bodyPr>
            <a:normAutofit/>
          </a:bodyPr>
          <a:lstStyle/>
          <a:p>
            <a:r>
              <a:rPr lang="en-US" dirty="0" smtClean="0">
                <a:hlinkClick r:id="rId2"/>
              </a:rPr>
              <a:t>joyce@centerchildprotection.org</a:t>
            </a:r>
            <a:r>
              <a:rPr lang="en-US" dirty="0" smtClean="0"/>
              <a:t/>
            </a:r>
            <a:br>
              <a:rPr lang="en-US" dirty="0" smtClean="0"/>
            </a:br>
            <a:r>
              <a:rPr lang="en-US" dirty="0" smtClean="0"/>
              <a:t>Phone: (202) 544-3144</a:t>
            </a:r>
            <a:br>
              <a:rPr lang="en-US" dirty="0" smtClean="0"/>
            </a:br>
            <a:r>
              <a:rPr lang="en-US" dirty="0" smtClean="0"/>
              <a:t>FAX: (202) 547-3601  </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4191000"/>
            <a:ext cx="2095238" cy="95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27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Child Deserves a Childhood</a:t>
            </a:r>
            <a:endParaRPr lang="en-US" dirty="0"/>
          </a:p>
        </p:txBody>
      </p:sp>
      <p:pic>
        <p:nvPicPr>
          <p:cNvPr id="4" name="Picture 21" descr="C:\Users\Main\AppData\Local\Microsoft\Windows\Temporary Internet Files\Content.IE5\OZDOZN2P\MP900430914[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78" y="1600200"/>
            <a:ext cx="67836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19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Statement of the Problem</a:t>
            </a:r>
          </a:p>
          <a:p>
            <a:r>
              <a:rPr lang="en-US" dirty="0" smtClean="0"/>
              <a:t>From the Eyes of a Child </a:t>
            </a:r>
          </a:p>
          <a:p>
            <a:r>
              <a:rPr lang="en-US" dirty="0" smtClean="0"/>
              <a:t>Case Scenarios</a:t>
            </a:r>
          </a:p>
          <a:p>
            <a:r>
              <a:rPr lang="en-US" dirty="0" smtClean="0"/>
              <a:t>District of Columbia Statistics</a:t>
            </a:r>
          </a:p>
          <a:p>
            <a:r>
              <a:rPr lang="en-US" dirty="0" smtClean="0"/>
              <a:t>Lessons Learned from Center for Child Protection and Family Support</a:t>
            </a:r>
          </a:p>
          <a:p>
            <a:r>
              <a:rPr lang="en-US" dirty="0" smtClean="0"/>
              <a:t>Identification of Needs</a:t>
            </a:r>
          </a:p>
          <a:p>
            <a:endParaRPr lang="en-US" dirty="0" smtClean="0"/>
          </a:p>
          <a:p>
            <a:endParaRPr lang="en-US" dirty="0"/>
          </a:p>
        </p:txBody>
      </p:sp>
    </p:spTree>
    <p:extLst>
      <p:ext uri="{BB962C8B-B14F-4D97-AF65-F5344CB8AC3E}">
        <p14:creationId xmlns:p14="http://schemas.microsoft.com/office/powerpoint/2010/main" val="418804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the Problem</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S</a:t>
            </a:r>
            <a:r>
              <a:rPr lang="en-US" b="1" dirty="0" smtClean="0"/>
              <a:t>tudies </a:t>
            </a:r>
            <a:r>
              <a:rPr lang="en-US" b="1" dirty="0"/>
              <a:t>document </a:t>
            </a:r>
            <a:r>
              <a:rPr lang="en-US" b="1" dirty="0" smtClean="0"/>
              <a:t>link </a:t>
            </a:r>
            <a:r>
              <a:rPr lang="en-US" b="1" dirty="0"/>
              <a:t>between domestic violence and child </a:t>
            </a:r>
            <a:endParaRPr lang="en-US" b="1" dirty="0" smtClean="0"/>
          </a:p>
          <a:p>
            <a:pPr marL="0" indent="0">
              <a:buNone/>
            </a:pPr>
            <a:r>
              <a:rPr lang="en-US" b="1" dirty="0" smtClean="0"/>
              <a:t>      maltreatment</a:t>
            </a:r>
            <a:r>
              <a:rPr lang="en-US" dirty="0" smtClean="0"/>
              <a:t> </a:t>
            </a:r>
            <a:r>
              <a:rPr lang="en-US" dirty="0"/>
              <a:t>(Bragg, 2003; Holden, 2003; </a:t>
            </a:r>
            <a:r>
              <a:rPr lang="en-US" dirty="0" err="1"/>
              <a:t>Herrenkohl</a:t>
            </a:r>
            <a:r>
              <a:rPr lang="en-US" dirty="0"/>
              <a:t> et al 2008</a:t>
            </a:r>
            <a:r>
              <a:rPr lang="en-US" dirty="0" smtClean="0"/>
              <a:t>).</a:t>
            </a:r>
          </a:p>
          <a:p>
            <a:pPr marL="0" indent="0">
              <a:buNone/>
            </a:pPr>
            <a:endParaRPr lang="en-US" dirty="0" smtClean="0"/>
          </a:p>
          <a:p>
            <a:r>
              <a:rPr lang="en-US" dirty="0" smtClean="0"/>
              <a:t>Domestic violence contributes a </a:t>
            </a:r>
            <a:r>
              <a:rPr lang="en-US" dirty="0"/>
              <a:t>to </a:t>
            </a:r>
            <a:r>
              <a:rPr lang="en-US" b="1" dirty="0"/>
              <a:t>increased reports of child neglect</a:t>
            </a:r>
            <a:r>
              <a:rPr lang="en-US" dirty="0"/>
              <a:t> (</a:t>
            </a:r>
            <a:r>
              <a:rPr lang="en-US" dirty="0" err="1"/>
              <a:t>DePanfilis</a:t>
            </a:r>
            <a:r>
              <a:rPr lang="en-US" dirty="0"/>
              <a:t>, 2006</a:t>
            </a:r>
            <a:r>
              <a:rPr lang="en-US" dirty="0" smtClean="0"/>
              <a:t>).</a:t>
            </a:r>
          </a:p>
          <a:p>
            <a:pPr marL="0" indent="0">
              <a:buNone/>
            </a:pPr>
            <a:endParaRPr lang="en-US" dirty="0" smtClean="0"/>
          </a:p>
          <a:p>
            <a:r>
              <a:rPr lang="en-US" dirty="0"/>
              <a:t>C</a:t>
            </a:r>
            <a:r>
              <a:rPr lang="en-US" dirty="0" smtClean="0"/>
              <a:t>o-occurrence </a:t>
            </a:r>
            <a:r>
              <a:rPr lang="en-US" dirty="0"/>
              <a:t>of domestic violence and child maltreatment results in more </a:t>
            </a:r>
            <a:r>
              <a:rPr lang="en-US" dirty="0" smtClean="0"/>
              <a:t>African American </a:t>
            </a:r>
            <a:r>
              <a:rPr lang="en-US" b="1" dirty="0" smtClean="0"/>
              <a:t>children </a:t>
            </a:r>
            <a:r>
              <a:rPr lang="en-US" b="1" dirty="0"/>
              <a:t>being placed in the foster care system </a:t>
            </a:r>
            <a:r>
              <a:rPr lang="en-US" dirty="0"/>
              <a:t>(</a:t>
            </a:r>
            <a:r>
              <a:rPr lang="en-US" dirty="0" err="1"/>
              <a:t>Chipungu</a:t>
            </a:r>
            <a:r>
              <a:rPr lang="en-US" dirty="0"/>
              <a:t> and Bent-</a:t>
            </a:r>
            <a:r>
              <a:rPr lang="en-US" dirty="0" err="1"/>
              <a:t>Goodley</a:t>
            </a:r>
            <a:r>
              <a:rPr lang="en-US" dirty="0"/>
              <a:t>, 2004). </a:t>
            </a:r>
            <a:endParaRPr lang="en-US" dirty="0" smtClean="0"/>
          </a:p>
          <a:p>
            <a:pPr marL="0" indent="0">
              <a:buNone/>
            </a:pPr>
            <a:endParaRPr lang="en-US" dirty="0" smtClean="0"/>
          </a:p>
          <a:p>
            <a:r>
              <a:rPr lang="en-US" dirty="0"/>
              <a:t>Even when there are no physical injuries, </a:t>
            </a:r>
            <a:r>
              <a:rPr lang="en-US" dirty="0" smtClean="0"/>
              <a:t>children </a:t>
            </a:r>
            <a:r>
              <a:rPr lang="en-US" dirty="0"/>
              <a:t>exposed to violence in their home, neighborhood or community, are likely to feel trauma and experience </a:t>
            </a:r>
            <a:r>
              <a:rPr lang="en-US" b="1" dirty="0"/>
              <a:t>negative outcomes over the course of their lifetime </a:t>
            </a:r>
            <a:r>
              <a:rPr lang="en-US" dirty="0"/>
              <a:t>(Holden, 2003).</a:t>
            </a:r>
          </a:p>
          <a:p>
            <a:endParaRPr lang="en-US" dirty="0"/>
          </a:p>
        </p:txBody>
      </p:sp>
    </p:spTree>
    <p:extLst>
      <p:ext uri="{BB962C8B-B14F-4D97-AF65-F5344CB8AC3E}">
        <p14:creationId xmlns:p14="http://schemas.microsoft.com/office/powerpoint/2010/main" val="177137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 </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effects of witnessing violence are not limited to just repeating the violence, these children appear to have problems with social adjustments, depression, anxiety, aggression, shyness, and other school related problems (Holden, 2003</a:t>
            </a:r>
            <a:r>
              <a:rPr lang="en-US" dirty="0" smtClean="0"/>
              <a:t>).</a:t>
            </a:r>
            <a:endParaRPr lang="en-GB" dirty="0" smtClean="0"/>
          </a:p>
          <a:p>
            <a:r>
              <a:rPr lang="en-GB" dirty="0" smtClean="0"/>
              <a:t>Many women </a:t>
            </a:r>
            <a:r>
              <a:rPr lang="en-GB" dirty="0"/>
              <a:t>dealing with </a:t>
            </a:r>
            <a:r>
              <a:rPr lang="en-GB" dirty="0" smtClean="0"/>
              <a:t>domestic violence have other challenges such as:  </a:t>
            </a:r>
            <a:r>
              <a:rPr lang="en-GB" dirty="0"/>
              <a:t>poverty, homelessness, </a:t>
            </a:r>
            <a:r>
              <a:rPr lang="en-GB" dirty="0" smtClean="0"/>
              <a:t>chronic health conditions, and </a:t>
            </a:r>
            <a:r>
              <a:rPr lang="en-GB" dirty="0"/>
              <a:t>often, </a:t>
            </a:r>
            <a:r>
              <a:rPr lang="en-GB" dirty="0" smtClean="0"/>
              <a:t>have a </a:t>
            </a:r>
            <a:r>
              <a:rPr lang="en-GB" dirty="0"/>
              <a:t>history of mental illness and/or </a:t>
            </a:r>
            <a:r>
              <a:rPr lang="en-GB" dirty="0" smtClean="0"/>
              <a:t>addiction</a:t>
            </a:r>
            <a:r>
              <a:rPr lang="en-GB" dirty="0"/>
              <a:t> </a:t>
            </a:r>
            <a:r>
              <a:rPr lang="en-GB" dirty="0" smtClean="0"/>
              <a:t>(House of Ruth, 2012).</a:t>
            </a:r>
          </a:p>
          <a:p>
            <a:r>
              <a:rPr lang="en-GB" dirty="0" smtClean="0"/>
              <a:t>The </a:t>
            </a:r>
            <a:r>
              <a:rPr lang="en-GB" dirty="0"/>
              <a:t>children typically have developmental delays and emotional and </a:t>
            </a:r>
            <a:r>
              <a:rPr lang="en-GB" dirty="0" smtClean="0"/>
              <a:t>behavioural problems(CCPFS, 2012).</a:t>
            </a:r>
          </a:p>
          <a:p>
            <a:endParaRPr lang="en-US" dirty="0"/>
          </a:p>
          <a:p>
            <a:endParaRPr lang="en-US" dirty="0"/>
          </a:p>
        </p:txBody>
      </p:sp>
    </p:spTree>
    <p:extLst>
      <p:ext uri="{BB962C8B-B14F-4D97-AF65-F5344CB8AC3E}">
        <p14:creationId xmlns:p14="http://schemas.microsoft.com/office/powerpoint/2010/main" val="352599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81000"/>
            <a:ext cx="9144000" cy="685800"/>
          </a:xfrm>
        </p:spPr>
        <p:txBody>
          <a:bodyPr>
            <a:normAutofit/>
          </a:bodyPr>
          <a:lstStyle/>
          <a:p>
            <a:pPr eaLnBrk="1" hangingPunct="1"/>
            <a:r>
              <a:rPr lang="en-US" sz="3600" b="1" smtClean="0">
                <a:solidFill>
                  <a:srgbClr val="660066"/>
                </a:solidFill>
              </a:rPr>
              <a:t> Toxic Stress Can Affect Brain Development</a:t>
            </a:r>
          </a:p>
        </p:txBody>
      </p:sp>
      <p:sp>
        <p:nvSpPr>
          <p:cNvPr id="31747" name="Rectangle 3"/>
          <p:cNvSpPr>
            <a:spLocks noGrp="1" noChangeArrowheads="1"/>
          </p:cNvSpPr>
          <p:nvPr>
            <p:ph type="body" sz="half" idx="1"/>
          </p:nvPr>
        </p:nvSpPr>
        <p:spPr>
          <a:xfrm>
            <a:off x="2667000" y="990600"/>
            <a:ext cx="4572000" cy="1371600"/>
          </a:xfrm>
        </p:spPr>
        <p:txBody>
          <a:bodyPr>
            <a:normAutofit/>
          </a:bodyPr>
          <a:lstStyle/>
          <a:p>
            <a:pPr indent="-255588" eaLnBrk="1" hangingPunct="1"/>
            <a:r>
              <a:rPr lang="en-US" sz="2400" smtClean="0">
                <a:solidFill>
                  <a:srgbClr val="660066"/>
                </a:solidFill>
              </a:rPr>
              <a:t>Organizational changes</a:t>
            </a:r>
          </a:p>
          <a:p>
            <a:pPr indent="-255588" eaLnBrk="1" hangingPunct="1"/>
            <a:r>
              <a:rPr lang="en-US" sz="2400" smtClean="0">
                <a:solidFill>
                  <a:srgbClr val="660066"/>
                </a:solidFill>
              </a:rPr>
              <a:t>Brain chemistry imbalances</a:t>
            </a:r>
          </a:p>
          <a:p>
            <a:pPr indent="-255588" eaLnBrk="1" hangingPunct="1"/>
            <a:r>
              <a:rPr lang="en-US" sz="2400" smtClean="0">
                <a:solidFill>
                  <a:srgbClr val="660066"/>
                </a:solidFill>
              </a:rPr>
              <a:t>Structural changes</a:t>
            </a:r>
          </a:p>
        </p:txBody>
      </p:sp>
      <p:pic>
        <p:nvPicPr>
          <p:cNvPr id="31748" name="Picture 4" descr="2brai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81200" y="2438400"/>
            <a:ext cx="5257800" cy="3367088"/>
          </a:xfrm>
          <a:ln w="25400" cap="flat">
            <a:solidFill>
              <a:srgbClr val="050A74"/>
            </a:solidFill>
            <a:miter lim="800000"/>
            <a:headEnd type="none" w="med" len="med"/>
            <a:tailEnd type="none" w="med" len="med"/>
          </a:ln>
        </p:spPr>
      </p:pic>
      <p:sp>
        <p:nvSpPr>
          <p:cNvPr id="31749" name="Text Box 5"/>
          <p:cNvSpPr txBox="1">
            <a:spLocks noChangeArrowheads="1"/>
          </p:cNvSpPr>
          <p:nvPr/>
        </p:nvSpPr>
        <p:spPr bwMode="auto">
          <a:xfrm>
            <a:off x="2362200" y="5867400"/>
            <a:ext cx="147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sz="1800" b="1">
                <a:solidFill>
                  <a:srgbClr val="660066"/>
                </a:solidFill>
                <a:latin typeface="Calibri" pitchFamily="34" charset="0"/>
              </a:rPr>
              <a:t>Healthy Child</a:t>
            </a:r>
          </a:p>
        </p:txBody>
      </p:sp>
      <p:sp>
        <p:nvSpPr>
          <p:cNvPr id="31750" name="Text Box 6"/>
          <p:cNvSpPr txBox="1">
            <a:spLocks noChangeArrowheads="1"/>
          </p:cNvSpPr>
          <p:nvPr/>
        </p:nvSpPr>
        <p:spPr bwMode="auto">
          <a:xfrm>
            <a:off x="4419600" y="58674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1800" b="1">
                <a:solidFill>
                  <a:srgbClr val="660066"/>
                </a:solidFill>
                <a:latin typeface="Calibri" pitchFamily="34" charset="0"/>
              </a:rPr>
              <a:t>Severe Emotional Neglect</a:t>
            </a:r>
          </a:p>
        </p:txBody>
      </p:sp>
      <p:sp>
        <p:nvSpPr>
          <p:cNvPr id="31751" name="TextBox 6"/>
          <p:cNvSpPr txBox="1">
            <a:spLocks noChangeArrowheads="1"/>
          </p:cNvSpPr>
          <p:nvPr/>
        </p:nvSpPr>
        <p:spPr bwMode="auto">
          <a:xfrm>
            <a:off x="0" y="63246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1600">
                <a:solidFill>
                  <a:srgbClr val="660066"/>
                </a:solidFill>
                <a:latin typeface="Calibri" pitchFamily="34" charset="0"/>
              </a:rPr>
              <a:t>Centers for Disease Control and Prevention</a:t>
            </a:r>
          </a:p>
        </p:txBody>
      </p:sp>
    </p:spTree>
    <p:extLst>
      <p:ext uri="{BB962C8B-B14F-4D97-AF65-F5344CB8AC3E}">
        <p14:creationId xmlns:p14="http://schemas.microsoft.com/office/powerpoint/2010/main" val="720745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Domestic Violence Through the Eyes of a Child</a:t>
            </a:r>
            <a:endParaRPr lang="en-US" sz="3200" dirty="0"/>
          </a:p>
        </p:txBody>
      </p:sp>
      <p:sp>
        <p:nvSpPr>
          <p:cNvPr id="6" name="Content Placeholder 5"/>
          <p:cNvSpPr>
            <a:spLocks noGrp="1"/>
          </p:cNvSpPr>
          <p:nvPr>
            <p:ph idx="1"/>
          </p:nvPr>
        </p:nvSpPr>
        <p:spPr/>
        <p:txBody>
          <a:bodyPr/>
          <a:lstStyle/>
          <a:p>
            <a:endParaRPr lang="en-US"/>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30829"/>
            <a:ext cx="7107325" cy="4984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3924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546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Grp="1" noChangeArrowheads="1"/>
          </p:cNvSpPr>
          <p:nvPr>
            <p:ph type="title"/>
          </p:nvPr>
        </p:nvSpPr>
        <p:spPr>
          <a:xfrm>
            <a:off x="533400" y="228600"/>
            <a:ext cx="8229600" cy="1143000"/>
          </a:xfrm>
        </p:spPr>
        <p:txBody>
          <a:bodyPr/>
          <a:lstStyle/>
          <a:p>
            <a:pPr eaLnBrk="1" hangingPunct="1"/>
            <a:r>
              <a:rPr lang="en-US" altLang="en-US" sz="4000" smtClean="0"/>
              <a:t>Children are Caught In the Middle!</a:t>
            </a:r>
          </a:p>
        </p:txBody>
      </p:sp>
      <p:graphicFrame>
        <p:nvGraphicFramePr>
          <p:cNvPr id="2" name="Diagram 1"/>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64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 Witness to DV</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p>
          <a:p>
            <a:r>
              <a:rPr lang="en-US" dirty="0"/>
              <a:t>Jessy is a 10-year old, female with behavioral problems (i.e., aggressive behavior, disrespectful, poor attention span) at home and at school. This behavior has become progressive worse in the past several months. The mother indicated Jessy had witnessed her biological father being physically abusive towards her mother, and this domestic violence situation had gone on for over eight years. Her father left the home several years ago, and this child had not been in touch with their biological father until recently, and this has caused new tension in the home between Jessy’s mother and her boyfriend. </a:t>
            </a:r>
          </a:p>
          <a:p>
            <a:pPr marL="0" indent="0">
              <a:buNone/>
            </a:pPr>
            <a:r>
              <a:rPr lang="en-US" dirty="0"/>
              <a:t> </a:t>
            </a:r>
          </a:p>
          <a:p>
            <a:r>
              <a:rPr lang="en-US" dirty="0"/>
              <a:t>The boyfriend became jealous of her after her children recently began contact with their biological father. The boyfriend engaged in stalking and then made physical threats against the mother and the </a:t>
            </a:r>
            <a:r>
              <a:rPr lang="en-US" dirty="0" smtClean="0"/>
              <a:t>child. </a:t>
            </a:r>
            <a:r>
              <a:rPr lang="en-US" dirty="0"/>
              <a:t>This </a:t>
            </a:r>
            <a:r>
              <a:rPr lang="en-US" dirty="0" smtClean="0"/>
              <a:t>mother’s boyfriend’s behavior </a:t>
            </a:r>
            <a:r>
              <a:rPr lang="en-US" dirty="0"/>
              <a:t>escalated to physical violence, </a:t>
            </a:r>
            <a:r>
              <a:rPr lang="en-US" dirty="0" smtClean="0"/>
              <a:t>and </a:t>
            </a:r>
            <a:r>
              <a:rPr lang="en-US" dirty="0"/>
              <a:t>the child was injured during an altercation. </a:t>
            </a:r>
          </a:p>
          <a:p>
            <a:pPr marL="0" indent="0">
              <a:buNone/>
            </a:pPr>
            <a:r>
              <a:rPr lang="en-US" dirty="0"/>
              <a:t> </a:t>
            </a:r>
          </a:p>
        </p:txBody>
      </p:sp>
    </p:spTree>
    <p:extLst>
      <p:ext uri="{BB962C8B-B14F-4D97-AF65-F5344CB8AC3E}">
        <p14:creationId xmlns:p14="http://schemas.microsoft.com/office/powerpoint/2010/main" val="2402575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1225</Words>
  <Application>Microsoft Office PowerPoint</Application>
  <PresentationFormat>On-screen Show (4:3)</PresentationFormat>
  <Paragraphs>134</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Overlap of Domestic Violence and Child maltreatment, Related Trauma and Needs  </vt:lpstr>
      <vt:lpstr>Every Child Deserves a Childhood</vt:lpstr>
      <vt:lpstr>Overview</vt:lpstr>
      <vt:lpstr>Statement of the Problem</vt:lpstr>
      <vt:lpstr>Continuation: </vt:lpstr>
      <vt:lpstr> Toxic Stress Can Affect Brain Development</vt:lpstr>
      <vt:lpstr>Domestic Violence Through the Eyes of a Child</vt:lpstr>
      <vt:lpstr>Children are Caught In the Middle!</vt:lpstr>
      <vt:lpstr>Case Scenario: Witness to DV</vt:lpstr>
      <vt:lpstr>Case Scenario: Child Fatality</vt:lpstr>
      <vt:lpstr>Domestic Violence in District of Columbia (2012 Statistics) </vt:lpstr>
      <vt:lpstr>Lessons Learned from Center Programs</vt:lpstr>
      <vt:lpstr>Intervention Model </vt:lpstr>
      <vt:lpstr>Impact of DV on Child Growth and Development </vt:lpstr>
      <vt:lpstr>Continuation:</vt:lpstr>
      <vt:lpstr>Challenges in Providing Parenting to Abused Woman:</vt:lpstr>
      <vt:lpstr>Benefits of Parenting Programs for Mothers that have Experienced Domestic Violence</vt:lpstr>
      <vt:lpstr>Needs</vt:lpstr>
      <vt:lpstr>joyce@centerchildprotection.org Phone: (202) 544-3144 FAX: (202) 547-3601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Overlap of Domestic and Child Maltreatment:</dc:title>
  <dc:creator>Main</dc:creator>
  <cp:lastModifiedBy>ServUS</cp:lastModifiedBy>
  <cp:revision>25</cp:revision>
  <dcterms:created xsi:type="dcterms:W3CDTF">2014-12-08T16:09:59Z</dcterms:created>
  <dcterms:modified xsi:type="dcterms:W3CDTF">2014-12-10T21:03:53Z</dcterms:modified>
</cp:coreProperties>
</file>